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6" r:id="rId12"/>
    <p:sldId id="323" r:id="rId13"/>
    <p:sldId id="327" r:id="rId14"/>
    <p:sldId id="328" r:id="rId15"/>
    <p:sldId id="324" r:id="rId16"/>
    <p:sldId id="32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398"/>
    <a:srgbClr val="C0504D"/>
    <a:srgbClr val="03ABEE"/>
    <a:srgbClr val="F8B1A9"/>
    <a:srgbClr val="FECE4E"/>
    <a:srgbClr val="2F804B"/>
    <a:srgbClr val="E3B77A"/>
    <a:srgbClr val="FFEAB5"/>
    <a:srgbClr val="D6E39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38" grpId="0"/>
      <p:bldP spid="138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45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78590" y="1862982"/>
            <a:ext cx="7318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27: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THỰC HÀNH GẤP, CẮT GHÉP, XẾP HÌNH, VẼ ĐOẠN THẲNG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76200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7cm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52362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62100" y="3495244"/>
            <a:ext cx="8534400" cy="1826439"/>
          </a:xfrm>
          <a:prstGeom prst="rect">
            <a:avLst/>
          </a:prstGeom>
        </p:spPr>
      </p:pic>
      <p:pic>
        <p:nvPicPr>
          <p:cNvPr id="6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8077200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9069" y="2877746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37793" y="3665146"/>
            <a:ext cx="54394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2637793" y="2253054"/>
            <a:ext cx="1431834" cy="14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2050" y="3121040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5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/>
          <p:bldP spid="1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0876" y="518615"/>
            <a:ext cx="102627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Vẽ đoạn </a:t>
            </a:r>
            <a:r>
              <a:rPr lang="en-US" sz="2400" b="1" dirty="0" smtClean="0"/>
              <a:t>thẳng dài 9 cm</a:t>
            </a:r>
            <a:endParaRPr lang="en-US" sz="2400" b="1" dirty="0" smtClean="0"/>
          </a:p>
          <a:p>
            <a:r>
              <a:rPr lang="en-US" sz="2400" b="1" dirty="0" smtClean="0"/>
              <a:t>Bước 1: Chấm một điểm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Bước 2: Đặt thước để vạch số 0 của thước trùng với điểm vừa chấm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Bước 3 : Chấm một điểm tại vị trí </a:t>
            </a:r>
            <a:r>
              <a:rPr lang="en-US" sz="2400" b="1" dirty="0" smtClean="0"/>
              <a:t>9 </a:t>
            </a:r>
            <a:r>
              <a:rPr lang="en-US" sz="2400" b="1" dirty="0" smtClean="0"/>
              <a:t>cm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Bước 4 : Nối hai điểm đó ta được một đoạn thẳng dài </a:t>
            </a:r>
            <a:r>
              <a:rPr lang="en-US" sz="2400" b="1" dirty="0" smtClean="0"/>
              <a:t>9cm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801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anose="020B0603050302020204" pitchFamily="34" charset="0"/>
              </a:rPr>
              <a:t>Thứ ba ngày 14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12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889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Luyện 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4042" y="2139685"/>
            <a:ext cx="621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1 ( trang 108): Vẽ đoạn thẳng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207" y="2714360"/>
            <a:ext cx="572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a)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b="1" dirty="0" smtClean="0">
                <a:latin typeface="HP001 4 hàng" panose="020B0603050302020204" pitchFamily="34" charset="0"/>
              </a:rPr>
              <a:t> có độ dài 9 cm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894" y="3897062"/>
            <a:ext cx="668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>
                <a:latin typeface="HP001 4 hàng" panose="020B0603050302020204" pitchFamily="34" charset="0"/>
              </a:rPr>
              <a:t>b</a:t>
            </a:r>
            <a:r>
              <a:rPr lang="en-US" sz="2800" b="1" dirty="0" smtClean="0">
                <a:latin typeface="HP001 4 hàng" panose="020B0603050302020204" pitchFamily="34" charset="0"/>
              </a:rPr>
              <a:t>)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800" b="1" dirty="0" smtClean="0">
                <a:latin typeface="HP001 4 hàng" panose="020B0603050302020204" pitchFamily="34" charset="0"/>
              </a:rPr>
              <a:t> có độ dài 12 cm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0876" y="518615"/>
            <a:ext cx="102627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Vẽ đoạn </a:t>
            </a:r>
            <a:r>
              <a:rPr lang="en-US" sz="2400" b="1" dirty="0" smtClean="0"/>
              <a:t>thẳng dài 12 cm</a:t>
            </a:r>
            <a:endParaRPr lang="en-US" sz="2400" b="1" dirty="0" smtClean="0"/>
          </a:p>
          <a:p>
            <a:r>
              <a:rPr lang="en-US" sz="2400" b="1" dirty="0" smtClean="0"/>
              <a:t>Bước 1: Chấm một điểm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Bước 2: Đặt thước để vạch số 0 của thước trùng với điểm vừa chấm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Bước 3 : Chấm một điểm tại vị trí </a:t>
            </a:r>
            <a:r>
              <a:rPr lang="en-US" sz="2400" b="1" dirty="0" smtClean="0"/>
              <a:t>12</a:t>
            </a:r>
            <a:r>
              <a:rPr lang="en-US" sz="2400" b="1" dirty="0" smtClean="0"/>
              <a:t> </a:t>
            </a:r>
            <a:r>
              <a:rPr lang="en-US" sz="2400" b="1" dirty="0" smtClean="0"/>
              <a:t>cm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Bước 4 : Nối hai điểm đó ta được một đoạn thẳng dài </a:t>
            </a:r>
            <a:r>
              <a:rPr lang="en-US" sz="2400" b="1" dirty="0" smtClean="0"/>
              <a:t>12 </a:t>
            </a:r>
            <a:r>
              <a:rPr lang="en-US" sz="2400" b="1" dirty="0" smtClean="0"/>
              <a:t>cm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497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58612" y="1466973"/>
            <a:ext cx="9958959" cy="658835"/>
            <a:chOff x="857087" y="446662"/>
            <a:chExt cx="9958959" cy="658835"/>
          </a:xfrm>
        </p:grpSpPr>
        <p:sp>
          <p:nvSpPr>
            <p:cNvPr id="4" name="TextBox 3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39349" y="1928675"/>
            <a:ext cx="8850960" cy="3589209"/>
            <a:chOff x="1239349" y="1928675"/>
            <a:chExt cx="8850960" cy="358920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82834" y="2547149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55582" y="283953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678" y="316052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1634" y="294646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0481" y="41461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5885" y="3841376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94047" y="1928675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9275" y="4409888"/>
              <a:ext cx="396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9349" y="443778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2703" y="4025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52179" y="2225512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07120" y="494937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sp>
        <p:nvSpPr>
          <p:cNvPr id="28" name="TextBox 27"/>
          <p:cNvSpPr txBox="1"/>
          <p:nvPr/>
        </p:nvSpPr>
        <p:spPr>
          <a:xfrm rot="322671">
            <a:off x="4700500" y="297086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 rot="21379289">
            <a:off x="5143584" y="4167487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 rot="327986">
            <a:off x="10087515" y="3597916"/>
            <a:ext cx="918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62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905" y="259478"/>
            <a:ext cx="5268512" cy="6264675"/>
            <a:chOff x="1111832" y="190203"/>
            <a:chExt cx="5268512" cy="6264675"/>
          </a:xfrm>
        </p:grpSpPr>
        <p:sp>
          <p:nvSpPr>
            <p:cNvPr id="2" name="Freeform 1"/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/>
              <p:cNvCxnSpPr>
                <a:stCxn id="3" idx="0"/>
                <a:endCxn id="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>
                <a:stCxn id="3" idx="1"/>
                <a:endCxn id="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1277" y="1165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00630" y="1902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3710" y="1213197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91743" y="199899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1242" y="27479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5321" y="289181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1832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6830" y="593165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35321" y="579027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9683" y="419135"/>
            <a:ext cx="4671764" cy="2677656"/>
            <a:chOff x="857087" y="446662"/>
            <a:chExt cx="4671764" cy="2677656"/>
          </a:xfrm>
        </p:grpSpPr>
        <p:sp>
          <p:nvSpPr>
            <p:cNvPr id="31" name="TextBox 30"/>
            <p:cNvSpPr txBox="1"/>
            <p:nvPr/>
          </p:nvSpPr>
          <p:spPr>
            <a:xfrm>
              <a:off x="1475044" y="446662"/>
              <a:ext cx="405380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vở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5703494" y="3510321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7919485" y="4434174"/>
            <a:ext cx="843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9296298" y="1831711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 rot="2531584">
            <a:off x="9955085" y="122071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10726279" y="4412743"/>
            <a:ext cx="832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cm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7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8" name="Right Triangle 7"/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cissors cartoon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25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Dùng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nhật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59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4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tam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501964" y="1981472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95687" y="1992740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01964" y="1981472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87994" y="2547780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  <a:endCxn id="6" idx="2"/>
          </p:cNvCxnSpPr>
          <p:nvPr/>
        </p:nvCxnSpPr>
        <p:spPr>
          <a:xfrm flipH="1">
            <a:off x="4195687" y="2877422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/>
        </p:nvSpPr>
        <p:spPr>
          <a:xfrm rot="8089265">
            <a:off x="6618990" y="3139891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600029" y="1970204"/>
            <a:ext cx="1769363" cy="1791899"/>
            <a:chOff x="8600029" y="1970204"/>
            <a:chExt cx="1769363" cy="1791899"/>
          </a:xfrm>
        </p:grpSpPr>
        <p:sp>
          <p:nvSpPr>
            <p:cNvPr id="17" name="Rectangle 16"/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608853" y="3704784"/>
            <a:ext cx="3328176" cy="3149578"/>
            <a:chOff x="4608853" y="3704784"/>
            <a:chExt cx="3328176" cy="3149578"/>
          </a:xfrm>
        </p:grpSpPr>
        <p:sp>
          <p:nvSpPr>
            <p:cNvPr id="27" name="Right Triangle 26"/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40972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75471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97675" y="2887516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Cắt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thành</a:t>
              </a:r>
              <a:r>
                <a:rPr lang="en-US" sz="2800" dirty="0" smtClean="0"/>
                <a:t> 2 </a:t>
              </a:r>
              <a:r>
                <a:rPr lang="en-US" sz="2800" dirty="0" err="1" smtClean="0"/>
                <a:t>phần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vuông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theo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mẫu</a:t>
              </a:r>
              <a:r>
                <a:rPr lang="en-US" sz="2800" dirty="0" smtClean="0"/>
                <a:t>).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5121" y="1724300"/>
            <a:ext cx="966652" cy="483326"/>
            <a:chOff x="5682344" y="2403567"/>
            <a:chExt cx="966652" cy="483326"/>
          </a:xfrm>
        </p:grpSpPr>
        <p:sp>
          <p:nvSpPr>
            <p:cNvPr id="5" name="Rectangle 4"/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41773" y="1724300"/>
            <a:ext cx="966652" cy="483326"/>
            <a:chOff x="6648996" y="2403567"/>
            <a:chExt cx="966652" cy="483326"/>
          </a:xfrm>
        </p:grpSpPr>
        <p:sp>
          <p:nvSpPr>
            <p:cNvPr id="7" name="Rectangle 6"/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7641773" y="138466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760221" y="3577774"/>
            <a:ext cx="1931852" cy="1931852"/>
            <a:chOff x="2090421" y="2041074"/>
            <a:chExt cx="1931852" cy="1931852"/>
          </a:xfrm>
        </p:grpSpPr>
        <p:grpSp>
          <p:nvGrpSpPr>
            <p:cNvPr id="16" name="Group 15"/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690621" y="4542974"/>
            <a:ext cx="966652" cy="965926"/>
            <a:chOff x="4020821" y="3006274"/>
            <a:chExt cx="966652" cy="965926"/>
          </a:xfrm>
        </p:grpSpPr>
        <p:grpSp>
          <p:nvGrpSpPr>
            <p:cNvPr id="34" name="Group 33"/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2" name="Straight Connector 41"/>
          <p:cNvCxnSpPr/>
          <p:nvPr/>
        </p:nvCxnSpPr>
        <p:spPr>
          <a:xfrm>
            <a:off x="3686994" y="293370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302138" y="3577774"/>
            <a:ext cx="1933304" cy="1930763"/>
            <a:chOff x="7302138" y="3577774"/>
            <a:chExt cx="1933304" cy="1930763"/>
          </a:xfrm>
        </p:grpSpPr>
        <p:grpSp>
          <p:nvGrpSpPr>
            <p:cNvPr id="44" name="Group 43"/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Triangle 65"/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Triangle 66"/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 rot="5400000">
            <a:off x="9236711" y="4545193"/>
            <a:ext cx="964113" cy="958945"/>
            <a:chOff x="7302138" y="3584755"/>
            <a:chExt cx="964113" cy="958945"/>
          </a:xfrm>
        </p:grpSpPr>
        <p:sp>
          <p:nvSpPr>
            <p:cNvPr id="70" name="Rectangle 69"/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Triangle 70"/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/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9231815" y="323215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8902" y="555662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smtClean="0"/>
              <a:t>a)                                                    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65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roup 253"/>
          <p:cNvGrpSpPr/>
          <p:nvPr/>
        </p:nvGrpSpPr>
        <p:grpSpPr>
          <a:xfrm>
            <a:off x="1018901" y="1828802"/>
            <a:ext cx="6766561" cy="3866607"/>
            <a:chOff x="1045027" y="2351317"/>
            <a:chExt cx="6766561" cy="3866607"/>
          </a:xfrm>
        </p:grpSpPr>
        <p:grpSp>
          <p:nvGrpSpPr>
            <p:cNvPr id="26" name="Group 25"/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2" name="Group 101"/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9" name="Rectangle 16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3" name="Group 252"/>
          <p:cNvGrpSpPr/>
          <p:nvPr/>
        </p:nvGrpSpPr>
        <p:grpSpPr>
          <a:xfrm>
            <a:off x="8281851" y="1828802"/>
            <a:ext cx="2899955" cy="3866607"/>
            <a:chOff x="7811587" y="2351317"/>
            <a:chExt cx="2899955" cy="3866607"/>
          </a:xfrm>
        </p:grpSpPr>
        <p:grpSp>
          <p:nvGrpSpPr>
            <p:cNvPr id="177" name="Group 176"/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78" name="Group 17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7" name="Rectangle 216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3" name="Rectangle 212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/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5" name="Group 254"/>
          <p:cNvGrpSpPr/>
          <p:nvPr/>
        </p:nvGrpSpPr>
        <p:grpSpPr>
          <a:xfrm>
            <a:off x="809683" y="419135"/>
            <a:ext cx="9958959" cy="1305165"/>
            <a:chOff x="857087" y="446662"/>
            <a:chExt cx="9958959" cy="1305165"/>
          </a:xfrm>
        </p:grpSpPr>
        <p:sp>
          <p:nvSpPr>
            <p:cNvPr id="256" name="TextBox 255"/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</a:t>
              </a:r>
              <a:endParaRPr lang="en-US" sz="2800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2948940" y="2312672"/>
            <a:ext cx="971003" cy="1450944"/>
            <a:chOff x="2948940" y="2312672"/>
            <a:chExt cx="971003" cy="1450944"/>
          </a:xfrm>
        </p:grpSpPr>
        <p:sp>
          <p:nvSpPr>
            <p:cNvPr id="259" name="Isosceles Triangle 258"/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4415245" y="3278236"/>
            <a:ext cx="2899957" cy="1933846"/>
            <a:chOff x="4415245" y="3278236"/>
            <a:chExt cx="2899957" cy="1933846"/>
          </a:xfrm>
        </p:grpSpPr>
        <p:sp>
          <p:nvSpPr>
            <p:cNvPr id="260" name="Trapezoid 259"/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3</a:t>
              </a:r>
              <a:endParaRPr lang="en-US" sz="2800" dirty="0"/>
            </a:p>
          </p:txBody>
        </p:sp>
      </p:grpSp>
      <p:sp>
        <p:nvSpPr>
          <p:cNvPr id="267" name="Isosceles Triangle 266"/>
          <p:cNvSpPr/>
          <p:nvPr/>
        </p:nvSpPr>
        <p:spPr>
          <a:xfrm>
            <a:off x="8281851" y="23251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5371014" y="2324137"/>
            <a:ext cx="971003" cy="1067582"/>
            <a:chOff x="1496787" y="2808518"/>
            <a:chExt cx="971003" cy="1067582"/>
          </a:xfrm>
        </p:grpSpPr>
        <p:sp>
          <p:nvSpPr>
            <p:cNvPr id="271" name="Isosceles Triangle 270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496787" y="2808518"/>
            <a:ext cx="971003" cy="1067582"/>
            <a:chOff x="1496787" y="2808518"/>
            <a:chExt cx="971003" cy="1067582"/>
          </a:xfrm>
        </p:grpSpPr>
        <p:sp>
          <p:nvSpPr>
            <p:cNvPr id="258" name="Isosceles Triangle 257"/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cxnSp>
        <p:nvCxnSpPr>
          <p:cNvPr id="269" name="Straight Connector 268"/>
          <p:cNvCxnSpPr>
            <a:stCxn id="99" idx="0"/>
            <a:endCxn id="249" idx="0"/>
          </p:cNvCxnSpPr>
          <p:nvPr/>
        </p:nvCxnSpPr>
        <p:spPr>
          <a:xfrm>
            <a:off x="4643844" y="32787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7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790301" y="1828802"/>
            <a:ext cx="6282143" cy="3866607"/>
            <a:chOff x="1018901" y="1828802"/>
            <a:chExt cx="6282143" cy="3866607"/>
          </a:xfrm>
        </p:grpSpPr>
        <p:grpSp>
          <p:nvGrpSpPr>
            <p:cNvPr id="3" name="Group 2"/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7" name="Group 256"/>
          <p:cNvGrpSpPr/>
          <p:nvPr/>
        </p:nvGrpSpPr>
        <p:grpSpPr>
          <a:xfrm>
            <a:off x="7315199" y="1828802"/>
            <a:ext cx="3866607" cy="3866607"/>
            <a:chOff x="7315199" y="1828802"/>
            <a:chExt cx="3866607" cy="3866607"/>
          </a:xfrm>
        </p:grpSpPr>
        <p:grpSp>
          <p:nvGrpSpPr>
            <p:cNvPr id="9" name="Group 8"/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9" name="Group 178"/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/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/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/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/>
          <p:cNvGrpSpPr/>
          <p:nvPr/>
        </p:nvGrpSpPr>
        <p:grpSpPr>
          <a:xfrm>
            <a:off x="809683" y="419135"/>
            <a:ext cx="9958959" cy="1384995"/>
            <a:chOff x="857087" y="446662"/>
            <a:chExt cx="9958959" cy="1384995"/>
          </a:xfrm>
        </p:grpSpPr>
        <p:sp>
          <p:nvSpPr>
            <p:cNvPr id="255" name="TextBox 254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b)</a:t>
              </a:r>
              <a:endParaRPr lang="en-US" sz="2800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sp>
        <p:nvSpPr>
          <p:cNvPr id="259" name="Rectangle 258"/>
          <p:cNvSpPr/>
          <p:nvPr/>
        </p:nvSpPr>
        <p:spPr>
          <a:xfrm>
            <a:off x="7798525" y="231212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ight Triangle 260"/>
          <p:cNvSpPr/>
          <p:nvPr/>
        </p:nvSpPr>
        <p:spPr>
          <a:xfrm rot="16200000">
            <a:off x="4884415" y="303929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ight Triangle 269"/>
          <p:cNvSpPr/>
          <p:nvPr/>
        </p:nvSpPr>
        <p:spPr>
          <a:xfrm rot="10800000" flipH="1">
            <a:off x="4188824" y="182880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2" name="Group 271"/>
          <p:cNvGrpSpPr/>
          <p:nvPr/>
        </p:nvGrpSpPr>
        <p:grpSpPr>
          <a:xfrm>
            <a:off x="777235" y="2312128"/>
            <a:ext cx="2899957" cy="2901695"/>
            <a:chOff x="777235" y="2312128"/>
            <a:chExt cx="2899957" cy="2901695"/>
          </a:xfrm>
        </p:grpSpPr>
        <p:sp>
          <p:nvSpPr>
            <p:cNvPr id="260" name="Flowchart: Manual Input 259"/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273" name="Rectangle 272"/>
          <p:cNvSpPr/>
          <p:nvPr/>
        </p:nvSpPr>
        <p:spPr>
          <a:xfrm>
            <a:off x="4271561" y="221203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274" name="Rectangle 273"/>
          <p:cNvSpPr/>
          <p:nvPr/>
        </p:nvSpPr>
        <p:spPr>
          <a:xfrm>
            <a:off x="6148251" y="455688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 animBg="1"/>
      <p:bldP spid="261" grpId="1" animBg="1"/>
      <p:bldP spid="261" grpId="2" animBg="1"/>
      <p:bldP spid="270" grpId="0" animBg="1"/>
      <p:bldP spid="273" grpId="0"/>
      <p:bldP spid="274" grpId="0"/>
      <p:bldP spid="27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3785">
            <a:off x="3451860" y="1747158"/>
            <a:ext cx="512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KHÁM PHÁ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rot="156939">
            <a:off x="3423251" y="3566160"/>
            <a:ext cx="500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504D"/>
                </a:solidFill>
              </a:rPr>
              <a:t>VẼ ĐOẠN THẲNG</a:t>
            </a:r>
            <a:endParaRPr lang="en-US" sz="44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345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104</cp:revision>
  <dcterms:created xsi:type="dcterms:W3CDTF">2021-06-02T01:34:28Z</dcterms:created>
  <dcterms:modified xsi:type="dcterms:W3CDTF">2021-12-14T07:23:57Z</dcterms:modified>
</cp:coreProperties>
</file>