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5" r:id="rId6"/>
    <p:sldId id="267" r:id="rId7"/>
    <p:sldId id="266" r:id="rId8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CC"/>
    <a:srgbClr val="660033"/>
    <a:srgbClr val="FFFF99"/>
    <a:srgbClr val="FF0066"/>
    <a:srgbClr val="CC0099"/>
    <a:srgbClr val="FF33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62" autoAdjust="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829EB-B9F1-4849-9290-C48975C59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887E0-124A-4B65-8AD3-02FBA7528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981EE-DE0A-4C66-91CE-A2C049AA5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4BE1E-D736-4219-BF7E-7C4048B39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5735-F1C7-4BDB-9B22-2B17D69F8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3FB87-D05F-4832-BDB6-573EAE336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6552A-0B6C-4A7C-8992-5595D9860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0335F-AF33-4F85-BE80-56AD89B24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E790-9991-4877-BD6A-BFDC6FA90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32E20-A01F-4AD8-9F0B-E3A97509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2057F-C508-4834-92CF-E66AE5221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bg1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C27495B-3E33-4A1E-87E3-0221D5470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21"/>
          <p:cNvSpPr>
            <a:spLocks noChangeArrowheads="1" noChangeShapeType="1" noTextEdit="1"/>
          </p:cNvSpPr>
          <p:nvPr/>
        </p:nvSpPr>
        <p:spPr bwMode="auto">
          <a:xfrm>
            <a:off x="3276600" y="1676400"/>
            <a:ext cx="3543300" cy="135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4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Môn: Chính tả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438400" y="1219200"/>
            <a:ext cx="396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Chính tả</a:t>
            </a:r>
          </a:p>
        </p:txBody>
      </p:sp>
      <p:graphicFrame>
        <p:nvGraphicFramePr>
          <p:cNvPr id="4137" name="Group 41"/>
          <p:cNvGraphicFramePr>
            <a:graphicFrameLocks noGrp="1"/>
          </p:cNvGraphicFramePr>
          <p:nvPr/>
        </p:nvGraphicFramePr>
        <p:xfrm>
          <a:off x="1905000" y="2743200"/>
          <a:ext cx="5283200" cy="1325563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P001 5 hàng 1 ô ly" pitchFamily="34" charset="0"/>
                        </a:rPr>
                        <a:t>sổ sách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P001 5 hàng 1 ô ly" pitchFamily="34" charset="0"/>
                        </a:rPr>
                        <a:t>sơ lược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P001 5 hàng 1 ô ly" pitchFamily="34" charset="0"/>
                        </a:rPr>
                        <a:t>xổ số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P001 5 hàng 1 ô ly" pitchFamily="34" charset="0"/>
                        </a:rPr>
                        <a:t>xơ mít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1447800" y="1066800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Chính tả (Nhớ - viết)</a:t>
            </a:r>
            <a:r>
              <a:rPr lang="en-US" sz="2400" b="1">
                <a:solidFill>
                  <a:srgbClr val="0000FF"/>
                </a:solidFill>
              </a:rPr>
              <a:t> </a:t>
            </a:r>
            <a:r>
              <a:rPr lang="en-US" sz="1600">
                <a:solidFill>
                  <a:srgbClr val="0000FF"/>
                </a:solidFill>
              </a:rPr>
              <a:t> </a:t>
            </a:r>
          </a:p>
        </p:txBody>
      </p:sp>
      <p:pic>
        <p:nvPicPr>
          <p:cNvPr id="4099" name="Picture 6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3716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287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0" y="26670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 Nhớ - viết : Hành trình của bầy ong (2 khổ thơ cuối)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62000" y="4114800"/>
            <a:ext cx="7848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rong ruổi, rù rì, nối liền, lặng thầm, mưa nắng,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đất trời,</a:t>
            </a:r>
            <a:r>
              <a:rPr lang="en-US" sz="24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62000" y="35179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Luyện viết : 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209800" y="1676400"/>
            <a:ext cx="571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Hành trình của bầy ong</a:t>
            </a:r>
          </a:p>
        </p:txBody>
      </p:sp>
      <p:sp>
        <p:nvSpPr>
          <p:cNvPr id="4105" name="Text Box 22"/>
          <p:cNvSpPr txBox="1">
            <a:spLocks noChangeArrowheads="1"/>
          </p:cNvSpPr>
          <p:nvPr/>
        </p:nvSpPr>
        <p:spPr bwMode="auto">
          <a:xfrm>
            <a:off x="1524000" y="381000"/>
            <a:ext cx="594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7" grpId="0"/>
      <p:bldP spid="5138" grpId="0"/>
      <p:bldP spid="5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0" y="3581400"/>
            <a:ext cx="792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2. Tìm các từ ngữ có chữa tiếng sau :</a:t>
            </a:r>
            <a:r>
              <a:rPr lang="en-US" sz="2400" b="1">
                <a:solidFill>
                  <a:srgbClr val="0000FF"/>
                </a:solidFill>
              </a:rPr>
              <a:t> </a:t>
            </a:r>
          </a:p>
        </p:txBody>
      </p:sp>
      <p:graphicFrame>
        <p:nvGraphicFramePr>
          <p:cNvPr id="14372" name="Group 36"/>
          <p:cNvGraphicFramePr>
            <a:graphicFrameLocks noGrp="1"/>
          </p:cNvGraphicFramePr>
          <p:nvPr/>
        </p:nvGraphicFramePr>
        <p:xfrm>
          <a:off x="1676400" y="4267200"/>
          <a:ext cx="5813425" cy="1955800"/>
        </p:xfrm>
        <a:graphic>
          <a:graphicData uri="http://schemas.openxmlformats.org/drawingml/2006/table">
            <a:tbl>
              <a:tblPr/>
              <a:tblGrid>
                <a:gridCol w="1428750"/>
                <a:gridCol w="1527175"/>
                <a:gridCol w="1428750"/>
                <a:gridCol w="1428750"/>
              </a:tblGrid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sâm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sương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   sưa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siêu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xâm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xương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xưa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xiêu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2" name="Text Box 32"/>
          <p:cNvSpPr txBox="1">
            <a:spLocks noChangeArrowheads="1"/>
          </p:cNvSpPr>
          <p:nvPr/>
        </p:nvSpPr>
        <p:spPr bwMode="auto">
          <a:xfrm>
            <a:off x="2057400" y="1873250"/>
            <a:ext cx="571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Hành trình củ bầy ong</a:t>
            </a:r>
          </a:p>
        </p:txBody>
      </p:sp>
      <p:sp>
        <p:nvSpPr>
          <p:cNvPr id="5143" name="Text Box 33"/>
          <p:cNvSpPr txBox="1">
            <a:spLocks noChangeArrowheads="1"/>
          </p:cNvSpPr>
          <p:nvPr/>
        </p:nvSpPr>
        <p:spPr bwMode="auto">
          <a:xfrm>
            <a:off x="1447800" y="1066800"/>
            <a:ext cx="6400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Chính tả</a:t>
            </a:r>
            <a:r>
              <a:rPr lang="en-US" sz="4000" b="1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(Nhớ - viết) </a:t>
            </a:r>
            <a:r>
              <a:rPr lang="en-US" sz="1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144" name="Text Box 34"/>
          <p:cNvSpPr txBox="1">
            <a:spLocks noChangeArrowheads="1"/>
          </p:cNvSpPr>
          <p:nvPr/>
        </p:nvSpPr>
        <p:spPr bwMode="auto">
          <a:xfrm>
            <a:off x="0" y="26670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 Nhớ - viết : Hành trình của bầy ong (2 khổ thơ cuối)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0" y="3810000"/>
            <a:ext cx="792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2. Tìm các từ ngữ có chữa tiếng sau :</a:t>
            </a:r>
            <a:r>
              <a:rPr lang="en-US" sz="2400" b="1">
                <a:solidFill>
                  <a:srgbClr val="0000FF"/>
                </a:solidFill>
              </a:rPr>
              <a:t> </a:t>
            </a:r>
          </a:p>
        </p:txBody>
      </p:sp>
      <p:graphicFrame>
        <p:nvGraphicFramePr>
          <p:cNvPr id="15389" name="Group 29"/>
          <p:cNvGraphicFramePr>
            <a:graphicFrameLocks noGrp="1"/>
          </p:cNvGraphicFramePr>
          <p:nvPr/>
        </p:nvGraphicFramePr>
        <p:xfrm>
          <a:off x="533400" y="4506913"/>
          <a:ext cx="8382000" cy="1955800"/>
        </p:xfrm>
        <a:graphic>
          <a:graphicData uri="http://schemas.openxmlformats.org/drawingml/2006/table">
            <a:tbl>
              <a:tblPr/>
              <a:tblGrid>
                <a:gridCol w="1143000"/>
                <a:gridCol w="7239000"/>
              </a:tblGrid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sâm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nhân sâm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xâm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HP001 5 hàng 1 ô ly" pitchFamily="34" charset="0"/>
                        </a:rPr>
                        <a:t>xâm nhập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0" name="Text Box 34"/>
          <p:cNvSpPr txBox="1">
            <a:spLocks noChangeArrowheads="1"/>
          </p:cNvSpPr>
          <p:nvPr/>
        </p:nvSpPr>
        <p:spPr bwMode="auto">
          <a:xfrm>
            <a:off x="2057400" y="1905000"/>
            <a:ext cx="571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Hành trình của bầy ong</a:t>
            </a:r>
          </a:p>
        </p:txBody>
      </p:sp>
      <p:sp>
        <p:nvSpPr>
          <p:cNvPr id="6161" name="Text Box 35"/>
          <p:cNvSpPr txBox="1">
            <a:spLocks noChangeArrowheads="1"/>
          </p:cNvSpPr>
          <p:nvPr/>
        </p:nvSpPr>
        <p:spPr bwMode="auto">
          <a:xfrm>
            <a:off x="1447800" y="1143000"/>
            <a:ext cx="6400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Chính tả</a:t>
            </a:r>
            <a:r>
              <a:rPr lang="en-US" sz="4000" b="1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(Nhớ - viết) </a:t>
            </a:r>
            <a:r>
              <a:rPr lang="en-US" sz="1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6162" name="Text Box 36"/>
          <p:cNvSpPr txBox="1">
            <a:spLocks noChangeArrowheads="1"/>
          </p:cNvSpPr>
          <p:nvPr/>
        </p:nvSpPr>
        <p:spPr bwMode="auto">
          <a:xfrm>
            <a:off x="0" y="2819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1. Nhớ - viết : Hành trình của bầy ong (2 khổ thơ cuối)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22" name="Group 42"/>
          <p:cNvGraphicFramePr>
            <a:graphicFrameLocks noGrp="1"/>
          </p:cNvGraphicFramePr>
          <p:nvPr/>
        </p:nvGraphicFramePr>
        <p:xfrm>
          <a:off x="304800" y="2286000"/>
          <a:ext cx="8382000" cy="4359275"/>
        </p:xfrm>
        <a:graphic>
          <a:graphicData uri="http://schemas.openxmlformats.org/drawingml/2006/table">
            <a:tbl>
              <a:tblPr/>
              <a:tblGrid>
                <a:gridCol w="2794000"/>
                <a:gridCol w="2794000"/>
                <a:gridCol w="2794000"/>
              </a:tblGrid>
              <a:tr h="2225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5 hàng 1 ô ly" pitchFamily="34" charset="0"/>
                        </a:rPr>
                        <a:t>sương giá, sương muối, sương gió, sương giăng, khói sương…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5 hàng 1 ô ly" pitchFamily="34" charset="0"/>
                        </a:rPr>
                        <a:t>say sưa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5 hàng 1 ô ly" pitchFamily="34" charset="0"/>
                        </a:rPr>
                        <a:t>siêu âm, siêu cường, siêu đẳng, siêu phàm, siêu thoát, cái siêu…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5 hàng 1 ô ly" pitchFamily="34" charset="0"/>
                        </a:rPr>
                        <a:t>xương cốt, xương cá, xương sườn…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5 hàng 1 ô ly" pitchFamily="34" charset="0"/>
                        </a:rPr>
                        <a:t>xưa kia, cổ xưa,  ngày xưa, người xưa,..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5 hàng 1 ô ly" pitchFamily="34" charset="0"/>
                        </a:rPr>
                        <a:t>xiêu bạt, xiêu dạt, xiêu vẹo, xiêu lòng…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6" name="Text Box 43"/>
          <p:cNvSpPr txBox="1">
            <a:spLocks noChangeArrowheads="1"/>
          </p:cNvSpPr>
          <p:nvPr/>
        </p:nvSpPr>
        <p:spPr bwMode="auto">
          <a:xfrm>
            <a:off x="2667000" y="12192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87" name="Text Box 44"/>
          <p:cNvSpPr txBox="1">
            <a:spLocks noChangeArrowheads="1"/>
          </p:cNvSpPr>
          <p:nvPr/>
        </p:nvSpPr>
        <p:spPr bwMode="auto">
          <a:xfrm>
            <a:off x="1524000" y="8382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Chính tả (Nhớ - viết)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7188" name="Text Box 46"/>
          <p:cNvSpPr txBox="1">
            <a:spLocks noChangeArrowheads="1"/>
          </p:cNvSpPr>
          <p:nvPr/>
        </p:nvSpPr>
        <p:spPr bwMode="auto">
          <a:xfrm>
            <a:off x="1905000" y="1371600"/>
            <a:ext cx="571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Hành trình của bầy 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O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19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381000" y="3124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3. Điền vào chỗ trống : s hay x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533400" y="4191000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Đàn bò vàng trên đồng cỏ …anh …anh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Gặm cả hoàng hôn, gặm buổi chiều... ót lại</a:t>
            </a:r>
          </a:p>
        </p:txBody>
      </p:sp>
      <p:sp>
        <p:nvSpPr>
          <p:cNvPr id="8198" name="Text Box 37"/>
          <p:cNvSpPr txBox="1">
            <a:spLocks noChangeArrowheads="1"/>
          </p:cNvSpPr>
          <p:nvPr/>
        </p:nvSpPr>
        <p:spPr bwMode="auto">
          <a:xfrm>
            <a:off x="7308850" y="4271963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9" name="Text Box 43"/>
          <p:cNvSpPr txBox="1">
            <a:spLocks noChangeArrowheads="1"/>
          </p:cNvSpPr>
          <p:nvPr/>
        </p:nvSpPr>
        <p:spPr bwMode="auto">
          <a:xfrm>
            <a:off x="1981200" y="20574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00" name="Text Box 44"/>
          <p:cNvSpPr txBox="1">
            <a:spLocks noChangeArrowheads="1"/>
          </p:cNvSpPr>
          <p:nvPr/>
        </p:nvSpPr>
        <p:spPr bwMode="auto">
          <a:xfrm>
            <a:off x="1752600" y="11430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Chính tả (Nhớ - viết)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201" name="Text Box 45"/>
          <p:cNvSpPr txBox="1">
            <a:spLocks noChangeArrowheads="1"/>
          </p:cNvSpPr>
          <p:nvPr/>
        </p:nvSpPr>
        <p:spPr bwMode="auto">
          <a:xfrm>
            <a:off x="3260725" y="2398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02" name="Text Box 46"/>
          <p:cNvSpPr txBox="1">
            <a:spLocks noChangeArrowheads="1"/>
          </p:cNvSpPr>
          <p:nvPr/>
        </p:nvSpPr>
        <p:spPr bwMode="auto">
          <a:xfrm>
            <a:off x="2133600" y="1676400"/>
            <a:ext cx="571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Hành trình của bầy 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8" grpId="0"/>
      <p:bldP spid="1640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283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HP001 5 hàng 1 ô ly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THANH</dc:creator>
  <cp:lastModifiedBy>CSTeam</cp:lastModifiedBy>
  <cp:revision>42</cp:revision>
  <dcterms:created xsi:type="dcterms:W3CDTF">2009-11-28T15:01:50Z</dcterms:created>
  <dcterms:modified xsi:type="dcterms:W3CDTF">2016-06-30T03:10:51Z</dcterms:modified>
</cp:coreProperties>
</file>