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297" r:id="rId3"/>
    <p:sldId id="260" r:id="rId4"/>
    <p:sldId id="301" r:id="rId5"/>
    <p:sldId id="262" r:id="rId6"/>
    <p:sldId id="289" r:id="rId7"/>
    <p:sldId id="288" r:id="rId8"/>
    <p:sldId id="292" r:id="rId9"/>
    <p:sldId id="293" r:id="rId10"/>
    <p:sldId id="294" r:id="rId11"/>
    <p:sldId id="295" r:id="rId12"/>
    <p:sldId id="29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00"/>
    <a:srgbClr val="8C0DAF"/>
    <a:srgbClr val="EFFC42"/>
    <a:srgbClr val="FF0909"/>
    <a:srgbClr val="1F1F5F"/>
    <a:srgbClr val="053303"/>
    <a:srgbClr val="FFFF99"/>
    <a:srgbClr val="1806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257" autoAdjust="0"/>
  </p:normalViewPr>
  <p:slideViewPr>
    <p:cSldViewPr>
      <p:cViewPr>
        <p:scale>
          <a:sx n="75" d="100"/>
          <a:sy n="75" d="100"/>
        </p:scale>
        <p:origin x="-3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AB1D11-4CD6-47BD-A8D0-CE508E64A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1C79A-DA54-4427-AA0E-E5CE56E6A5D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Loi chao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8AADB-CBBA-4392-BF7A-E19CBA31B94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Cung co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51119-35A9-4CC5-B9E2-CC292F27784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Chuc cac em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E3F25-2BBE-4B80-BC74-CB59CF9B23D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Kiem tra bai cu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723D2-5008-4852-9A3B-2771A0B0D19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Nghe doc bai cta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8128F-91DE-4B68-A5FB-9C451632CBA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Ndung bai cta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49523-4655-4670-B9AE-B1F129094B5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Viet bang con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4834C-47E0-44DB-9EBA-EF350347F29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Nghe_viet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9C4E5-E2A9-4F1B-9625-5B3650C8CE0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Bai tap 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91843-BBE3-4393-A588-5B679EBD3CA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Bai tap 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0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F2C54-A882-4514-960A-5F30BD863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002BD-E9A6-4E91-94A9-F53CFA93B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485-8394-4DA6-A162-42A3CFFD0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7BA3C-AF60-4577-9EAA-10816EE23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84BF3-8848-444E-860F-065CBF4CE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A872F-B934-4B46-A8B2-5C7EC2E64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45A20-9337-4A57-8C10-0A5D6CB66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1CA2A-0165-406A-8DC2-AA851099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7C7ED-4BB8-4F9B-BF67-1B140FF9B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87F86-E875-4A5F-96CA-ED345759A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6C9F7-47EA-4FA8-986B-AE99D920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AD963-951A-43E1-9136-B6A225472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1E947-E8EB-4CC1-8EB2-A464AC82A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Arial" charset="0"/>
              </a:defRPr>
            </a:lvl1pPr>
          </a:lstStyle>
          <a:p>
            <a:pPr>
              <a:defRPr/>
            </a:pPr>
            <a:fld id="{8CB98F99-85CE-4CC1-841E-AFDE083F0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audio" Target="long%20long%20ago-hoa%20tau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6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30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audio" Target="Rondo%20pour%20un%20tout%20petit%20enfant%20-%20Richard%20Clayderman.mp3" TargetMode="Externa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audio" Target="Les%20premiers%20sourires%20de%20venessa%20-%20Richard%20Clayderman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8.gif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9.jpeg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4.wav"/><Relationship Id="rId6" Type="http://schemas.openxmlformats.org/officeDocument/2006/relationships/audio" Target="../media/audio6.wav"/><Relationship Id="rId11" Type="http://schemas.openxmlformats.org/officeDocument/2006/relationships/image" Target="../media/image26.gif"/><Relationship Id="rId5" Type="http://schemas.openxmlformats.org/officeDocument/2006/relationships/audio" Target="../media/audio5.wav"/><Relationship Id="rId15" Type="http://schemas.openxmlformats.org/officeDocument/2006/relationships/image" Target="../media/image3.png"/><Relationship Id="rId10" Type="http://schemas.openxmlformats.org/officeDocument/2006/relationships/image" Target="../media/image19.gif"/><Relationship Id="rId4" Type="http://schemas.openxmlformats.org/officeDocument/2006/relationships/audio" Target="../media/audio1.wav"/><Relationship Id="rId9" Type="http://schemas.openxmlformats.org/officeDocument/2006/relationships/image" Target="../media/image25.gif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57400" y="3581400"/>
            <a:ext cx="5257800" cy="52387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900FF"/>
                </a:solidFill>
              </a:rPr>
              <a:t>Môn : Chính tả ( Nghe _ viết)</a:t>
            </a:r>
          </a:p>
        </p:txBody>
      </p:sp>
      <p:pic>
        <p:nvPicPr>
          <p:cNvPr id="3075" name="Picture 3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1816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1816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51816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51816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1816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1816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816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1816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1816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51816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1816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6" descr="pinksparkle6d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286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7" descr="pinksparkle6d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5334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8" descr="pinksparkle6d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514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9" descr="pinksparkle6d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715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20" descr="pinksparkle6d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276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1" descr="pinksparkle6d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048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2" descr="pinksparkle6d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286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3" descr="pinksparkle6d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352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4" descr="pinksparkle6d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3530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5" descr="pinksparkle6d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124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6" descr="pinksparkle6d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23812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long long ago-hoa tau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8839200" y="7086600"/>
            <a:ext cx="304800" cy="304800"/>
          </a:xfrm>
        </p:spPr>
      </p:pic>
      <p:pic>
        <p:nvPicPr>
          <p:cNvPr id="3098" name="Picture 28" descr="BOOK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75" y="457200"/>
            <a:ext cx="1609725" cy="120015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3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16205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2914650"/>
            <a:ext cx="81534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8C0DAF"/>
                </a:solidFill>
              </a:rPr>
              <a:t>Bài 3/ </a:t>
            </a:r>
          </a:p>
          <a:p>
            <a:pPr algn="ctr"/>
            <a:r>
              <a:rPr lang="en-US" sz="3200">
                <a:solidFill>
                  <a:srgbClr val="FF3300"/>
                </a:solidFill>
              </a:rPr>
              <a:t>Tìm tiếng thích hợp với mỗi ô trống:</a:t>
            </a:r>
          </a:p>
          <a:p>
            <a:pPr algn="ctr"/>
            <a:r>
              <a:rPr lang="en-US" sz="2800">
                <a:solidFill>
                  <a:srgbClr val="FF3300"/>
                </a:solidFill>
              </a:rPr>
              <a:t>b- Những tiếng có thanh hỏi </a:t>
            </a:r>
          </a:p>
          <a:p>
            <a:pPr algn="ctr"/>
            <a:r>
              <a:rPr lang="en-US" sz="2800">
                <a:solidFill>
                  <a:srgbClr val="FF3300"/>
                </a:solidFill>
              </a:rPr>
              <a:t>hay  thanh ngã 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09800" y="-34925"/>
            <a:ext cx="4800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895600" y="381000"/>
            <a:ext cx="3505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u="sng"/>
              <a:t>Chính tả (Nghe - viết)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05000" y="685800"/>
            <a:ext cx="5334000" cy="609600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8C0DAF"/>
                </a:solidFill>
              </a:rPr>
              <a:t>Buôn Chư Lênh đón cô giáo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28600" y="1273175"/>
            <a:ext cx="8610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1BF010"/>
                </a:solidFill>
              </a:rPr>
              <a:t>Lịch sử bấy giờ ngắn hơn</a:t>
            </a:r>
          </a:p>
          <a:p>
            <a:r>
              <a:rPr lang="en-US" sz="3200">
                <a:solidFill>
                  <a:srgbClr val="1F1F5F"/>
                </a:solidFill>
              </a:rPr>
              <a:t>    Thấy điểm            kết môn Lịch         của cháu thấp quá, ông          :</a:t>
            </a:r>
          </a:p>
          <a:p>
            <a:r>
              <a:rPr lang="en-US" sz="3200">
                <a:solidFill>
                  <a:srgbClr val="1F1F5F"/>
                </a:solidFill>
              </a:rPr>
              <a:t>   -Ngày ông đi học, ông toàn được           9, điểm 10 môn Lịch sử. Thế mà bây giờ điểm</a:t>
            </a:r>
          </a:p>
          <a:p>
            <a:r>
              <a:rPr lang="en-US" sz="3200">
                <a:solidFill>
                  <a:srgbClr val="1F1F5F"/>
                </a:solidFill>
              </a:rPr>
              <a:t>           kết môn Lịch sử của cháu         được có 5,5. Cháu suy          sao đây ? </a:t>
            </a:r>
          </a:p>
          <a:p>
            <a:r>
              <a:rPr lang="en-US" sz="3200">
                <a:solidFill>
                  <a:srgbClr val="1F1F5F"/>
                </a:solidFill>
              </a:rPr>
              <a:t>    Cháu đáp:</a:t>
            </a:r>
          </a:p>
          <a:p>
            <a:r>
              <a:rPr lang="en-US" sz="3200">
                <a:solidFill>
                  <a:srgbClr val="1F1F5F"/>
                </a:solidFill>
              </a:rPr>
              <a:t>    -Nhưng thời ông đi học thì lịch sử ngắn hơn bây giờ ạ 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743200" y="1828800"/>
            <a:ext cx="114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629400" y="2819400"/>
            <a:ext cx="114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324600" y="18288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6248400" y="38100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886200" y="23622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819400" y="4343400"/>
            <a:ext cx="114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-1219200" y="1905000"/>
            <a:ext cx="981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tổng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-1219200" y="198120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Sử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-1371600" y="49530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chỉ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304800" y="3733800"/>
            <a:ext cx="114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781800" y="-5334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điểm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-1219200" y="3886200"/>
            <a:ext cx="981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tổng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-1371600" y="2895600"/>
            <a:ext cx="91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bảo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-1295400" y="5715000"/>
            <a:ext cx="981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nghĩ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4 -0.0111 L 0.46059 -0.0111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222 L 0.875 -0.022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5849 C 0.02483 0.05919 0.04132 0.05919 0.05781 0.06058 C 0.0625 0.06104 0.06823 0.07005 0.07257 0.07329 C 0.07378 0.07422 0.08125 0.07722 0.08194 0.07769 C 0.09427 0.07052 0.09774 0.07468 0.10191 0.05433 C 0.10382 0.03468 0.10677 0.01526 0.11128 -0.00278 C 0.10972 -0.03052 0.11198 -0.0296 0.09878 -0.0259 C 0.09236 -0.01734 0.09219 0.00508 0.09774 0.01618 C 0.09861 0.01803 0.10556 0.02381 0.10712 0.02474 C 0.10938 0.02959 0.11198 0.03029 0.11424 0.03537 C 0.16563 0.03422 0.20295 0.05942 0.23698 -0.00902 C 0.24045 -0.02336 0.24583 -0.03723 0.25191 -0.04717 C 0.25538 -0.06451 0.26389 -0.08347 0.27309 -0.08948 C 0.28438 -0.10752 0.29531 -0.1126 0.30885 -0.117 C 0.3158 -0.12162 0.31354 -0.12116 0.32639 -0.11468 C 0.32917 -0.1133 0.32986 -0.10705 0.33229 -0.10428 C 0.33455 -0.10197 0.33698 -0.10151 0.33924 -0.09989 C 0.34514 -0.08856 0.34774 -0.08532 0.35556 -0.08301 C 0.36736 -0.07399 0.38142 -0.07006 0.39167 -0.05549 C 0.39201 -0.05318 0.39531 -0.03792 0.39271 -0.03237 C 0.39167 -0.03029 0.38976 -0.02983 0.38837 -0.02821 C 0.38767 -0.02705 0.38733 -0.02474 0.38594 -0.02382 C 0.38438 -0.02174 0.38021 -0.01966 0.38021 -0.01942 C 0.37257 -0.02012 0.35087 -0.01018 0.34167 -0.02821 C 0.34618 0.00786 0.34167 -0.01758 0.38229 -0.01758 C 0.38837 -0.02428 0.38698 -0.02729 0.39063 -0.03862 C 0.39201 -0.05711 0.39271 -0.06937 0.39375 -0.08948 C 0.39444 -0.09989 0.3974 -0.11122 0.39913 -0.12116 C 0.39844 -0.14844 0.40417 -0.17549 0.39063 -0.18451 C 0.38247 -0.18243 0.38056 -0.18312 0.37813 -0.16763 C 0.38108 -0.13688 0.37778 -0.15307 0.41059 -0.15908 C 0.41181 -0.15931 0.41337 -0.16208 0.41476 -0.16347 C 0.42118 -0.16948 0.42813 -0.17411 0.4349 -0.18035 C 0.44913 -0.19422 0.46302 -0.20486 0.46719 -0.23954 C 0.46076 -0.24463 0.45764 -0.24347 0.45156 -0.23746 C 0.44913 -0.23145 0.44688 -0.22682 0.44444 -0.22058 C 0.44392 -0.21526 0.4441 -0.20902 0.44306 -0.20347 C 0.44358 -0.18659 0.4408 -0.16717 0.44444 -0.15284 C 0.44688 -0.14544 0.45382 -0.14197 0.45799 -0.14012 C 0.46771 -0.13526 0.47639 -0.12648 0.48628 -0.12324 C 0.49045 -0.12047 0.50851 -0.1089 0.51007 -0.10636 C 0.51372 -0.1022 0.5191 -0.09596 0.52309 -0.09573 C 0.53333 -0.09503 0.5441 -0.09434 0.55451 -0.09364 C 0.56372 -0.09203 0.5724 -0.09018 0.58194 -0.08509 C 0.58958 -0.0807 0.59896 -0.08509 0.60833 -0.08509 " pathEditMode="relative" rAng="0" ptsTypes="ffffffffffffffffffffffffffffffffffffffffffffA">
                                      <p:cBhvr>
                                        <p:cTn id="79" dur="2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4.79769E-6 L 0.025 0.499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4.62428E-6 L 0.18559 -4.62428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00763 C 0.00591 -0.00694 0.03091 -0.00694 0.05573 -0.00555 C 0.06268 -0.00509 0.07153 0.00393 0.07795 0.00717 C 0.07986 0.00809 0.09098 0.0111 0.09219 0.01156 C 0.11077 0.00439 0.11615 0.00856 0.1224 -0.01179 C 0.12535 -0.03144 0.13004 -0.05087 0.13664 -0.0689 C 0.13455 -0.09665 0.13768 -0.09572 0.11754 -0.09202 C 0.10782 -0.08347 0.10764 -0.06104 0.11598 -0.04994 C 0.11736 -0.04809 0.12795 -0.04231 0.13021 -0.04139 C 0.13386 -0.03653 0.13768 -0.03584 0.14132 -0.03075 C 0.21875 -0.03191 0.2757 -0.0067 0.32674 -0.07514 C 0.33177 -0.08948 0.34011 -0.10335 0.34931 -0.11329 C 0.35434 -0.13064 0.36736 -0.1496 0.38108 -0.15561 C 0.39827 -0.17364 0.41511 -0.17873 0.43664 -0.18312 C 0.44705 -0.18775 0.44358 -0.18728 0.46181 -0.18081 C 0.46598 -0.17942 0.46789 -0.17318 0.47153 -0.1704 C 0.47448 -0.16809 0.47795 -0.16763 0.48108 -0.16601 C 0.48993 -0.15468 0.49393 -0.15144 0.50643 -0.14913 C 0.52379 -0.14012 0.54497 -0.13618 0.56042 -0.12162 C 0.56094 -0.11931 0.56598 -0.10405 0.56198 -0.0985 C 0.56042 -0.09642 0.55747 -0.09595 0.55556 -0.09433 C 0.55434 -0.09318 0.55365 -0.09087 0.55243 -0.08994 C 0.54931 -0.08786 0.54306 -0.08578 0.54306 -0.08555 C 0.53143 -0.08624 0.49931 -0.0763 0.48577 -0.09433 C 0.49167 -0.05827 0.48473 -0.0837 0.54618 -0.0837 C 0.55591 -0.0904 0.55313 -0.09341 0.55868 -0.10474 C 0.56094 -0.12324 0.56181 -0.13549 0.56355 -0.15561 C 0.56441 -0.16601 0.5691 -0.17734 0.57153 -0.18728 C 0.57066 -0.21457 0.57917 -0.24162 0.55868 -0.25064 C 0.54636 -0.24855 0.54358 -0.24925 0.53976 -0.23376 C 0.54427 -0.20301 0.53924 -0.21919 0.58889 -0.2252 C 0.5915 -0.22543 0.59306 -0.22821 0.59532 -0.2296 C 0.60539 -0.23561 0.61563 -0.24023 0.62552 -0.24647 C 0.64775 -0.26035 0.66823 -0.27098 0.67448 -0.30566 C 0.66476 -0.31075 0.66007 -0.3096 0.65087 -0.30358 C 0.64809 -0.29757 0.64375 -0.29295 0.64115 -0.2867 C 0.63924 -0.28139 0.63959 -0.27514 0.63802 -0.2696 C 0.63872 -0.25272 0.63455 -0.23329 0.64115 -0.21896 C 0.64462 -0.21156 0.65504 -0.20809 0.66042 -0.20624 C 0.67518 -0.20139 0.68837 -0.1926 0.7033 -0.18936 C 0.70955 -0.18659 0.73681 -0.17503 0.73976 -0.17249 C 0.7448 -0.16832 0.75295 -0.16208 0.75886 -0.16185 C 0.77466 -0.16116 0.79063 -0.16046 0.80643 -0.15977 C 0.82136 -0.15815 0.83334 -0.1563 0.84775 -0.15121 C 0.86059 -0.14682 0.87431 -0.15121 0.8875 -0.15121 " pathEditMode="relative" rAng="0" ptsTypes="ffffffffffffffffffffffffffffffffffffffffffffA">
                                      <p:cBhvr>
                                        <p:cTn id="91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" y="-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1225 L 0.19514 -0.83861 L 0.25538 0.08925 L 0.86337 -0.86404 L 0.91892 0.07237 L 0.54427 -0.87676 L 0.53802 -0.19422 " pathEditMode="relative" rAng="0" ptsTypes="AAAAAAA">
                                      <p:cBhvr>
                                        <p:cTn id="95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" y="-3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5" grpId="1"/>
      <p:bldP spid="13316" grpId="0"/>
      <p:bldP spid="13317" grpId="0"/>
      <p:bldP spid="13318" grpId="0" build="p"/>
      <p:bldP spid="13319" grpId="0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/>
      <p:bldP spid="13327" grpId="0"/>
      <p:bldP spid="13328" grpId="0"/>
      <p:bldP spid="13329" grpId="0" animBg="1"/>
      <p:bldP spid="13330" grpId="0"/>
      <p:bldP spid="13331" grpId="0"/>
      <p:bldP spid="13332" grpId="0"/>
      <p:bldP spid="133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533400" y="0"/>
            <a:ext cx="5029200" cy="2667000"/>
          </a:xfrm>
          <a:prstGeom prst="cloudCallout">
            <a:avLst>
              <a:gd name="adj1" fmla="val 84440"/>
              <a:gd name="adj2" fmla="val 1476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5400" b="1"/>
              <a:t> </a:t>
            </a:r>
            <a:r>
              <a:rPr lang="en-US" sz="6000" b="1">
                <a:solidFill>
                  <a:srgbClr val="FF0909"/>
                </a:solidFill>
              </a:rPr>
              <a:t>Củng cố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95400" y="3683000"/>
            <a:ext cx="4114800" cy="5191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lphaUcPeriod"/>
            </a:pPr>
            <a:r>
              <a:rPr lang="en-US" sz="2800"/>
              <a:t>Rất yêu quý “cái chữ</a:t>
            </a:r>
            <a:r>
              <a:rPr lang="en-US" sz="2800">
                <a:solidFill>
                  <a:srgbClr val="FF3300"/>
                </a:solidFill>
              </a:rPr>
              <a:t> </a:t>
            </a:r>
            <a:r>
              <a:rPr lang="en-US" sz="2800"/>
              <a:t>”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95400" y="4800600"/>
            <a:ext cx="7391400" cy="5191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B. Quý trọng cô giáo.Xem cô như người thân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71600" y="5715000"/>
            <a:ext cx="2743200" cy="579438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C. Cả 2 ý trên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81000" y="3683000"/>
            <a:ext cx="685800" cy="533400"/>
          </a:xfrm>
          <a:prstGeom prst="rect">
            <a:avLst/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04800" y="4800600"/>
            <a:ext cx="685800" cy="533400"/>
          </a:xfrm>
          <a:prstGeom prst="rect">
            <a:avLst/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04800" y="5761038"/>
            <a:ext cx="685800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6" name="Picture 10" descr="dele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606800"/>
            <a:ext cx="685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balonne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914400"/>
            <a:ext cx="16764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6100" y="304800"/>
            <a:ext cx="22479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Dungr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304800"/>
            <a:ext cx="14097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533400" y="0"/>
            <a:ext cx="5029200" cy="2667000"/>
          </a:xfrm>
          <a:prstGeom prst="cloudCallout">
            <a:avLst>
              <a:gd name="adj1" fmla="val 80681"/>
              <a:gd name="adj2" fmla="val 1244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800"/>
              <a:t> </a:t>
            </a:r>
            <a:r>
              <a:rPr lang="en-US" sz="2400">
                <a:solidFill>
                  <a:srgbClr val="FF0909"/>
                </a:solidFill>
              </a:rPr>
              <a:t>Qua bài chính tả hôm nay, chúng ta thấy được tình cảm của dân làng như thế nào?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mpe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95600" y="533400"/>
            <a:ext cx="3581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u="sng"/>
              <a:t>Chính tả (Nghe - viết)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05000" y="9144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b="1">
                <a:solidFill>
                  <a:srgbClr val="8C0DAF"/>
                </a:solidFill>
              </a:rPr>
              <a:t>Buôn Chư Lênh đón cô giáo</a:t>
            </a:r>
          </a:p>
        </p:txBody>
      </p:sp>
      <p:sp>
        <p:nvSpPr>
          <p:cNvPr id="16389" name="Rectangle 5" descr="hoa van4"/>
          <p:cNvSpPr>
            <a:spLocks noChangeArrowheads="1"/>
          </p:cNvSpPr>
          <p:nvPr/>
        </p:nvSpPr>
        <p:spPr bwMode="auto">
          <a:xfrm>
            <a:off x="304800" y="1600200"/>
            <a:ext cx="8610600" cy="449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5400" b="1" i="1" u="sng">
                <a:solidFill>
                  <a:schemeClr val="bg2"/>
                </a:solidFill>
              </a:rPr>
              <a:t>Dặn dò</a:t>
            </a:r>
            <a:r>
              <a:rPr lang="en-US" sz="5400" b="1" i="1">
                <a:solidFill>
                  <a:schemeClr val="bg2"/>
                </a:solidFill>
              </a:rPr>
              <a:t> :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b="1"/>
              <a:t>  Các em về tiếp tục tìm những tiếng khác nhau ở âm đầu ch hay tr ; khác nhau ở thanh hỏi hay thanh ngã 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b="1"/>
              <a:t>  Làm bài tập 2b, 3a trang 146 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b="1"/>
              <a:t>  Chuẩn bị trước bài “ Về ngôi  nhà đang xây” cho tiết hoc sau.</a:t>
            </a:r>
          </a:p>
        </p:txBody>
      </p:sp>
      <p:pic>
        <p:nvPicPr>
          <p:cNvPr id="14341" name="Picture 6" descr="bikeslo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6238875"/>
            <a:ext cx="8458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A2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59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A2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114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A2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724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Rondo pour un tout petit enfant - Richard Clayderman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7"/>
          <a:srcRect/>
          <a:stretch>
            <a:fillRect/>
          </a:stretch>
        </p:blipFill>
        <p:spPr>
          <a:xfrm>
            <a:off x="8839200" y="7010400"/>
            <a:ext cx="304800" cy="304800"/>
          </a:xfrm>
        </p:spPr>
      </p:pic>
      <p:pic>
        <p:nvPicPr>
          <p:cNvPr id="14346" name="Ink 11"/>
          <p:cNvPicPr>
            <a:picLocks noRot="1" noChangeAspect="1" noEditPoints="1" noChangeArrowheads="1" noChangeShapeType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2988" y="5602288"/>
            <a:ext cx="157162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2837" fill="hold"/>
                                        <p:tgtEl>
                                          <p:spTgt spid="16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4"/>
                </p:tgtEl>
              </p:cMediaNode>
            </p:audio>
          </p:childTnLst>
        </p:cTn>
      </p:par>
    </p:tnLst>
    <p:bldLst>
      <p:bldP spid="16387" grpId="0"/>
      <p:bldP spid="16388" grpId="0" build="p"/>
      <p:bldP spid="16389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57400" y="2438400"/>
            <a:ext cx="533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/>
              <a:t>Mùa thào quả</a:t>
            </a:r>
          </a:p>
        </p:txBody>
      </p:sp>
      <p:pic>
        <p:nvPicPr>
          <p:cNvPr id="4099" name="Picture 3" descr="Hinh nen 66 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</p:pic>
      <p:pic>
        <p:nvPicPr>
          <p:cNvPr id="4100" name="Picture 4" descr="tieu de 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79413"/>
            <a:ext cx="6019800" cy="64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1905000"/>
            <a:ext cx="6019800" cy="2209800"/>
          </a:xfrm>
        </p:spPr>
        <p:txBody>
          <a:bodyPr/>
          <a:lstStyle/>
          <a:p>
            <a:pPr algn="ctr" eaLnBrk="1" hangingPunct="1"/>
            <a:r>
              <a:rPr lang="en-US" sz="4600" smtClean="0">
                <a:solidFill>
                  <a:srgbClr val="FF0066"/>
                </a:solidFill>
              </a:rPr>
              <a:t>CHÚC CÁC EM</a:t>
            </a:r>
            <a:br>
              <a:rPr lang="en-US" sz="4600" smtClean="0">
                <a:solidFill>
                  <a:srgbClr val="FF0066"/>
                </a:solidFill>
              </a:rPr>
            </a:br>
            <a:r>
              <a:rPr lang="en-US" sz="4600" smtClean="0">
                <a:solidFill>
                  <a:srgbClr val="FF0066"/>
                </a:solidFill>
              </a:rPr>
              <a:t> MỘT NGÀY HỌC VUI VẺ</a:t>
            </a:r>
          </a:p>
        </p:txBody>
      </p:sp>
      <p:pic>
        <p:nvPicPr>
          <p:cNvPr id="5126" name="Les premiers sourires de venessa - Richard Clayderman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8839200" y="70104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637" fill="hold"/>
                                        <p:tgtEl>
                                          <p:spTgt spid="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audio>
          </p:childTnLst>
        </p:cTn>
      </p:par>
    </p:tnLst>
    <p:bldLst>
      <p:bldP spid="5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5124" name="Picture 4" descr="frame1126lx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181600" y="2057400"/>
            <a:ext cx="1981200" cy="3581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>
                <a:solidFill>
                  <a:srgbClr val="FF3300"/>
                </a:solidFill>
              </a:rPr>
              <a:t>KIỂM TRA BÀI CŨ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267200" y="1752600"/>
            <a:ext cx="3352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3333FF"/>
                </a:solidFill>
              </a:rPr>
              <a:t>Tìm những từ ngữ chứa các tiếng sau:</a:t>
            </a:r>
          </a:p>
        </p:txBody>
      </p:sp>
      <p:pic>
        <p:nvPicPr>
          <p:cNvPr id="6151" name="Picture 7" descr="Cau h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8498">
            <a:off x="1752600" y="144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419600" y="2286000"/>
            <a:ext cx="335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3333FF"/>
                </a:solidFill>
              </a:rPr>
              <a:t>Mời các em hát một bài.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49" grpId="1"/>
      <p:bldP spid="615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Buon-Chu-Lenh-don-cogia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0"/>
            <a:ext cx="9296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A17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1828800"/>
            <a:ext cx="31242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balonne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1273175"/>
            <a:ext cx="16764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balonne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3352800"/>
            <a:ext cx="16764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balonne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0"/>
            <a:ext cx="16764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balonne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3787775"/>
            <a:ext cx="16764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1143000" y="2133600"/>
            <a:ext cx="2590800" cy="762000"/>
          </a:xfrm>
          <a:prstGeom prst="wedgeEllipseCallout">
            <a:avLst>
              <a:gd name="adj1" fmla="val 32412"/>
              <a:gd name="adj2" fmla="val 83125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Hoan </a:t>
            </a:r>
            <a:r>
              <a:rPr lang="en-US" sz="2400" b="1"/>
              <a:t>hô</a:t>
            </a:r>
            <a:r>
              <a:rPr lang="en-US" sz="2400"/>
              <a:t> !</a:t>
            </a:r>
          </a:p>
        </p:txBody>
      </p:sp>
      <p:pic>
        <p:nvPicPr>
          <p:cNvPr id="35854" name="Picture 14" descr="balonne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81000"/>
            <a:ext cx="16764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0"/>
            <a:ext cx="45720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0" y="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909"/>
                </a:solidFill>
              </a:rPr>
              <a:t>tranh / chanh</a:t>
            </a:r>
          </a:p>
        </p:txBody>
      </p:sp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28600" y="0"/>
            <a:ext cx="46482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-228600" y="685800"/>
            <a:ext cx="9906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200" b="1">
                <a:solidFill>
                  <a:srgbClr val="FF0909"/>
                </a:solidFill>
              </a:rPr>
              <a:t>1</a:t>
            </a:r>
          </a:p>
        </p:txBody>
      </p:sp>
      <p:pic>
        <p:nvPicPr>
          <p:cNvPr id="35863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0"/>
            <a:ext cx="4724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4495800" y="228600"/>
            <a:ext cx="396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FF0909"/>
                </a:solidFill>
              </a:rPr>
              <a:t>cao / cau</a:t>
            </a:r>
          </a:p>
        </p:txBody>
      </p:sp>
      <p:pic>
        <p:nvPicPr>
          <p:cNvPr id="35860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-228600"/>
            <a:ext cx="47244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4495800" y="304800"/>
            <a:ext cx="9906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200" b="1">
                <a:solidFill>
                  <a:srgbClr val="FF0909"/>
                </a:solidFill>
              </a:rPr>
              <a:t>2</a:t>
            </a:r>
          </a:p>
        </p:txBody>
      </p:sp>
      <p:pic>
        <p:nvPicPr>
          <p:cNvPr id="35865" name="Picture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3352800"/>
            <a:ext cx="45720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-152400" y="34290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909"/>
                </a:solidFill>
              </a:rPr>
              <a:t>trưng / chưng</a:t>
            </a:r>
          </a:p>
        </p:txBody>
      </p:sp>
      <p:pic>
        <p:nvPicPr>
          <p:cNvPr id="35866" name="Picture 2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28600" y="3360738"/>
            <a:ext cx="46482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-228600" y="3810000"/>
            <a:ext cx="9906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200" b="1">
                <a:solidFill>
                  <a:srgbClr val="FF0909"/>
                </a:solidFill>
              </a:rPr>
              <a:t>3</a:t>
            </a:r>
          </a:p>
        </p:txBody>
      </p:sp>
      <p:pic>
        <p:nvPicPr>
          <p:cNvPr id="35871" name="Picture 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429000"/>
            <a:ext cx="4724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4419600" y="34290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FF0909"/>
                </a:solidFill>
              </a:rPr>
              <a:t>lao / lau</a:t>
            </a:r>
          </a:p>
        </p:txBody>
      </p:sp>
      <p:pic>
        <p:nvPicPr>
          <p:cNvPr id="35873" name="Picture 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3352800"/>
            <a:ext cx="48768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4419600" y="3733800"/>
            <a:ext cx="9906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200" b="1">
                <a:solidFill>
                  <a:srgbClr val="FF0909"/>
                </a:solidFill>
              </a:rPr>
              <a:t>4</a:t>
            </a:r>
          </a:p>
        </p:txBody>
      </p:sp>
      <p:pic>
        <p:nvPicPr>
          <p:cNvPr id="35875" name="Picture 35" descr="Cau hoi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469423">
            <a:off x="3810000" y="2667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70" decel="100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70" decel="100000"/>
                                        <p:tgtEl>
                                          <p:spTgt spid="358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358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770" decel="100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770" decel="100000"/>
                                        <p:tgtEl>
                                          <p:spTgt spid="358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1" dur="77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70" decel="100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770" decel="100000"/>
                                        <p:tgtEl>
                                          <p:spTgt spid="358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0" dur="77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358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770" decel="100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770" decel="100000"/>
                                        <p:tgtEl>
                                          <p:spTgt spid="358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8" dur="77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0" dur="77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/>
      <p:bldP spid="35858" grpId="0"/>
      <p:bldP spid="35864" grpId="0"/>
      <p:bldP spid="35864" grpId="1"/>
      <p:bldP spid="35861" grpId="0"/>
      <p:bldP spid="35870" grpId="0"/>
      <p:bldP spid="35867" grpId="0"/>
      <p:bldP spid="35872" grpId="0"/>
      <p:bldP spid="358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46075"/>
            <a:ext cx="4800600" cy="415925"/>
          </a:xfrm>
        </p:spPr>
        <p:txBody>
          <a:bodyPr/>
          <a:lstStyle/>
          <a:p>
            <a:pPr algn="ctr" eaLnBrk="1" hangingPunct="1"/>
            <a:endParaRPr lang="en-US" sz="40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5334000" cy="60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33CC"/>
                </a:solidFill>
              </a:rPr>
              <a:t>Buôn Chư Lênh đón cô giáo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971800" y="879475"/>
            <a:ext cx="3352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u="sng"/>
              <a:t>Chính tả (Nghe - viết)</a:t>
            </a:r>
          </a:p>
        </p:txBody>
      </p:sp>
      <p:pic>
        <p:nvPicPr>
          <p:cNvPr id="7173" name="Picture 5" descr="Tweety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715000"/>
            <a:ext cx="9144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6" descr="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762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8600" y="18288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 b="1"/>
              <a:t>     Y Hoa lấy trong gùi ra một trang giấy, trải lên sàn</a:t>
            </a:r>
            <a:br>
              <a:rPr lang="en-US" sz="2600" b="1"/>
            </a:br>
            <a:r>
              <a:rPr lang="en-US" sz="2600" b="1"/>
              <a:t>nhà. Mọi người im phăng phắc . Y Hoa nghe rõ cả </a:t>
            </a:r>
            <a:br>
              <a:rPr lang="en-US" sz="2600" b="1"/>
            </a:br>
            <a:r>
              <a:rPr lang="en-US" sz="2600" b="1"/>
              <a:t>tiếng đập trong lồng ngực mình. Quỳ hai gối lên sàn, cô viết hai chữ thật to, thật đậm : “ Bác Hồ ”. Y Hoa viết xong, bỗng bao nhiêu tiếng cùng hò reo :</a:t>
            </a:r>
            <a:br>
              <a:rPr lang="en-US" sz="2600" b="1"/>
            </a:br>
            <a:r>
              <a:rPr lang="en-US" sz="2600" b="1"/>
              <a:t>    - Ôi, chữ cô giáo này ! Nhìn kìa !</a:t>
            </a:r>
            <a:br>
              <a:rPr lang="en-US" sz="2600" b="1"/>
            </a:br>
            <a:r>
              <a:rPr lang="en-US" sz="2600" b="1"/>
              <a:t>    - A, chữ, chữ cô giáo !</a:t>
            </a:r>
            <a:br>
              <a:rPr lang="en-US" sz="2600" b="1"/>
            </a:br>
            <a:r>
              <a:rPr lang="en-US" sz="2600" b="1"/>
              <a:t>                                           Theo Hà Đình Cẩn</a:t>
            </a:r>
            <a:br>
              <a:rPr lang="en-US" sz="2600" b="1"/>
            </a:br>
            <a:r>
              <a:rPr lang="en-US" sz="2600"/>
              <a:t/>
            </a:r>
            <a:br>
              <a:rPr lang="en-US" sz="2600"/>
            </a:br>
            <a:endParaRPr lang="en-US" sz="2600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5334000" y="4114800"/>
            <a:ext cx="3429000" cy="1676400"/>
          </a:xfrm>
          <a:prstGeom prst="wedgeEllipseCallout">
            <a:avLst>
              <a:gd name="adj1" fmla="val 35417"/>
              <a:gd name="adj2" fmla="val 70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Lắng nghe </a:t>
            </a:r>
            <a:r>
              <a:rPr lang="vi-VN" sz="2400"/>
              <a:t>đ</a:t>
            </a:r>
            <a:r>
              <a:rPr lang="en-US" sz="2400"/>
              <a:t>ọc bài chính tả</a:t>
            </a:r>
          </a:p>
        </p:txBody>
      </p:sp>
      <p:pic>
        <p:nvPicPr>
          <p:cNvPr id="8201" name="Picture 9" descr="Buon-Chu-Lenh-don-cogia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43488"/>
            <a:ext cx="304800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8196" grpId="0"/>
      <p:bldP spid="8199" grpId="0"/>
      <p:bldP spid="8200" grpId="0" animBg="1"/>
      <p:bldP spid="820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algn="ctr" eaLnBrk="1" hangingPunct="1"/>
            <a:r>
              <a:rPr lang="en-US" sz="2400" smtClean="0"/>
              <a:t/>
            </a:r>
            <a:br>
              <a:rPr lang="en-US" sz="2400" smtClean="0"/>
            </a:br>
            <a:r>
              <a:rPr lang="en-US" sz="2400" u="sng" smtClean="0"/>
              <a:t>Chính tả ( Nghe - viết ) </a:t>
            </a:r>
            <a:br>
              <a:rPr lang="en-US" sz="2400" u="sng" smtClean="0"/>
            </a:br>
            <a:r>
              <a:rPr lang="en-US" sz="2800" smtClean="0">
                <a:solidFill>
                  <a:srgbClr val="FF33CC"/>
                </a:solidFill>
              </a:rPr>
              <a:t>Buôn Chư Lênh đón cô giáo</a:t>
            </a:r>
          </a:p>
        </p:txBody>
      </p:sp>
      <p:sp>
        <p:nvSpPr>
          <p:cNvPr id="9219" name="Rectangle 3" descr="nhac &amp; tho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077200" cy="1371600"/>
          </a:xfrm>
          <a:blipFill dpi="0" rotWithShape="1">
            <a:blip r:embed="rId4"/>
            <a:srcRect/>
            <a:stretch>
              <a:fillRect/>
            </a:stretch>
          </a:blipFill>
          <a:ln w="28575">
            <a:solidFill>
              <a:srgbClr val="0000FF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smtClean="0"/>
              <a:t>        Những chi tiết nào cho thấy dân làng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smtClean="0"/>
              <a:t> rất yêu quý “cái chữ”?</a:t>
            </a:r>
          </a:p>
        </p:txBody>
      </p:sp>
      <p:pic>
        <p:nvPicPr>
          <p:cNvPr id="8205" name="Picture 6" descr="happyface_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9600"/>
            <a:ext cx="10779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happyface_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66088" y="609600"/>
            <a:ext cx="10779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 descr="nhac &amp; tho"/>
          <p:cNvSpPr txBox="1">
            <a:spLocks noChangeArrowheads="1"/>
          </p:cNvSpPr>
          <p:nvPr/>
        </p:nvSpPr>
        <p:spPr bwMode="auto">
          <a:xfrm>
            <a:off x="533400" y="3657600"/>
            <a:ext cx="8077200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Trả lời: </a:t>
            </a:r>
            <a:r>
              <a:rPr lang="en-US" sz="2800">
                <a:solidFill>
                  <a:srgbClr val="18069E"/>
                </a:solidFill>
              </a:rPr>
              <a:t>Những chi tiết cho thấy dân làng rất yêu quý “cái chữ” là :</a:t>
            </a:r>
          </a:p>
        </p:txBody>
      </p:sp>
      <p:pic>
        <p:nvPicPr>
          <p:cNvPr id="3" name="Picture 6" descr="happyface_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10779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appyface_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66088" y="5638800"/>
            <a:ext cx="10779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Cau h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69423">
            <a:off x="533400" y="2057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" descr="j016309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724400"/>
            <a:ext cx="17526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981200" y="6886575"/>
            <a:ext cx="7924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>
                <a:solidFill>
                  <a:srgbClr val="FF0909"/>
                </a:solidFill>
              </a:rPr>
              <a:t>Mọi người im phăng phắc khi xem Y Hoa viết.</a:t>
            </a:r>
          </a:p>
          <a:p>
            <a:pPr>
              <a:spcBef>
                <a:spcPct val="50000"/>
              </a:spcBef>
            </a:pPr>
            <a:endParaRPr lang="en-US" sz="1600">
              <a:solidFill>
                <a:srgbClr val="FF0909"/>
              </a:solidFill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-7924800" y="4586288"/>
            <a:ext cx="7377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>
                <a:solidFill>
                  <a:srgbClr val="FF0909"/>
                </a:solidFill>
              </a:rPr>
              <a:t>Y Hoa viết xong bao nhiêu tiếng cùng hò reo.</a:t>
            </a:r>
          </a:p>
          <a:p>
            <a:endParaRPr lang="en-US" sz="1600">
              <a:solidFill>
                <a:srgbClr val="FF0909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PHRG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7422 C 0.22708 -0.23422 0.44826 -0.39329 0.41806 -0.5156 C 0.38785 -0.63838 -0.10312 -0.84323 -0.17517 -0.81109 C -0.24722 -0.77896 -0.11736 -0.30497 -0.01424 -0.323 C 0.08889 -0.34081 0.46667 -0.9156 0.44375 -0.91745 C 0.42083 -0.9193 0.13438 -0.62682 -0.15208 -0.33364 " pathEditMode="relative" rAng="0" ptsTypes="aaaaaA">
                                      <p:cBhvr>
                                        <p:cTn id="64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077 0.0222 C 0.65365 0.01896 0.65104 0.01526 0.64861 0.00601 C 0.64913 -0.00231 0.64879 -0.01087 0.65 -0.01919 C 0.65052 -0.02289 0.65295 -0.02497 0.65382 -0.02844 C 0.66007 -0.04694 0.66424 -0.06728 0.67292 -0.08416 C 0.67431 -0.08948 0.67847 -0.10474 0.68177 -0.10774 C 0.68334 -0.10913 0.68611 -0.10867 0.68785 -0.10936 C 0.69479 -0.11237 0.69427 -0.11283 0.7 -0.11838 C 0.70504 -0.12925 0.69948 -0.11931 0.70799 -0.1274 C 0.7158 -0.13503 0.72118 -0.14566 0.73108 -0.14913 C 0.73941 -0.16023 0.75018 -0.16647 0.76077 -0.17248 C 0.78091 -0.18381 0.8007 -0.19676 0.82275 -0.20115 C 0.83368 -0.20069 0.84462 -0.20046 0.85538 -0.19954 C 0.86823 -0.19838 0.8757 -0.18451 0.88646 -0.17965 C 0.89688 -0.16925 0.88663 -0.17757 0.90538 -0.17248 C 0.91025 -0.1711 0.91858 -0.16694 0.92275 -0.16347 C 0.92483 -0.16185 0.92674 -0.16046 0.92813 -0.15815 C 0.93073 -0.15422 0.93507 -0.14543 0.93507 -0.1452 C 0.93646 -0.13803 0.93802 -0.13133 0.93889 -0.12393 C 0.93663 -0.11607 0.93577 -0.10497 0.93108 -0.09873 C 0.92952 -0.09665 0.92726 -0.09526 0.9257 -0.09318 C 0.91875 -0.08416 0.91788 -0.08162 0.90799 -0.07884 C 0.90122 -0.07954 0.8941 -0.07838 0.88785 -0.08069 C 0.88386 -0.08208 0.8783 -0.08971 0.8783 -0.08948 C 0.87587 -0.09919 0.87136 -0.10636 0.86736 -0.11491 C 0.86268 -0.12555 0.86077 -0.13803 0.85677 -0.14913 C 0.85538 -0.15792 0.85365 -0.16485 0.85 -0.17248 C 0.84879 -0.18035 0.84705 -0.18798 0.84584 -0.19584 C 0.84618 -0.20416 0.84566 -0.22266 0.84861 -0.23376 C 0.8507 -0.24162 0.85295 -0.24462 0.85677 -0.25179 C 0.86719 -0.27168 0.84861 -0.24347 0.86476 -0.26798 C 0.88299 -0.29618 0.91111 -0.31121 0.93507 -0.32925 C 0.94913 -0.33988 0.95625 -0.34821 0.97292 -0.3526 C 0.99792 -0.35121 1.02101 -0.34728 1.04584 -0.34543 C 1.05799 -0.34127 1.06927 -0.33896 1.07969 -0.32925 C 1.08212 -0.32416 1.08577 -0.32023 1.08785 -0.31491 C 1.09202 -0.30404 1.09375 -0.28902 1.09584 -0.27699 C 1.09497 -0.26358 1.09722 -0.23977 1.08889 -0.22659 C 1.08559 -0.22058 1.08108 -0.21595 1.0757 -0.21387 C 1.07205 -0.21248 1.06476 -0.21017 1.06476 -0.20994 C 1.0599 -0.21087 1.05122 -0.20902 1.04722 -0.21572 C 1.04427 -0.22081 1.04184 -0.23376 1.04184 -0.23352 C 1.03941 -0.26589 1.03924 -0.29202 1.05261 -0.31838 C 1.05764 -0.32832 1.06163 -0.33803 1.07014 -0.34358 C 1.07344 -0.35029 1.07865 -0.35376 1.08351 -0.35815 C 1.09288 -0.36601 1.1 -0.36971 1.10938 -0.37595 C 1.11372 -0.37896 1.11823 -0.38474 1.12275 -0.38682 C 1.12778 -0.3889 1.13264 -0.38913 1.13785 -0.39052 C 1.15573 -0.40601 1.17361 -0.38774 1.19045 -0.38312 C 1.20643 -0.36254 1.21042 -0.33572 1.22153 -0.31121 C 1.22205 -0.3089 1.22205 -0.30636 1.22292 -0.30404 C 1.22379 -0.30035 1.2257 -0.29318 1.2257 -0.29295 C 1.22466 -0.26636 1.23195 -0.24578 1.21302 -0.23746 C 1.18594 -0.24208 1.19427 -0.23607 1.18368 -0.25734 C 1.18438 -0.2763 1.17969 -0.29665 1.19323 -0.30589 C 1.20573 -0.3274 1.21945 -0.33988 1.23785 -0.35075 C 1.25243 -0.35954 1.26459 -0.36925 1.28108 -0.37248 C 1.28629 -0.37595 1.28993 -0.38104 1.29584 -0.38312 C 1.29948 -0.38451 1.30677 -0.38682 1.30677 -0.38659 C 1.32396 -0.38613 1.34184 -0.38705 1.35938 -0.38497 C 1.3632 -0.38451 1.3658 -0.37896 1.36893 -0.37595 C 1.38108 -0.36393 1.38959 -0.34728 1.39861 -0.3311 C 1.40104 -0.32115 1.40434 -0.30798 1.40799 -0.29873 C 1.41007 -0.29364 1.41476 -0.28416 1.41476 -0.28393 C 1.41424 -0.27399 1.41441 -0.26381 1.41337 -0.25364 C 1.4132 -0.25156 1.41146 -0.25017 1.41077 -0.24832 C 1.40747 -0.23838 1.40608 -0.22589 1.4 -0.21734 C 1.39115 -0.20532 1.37309 -0.19191 1.36077 -0.18867 C 1.35521 -0.18936 1.34983 -0.18844 1.34462 -0.19052 C 1.34271 -0.19121 1.34254 -0.19399 1.34184 -0.19584 C 1.33837 -0.20485 1.33559 -0.21665 1.33368 -0.22659 C 1.33386 -0.22844 1.33472 -0.23954 1.33646 -0.24277 C 1.34549 -0.2615 1.36233 -0.27168 1.37691 -0.28069 C 1.3875 -0.28717 1.3974 -0.29618 1.40799 -0.3022 C 1.42396 -0.31121 1.44236 -0.31514 1.45938 -0.31653 C 1.47205 -0.31584 1.48681 -0.32277 1.49722 -0.31306 C 1.50035 -0.31006 1.5033 -0.30636 1.50538 -0.3022 C 1.50712 -0.29873 1.51077 -0.29156 1.51077 -0.29133 C 1.51216 -0.28277 1.51476 -0.27514 1.51615 -0.26636 C 1.51545 -0.24324 1.51684 -0.20948 1.50799 -0.18682 C 1.50643 -0.17711 1.50156 -0.17063 1.49861 -0.16162 C 1.4974 -0.15815 1.4967 -0.15445 1.49584 -0.15075 C 1.49375 -0.14266 1.48837 -0.13665 1.48507 -0.12925 C 1.48143 -0.1052 1.46945 -0.08509 1.4566 -0.06798 C 1.45521 -0.06589 1.45434 -0.06289 1.45261 -0.06081 C 1.44514 -0.05202 1.43542 -0.04601 1.42691 -0.03931 C 1.41511 -0.02983 1.42327 -0.03399 1.41476 -0.03029 C 1.39757 -0.01295 1.42014 -0.03422 1.404 -0.02312 C 1.40191 -0.0215 1.40052 -0.01896 1.39861 -0.01734 C 1.38941 -0.01017 1.37761 -0.0037 1.36754 0.00046 C 1.36111 0.00717 1.35625 0.01041 1.34861 0.01318 C 1.34184 0.01942 1.33472 0.02266 1.32674 0.02567 C 1.31233 0.03885 1.2967 0.03561 1.27969 0.03653 C 1.18247 0.08069 1.07309 0.05757 0.97413 0.05827 C 0.97014 0.05896 0.96372 0.05873 0.95938 0.06174 C 0.95365 0.06567 0.94913 0.07168 0.94323 0.07445 C 0.9415 0.08093 0.94184 0.07792 0.94184 0.08347 " pathEditMode="relative" rAng="0" ptsTypes="ffffffffffffffffffffffffffffffffffffffffffffffffffffffffffffffffffffffffffffffffffffffffffffffffA">
                                      <p:cBhvr>
                                        <p:cTn id="68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  <p:bldP spid="9222" grpId="0" animBg="1"/>
      <p:bldP spid="9227" grpId="0"/>
      <p:bldP spid="92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524000"/>
            <a:ext cx="6629400" cy="60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FF33CC"/>
                </a:solidFill>
              </a:rPr>
              <a:t>Buôn Chư Lênh đón cô giáo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048000" y="1066800"/>
            <a:ext cx="3352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u="sng"/>
              <a:t>Chính tả (Nghe - viết)</a:t>
            </a:r>
          </a:p>
        </p:txBody>
      </p:sp>
      <p:pic>
        <p:nvPicPr>
          <p:cNvPr id="9220" name="Picture 8" descr="Tweety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5638800"/>
            <a:ext cx="9144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6" descr="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762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04800" y="19812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/>
              <a:t>    Y Hoa lấy trong gùi ra một trang giấy, trải lên sàn</a:t>
            </a:r>
            <a:br>
              <a:rPr lang="en-US" sz="2400" b="1"/>
            </a:br>
            <a:r>
              <a:rPr lang="en-US" sz="2400" b="1"/>
              <a:t>nhà. Mọi người im phăng phắc . Y Hoa nghe rõ cả </a:t>
            </a:r>
            <a:br>
              <a:rPr lang="en-US" sz="2400" b="1"/>
            </a:br>
            <a:r>
              <a:rPr lang="en-US" sz="2400" b="1"/>
              <a:t>tiếng đập trong lồng ngực mình. Quỳ hai gối lên sàn, cô viết hai chữ thật to, thật đậm : “ Bác Hồ ”. Y Hoa viết xong, bỗng bao nhiêu tiếng cùng hò reo :</a:t>
            </a:r>
            <a:br>
              <a:rPr lang="en-US" sz="2400" b="1"/>
            </a:br>
            <a:r>
              <a:rPr lang="en-US" sz="2400" b="1"/>
              <a:t>- Ôi, chữ cô giáo này ! Nhìn kìa !</a:t>
            </a:r>
            <a:br>
              <a:rPr lang="en-US" sz="2400" b="1"/>
            </a:br>
            <a:r>
              <a:rPr lang="en-US" sz="2400" b="1"/>
              <a:t>- A, chữ, chữ cô giáo !</a:t>
            </a:r>
            <a:br>
              <a:rPr lang="en-US" sz="2400" b="1"/>
            </a:br>
            <a:r>
              <a:rPr lang="en-US" sz="2400" b="1"/>
              <a:t>                                                 Theo Hà Đình Cẩn</a:t>
            </a:r>
            <a:br>
              <a:rPr lang="en-US" sz="2400" b="1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-688374">
            <a:off x="4648200" y="4343400"/>
            <a:ext cx="3429000" cy="1676400"/>
          </a:xfrm>
          <a:prstGeom prst="wedgeEllipseCallout">
            <a:avLst>
              <a:gd name="adj1" fmla="val 35417"/>
              <a:gd name="adj2" fmla="val 70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Luyện viết vào bảng con những từ khó.</a:t>
            </a:r>
          </a:p>
        </p:txBody>
      </p:sp>
      <p:pic>
        <p:nvPicPr>
          <p:cNvPr id="9224" name="Picture 13" descr="Buon-Chu-Lenh-don-cogia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43488"/>
            <a:ext cx="304800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52400" y="2133600"/>
            <a:ext cx="3048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/>
              <a:t>Y Hoa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5181600" y="2209800"/>
            <a:ext cx="3048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/>
              <a:t>gùi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52400" y="3657600"/>
            <a:ext cx="3048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phăng phắc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181600" y="3733800"/>
            <a:ext cx="3048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quỳ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57200" y="19812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/>
              <a:t>    Y Hoa lấy trong gùi ra một trang giấy, trải lên sàn</a:t>
            </a:r>
            <a:br>
              <a:rPr lang="en-US" sz="2400" b="1"/>
            </a:br>
            <a:r>
              <a:rPr lang="en-US" sz="2400" b="1"/>
              <a:t>nhà. Mọi người im phăng phắc . Y Hoa nghe rõ cả </a:t>
            </a:r>
            <a:br>
              <a:rPr lang="en-US" sz="2400" b="1"/>
            </a:br>
            <a:r>
              <a:rPr lang="en-US" sz="2400" b="1"/>
              <a:t>tiếng đập trong lồng ngực mình. Quỳ hai gối lên sàn, cô viết hai chữ thật to, thật đậm : “ Bác Hồ ”. Y Hoa viết xong, bỗng bao nhiêu tiếng cùng hò reo :</a:t>
            </a:r>
            <a:br>
              <a:rPr lang="en-US" sz="2400" b="1"/>
            </a:br>
            <a:r>
              <a:rPr lang="en-US" sz="2400" b="1"/>
              <a:t>     - Ôi, chữ cô giáo này ! Nhìn kìa !</a:t>
            </a:r>
            <a:br>
              <a:rPr lang="en-US" sz="2400" b="1"/>
            </a:br>
            <a:r>
              <a:rPr lang="en-US" sz="2400" b="1"/>
              <a:t>     - A, chữ, chữ cô giáo !</a:t>
            </a:r>
            <a:br>
              <a:rPr lang="en-US" sz="2400" b="1"/>
            </a:br>
            <a:r>
              <a:rPr lang="en-US" sz="2400" b="1"/>
              <a:t>                                                 Theo Hà Đình Cẩn</a:t>
            </a:r>
            <a:br>
              <a:rPr lang="en-US" sz="2400" b="1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sp>
        <p:nvSpPr>
          <p:cNvPr id="9230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  <p:bldP spid="10247" grpId="0"/>
      <p:bldP spid="10250" grpId="0"/>
      <p:bldP spid="10250" grpId="1"/>
      <p:bldP spid="10251" grpId="0" animBg="1"/>
      <p:bldP spid="10251" grpId="1" animBg="1"/>
      <p:bldP spid="10254" grpId="0" animBg="1"/>
      <p:bldP spid="10254" grpId="1" animBg="1"/>
      <p:bldP spid="10255" grpId="0" animBg="1"/>
      <p:bldP spid="10255" grpId="1" animBg="1"/>
      <p:bldP spid="10256" grpId="0" animBg="1"/>
      <p:bldP spid="10256" grpId="1" animBg="1"/>
      <p:bldP spid="10257" grpId="0" animBg="1"/>
      <p:bldP spid="10257" grpId="1" animBg="1"/>
      <p:bldP spid="10258" grpId="0"/>
      <p:bldP spid="1025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           </a:t>
            </a:r>
            <a:r>
              <a:rPr lang="en-US" sz="2400" u="sng" smtClean="0"/>
              <a:t>Chính </a:t>
            </a:r>
            <a:r>
              <a:rPr lang="en-US" sz="2400" smtClean="0"/>
              <a:t>tả: </a:t>
            </a:r>
            <a:r>
              <a:rPr lang="en-US" sz="2400" u="sng" smtClean="0"/>
              <a:t>(Nghe - viết)</a:t>
            </a:r>
            <a:r>
              <a:rPr lang="en-US" sz="2400" smtClean="0"/>
              <a:t> </a:t>
            </a:r>
            <a:br>
              <a:rPr lang="en-US" sz="2400" smtClean="0"/>
            </a:br>
            <a:r>
              <a:rPr lang="en-US" sz="2400" smtClean="0"/>
              <a:t>             </a:t>
            </a:r>
            <a:r>
              <a:rPr lang="en-US" sz="2800" smtClean="0">
                <a:solidFill>
                  <a:srgbClr val="FF33CC"/>
                </a:solidFill>
              </a:rPr>
              <a:t>Buôn Chư Lênh đón cô giáo</a:t>
            </a:r>
          </a:p>
        </p:txBody>
      </p:sp>
      <p:pic>
        <p:nvPicPr>
          <p:cNvPr id="11267" name="Picture 3" descr="Buon-Chu-Lenh-don-cogiao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3505200" y="1676400"/>
            <a:ext cx="5638800" cy="3355975"/>
          </a:xfrm>
          <a:noFill/>
        </p:spPr>
      </p:pic>
      <p:pic>
        <p:nvPicPr>
          <p:cNvPr id="11268" name="Picture 4" descr="007-C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870200"/>
            <a:ext cx="49530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57600" y="266700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505200" y="297180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24000" y="3521075"/>
            <a:ext cx="190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0000FF"/>
                </a:solidFill>
              </a:rPr>
              <a:t>HS viết bài chính tả vào vở</a:t>
            </a:r>
            <a:r>
              <a:rPr lang="en-US" sz="1600"/>
              <a:t> </a:t>
            </a:r>
          </a:p>
        </p:txBody>
      </p:sp>
      <p:pic>
        <p:nvPicPr>
          <p:cNvPr id="11272" name="Picture 8" descr="Buon-Chu-Lenh-don-cogia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33800"/>
            <a:ext cx="56388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007-C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1422400"/>
            <a:ext cx="49530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638800" y="1905000"/>
            <a:ext cx="190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8C0DAF"/>
                </a:solidFill>
              </a:rPr>
              <a:t> HS nghe đọc lại tự soát lỗi</a:t>
            </a:r>
            <a:r>
              <a:rPr lang="en-US" sz="1600">
                <a:solidFill>
                  <a:srgbClr val="EFFC42"/>
                </a:solidFill>
              </a:rPr>
              <a:t> </a:t>
            </a:r>
          </a:p>
        </p:txBody>
      </p:sp>
      <p:pic>
        <p:nvPicPr>
          <p:cNvPr id="11276" name="Picture 12" descr="007-C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489200"/>
            <a:ext cx="49530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695700" y="2921000"/>
            <a:ext cx="1905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0066"/>
                </a:solidFill>
              </a:rPr>
              <a:t>Từng cặp HS đổi vở soát lỗi cho nhau</a:t>
            </a:r>
            <a:endParaRPr lang="en-US" sz="2800">
              <a:solidFill>
                <a:srgbClr val="FF0066"/>
              </a:solidFill>
            </a:endParaRPr>
          </a:p>
        </p:txBody>
      </p:sp>
      <p:pic>
        <p:nvPicPr>
          <p:cNvPr id="11278" name="Picture 14" descr="007-C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4100" y="2514600"/>
            <a:ext cx="49530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771900" y="3530600"/>
            <a:ext cx="1905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0909"/>
                </a:solidFill>
              </a:rPr>
              <a:t>Chấm bài</a:t>
            </a:r>
          </a:p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0909"/>
                </a:solidFill>
              </a:rPr>
              <a:t>Nhận xét</a:t>
            </a:r>
            <a:endParaRPr lang="en-US" sz="2800">
              <a:solidFill>
                <a:srgbClr val="FF0909"/>
              </a:solidFill>
            </a:endParaRPr>
          </a:p>
        </p:txBody>
      </p:sp>
      <p:pic>
        <p:nvPicPr>
          <p:cNvPr id="10255" name="Picture 16" descr="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81000"/>
            <a:ext cx="16764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48600" y="914400"/>
            <a:ext cx="1008063" cy="500063"/>
            <a:chOff x="816" y="3792"/>
            <a:chExt cx="337" cy="336"/>
          </a:xfrm>
        </p:grpSpPr>
        <p:sp>
          <p:nvSpPr>
            <p:cNvPr id="10264" name="Text Box 18"/>
            <p:cNvSpPr txBox="1">
              <a:spLocks noChangeArrowheads="1"/>
            </p:cNvSpPr>
            <p:nvPr/>
          </p:nvSpPr>
          <p:spPr bwMode="auto">
            <a:xfrm>
              <a:off x="1086" y="3809"/>
              <a:ext cx="6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FF"/>
                </a:solidFill>
              </a:endParaRPr>
            </a:p>
          </p:txBody>
        </p:sp>
        <p:pic>
          <p:nvPicPr>
            <p:cNvPr id="10265" name="Picture 19" descr="Tay viÕt 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6" y="3792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84" name="Picture 20" descr="A17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62300" y="2844800"/>
            <a:ext cx="31242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Text Box 21"/>
          <p:cNvSpPr txBox="1">
            <a:spLocks noChangeArrowheads="1"/>
          </p:cNvSpPr>
          <p:nvPr/>
        </p:nvSpPr>
        <p:spPr bwMode="auto">
          <a:xfrm>
            <a:off x="8610600" y="685800"/>
            <a:ext cx="556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81000" y="1676400"/>
            <a:ext cx="86106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               </a:t>
            </a:r>
            <a:r>
              <a:rPr lang="en-US" sz="2800" b="1"/>
              <a:t>Y Hoa lấy trong gùi ra một trang giấy, trải lên sàn nhà. Mọi người im phăng phắc . Y Hoa nghe rõ cả tiếng đập trong lồng ngực mình. Quỳ hai gối lên sàn, cô viết hai chữ thật to, thật đậm : “ Bác Hồ ”. Y Hoa viết xong, bỗng bao nhiêu tiếng cùng hò reo :</a:t>
            </a:r>
          </a:p>
          <a:p>
            <a:r>
              <a:rPr lang="en-US" sz="2800" b="1"/>
              <a:t>       - Ôi, chữ cô giáo này ! Nhìn kìa !</a:t>
            </a:r>
          </a:p>
          <a:p>
            <a:r>
              <a:rPr lang="en-US" sz="2800" b="1"/>
              <a:t>       - A, chữ, chữ cô giáo !</a:t>
            </a:r>
          </a:p>
          <a:p>
            <a:r>
              <a:rPr lang="en-US" sz="2800"/>
              <a:t>                                     </a:t>
            </a:r>
            <a:r>
              <a:rPr lang="en-US" sz="2800" b="1"/>
              <a:t>Theo Hà Đình Cẩn</a:t>
            </a:r>
          </a:p>
          <a:p>
            <a:endParaRPr lang="en-US" sz="28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pic>
        <p:nvPicPr>
          <p:cNvPr id="11287" name="Picture 23" descr="balonne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38800" y="2286000"/>
            <a:ext cx="16764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4" descr="balonne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33600" y="4191000"/>
            <a:ext cx="16764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5" descr="balonne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8400" y="2209800"/>
            <a:ext cx="16764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 descr="balonne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4016375"/>
            <a:ext cx="16764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1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5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1" grpId="1"/>
      <p:bldP spid="11271" grpId="2"/>
      <p:bldP spid="11274" grpId="0"/>
      <p:bldP spid="11274" grpId="1"/>
      <p:bldP spid="11277" grpId="0"/>
      <p:bldP spid="11279" grpId="0"/>
      <p:bldP spid="11279" grpId="1"/>
      <p:bldP spid="112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nhomd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1752600"/>
            <a:ext cx="43434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Sach  dong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1600200"/>
            <a:ext cx="40386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505200" y="1600200"/>
            <a:ext cx="2895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1">
                <a:solidFill>
                  <a:schemeClr val="bg2"/>
                </a:solidFill>
              </a:rPr>
              <a:t>Luyện tập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962400" y="16764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</a:rPr>
              <a:t>Bài 2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38200" y="2438400"/>
            <a:ext cx="8001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      Tìm những tiếng có nghĩa :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a – Chỉ khác nhau ở âm đầu tr hoặc ch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Mẫu :trao ( trao đổi) – chao ( chao liệng)</a:t>
            </a:r>
          </a:p>
        </p:txBody>
      </p:sp>
      <p:pic>
        <p:nvPicPr>
          <p:cNvPr id="12296" name="Picture 4" descr="j016309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91400" y="4799013"/>
            <a:ext cx="175260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09[1]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2514600"/>
            <a:ext cx="49307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Picture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819400" y="0"/>
            <a:ext cx="4953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0066"/>
                </a:solidFill>
              </a:rPr>
              <a:t>Thi tiếp sức</a:t>
            </a:r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1647825" y="1219200"/>
            <a:ext cx="1676400" cy="1447800"/>
          </a:xfrm>
          <a:prstGeom prst="ellipse">
            <a:avLst/>
          </a:prstGeom>
          <a:gradFill rotWithShape="1">
            <a:gsLst>
              <a:gs pos="0">
                <a:srgbClr val="FFFF99">
                  <a:alpha val="79999"/>
                </a:srgbClr>
              </a:gs>
              <a:gs pos="100000">
                <a:schemeClr val="bg1">
                  <a:alpha val="79999"/>
                </a:schemeClr>
              </a:gs>
            </a:gsLst>
            <a:lin ang="5400000" scaled="1"/>
          </a:gradFill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6677025" y="1219200"/>
            <a:ext cx="1676400" cy="1447800"/>
          </a:xfrm>
          <a:prstGeom prst="ellipse">
            <a:avLst/>
          </a:prstGeom>
          <a:gradFill rotWithShape="1">
            <a:gsLst>
              <a:gs pos="0">
                <a:srgbClr val="FFFF99">
                  <a:alpha val="79999"/>
                </a:srgbClr>
              </a:gs>
              <a:gs pos="100000">
                <a:schemeClr val="bg1">
                  <a:alpha val="79999"/>
                </a:schemeClr>
              </a:gs>
            </a:gsLst>
            <a:lin ang="5400000" scaled="1"/>
          </a:gradFill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12302" name="Picture 14" descr="Năm 2010 của Thiên Bình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2800" y="914400"/>
            <a:ext cx="3324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>
            <a:off x="3705225" y="1524000"/>
            <a:ext cx="381000" cy="838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54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A</a:t>
            </a:r>
          </a:p>
        </p:txBody>
      </p:sp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5915025" y="1524000"/>
            <a:ext cx="442913" cy="847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54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B</a:t>
            </a:r>
          </a:p>
        </p:txBody>
      </p:sp>
      <p:pic>
        <p:nvPicPr>
          <p:cNvPr id="12305" name="Picture 17" descr="B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371600" y="1676400"/>
            <a:ext cx="70866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909"/>
                </a:solidFill>
              </a:rPr>
              <a:t>Một số đáp án khác</a:t>
            </a:r>
          </a:p>
          <a:p>
            <a:pPr algn="ctr"/>
            <a:r>
              <a:rPr lang="en-US" sz="2400" b="1">
                <a:solidFill>
                  <a:srgbClr val="8C0DAF"/>
                </a:solidFill>
              </a:rPr>
              <a:t>trà (uống trà)  -  chà(chà xát)</a:t>
            </a:r>
          </a:p>
          <a:p>
            <a:pPr algn="ctr"/>
            <a:r>
              <a:rPr lang="en-US" sz="2400" b="1">
                <a:solidFill>
                  <a:srgbClr val="8C0DAF"/>
                </a:solidFill>
              </a:rPr>
              <a:t>tro (tro bếp )   -   cho (cho quà)</a:t>
            </a:r>
          </a:p>
          <a:p>
            <a:pPr algn="ctr"/>
            <a:r>
              <a:rPr lang="en-US" sz="2400" b="1">
                <a:solidFill>
                  <a:srgbClr val="8C0DAF"/>
                </a:solidFill>
              </a:rPr>
              <a:t>trồi (trồi lên)    -   chồi (chồi cây)</a:t>
            </a:r>
          </a:p>
          <a:p>
            <a:pPr algn="ctr"/>
            <a:r>
              <a:rPr lang="en-US" sz="2400" b="1">
                <a:solidFill>
                  <a:srgbClr val="8C0DAF"/>
                </a:solidFill>
              </a:rPr>
              <a:t>trèo (trèo cây)   -   chèo (hát chèo)</a:t>
            </a:r>
          </a:p>
          <a:p>
            <a:pPr algn="ctr"/>
            <a:r>
              <a:rPr lang="en-US" sz="2400" b="1">
                <a:solidFill>
                  <a:srgbClr val="8C0DAF"/>
                </a:solidFill>
              </a:rPr>
              <a:t>trông (trông đợi)   -   chông (chông gai)</a:t>
            </a:r>
          </a:p>
          <a:p>
            <a:pPr algn="ctr"/>
            <a:r>
              <a:rPr lang="en-US" sz="2400" b="1">
                <a:solidFill>
                  <a:srgbClr val="8C0DAF"/>
                </a:solidFill>
              </a:rPr>
              <a:t>tráo (đánh tráo)   -   cháo (bát cháo )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8C0DAF"/>
              </a:solidFill>
            </a:endParaRPr>
          </a:p>
        </p:txBody>
      </p:sp>
      <p:sp>
        <p:nvSpPr>
          <p:cNvPr id="12307" name="AutoShape 19" descr="White marble"/>
          <p:cNvSpPr>
            <a:spLocks noChangeArrowheads="1"/>
          </p:cNvSpPr>
          <p:nvPr/>
        </p:nvSpPr>
        <p:spPr bwMode="auto">
          <a:xfrm>
            <a:off x="228600" y="6400800"/>
            <a:ext cx="1371600" cy="457200"/>
          </a:xfrm>
          <a:prstGeom prst="doubleWave">
            <a:avLst>
              <a:gd name="adj1" fmla="val 6500"/>
              <a:gd name="adj2" fmla="val 0"/>
            </a:avLst>
          </a:prstGeom>
          <a:blipFill dpi="0" rotWithShape="1">
            <a:blip r:embed="rId1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Thời gian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09600" y="5562600"/>
            <a:ext cx="609600" cy="533400"/>
            <a:chOff x="720" y="96"/>
            <a:chExt cx="4752" cy="384"/>
          </a:xfrm>
        </p:grpSpPr>
        <p:sp>
          <p:nvSpPr>
            <p:cNvPr id="11317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720" y="96"/>
              <a:ext cx="4752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99994" lon="0" rev="0"/>
                </a:camera>
                <a:lightRig rig="legacyFlat3" dir="t"/>
              </a:scene3d>
              <a:sp3d extrusionH="430200" prstMaterial="legacyMatte">
                <a:extrusionClr>
                  <a:schemeClr val="bg1"/>
                </a:extrusionClr>
              </a:sp3d>
            </a:bodyPr>
            <a:lstStyle/>
            <a:p>
              <a:pPr algn="ctr"/>
              <a:r>
                <a:rPr lang="en-US" sz="2800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Arial"/>
                  <a:cs typeface="Arial"/>
                </a:rPr>
                <a:t>*</a:t>
              </a:r>
            </a:p>
          </p:txBody>
        </p:sp>
        <p:sp>
          <p:nvSpPr>
            <p:cNvPr id="11318" name="Rectangle 23"/>
            <p:cNvSpPr>
              <a:spLocks noChangeArrowheads="1"/>
            </p:cNvSpPr>
            <p:nvPr/>
          </p:nvSpPr>
          <p:spPr bwMode="auto">
            <a:xfrm>
              <a:off x="720" y="432"/>
              <a:ext cx="4752" cy="48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>
                <a:rot lat="20699994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600"/>
            </a:p>
          </p:txBody>
        </p:sp>
      </p:grpSp>
      <p:pic>
        <p:nvPicPr>
          <p:cNvPr id="12322" name="ELPH3545.wav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1" name="ELPHRG01.wav"/>
          </p:nvPr>
        </p:nvPicPr>
        <p:blipFill>
          <a:blip r:embed="rId15"/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667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11</a:t>
            </a: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12</a:t>
            </a: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13</a:t>
            </a:r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14</a:t>
            </a:r>
          </a:p>
        </p:txBody>
      </p:sp>
      <p:sp>
        <p:nvSpPr>
          <p:cNvPr id="17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15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16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17</a:t>
            </a: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7432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18</a:t>
            </a: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19</a:t>
            </a:r>
          </a:p>
        </p:txBody>
      </p:sp>
      <p:sp>
        <p:nvSpPr>
          <p:cNvPr id="22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</a:t>
            </a:r>
          </a:p>
        </p:txBody>
      </p:sp>
      <p:sp>
        <p:nvSpPr>
          <p:cNvPr id="23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21</a:t>
            </a:r>
          </a:p>
        </p:txBody>
      </p:sp>
      <p:sp>
        <p:nvSpPr>
          <p:cNvPr id="24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22</a:t>
            </a:r>
          </a:p>
        </p:txBody>
      </p:sp>
      <p:sp>
        <p:nvSpPr>
          <p:cNvPr id="25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23</a:t>
            </a:r>
          </a:p>
        </p:txBody>
      </p:sp>
      <p:sp>
        <p:nvSpPr>
          <p:cNvPr id="26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24</a:t>
            </a:r>
          </a:p>
        </p:txBody>
      </p:sp>
      <p:sp>
        <p:nvSpPr>
          <p:cNvPr id="27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25</a:t>
            </a:r>
          </a:p>
        </p:txBody>
      </p:sp>
      <p:sp>
        <p:nvSpPr>
          <p:cNvPr id="28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26</a:t>
            </a:r>
          </a:p>
        </p:txBody>
      </p:sp>
      <p:sp>
        <p:nvSpPr>
          <p:cNvPr id="29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27</a:t>
            </a:r>
          </a:p>
        </p:txBody>
      </p:sp>
      <p:sp>
        <p:nvSpPr>
          <p:cNvPr id="30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28</a:t>
            </a:r>
          </a:p>
        </p:txBody>
      </p:sp>
      <p:sp>
        <p:nvSpPr>
          <p:cNvPr id="31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29</a:t>
            </a:r>
          </a:p>
        </p:txBody>
      </p:sp>
      <p:sp>
        <p:nvSpPr>
          <p:cNvPr id="32" name="WordArt 4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281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1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ELPHRG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ELPHRG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3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3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3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4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 nodeType="clickPar">
                      <p:stCondLst>
                        <p:cond delay="indefinite"/>
                      </p:stCondLst>
                      <p:childTnLst>
                        <p:par>
                          <p:cTn id="4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 nodeType="clickPar">
                      <p:stCondLst>
                        <p:cond delay="indefinite"/>
                      </p:stCondLst>
                      <p:childTnLst>
                        <p:par>
                          <p:cTn id="4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0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umpe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5" dur="5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 nodeType="clickPar">
                      <p:stCondLst>
                        <p:cond delay="indefinite"/>
                      </p:stCondLst>
                      <p:childTnLst>
                        <p:par>
                          <p:cTn id="4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22"/>
                </p:tgtEl>
              </p:cMediaNode>
            </p:audio>
          </p:childTnLst>
        </p:cTn>
      </p:par>
    </p:tnLst>
    <p:bldLst>
      <p:bldP spid="12293" grpId="0"/>
      <p:bldP spid="12293" grpId="1"/>
      <p:bldP spid="12294" grpId="0"/>
      <p:bldP spid="12294" grpId="1"/>
      <p:bldP spid="12295" grpId="0"/>
      <p:bldP spid="12295" grpId="1"/>
      <p:bldP spid="12299" grpId="0"/>
      <p:bldP spid="12300" grpId="0" animBg="1"/>
      <p:bldP spid="12300" grpId="1" animBg="1"/>
      <p:bldP spid="12301" grpId="0" animBg="1"/>
      <p:bldP spid="12301" grpId="1" animBg="1"/>
      <p:bldP spid="12303" grpId="0" animBg="1"/>
      <p:bldP spid="12304" grpId="0" animBg="1"/>
      <p:bldP spid="12306" grpId="0"/>
      <p:bldP spid="12307" grpId="0" animBg="1"/>
      <p:bldP spid="12307" grpId="1" animBg="1"/>
      <p:bldP spid="6158" grpId="0" animBg="1"/>
      <p:bldP spid="6158" grpId="1" animBg="1"/>
      <p:bldP spid="6157" grpId="0" animBg="1"/>
      <p:bldP spid="6157" grpId="1" animBg="1"/>
      <p:bldP spid="6156" grpId="0" animBg="1"/>
      <p:bldP spid="6156" grpId="1" animBg="1"/>
      <p:bldP spid="6155" grpId="0" animBg="1"/>
      <p:bldP spid="6155" grpId="1" animBg="1"/>
      <p:bldP spid="6154" grpId="0" animBg="1"/>
      <p:bldP spid="6154" grpId="1" animBg="1"/>
      <p:bldP spid="6153" grpId="0" animBg="1"/>
      <p:bldP spid="6153" grpId="1" animBg="1"/>
      <p:bldP spid="6152" grpId="0" animBg="1"/>
      <p:bldP spid="6152" grpId="1" animBg="1"/>
      <p:bldP spid="6151" grpId="0" animBg="1"/>
      <p:bldP spid="6151" grpId="1" animBg="1"/>
      <p:bldP spid="6150" grpId="0" animBg="1"/>
      <p:bldP spid="6150" grpId="1" animBg="1"/>
      <p:bldP spid="6149" grpId="0" animBg="1"/>
      <p:bldP spid="6149" grpId="1" animBg="1"/>
      <p:bldP spid="6148" grpId="0" animBg="1"/>
      <p:bldP spid="614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276</TotalTime>
  <Words>741</Words>
  <Application>Microsoft PowerPoint</Application>
  <PresentationFormat>On-screen Show (4:3)</PresentationFormat>
  <Paragraphs>142</Paragraphs>
  <Slides>12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Wingdings</vt:lpstr>
      <vt:lpstr>Arial Black</vt:lpstr>
      <vt:lpstr>Times New Roman</vt:lpstr>
      <vt:lpstr>Pixel</vt:lpstr>
      <vt:lpstr>Slide 1</vt:lpstr>
      <vt:lpstr>CHÚC CÁC EM  MỘT NGÀY HỌC VUI VẺ</vt:lpstr>
      <vt:lpstr>Slide 3</vt:lpstr>
      <vt:lpstr>Slide 4</vt:lpstr>
      <vt:lpstr>Slide 5</vt:lpstr>
      <vt:lpstr> Chính tả ( Nghe - viết )  Buôn Chư Lênh đón cô giáo</vt:lpstr>
      <vt:lpstr>Slide 7</vt:lpstr>
      <vt:lpstr>              Chính tả: (Nghe - viết)               Buôn Chư Lênh đón cô giáo</vt:lpstr>
      <vt:lpstr>Slide 9</vt:lpstr>
      <vt:lpstr>Slide 10</vt:lpstr>
      <vt:lpstr>Slide 11</vt:lpstr>
      <vt:lpstr>Slide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DV 6000</dc:creator>
  <cp:lastModifiedBy>CSTeam</cp:lastModifiedBy>
  <cp:revision>103</cp:revision>
  <dcterms:created xsi:type="dcterms:W3CDTF">2004-12-15T06:26:48Z</dcterms:created>
  <dcterms:modified xsi:type="dcterms:W3CDTF">2016-06-30T03:11:57Z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