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0"/>
  </p:notesMasterIdLst>
  <p:sldIdLst>
    <p:sldId id="259" r:id="rId2"/>
    <p:sldId id="260" r:id="rId3"/>
    <p:sldId id="263" r:id="rId4"/>
    <p:sldId id="261" r:id="rId5"/>
    <p:sldId id="264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99FF"/>
    <a:srgbClr val="003300"/>
    <a:srgbClr val="800000"/>
    <a:srgbClr val="000066"/>
    <a:srgbClr val="FF0066"/>
    <a:srgbClr val="0000FF"/>
    <a:srgbClr val="66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ABC1ECF-8654-4A41-986E-C88CF03A7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C61E6F-6BD6-4A1A-AB51-F2DC6E332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38AFE-0584-4257-A520-6350C75CE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7FCE-601A-430C-9B4D-3729D852C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AE07-C593-49CC-8D6C-0E0DA3870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454D7-830E-403E-88A3-7971A986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59989-D851-4536-9AE2-7C5FA18AF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1D1E-698B-414A-A08C-189F225AB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F81B-0549-443C-A864-1867593BD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83FC-09B0-4172-A968-CD8AAB5E7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1038-AB40-4542-8793-F95936D80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2EB1-8675-40FE-B2F2-16923F709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A65E-56B7-4BF7-A0E7-999ED5421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CCFF99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Đỗ Thị Hoài Thương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3BCFF73-7650-4266-BC07-DFBA57C49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Đỗ Thị Hoài Thương</a:t>
            </a:r>
          </a:p>
        </p:txBody>
      </p:sp>
      <p:pic>
        <p:nvPicPr>
          <p:cNvPr id="29700" name="Picture 4" descr="DSC00447"/>
          <p:cNvPicPr>
            <a:picLocks noChangeAspect="1" noChangeArrowheads="1"/>
          </p:cNvPicPr>
          <p:nvPr/>
        </p:nvPicPr>
        <p:blipFill>
          <a:blip r:embed="rId2"/>
          <a:srcRect l="15834" t="13043" r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286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3300"/>
                </a:solidFill>
                <a:latin typeface="Arial" charset="0"/>
              </a:rPr>
              <a:t>Khoa học</a:t>
            </a:r>
            <a:r>
              <a:rPr lang="en-US" sz="2800" b="1">
                <a:solidFill>
                  <a:srgbClr val="003300"/>
                </a:solidFill>
                <a:latin typeface="Arial" charset="0"/>
              </a:rPr>
              <a:t>: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4191000" y="762000"/>
            <a:ext cx="17049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mới: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3429000" y="762000"/>
            <a:ext cx="41148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Nam hay nữ?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066800" y="19050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1. Sự khác nhau giữa nam và nữ về mặt sinh học: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990600" y="25908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30731" name="Picture 11" descr="Pictur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1576">
            <a:off x="304800" y="2514600"/>
            <a:ext cx="14192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219200" y="24384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- Lớp ta có bao nhiêu bạn trai, bao nhiêu bạn gái?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676400" y="30480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FF0066"/>
                </a:solidFill>
                <a:latin typeface="Arial" charset="0"/>
              </a:rPr>
              <a:t>Lớp ta có 15 bạn trai và 10 bạn gái.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- Nêu một vài điểm giống nhau và khác nhau giữa bạn trai và bạn gái?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990600" y="37338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- Bạn trai thường để tóc ngắn, mạnh mẽ, còn nữ thì để tóc dài và yếu ớt, dịu dàng...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- Khi một em bé mới sinh dựa vào cơ quan nào của cơ thể để biết được đó là bé trai hay bé gái?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914400" y="4572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- Khi một em bé mới sinh ra người ta dựa vào bộ phận sinh dục để biết được đó là bé trai hay bé gái</a:t>
            </a:r>
          </a:p>
        </p:txBody>
      </p:sp>
      <p:sp>
        <p:nvSpPr>
          <p:cNvPr id="3073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762000" cy="609600"/>
          </a:xfrm>
          <a:prstGeom prst="actionButtonEnd">
            <a:avLst/>
          </a:prstGeom>
          <a:solidFill>
            <a:srgbClr val="00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073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914400" cy="762000"/>
          </a:xfrm>
          <a:prstGeom prst="actionButtonForwardNext">
            <a:avLst/>
          </a:prstGeom>
          <a:solidFill>
            <a:srgbClr val="0099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6" grpId="1" animBg="1"/>
      <p:bldP spid="30728" grpId="0" animBg="1"/>
      <p:bldP spid="30729" grpId="0"/>
      <p:bldP spid="30730" grpId="0"/>
      <p:bldP spid="30732" grpId="0"/>
      <p:bldP spid="30732" grpId="1"/>
      <p:bldP spid="30733" grpId="0"/>
      <p:bldP spid="30733" grpId="1"/>
      <p:bldP spid="30734" grpId="0"/>
      <p:bldP spid="30734" grpId="1"/>
      <p:bldP spid="30735" grpId="0"/>
      <p:bldP spid="30735" grpId="1"/>
      <p:bldP spid="30736" grpId="0"/>
      <p:bldP spid="30736" grpId="1"/>
      <p:bldP spid="30737" grpId="0" build="allAtOnce"/>
      <p:bldP spid="30738" grpId="0" animBg="1"/>
      <p:bldP spid="307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Đỗ Thị Hoài Thương</a:t>
            </a:r>
          </a:p>
        </p:txBody>
      </p:sp>
      <p:pic>
        <p:nvPicPr>
          <p:cNvPr id="5123" name="Picture 4" descr="Trang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2286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3300"/>
                </a:solidFill>
                <a:latin typeface="Arial" charset="0"/>
              </a:rPr>
              <a:t>Khoa học</a:t>
            </a:r>
            <a:r>
              <a:rPr lang="en-US" sz="2800" b="1">
                <a:solidFill>
                  <a:srgbClr val="003300"/>
                </a:solidFill>
                <a:latin typeface="Arial" charset="0"/>
              </a:rPr>
              <a:t>: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3429000" y="762000"/>
            <a:ext cx="41148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Nam hay nữ?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66800" y="19050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1. Sự khác nhau giữa nam và nữ về mặt sinh học: 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762000" y="2590800"/>
            <a:ext cx="7543800" cy="3124200"/>
          </a:xfrm>
          <a:prstGeom prst="flowChartAlternateProcess">
            <a:avLst/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latin typeface="Arial"/>
              </a:rPr>
              <a:t>    </a:t>
            </a:r>
          </a:p>
          <a:p>
            <a:pPr algn="ctr">
              <a:defRPr/>
            </a:pPr>
            <a:r>
              <a:rPr lang="en-US" sz="2400">
                <a:latin typeface="Arial"/>
              </a:rPr>
              <a:t>    </a:t>
            </a:r>
            <a:r>
              <a:rPr lang="en-US" sz="2400" b="1">
                <a:solidFill>
                  <a:srgbClr val="800000"/>
                </a:solidFill>
                <a:latin typeface="Arial"/>
              </a:rPr>
              <a:t>Ngoài những đặc điểm chung, giữa nam và nữ </a:t>
            </a:r>
          </a:p>
          <a:p>
            <a:pPr algn="ctr">
              <a:defRPr/>
            </a:pPr>
            <a:r>
              <a:rPr lang="en-US" sz="2400" b="1">
                <a:solidFill>
                  <a:srgbClr val="800000"/>
                </a:solidFill>
                <a:latin typeface="Arial"/>
              </a:rPr>
              <a:t>có sự khác biệt, trong đó sự khác biệt cơ bản </a:t>
            </a:r>
          </a:p>
          <a:p>
            <a:pPr algn="ctr">
              <a:defRPr/>
            </a:pPr>
            <a:r>
              <a:rPr lang="en-US" sz="2400" b="1">
                <a:solidFill>
                  <a:srgbClr val="800000"/>
                </a:solidFill>
                <a:latin typeface="Arial"/>
              </a:rPr>
              <a:t>về cấu tạo và chức năng của cơ quan sinh dục. </a:t>
            </a:r>
          </a:p>
          <a:p>
            <a:pPr algn="ctr">
              <a:defRPr/>
            </a:pPr>
            <a:r>
              <a:rPr lang="en-US" sz="2400" b="1">
                <a:solidFill>
                  <a:srgbClr val="800000"/>
                </a:solidFill>
                <a:latin typeface="Arial"/>
              </a:rPr>
              <a:t>Đến một độ tuổi nhất định, cơ quan sinh dục</a:t>
            </a:r>
          </a:p>
          <a:p>
            <a:pPr algn="ctr">
              <a:defRPr/>
            </a:pPr>
            <a:r>
              <a:rPr lang="en-US" sz="2400" b="1">
                <a:solidFill>
                  <a:srgbClr val="800000"/>
                </a:solidFill>
                <a:latin typeface="Arial"/>
              </a:rPr>
              <a:t> phát triển làm cho cơ thể nam và nữ có nhiều </a:t>
            </a:r>
          </a:p>
          <a:p>
            <a:pPr algn="ctr">
              <a:defRPr/>
            </a:pPr>
            <a:r>
              <a:rPr lang="en-US" sz="2400" b="1">
                <a:solidFill>
                  <a:srgbClr val="800000"/>
                </a:solidFill>
                <a:latin typeface="Arial"/>
              </a:rPr>
              <a:t>điểm khác biệt về mặt sinh học.</a:t>
            </a:r>
          </a:p>
          <a:p>
            <a:pPr algn="ctr">
              <a:defRPr/>
            </a:pPr>
            <a:endParaRPr lang="en-US" sz="2400" b="1">
              <a:solidFill>
                <a:srgbClr val="8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200" smtClean="0">
                <a:latin typeface="Arial" charset="0"/>
              </a:rPr>
              <a:t>Đỗ Thị Hoài Thương</a:t>
            </a:r>
          </a:p>
        </p:txBody>
      </p:sp>
      <p:pic>
        <p:nvPicPr>
          <p:cNvPr id="7171" name="Picture 4" descr="Trang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248400" y="304800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- Nam thường có râu, cơ quan sinh dục nam tạo ra tinh tùng.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248400" y="4724400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- Nữ có kinh nguyệt, cơ quan sinh dục nữ tạo ra trứng.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1. Sự khác nhau giữa nam và nữ về mặt sinh học: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2286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3300"/>
                </a:solidFill>
                <a:latin typeface="Arial" charset="0"/>
              </a:rPr>
              <a:t>Khoa học</a:t>
            </a:r>
            <a:r>
              <a:rPr lang="en-US" sz="2800" b="1">
                <a:solidFill>
                  <a:srgbClr val="003300"/>
                </a:solidFill>
                <a:latin typeface="Arial" charset="0"/>
              </a:rPr>
              <a:t>:</a:t>
            </a: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3429000" y="762000"/>
            <a:ext cx="41148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Nam hay nữ?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2. Sự khác nhau giữa nam và nữ về mặt xã hội: </a:t>
            </a:r>
          </a:p>
        </p:txBody>
      </p:sp>
      <p:pic>
        <p:nvPicPr>
          <p:cNvPr id="32776" name="Picture 8" descr="Pictur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1576">
            <a:off x="304800" y="2286000"/>
            <a:ext cx="14192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447800" y="24384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Nêu một số điểm khác biệt giữa nam và nữ về mặt sinh học?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143000" y="32766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- Cơ thể nam thường rắn chắc khoẻ mạnh, cao to. Còn cơ thể nữ thường mềm mại, nhỏ nhắn, dịu dàng.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295400" y="33528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Trò chơi: “</a:t>
            </a:r>
            <a:r>
              <a:rPr lang="en-US" sz="2400">
                <a:solidFill>
                  <a:schemeClr val="folHlink"/>
                </a:solidFill>
                <a:latin typeface="Arial" charset="0"/>
              </a:rPr>
              <a:t>Ai nhanh , ai đúng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”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295400" y="388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Hai đội tham gia chơi theo yêu cầu SGK, đính các thẻ từ vào bảng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5" grpId="0"/>
      <p:bldP spid="32777" grpId="0"/>
      <p:bldP spid="32777" grpId="1"/>
      <p:bldP spid="32778" grpId="0"/>
      <p:bldP spid="32778" grpId="1"/>
      <p:bldP spid="327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3" name="Group 33"/>
          <p:cNvGraphicFramePr>
            <a:graphicFrameLocks noGrp="1"/>
          </p:cNvGraphicFramePr>
          <p:nvPr>
            <p:ph/>
          </p:nvPr>
        </p:nvGraphicFramePr>
        <p:xfrm>
          <a:off x="152400" y="214313"/>
          <a:ext cx="8802688" cy="3900487"/>
        </p:xfrm>
        <a:graphic>
          <a:graphicData uri="http://schemas.openxmlformats.org/drawingml/2006/table">
            <a:tbl>
              <a:tblPr/>
              <a:tblGrid>
                <a:gridCol w="2832100"/>
                <a:gridCol w="2986088"/>
                <a:gridCol w="2984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Nam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Cả nam và nữ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609600" y="9144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- Có râu, cơ quan sinh dục tạo ra tinh trùng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2971800" y="914400"/>
            <a:ext cx="28194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- Dịu dàng, mạnh mẽ, kiên nhẫn, tự tin, chăm sóc con, trụ cột gia đình, đá bóng, giám đốc, làm bếp giỏi, thư kí.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6019800" y="914400"/>
            <a:ext cx="2819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- Cơ quan sinh dục tạo ra trứng, mang thai, cho con bú.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381000" y="4876800"/>
            <a:ext cx="8382000" cy="1447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Arial"/>
              </a:rPr>
              <a:t>      </a:t>
            </a:r>
            <a:r>
              <a:rPr lang="en-US" sz="2400" b="1" u="sng">
                <a:solidFill>
                  <a:srgbClr val="800000"/>
                </a:solidFill>
                <a:latin typeface="Arial"/>
              </a:rPr>
              <a:t>Kết luận</a:t>
            </a:r>
            <a:r>
              <a:rPr lang="en-US" sz="2400" b="1">
                <a:solidFill>
                  <a:srgbClr val="800000"/>
                </a:solidFill>
                <a:latin typeface="Arial"/>
              </a:rPr>
              <a:t>:</a:t>
            </a:r>
            <a:r>
              <a:rPr lang="en-US" sz="2400">
                <a:latin typeface="Arial"/>
              </a:rPr>
              <a:t> </a:t>
            </a:r>
            <a:r>
              <a:rPr lang="en-US" sz="2400" b="1">
                <a:solidFill>
                  <a:srgbClr val="003300"/>
                </a:solidFill>
                <a:latin typeface="Arial"/>
              </a:rPr>
              <a:t>Giữa nam và nữ có những điểm khác</a:t>
            </a:r>
          </a:p>
          <a:p>
            <a:pPr>
              <a:defRPr/>
            </a:pPr>
            <a:r>
              <a:rPr lang="en-US" sz="2400" b="1">
                <a:solidFill>
                  <a:srgbClr val="003300"/>
                </a:solidFill>
                <a:latin typeface="Arial"/>
              </a:rPr>
              <a:t> biệt về mặt sinh học nhưng cũng có rất nhiều điểm</a:t>
            </a:r>
          </a:p>
          <a:p>
            <a:pPr>
              <a:defRPr/>
            </a:pPr>
            <a:r>
              <a:rPr lang="en-US" sz="2400" b="1">
                <a:solidFill>
                  <a:srgbClr val="003300"/>
                </a:solidFill>
                <a:latin typeface="Arial"/>
              </a:rPr>
              <a:t> chung về mặt xã hội.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5" grpId="0"/>
      <p:bldP spid="35876" grpId="0"/>
      <p:bldP spid="358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7977188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Giờ học đến đây kết thúc. Chúc các em học giỏi 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762000" y="3733800"/>
            <a:ext cx="7620000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-2453608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Chào các em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5" grpId="0" animBg="1"/>
      <p:bldP spid="37895" grpId="1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152</TotalTime>
  <Words>502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Tahoma</vt:lpstr>
      <vt:lpstr>Arial</vt:lpstr>
      <vt:lpstr>Wingdings</vt:lpstr>
      <vt:lpstr>Times New Roman</vt:lpstr>
      <vt:lpstr>Blends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Netcom Co., Lttd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Netcom</dc:creator>
  <cp:lastModifiedBy>CSTeam</cp:lastModifiedBy>
  <cp:revision>22</cp:revision>
  <dcterms:created xsi:type="dcterms:W3CDTF">2010-09-02T12:49:15Z</dcterms:created>
  <dcterms:modified xsi:type="dcterms:W3CDTF">2016-06-30T02:35:13Z</dcterms:modified>
</cp:coreProperties>
</file>