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97" r:id="rId2"/>
    <p:sldId id="288" r:id="rId3"/>
    <p:sldId id="289" r:id="rId4"/>
    <p:sldId id="259" r:id="rId5"/>
    <p:sldId id="270" r:id="rId6"/>
    <p:sldId id="293" r:id="rId7"/>
    <p:sldId id="294" r:id="rId8"/>
    <p:sldId id="295" r:id="rId9"/>
    <p:sldId id="286" r:id="rId10"/>
    <p:sldId id="264" r:id="rId11"/>
    <p:sldId id="284" r:id="rId12"/>
    <p:sldId id="291" r:id="rId13"/>
    <p:sldId id="290"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Wingdings 2" pitchFamily="18" charset="2"/>
        <a:ea typeface="+mn-ea"/>
        <a:cs typeface="+mn-cs"/>
      </a:defRPr>
    </a:lvl1pPr>
    <a:lvl2pPr marL="457200" algn="l" rtl="0" eaLnBrk="0" fontAlgn="base" hangingPunct="0">
      <a:spcBef>
        <a:spcPct val="0"/>
      </a:spcBef>
      <a:spcAft>
        <a:spcPct val="0"/>
      </a:spcAft>
      <a:defRPr kern="1200">
        <a:solidFill>
          <a:schemeClr val="tx1"/>
        </a:solidFill>
        <a:latin typeface="Wingdings 2" pitchFamily="18" charset="2"/>
        <a:ea typeface="+mn-ea"/>
        <a:cs typeface="+mn-cs"/>
      </a:defRPr>
    </a:lvl2pPr>
    <a:lvl3pPr marL="914400" algn="l" rtl="0" eaLnBrk="0" fontAlgn="base" hangingPunct="0">
      <a:spcBef>
        <a:spcPct val="0"/>
      </a:spcBef>
      <a:spcAft>
        <a:spcPct val="0"/>
      </a:spcAft>
      <a:defRPr kern="1200">
        <a:solidFill>
          <a:schemeClr val="tx1"/>
        </a:solidFill>
        <a:latin typeface="Wingdings 2" pitchFamily="18" charset="2"/>
        <a:ea typeface="+mn-ea"/>
        <a:cs typeface="+mn-cs"/>
      </a:defRPr>
    </a:lvl3pPr>
    <a:lvl4pPr marL="1371600" algn="l" rtl="0" eaLnBrk="0" fontAlgn="base" hangingPunct="0">
      <a:spcBef>
        <a:spcPct val="0"/>
      </a:spcBef>
      <a:spcAft>
        <a:spcPct val="0"/>
      </a:spcAft>
      <a:defRPr kern="1200">
        <a:solidFill>
          <a:schemeClr val="tx1"/>
        </a:solidFill>
        <a:latin typeface="Wingdings 2" pitchFamily="18" charset="2"/>
        <a:ea typeface="+mn-ea"/>
        <a:cs typeface="+mn-cs"/>
      </a:defRPr>
    </a:lvl4pPr>
    <a:lvl5pPr marL="1828800" algn="l" rtl="0" eaLnBrk="0" fontAlgn="base" hangingPunct="0">
      <a:spcBef>
        <a:spcPct val="0"/>
      </a:spcBef>
      <a:spcAft>
        <a:spcPct val="0"/>
      </a:spcAft>
      <a:defRPr kern="1200">
        <a:solidFill>
          <a:schemeClr val="tx1"/>
        </a:solidFill>
        <a:latin typeface="Wingdings 2" pitchFamily="18" charset="2"/>
        <a:ea typeface="+mn-ea"/>
        <a:cs typeface="+mn-cs"/>
      </a:defRPr>
    </a:lvl5pPr>
    <a:lvl6pPr marL="2286000" algn="l" defTabSz="914400" rtl="0" eaLnBrk="1" latinLnBrk="0" hangingPunct="1">
      <a:defRPr kern="1200">
        <a:solidFill>
          <a:schemeClr val="tx1"/>
        </a:solidFill>
        <a:latin typeface="Wingdings 2" pitchFamily="18" charset="2"/>
        <a:ea typeface="+mn-ea"/>
        <a:cs typeface="+mn-cs"/>
      </a:defRPr>
    </a:lvl6pPr>
    <a:lvl7pPr marL="2743200" algn="l" defTabSz="914400" rtl="0" eaLnBrk="1" latinLnBrk="0" hangingPunct="1">
      <a:defRPr kern="1200">
        <a:solidFill>
          <a:schemeClr val="tx1"/>
        </a:solidFill>
        <a:latin typeface="Wingdings 2" pitchFamily="18" charset="2"/>
        <a:ea typeface="+mn-ea"/>
        <a:cs typeface="+mn-cs"/>
      </a:defRPr>
    </a:lvl7pPr>
    <a:lvl8pPr marL="3200400" algn="l" defTabSz="914400" rtl="0" eaLnBrk="1" latinLnBrk="0" hangingPunct="1">
      <a:defRPr kern="1200">
        <a:solidFill>
          <a:schemeClr val="tx1"/>
        </a:solidFill>
        <a:latin typeface="Wingdings 2" pitchFamily="18" charset="2"/>
        <a:ea typeface="+mn-ea"/>
        <a:cs typeface="+mn-cs"/>
      </a:defRPr>
    </a:lvl8pPr>
    <a:lvl9pPr marL="3657600" algn="l" defTabSz="914400" rtl="0" eaLnBrk="1" latinLnBrk="0" hangingPunct="1">
      <a:defRPr kern="1200">
        <a:solidFill>
          <a:schemeClr val="tx1"/>
        </a:solidFill>
        <a:latin typeface="Wingdings 2" pitchFamily="18" charset="2"/>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66FF33"/>
    <a:srgbClr val="660066"/>
    <a:srgbClr val="990000"/>
    <a:srgbClr val="000099"/>
    <a:srgbClr val="FF99CC"/>
    <a:srgbClr val="FF0000"/>
    <a:srgbClr val="080808"/>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405" autoAdjust="0"/>
    <p:restoredTop sz="94660"/>
  </p:normalViewPr>
  <p:slideViewPr>
    <p:cSldViewPr>
      <p:cViewPr varScale="1">
        <p:scale>
          <a:sx n="38" d="100"/>
          <a:sy n="38" d="100"/>
        </p:scale>
        <p:origin x="-13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6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4096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B1C8-9723-4C27-9082-49CE8D0F760C}" type="slidenum">
              <a:rPr lang="en-US"/>
              <a:pPr>
                <a:defRPr/>
              </a:pPr>
              <a:t>‹#›</a:t>
            </a:fld>
            <a:endParaRPr lang="en-US"/>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DEF80E-9474-46A6-AE3C-C78D0E0846DD}" type="slidenum">
              <a:rPr lang="en-US"/>
              <a:pPr>
                <a:defRPr/>
              </a:pPr>
              <a:t>‹#›</a:t>
            </a:fld>
            <a:endParaRPr lang="en-US"/>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8AA3BF-ABFE-4D4A-893F-F03DF3BB933A}" type="slidenum">
              <a:rPr lang="en-US"/>
              <a:pPr>
                <a:defRPr/>
              </a:pPr>
              <a:t>‹#›</a:t>
            </a:fld>
            <a:endParaRPr lang="en-US"/>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9D523F-670B-41E4-A966-F05A07A97D50}" type="slidenum">
              <a:rPr lang="en-US"/>
              <a:pPr>
                <a:defRPr/>
              </a:pPr>
              <a:t>‹#›</a:t>
            </a:fld>
            <a:endParaRPr lang="en-US"/>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5063B6-F3D8-42A9-B0C0-2BBDA2FB359A}" type="slidenum">
              <a:rPr lang="en-US"/>
              <a:pPr>
                <a:defRPr/>
              </a:pPr>
              <a:t>‹#›</a:t>
            </a:fld>
            <a:endParaRPr lang="en-US"/>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11F7C0-F863-477C-AF05-A8E82AD240B1}" type="slidenum">
              <a:rPr lang="en-US"/>
              <a:pPr>
                <a:defRPr/>
              </a:pPr>
              <a:t>‹#›</a:t>
            </a:fld>
            <a:endParaRPr lang="en-US"/>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F1759EA-0E3E-4135-9D77-41A8DCE48691}" type="slidenum">
              <a:rPr lang="en-US"/>
              <a:pPr>
                <a:defRPr/>
              </a:pPr>
              <a:t>‹#›</a:t>
            </a:fld>
            <a:endParaRPr lang="en-US"/>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90BDD2-0483-4E44-A59A-F0B272778583}" type="slidenum">
              <a:rPr lang="en-US"/>
              <a:pPr>
                <a:defRPr/>
              </a:pPr>
              <a:t>‹#›</a:t>
            </a:fld>
            <a:endParaRPr lang="en-US"/>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A2D6EA-50BA-43EF-9DC1-9D53490B495F}" type="slidenum">
              <a:rPr lang="en-US"/>
              <a:pPr>
                <a:defRPr/>
              </a:pPr>
              <a:t>‹#›</a:t>
            </a:fld>
            <a:endParaRPr lang="en-US"/>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C218B3-306F-48BF-940B-FBB03E184861}" type="slidenum">
              <a:rPr lang="en-US"/>
              <a:pPr>
                <a:defRPr/>
              </a:pPr>
              <a:t>‹#›</a:t>
            </a:fld>
            <a:endParaRPr lang="en-US"/>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1B708D-F9C3-4BA8-8AB6-1197BCD8EF8C}" type="slidenum">
              <a:rPr lang="en-US"/>
              <a:pPr>
                <a:defRPr/>
              </a:pPr>
              <a:t>‹#›</a:t>
            </a:fld>
            <a:endParaRPr lang="en-US"/>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FFFF"/>
            </a:gs>
          </a:gsLst>
          <a:lin ang="5400000" scaled="1"/>
        </a:gra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C0C0C0"/>
                  </a:outerShdw>
                </a:effectLst>
                <a:latin typeface="Arial" charset="0"/>
              </a:defRPr>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C0C0C0"/>
                  </a:outerShdw>
                </a:effectLst>
                <a:latin typeface="Arial" charset="0"/>
              </a:defRPr>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C0C0C0"/>
                  </a:outerShdw>
                </a:effectLst>
                <a:latin typeface="Arial" charset="0"/>
              </a:defRPr>
            </a:lvl1pPr>
          </a:lstStyle>
          <a:p>
            <a:pPr>
              <a:defRPr/>
            </a:pPr>
            <a:fld id="{3991B603-E3B1-4273-8DAE-3846CDA56D7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med">
    <p:split orient="ver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endParaRPr lang="en-US" smtClean="0">
              <a:latin typeface="Arial"/>
            </a:endParaRPr>
          </a:p>
        </p:txBody>
      </p:sp>
      <p:pic>
        <p:nvPicPr>
          <p:cNvPr id="2051" name="Picture 3" descr="vacation_totam1"/>
          <p:cNvPicPr>
            <a:picLocks noChangeAspect="1" noChangeArrowheads="1"/>
          </p:cNvPicPr>
          <p:nvPr/>
        </p:nvPicPr>
        <p:blipFill>
          <a:blip r:embed="rId2"/>
          <a:srcRect/>
          <a:stretch>
            <a:fillRect/>
          </a:stretch>
        </p:blipFill>
        <p:spPr bwMode="auto">
          <a:xfrm>
            <a:off x="0" y="0"/>
            <a:ext cx="4724400" cy="3505200"/>
          </a:xfrm>
          <a:prstGeom prst="rect">
            <a:avLst/>
          </a:prstGeom>
          <a:noFill/>
          <a:ln w="9525">
            <a:noFill/>
            <a:miter lim="800000"/>
            <a:headEnd/>
            <a:tailEnd/>
          </a:ln>
        </p:spPr>
      </p:pic>
      <p:pic>
        <p:nvPicPr>
          <p:cNvPr id="2052" name="Picture 5" descr="vacation_totam6"/>
          <p:cNvPicPr>
            <a:picLocks noChangeAspect="1" noChangeArrowheads="1"/>
          </p:cNvPicPr>
          <p:nvPr/>
        </p:nvPicPr>
        <p:blipFill>
          <a:blip r:embed="rId3"/>
          <a:srcRect/>
          <a:stretch>
            <a:fillRect/>
          </a:stretch>
        </p:blipFill>
        <p:spPr bwMode="auto">
          <a:xfrm>
            <a:off x="4572000" y="0"/>
            <a:ext cx="4572000" cy="3352800"/>
          </a:xfrm>
          <a:prstGeom prst="rect">
            <a:avLst/>
          </a:prstGeom>
          <a:noFill/>
          <a:ln w="9525">
            <a:noFill/>
            <a:miter lim="800000"/>
            <a:headEnd/>
            <a:tailEnd/>
          </a:ln>
        </p:spPr>
      </p:pic>
      <p:pic>
        <p:nvPicPr>
          <p:cNvPr id="2053" name="Picture 6" descr="images (2)"/>
          <p:cNvPicPr>
            <a:picLocks noChangeAspect="1" noChangeArrowheads="1"/>
          </p:cNvPicPr>
          <p:nvPr/>
        </p:nvPicPr>
        <p:blipFill>
          <a:blip r:embed="rId4"/>
          <a:srcRect/>
          <a:stretch>
            <a:fillRect/>
          </a:stretch>
        </p:blipFill>
        <p:spPr bwMode="auto">
          <a:xfrm>
            <a:off x="0" y="3276600"/>
            <a:ext cx="4495800" cy="3581400"/>
          </a:xfrm>
          <a:prstGeom prst="rect">
            <a:avLst/>
          </a:prstGeom>
          <a:noFill/>
          <a:ln w="9525">
            <a:noFill/>
            <a:miter lim="800000"/>
            <a:headEnd/>
            <a:tailEnd/>
          </a:ln>
        </p:spPr>
      </p:pic>
      <p:sp>
        <p:nvSpPr>
          <p:cNvPr id="2054" name="Rectangle 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latin typeface="Arial" charset="0"/>
            </a:endParaRPr>
          </a:p>
        </p:txBody>
      </p:sp>
      <p:pic>
        <p:nvPicPr>
          <p:cNvPr id="2055" name="Picture 8" descr="25039"/>
          <p:cNvPicPr>
            <a:picLocks noChangeAspect="1" noChangeArrowheads="1"/>
          </p:cNvPicPr>
          <p:nvPr/>
        </p:nvPicPr>
        <p:blipFill>
          <a:blip r:embed="rId5"/>
          <a:srcRect/>
          <a:stretch>
            <a:fillRect/>
          </a:stretch>
        </p:blipFill>
        <p:spPr bwMode="auto">
          <a:xfrm>
            <a:off x="4495800" y="3352800"/>
            <a:ext cx="4648200" cy="3505200"/>
          </a:xfrm>
          <a:prstGeom prst="rect">
            <a:avLst/>
          </a:prstGeom>
          <a:noFill/>
          <a:ln w="9525">
            <a:noFill/>
            <a:miter lim="800000"/>
            <a:headEnd/>
            <a:tailEnd/>
          </a:ln>
        </p:spPr>
      </p:pic>
      <p:sp>
        <p:nvSpPr>
          <p:cNvPr id="2056" name="WordArt 9"/>
          <p:cNvSpPr>
            <a:spLocks noChangeArrowheads="1" noChangeShapeType="1" noTextEdit="1"/>
          </p:cNvSpPr>
          <p:nvPr/>
        </p:nvSpPr>
        <p:spPr bwMode="auto">
          <a:xfrm>
            <a:off x="5410200" y="3581400"/>
            <a:ext cx="2667000" cy="762000"/>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r="100000" b="100000"/>
                  </a:path>
                </a:gradFill>
                <a:latin typeface="Arial"/>
                <a:cs typeface="Arial"/>
              </a:rPr>
              <a:t>TƠ SỢI</a:t>
            </a:r>
            <a:endParaRPr lang="en-US" sz="3600" b="1" kern="1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r="100000" b="100000"/>
                </a:path>
              </a:gradFill>
              <a:latin typeface="Arial"/>
              <a:cs typeface="Arial"/>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3733800" y="0"/>
            <a:ext cx="2590800" cy="461963"/>
          </a:xfrm>
          <a:prstGeom prst="rect">
            <a:avLst/>
          </a:prstGeom>
          <a:noFill/>
          <a:ln w="9525">
            <a:noFill/>
            <a:miter lim="800000"/>
            <a:headEnd/>
            <a:tailEnd/>
          </a:ln>
        </p:spPr>
        <p:txBody>
          <a:bodyPr>
            <a:spAutoFit/>
          </a:bodyPr>
          <a:lstStyle/>
          <a:p>
            <a:pPr>
              <a:spcBef>
                <a:spcPct val="50000"/>
              </a:spcBef>
            </a:pPr>
            <a:r>
              <a:rPr lang="en-US" sz="2400" b="1" u="sng">
                <a:solidFill>
                  <a:srgbClr val="000099"/>
                </a:solidFill>
                <a:latin typeface="Arial" charset="0"/>
              </a:rPr>
              <a:t>Khoa học</a:t>
            </a:r>
          </a:p>
        </p:txBody>
      </p:sp>
      <p:sp>
        <p:nvSpPr>
          <p:cNvPr id="11267" name="Text Box 16"/>
          <p:cNvSpPr txBox="1">
            <a:spLocks noChangeArrowheads="1"/>
          </p:cNvSpPr>
          <p:nvPr/>
        </p:nvSpPr>
        <p:spPr bwMode="auto">
          <a:xfrm>
            <a:off x="381000" y="1371600"/>
            <a:ext cx="7391400" cy="461963"/>
          </a:xfrm>
          <a:prstGeom prst="rect">
            <a:avLst/>
          </a:prstGeom>
          <a:noFill/>
          <a:ln w="9525">
            <a:noFill/>
            <a:miter lim="800000"/>
            <a:headEnd/>
            <a:tailEnd/>
          </a:ln>
        </p:spPr>
        <p:txBody>
          <a:bodyPr>
            <a:spAutoFit/>
          </a:bodyPr>
          <a:lstStyle/>
          <a:p>
            <a:pPr>
              <a:spcBef>
                <a:spcPct val="50000"/>
              </a:spcBef>
            </a:pPr>
            <a:r>
              <a:rPr lang="en-US" sz="2400" b="1" i="1">
                <a:solidFill>
                  <a:srgbClr val="FF0000"/>
                </a:solidFill>
                <a:latin typeface="Arial" charset="0"/>
              </a:rPr>
              <a:t>* Thực hành</a:t>
            </a:r>
            <a:r>
              <a:rPr lang="en-US" sz="2400" b="1">
                <a:solidFill>
                  <a:srgbClr val="FF0000"/>
                </a:solidFill>
                <a:latin typeface="Arial" charset="0"/>
              </a:rPr>
              <a:t>: Đốt, phân loại mẫu t</a:t>
            </a:r>
            <a:r>
              <a:rPr lang="vi-VN" sz="2400" b="1">
                <a:solidFill>
                  <a:srgbClr val="FF0000"/>
                </a:solidFill>
                <a:latin typeface="Arial" charset="0"/>
              </a:rPr>
              <a:t>ơ</a:t>
            </a:r>
            <a:r>
              <a:rPr lang="en-US" sz="2400" b="1">
                <a:solidFill>
                  <a:srgbClr val="FF0000"/>
                </a:solidFill>
                <a:latin typeface="Arial" charset="0"/>
              </a:rPr>
              <a:t> sợi.</a:t>
            </a:r>
          </a:p>
        </p:txBody>
      </p:sp>
      <p:sp>
        <p:nvSpPr>
          <p:cNvPr id="10377" name="Rectangle 137"/>
          <p:cNvSpPr>
            <a:spLocks noChangeArrowheads="1"/>
          </p:cNvSpPr>
          <p:nvPr/>
        </p:nvSpPr>
        <p:spPr bwMode="auto">
          <a:xfrm>
            <a:off x="0" y="4586288"/>
            <a:ext cx="184150" cy="461962"/>
          </a:xfrm>
          <a:prstGeom prst="rect">
            <a:avLst/>
          </a:prstGeom>
          <a:noFill/>
          <a:ln w="9525">
            <a:noFill/>
            <a:miter lim="800000"/>
            <a:headEnd/>
            <a:tailEnd/>
          </a:ln>
        </p:spPr>
        <p:txBody>
          <a:bodyPr wrap="none" anchor="ctr">
            <a:spAutoFit/>
          </a:bodyPr>
          <a:lstStyle/>
          <a:p>
            <a:pPr eaLnBrk="1" hangingPunct="1"/>
            <a:endParaRPr lang="en-US" sz="2400">
              <a:latin typeface="Arial" charset="0"/>
            </a:endParaRPr>
          </a:p>
        </p:txBody>
      </p:sp>
      <p:sp>
        <p:nvSpPr>
          <p:cNvPr id="10449" name="Rectangle 209"/>
          <p:cNvSpPr>
            <a:spLocks noChangeArrowheads="1"/>
          </p:cNvSpPr>
          <p:nvPr/>
        </p:nvSpPr>
        <p:spPr bwMode="auto">
          <a:xfrm>
            <a:off x="0" y="4586288"/>
            <a:ext cx="184150" cy="461962"/>
          </a:xfrm>
          <a:prstGeom prst="rect">
            <a:avLst/>
          </a:prstGeom>
          <a:noFill/>
          <a:ln w="9525">
            <a:noFill/>
            <a:miter lim="800000"/>
            <a:headEnd/>
            <a:tailEnd/>
          </a:ln>
        </p:spPr>
        <p:txBody>
          <a:bodyPr wrap="none" anchor="ctr">
            <a:spAutoFit/>
          </a:bodyPr>
          <a:lstStyle/>
          <a:p>
            <a:pPr eaLnBrk="1" hangingPunct="1"/>
            <a:endParaRPr lang="en-US" sz="2400">
              <a:latin typeface="Arial" charset="0"/>
            </a:endParaRPr>
          </a:p>
        </p:txBody>
      </p:sp>
      <p:sp>
        <p:nvSpPr>
          <p:cNvPr id="10526" name="Line 286"/>
          <p:cNvSpPr>
            <a:spLocks noChangeShapeType="1"/>
          </p:cNvSpPr>
          <p:nvPr/>
        </p:nvSpPr>
        <p:spPr bwMode="auto">
          <a:xfrm>
            <a:off x="4267200" y="3048000"/>
            <a:ext cx="0" cy="3429000"/>
          </a:xfrm>
          <a:prstGeom prst="line">
            <a:avLst/>
          </a:prstGeom>
          <a:noFill/>
          <a:ln w="28575">
            <a:solidFill>
              <a:srgbClr val="660066"/>
            </a:solidFill>
            <a:round/>
            <a:headEnd/>
            <a:tailEnd/>
          </a:ln>
        </p:spPr>
        <p:txBody>
          <a:bodyPr/>
          <a:lstStyle/>
          <a:p>
            <a:endParaRPr lang="en-US"/>
          </a:p>
        </p:txBody>
      </p:sp>
      <p:sp>
        <p:nvSpPr>
          <p:cNvPr id="10560" name="Text Box 320"/>
          <p:cNvSpPr txBox="1">
            <a:spLocks noChangeArrowheads="1"/>
          </p:cNvSpPr>
          <p:nvPr/>
        </p:nvSpPr>
        <p:spPr bwMode="auto">
          <a:xfrm>
            <a:off x="304800" y="3429000"/>
            <a:ext cx="3962400" cy="461963"/>
          </a:xfrm>
          <a:prstGeom prst="rect">
            <a:avLst/>
          </a:prstGeom>
          <a:noFill/>
          <a:ln w="9525">
            <a:noFill/>
            <a:miter lim="800000"/>
            <a:headEnd/>
            <a:tailEnd/>
          </a:ln>
        </p:spPr>
        <p:txBody>
          <a:bodyPr>
            <a:spAutoFit/>
          </a:bodyPr>
          <a:lstStyle/>
          <a:p>
            <a:pPr>
              <a:spcBef>
                <a:spcPct val="50000"/>
              </a:spcBef>
            </a:pPr>
            <a:r>
              <a:rPr lang="en-US" sz="2400" b="1">
                <a:solidFill>
                  <a:srgbClr val="990000"/>
                </a:solidFill>
                <a:latin typeface="Arial" charset="0"/>
              </a:rPr>
              <a:t>- Hiện t</a:t>
            </a:r>
            <a:r>
              <a:rPr lang="vi-VN" sz="2400" b="1">
                <a:solidFill>
                  <a:srgbClr val="990000"/>
                </a:solidFill>
                <a:latin typeface="Arial" charset="0"/>
              </a:rPr>
              <a:t>ư</a:t>
            </a:r>
            <a:r>
              <a:rPr lang="en-US" sz="2400" b="1">
                <a:solidFill>
                  <a:srgbClr val="990000"/>
                </a:solidFill>
                <a:latin typeface="Arial" charset="0"/>
              </a:rPr>
              <a:t>ợng: Có tàn tro.</a:t>
            </a:r>
          </a:p>
        </p:txBody>
      </p:sp>
      <p:sp>
        <p:nvSpPr>
          <p:cNvPr id="11272" name="Text Box 322"/>
          <p:cNvSpPr txBox="1">
            <a:spLocks noChangeArrowheads="1"/>
          </p:cNvSpPr>
          <p:nvPr/>
        </p:nvSpPr>
        <p:spPr bwMode="auto">
          <a:xfrm>
            <a:off x="838200" y="2819400"/>
            <a:ext cx="3276600" cy="461963"/>
          </a:xfrm>
          <a:prstGeom prst="rect">
            <a:avLst/>
          </a:prstGeom>
          <a:noFill/>
          <a:ln w="9525">
            <a:noFill/>
            <a:miter lim="800000"/>
            <a:headEnd/>
            <a:tailEnd/>
          </a:ln>
        </p:spPr>
        <p:txBody>
          <a:bodyPr>
            <a:spAutoFit/>
          </a:bodyPr>
          <a:lstStyle/>
          <a:p>
            <a:pPr>
              <a:spcBef>
                <a:spcPct val="50000"/>
              </a:spcBef>
            </a:pPr>
            <a:r>
              <a:rPr lang="en-US" sz="2400" b="1" u="sng">
                <a:solidFill>
                  <a:srgbClr val="000099"/>
                </a:solidFill>
                <a:latin typeface="Arial" charset="0"/>
              </a:rPr>
              <a:t>T</a:t>
            </a:r>
            <a:r>
              <a:rPr lang="vi-VN" sz="2400" b="1" u="sng">
                <a:solidFill>
                  <a:srgbClr val="000099"/>
                </a:solidFill>
                <a:latin typeface="Arial" charset="0"/>
              </a:rPr>
              <a:t>ơ</a:t>
            </a:r>
            <a:r>
              <a:rPr lang="en-US" sz="2400" b="1" u="sng">
                <a:solidFill>
                  <a:srgbClr val="000099"/>
                </a:solidFill>
                <a:latin typeface="Arial" charset="0"/>
              </a:rPr>
              <a:t> sợi tự nhiên</a:t>
            </a:r>
          </a:p>
        </p:txBody>
      </p:sp>
      <p:sp>
        <p:nvSpPr>
          <p:cNvPr id="11273" name="Text Box 323"/>
          <p:cNvSpPr txBox="1">
            <a:spLocks noChangeArrowheads="1"/>
          </p:cNvSpPr>
          <p:nvPr/>
        </p:nvSpPr>
        <p:spPr bwMode="auto">
          <a:xfrm>
            <a:off x="5105400" y="2819400"/>
            <a:ext cx="3429000" cy="461963"/>
          </a:xfrm>
          <a:prstGeom prst="rect">
            <a:avLst/>
          </a:prstGeom>
          <a:noFill/>
          <a:ln w="9525">
            <a:noFill/>
            <a:miter lim="800000"/>
            <a:headEnd/>
            <a:tailEnd/>
          </a:ln>
        </p:spPr>
        <p:txBody>
          <a:bodyPr>
            <a:spAutoFit/>
          </a:bodyPr>
          <a:lstStyle/>
          <a:p>
            <a:pPr>
              <a:spcBef>
                <a:spcPct val="50000"/>
              </a:spcBef>
            </a:pPr>
            <a:r>
              <a:rPr lang="en-US" sz="2400" b="1" u="sng">
                <a:solidFill>
                  <a:srgbClr val="000099"/>
                </a:solidFill>
                <a:latin typeface="Arial" charset="0"/>
              </a:rPr>
              <a:t>T</a:t>
            </a:r>
            <a:r>
              <a:rPr lang="vi-VN" sz="2400" b="1" u="sng">
                <a:solidFill>
                  <a:srgbClr val="000099"/>
                </a:solidFill>
                <a:latin typeface="Arial" charset="0"/>
              </a:rPr>
              <a:t>ơ</a:t>
            </a:r>
            <a:r>
              <a:rPr lang="en-US" sz="2400" b="1" u="sng">
                <a:solidFill>
                  <a:srgbClr val="000099"/>
                </a:solidFill>
                <a:latin typeface="Arial" charset="0"/>
              </a:rPr>
              <a:t> sợi nhân tạo</a:t>
            </a:r>
          </a:p>
        </p:txBody>
      </p:sp>
      <p:sp>
        <p:nvSpPr>
          <p:cNvPr id="10564" name="Text Box 324"/>
          <p:cNvSpPr txBox="1">
            <a:spLocks noChangeArrowheads="1"/>
          </p:cNvSpPr>
          <p:nvPr/>
        </p:nvSpPr>
        <p:spPr bwMode="auto">
          <a:xfrm>
            <a:off x="685800" y="3962400"/>
            <a:ext cx="22098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Sợi </a:t>
            </a:r>
            <a:r>
              <a:rPr lang="vi-VN" sz="2400" b="1">
                <a:solidFill>
                  <a:srgbClr val="000099"/>
                </a:solidFill>
                <a:latin typeface="Arial" charset="0"/>
              </a:rPr>
              <a:t>đ</a:t>
            </a:r>
            <a:r>
              <a:rPr lang="en-US" sz="2400" b="1">
                <a:solidFill>
                  <a:srgbClr val="000099"/>
                </a:solidFill>
                <a:latin typeface="Arial" charset="0"/>
              </a:rPr>
              <a:t>ay</a:t>
            </a:r>
          </a:p>
        </p:txBody>
      </p:sp>
      <p:sp>
        <p:nvSpPr>
          <p:cNvPr id="10565" name="Text Box 325"/>
          <p:cNvSpPr txBox="1">
            <a:spLocks noChangeArrowheads="1"/>
          </p:cNvSpPr>
          <p:nvPr/>
        </p:nvSpPr>
        <p:spPr bwMode="auto">
          <a:xfrm>
            <a:off x="685800" y="4419600"/>
            <a:ext cx="22098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Sợi gai</a:t>
            </a:r>
          </a:p>
        </p:txBody>
      </p:sp>
      <p:sp>
        <p:nvSpPr>
          <p:cNvPr id="10566" name="Text Box 326"/>
          <p:cNvSpPr txBox="1">
            <a:spLocks noChangeArrowheads="1"/>
          </p:cNvSpPr>
          <p:nvPr/>
        </p:nvSpPr>
        <p:spPr bwMode="auto">
          <a:xfrm>
            <a:off x="609600" y="4876800"/>
            <a:ext cx="23622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 Sợi bông</a:t>
            </a:r>
          </a:p>
        </p:txBody>
      </p:sp>
      <p:sp>
        <p:nvSpPr>
          <p:cNvPr id="10567" name="Text Box 327"/>
          <p:cNvSpPr txBox="1">
            <a:spLocks noChangeArrowheads="1"/>
          </p:cNvSpPr>
          <p:nvPr/>
        </p:nvSpPr>
        <p:spPr bwMode="auto">
          <a:xfrm>
            <a:off x="685800" y="6096000"/>
            <a:ext cx="22860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Sợi lanh</a:t>
            </a:r>
          </a:p>
        </p:txBody>
      </p:sp>
      <p:sp>
        <p:nvSpPr>
          <p:cNvPr id="10568" name="Text Box 328"/>
          <p:cNvSpPr txBox="1">
            <a:spLocks noChangeArrowheads="1"/>
          </p:cNvSpPr>
          <p:nvPr/>
        </p:nvSpPr>
        <p:spPr bwMode="auto">
          <a:xfrm>
            <a:off x="685800" y="5486400"/>
            <a:ext cx="28194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Sợi t</a:t>
            </a:r>
            <a:r>
              <a:rPr lang="vi-VN" sz="2400" b="1">
                <a:solidFill>
                  <a:srgbClr val="000099"/>
                </a:solidFill>
                <a:latin typeface="Arial" charset="0"/>
              </a:rPr>
              <a:t>ơ</a:t>
            </a:r>
            <a:r>
              <a:rPr lang="en-US" sz="2400" b="1">
                <a:solidFill>
                  <a:srgbClr val="000099"/>
                </a:solidFill>
                <a:latin typeface="Arial" charset="0"/>
              </a:rPr>
              <a:t> tằm</a:t>
            </a:r>
          </a:p>
        </p:txBody>
      </p:sp>
      <p:sp>
        <p:nvSpPr>
          <p:cNvPr id="10569" name="Text Box 329"/>
          <p:cNvSpPr txBox="1">
            <a:spLocks noChangeArrowheads="1"/>
          </p:cNvSpPr>
          <p:nvPr/>
        </p:nvSpPr>
        <p:spPr bwMode="auto">
          <a:xfrm>
            <a:off x="4724400" y="4038600"/>
            <a:ext cx="33528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Sợi ni lông</a:t>
            </a:r>
          </a:p>
        </p:txBody>
      </p:sp>
      <p:sp>
        <p:nvSpPr>
          <p:cNvPr id="10570" name="Text Box 330"/>
          <p:cNvSpPr txBox="1">
            <a:spLocks noChangeArrowheads="1"/>
          </p:cNvSpPr>
          <p:nvPr/>
        </p:nvSpPr>
        <p:spPr bwMode="auto">
          <a:xfrm>
            <a:off x="4724400" y="4572000"/>
            <a:ext cx="20574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Sợi c</a:t>
            </a:r>
            <a:r>
              <a:rPr lang="vi-VN" sz="2400" b="1">
                <a:solidFill>
                  <a:srgbClr val="000099"/>
                </a:solidFill>
                <a:latin typeface="Arial" charset="0"/>
              </a:rPr>
              <a:t>ư</a:t>
            </a:r>
            <a:r>
              <a:rPr lang="en-US" sz="2400" b="1">
                <a:solidFill>
                  <a:srgbClr val="000099"/>
                </a:solidFill>
                <a:latin typeface="Arial" charset="0"/>
              </a:rPr>
              <a:t>ớc</a:t>
            </a:r>
          </a:p>
        </p:txBody>
      </p:sp>
      <p:sp>
        <p:nvSpPr>
          <p:cNvPr id="10571" name="Text Box 331"/>
          <p:cNvSpPr txBox="1">
            <a:spLocks noChangeArrowheads="1"/>
          </p:cNvSpPr>
          <p:nvPr/>
        </p:nvSpPr>
        <p:spPr bwMode="auto">
          <a:xfrm>
            <a:off x="4800600" y="5181600"/>
            <a:ext cx="22098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Chỉ vắt sổ</a:t>
            </a:r>
          </a:p>
        </p:txBody>
      </p:sp>
      <p:sp>
        <p:nvSpPr>
          <p:cNvPr id="10572" name="Text Box 332"/>
          <p:cNvSpPr txBox="1">
            <a:spLocks noChangeArrowheads="1"/>
          </p:cNvSpPr>
          <p:nvPr/>
        </p:nvSpPr>
        <p:spPr bwMode="auto">
          <a:xfrm>
            <a:off x="4876800" y="6096000"/>
            <a:ext cx="19812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Sợi dù</a:t>
            </a:r>
          </a:p>
        </p:txBody>
      </p:sp>
      <p:sp>
        <p:nvSpPr>
          <p:cNvPr id="10573" name="Text Box 333"/>
          <p:cNvSpPr txBox="1">
            <a:spLocks noChangeArrowheads="1"/>
          </p:cNvSpPr>
          <p:nvPr/>
        </p:nvSpPr>
        <p:spPr bwMode="auto">
          <a:xfrm>
            <a:off x="4800600" y="5715000"/>
            <a:ext cx="16764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Chỉ may</a:t>
            </a:r>
          </a:p>
        </p:txBody>
      </p:sp>
      <p:sp>
        <p:nvSpPr>
          <p:cNvPr id="10575" name="Text Box 335"/>
          <p:cNvSpPr txBox="1">
            <a:spLocks noChangeArrowheads="1"/>
          </p:cNvSpPr>
          <p:nvPr/>
        </p:nvSpPr>
        <p:spPr bwMode="auto">
          <a:xfrm>
            <a:off x="3048000" y="1981200"/>
            <a:ext cx="4267200" cy="461963"/>
          </a:xfrm>
          <a:prstGeom prst="rect">
            <a:avLst/>
          </a:prstGeom>
          <a:noFill/>
          <a:ln w="9525">
            <a:noFill/>
            <a:miter lim="800000"/>
            <a:headEnd/>
            <a:tailEnd/>
          </a:ln>
        </p:spPr>
        <p:txBody>
          <a:bodyPr>
            <a:spAutoFit/>
          </a:bodyPr>
          <a:lstStyle/>
          <a:p>
            <a:pPr>
              <a:spcBef>
                <a:spcPct val="50000"/>
              </a:spcBef>
            </a:pPr>
            <a:r>
              <a:rPr lang="en-US" sz="2400" b="1">
                <a:solidFill>
                  <a:srgbClr val="990000"/>
                </a:solidFill>
                <a:latin typeface="Arial" charset="0"/>
              </a:rPr>
              <a:t>Kết quả thực hành</a:t>
            </a:r>
          </a:p>
        </p:txBody>
      </p:sp>
      <p:sp>
        <p:nvSpPr>
          <p:cNvPr id="10576" name="Text Box 336"/>
          <p:cNvSpPr txBox="1">
            <a:spLocks noChangeArrowheads="1"/>
          </p:cNvSpPr>
          <p:nvPr/>
        </p:nvSpPr>
        <p:spPr bwMode="auto">
          <a:xfrm>
            <a:off x="4419600" y="3429000"/>
            <a:ext cx="4495800" cy="461963"/>
          </a:xfrm>
          <a:prstGeom prst="rect">
            <a:avLst/>
          </a:prstGeom>
          <a:noFill/>
          <a:ln w="9525">
            <a:noFill/>
            <a:miter lim="800000"/>
            <a:headEnd/>
            <a:tailEnd/>
          </a:ln>
        </p:spPr>
        <p:txBody>
          <a:bodyPr>
            <a:spAutoFit/>
          </a:bodyPr>
          <a:lstStyle/>
          <a:p>
            <a:pPr>
              <a:spcBef>
                <a:spcPct val="50000"/>
              </a:spcBef>
            </a:pPr>
            <a:r>
              <a:rPr lang="en-US" sz="2400" b="1">
                <a:solidFill>
                  <a:srgbClr val="990000"/>
                </a:solidFill>
                <a:latin typeface="Arial" charset="0"/>
              </a:rPr>
              <a:t>- Hiện t</a:t>
            </a:r>
            <a:r>
              <a:rPr lang="vi-VN" sz="2400" b="1">
                <a:solidFill>
                  <a:srgbClr val="990000"/>
                </a:solidFill>
                <a:latin typeface="Arial" charset="0"/>
              </a:rPr>
              <a:t>ư</a:t>
            </a:r>
            <a:r>
              <a:rPr lang="en-US" sz="2400" b="1">
                <a:solidFill>
                  <a:srgbClr val="990000"/>
                </a:solidFill>
                <a:latin typeface="Arial" charset="0"/>
              </a:rPr>
              <a:t>ợng: Sợi quắn lại.</a:t>
            </a:r>
          </a:p>
        </p:txBody>
      </p:sp>
      <p:sp>
        <p:nvSpPr>
          <p:cNvPr id="11286" name="WordArt 337"/>
          <p:cNvSpPr>
            <a:spLocks noChangeArrowheads="1" noChangeShapeType="1" noTextEdit="1"/>
          </p:cNvSpPr>
          <p:nvPr/>
        </p:nvSpPr>
        <p:spPr bwMode="auto">
          <a:xfrm>
            <a:off x="3352800" y="609600"/>
            <a:ext cx="2133600" cy="534988"/>
          </a:xfrm>
          <a:prstGeom prst="rect">
            <a:avLst/>
          </a:prstGeom>
        </p:spPr>
        <p:txBody>
          <a:bodyPr wrap="none" fromWordArt="1">
            <a:prstTxWarp prst="textPlain">
              <a:avLst>
                <a:gd name="adj" fmla="val 50000"/>
              </a:avLst>
            </a:prstTxWarp>
          </a:bodyPr>
          <a:lstStyle/>
          <a:p>
            <a:pPr algn="ctr"/>
            <a:r>
              <a:rPr lang="vi-VN" sz="3200" b="1" kern="1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r="100000" b="100000"/>
                  </a:path>
                </a:gradFill>
                <a:latin typeface="Arial"/>
                <a:cs typeface="Arial"/>
              </a:rPr>
              <a:t>Tơ sợi</a:t>
            </a:r>
            <a:endParaRPr lang="en-US" sz="3200" b="1" kern="1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r="100000" b="100000"/>
                </a:path>
              </a:gradFill>
              <a:latin typeface="Arial"/>
              <a:cs typeface="Arial"/>
            </a:endParaRPr>
          </a:p>
        </p:txBody>
      </p:sp>
      <p:sp>
        <p:nvSpPr>
          <p:cNvPr id="11287" name="Rectangle 33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latin typeface="Arial"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575"/>
                                        </p:tgtEl>
                                        <p:attrNameLst>
                                          <p:attrName>style.visibility</p:attrName>
                                        </p:attrNameLst>
                                      </p:cBhvr>
                                      <p:to>
                                        <p:strVal val="visible"/>
                                      </p:to>
                                    </p:set>
                                    <p:anim calcmode="discrete" valueType="clr">
                                      <p:cBhvr override="childStyle">
                                        <p:cTn id="7" dur="80"/>
                                        <p:tgtEl>
                                          <p:spTgt spid="105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575"/>
                                        </p:tgtEl>
                                        <p:attrNameLst>
                                          <p:attrName>fillcolor</p:attrName>
                                        </p:attrNameLst>
                                      </p:cBhvr>
                                      <p:tavLst>
                                        <p:tav tm="0">
                                          <p:val>
                                            <p:clrVal>
                                              <a:schemeClr val="accent2"/>
                                            </p:clrVal>
                                          </p:val>
                                        </p:tav>
                                        <p:tav tm="50000">
                                          <p:val>
                                            <p:clrVal>
                                              <a:schemeClr val="hlink"/>
                                            </p:clrVal>
                                          </p:val>
                                        </p:tav>
                                      </p:tavLst>
                                    </p:anim>
                                    <p:set>
                                      <p:cBhvr>
                                        <p:cTn id="9" dur="80"/>
                                        <p:tgtEl>
                                          <p:spTgt spid="1057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nodePh="1">
                                  <p:stCondLst>
                                    <p:cond delay="0"/>
                                  </p:stCondLst>
                                  <p:endCondLst>
                                    <p:cond evt="begin" delay="0">
                                      <p:tn val="12"/>
                                    </p:cond>
                                  </p:endCondLst>
                                  <p:childTnLst>
                                    <p:set>
                                      <p:cBhvr>
                                        <p:cTn id="13" dur="1" fill="hold">
                                          <p:stCondLst>
                                            <p:cond delay="0"/>
                                          </p:stCondLst>
                                        </p:cTn>
                                        <p:tgtEl>
                                          <p:spTgt spid="10377"/>
                                        </p:tgtEl>
                                        <p:attrNameLst>
                                          <p:attrName>style.visibility</p:attrName>
                                        </p:attrNameLst>
                                      </p:cBhvr>
                                      <p:to>
                                        <p:strVal val="visible"/>
                                      </p:to>
                                    </p:set>
                                    <p:anim calcmode="lin" valueType="num">
                                      <p:cBhvr>
                                        <p:cTn id="14" dur="1000" fill="hold"/>
                                        <p:tgtEl>
                                          <p:spTgt spid="10377"/>
                                        </p:tgtEl>
                                        <p:attrNameLst>
                                          <p:attrName>ppt_w</p:attrName>
                                        </p:attrNameLst>
                                      </p:cBhvr>
                                      <p:tavLst>
                                        <p:tav tm="0">
                                          <p:val>
                                            <p:strVal val="#ppt_w+.3"/>
                                          </p:val>
                                        </p:tav>
                                        <p:tav tm="100000">
                                          <p:val>
                                            <p:strVal val="#ppt_w"/>
                                          </p:val>
                                        </p:tav>
                                      </p:tavLst>
                                    </p:anim>
                                    <p:anim calcmode="lin" valueType="num">
                                      <p:cBhvr>
                                        <p:cTn id="15" dur="1000" fill="hold"/>
                                        <p:tgtEl>
                                          <p:spTgt spid="10377"/>
                                        </p:tgtEl>
                                        <p:attrNameLst>
                                          <p:attrName>ppt_h</p:attrName>
                                        </p:attrNameLst>
                                      </p:cBhvr>
                                      <p:tavLst>
                                        <p:tav tm="0">
                                          <p:val>
                                            <p:strVal val="#ppt_h"/>
                                          </p:val>
                                        </p:tav>
                                        <p:tav tm="100000">
                                          <p:val>
                                            <p:strVal val="#ppt_h"/>
                                          </p:val>
                                        </p:tav>
                                      </p:tavLst>
                                    </p:anim>
                                    <p:animEffect transition="in" filter="fade">
                                      <p:cBhvr>
                                        <p:cTn id="16" dur="1000"/>
                                        <p:tgtEl>
                                          <p:spTgt spid="10377"/>
                                        </p:tgtEl>
                                      </p:cBhvr>
                                    </p:animEffect>
                                  </p:childTnLst>
                                </p:cTn>
                              </p:par>
                              <p:par>
                                <p:cTn id="17" presetID="50" presetClass="entr" presetSubtype="0" decel="100000" fill="hold" grpId="0" nodeType="withEffect" nodePh="1">
                                  <p:stCondLst>
                                    <p:cond delay="0"/>
                                  </p:stCondLst>
                                  <p:endCondLst>
                                    <p:cond evt="begin" delay="0">
                                      <p:tn val="17"/>
                                    </p:cond>
                                  </p:endCondLst>
                                  <p:childTnLst>
                                    <p:set>
                                      <p:cBhvr>
                                        <p:cTn id="18" dur="1" fill="hold">
                                          <p:stCondLst>
                                            <p:cond delay="0"/>
                                          </p:stCondLst>
                                        </p:cTn>
                                        <p:tgtEl>
                                          <p:spTgt spid="10449"/>
                                        </p:tgtEl>
                                        <p:attrNameLst>
                                          <p:attrName>style.visibility</p:attrName>
                                        </p:attrNameLst>
                                      </p:cBhvr>
                                      <p:to>
                                        <p:strVal val="visible"/>
                                      </p:to>
                                    </p:set>
                                    <p:anim calcmode="lin" valueType="num">
                                      <p:cBhvr>
                                        <p:cTn id="19" dur="1000" fill="hold"/>
                                        <p:tgtEl>
                                          <p:spTgt spid="10449"/>
                                        </p:tgtEl>
                                        <p:attrNameLst>
                                          <p:attrName>ppt_w</p:attrName>
                                        </p:attrNameLst>
                                      </p:cBhvr>
                                      <p:tavLst>
                                        <p:tav tm="0">
                                          <p:val>
                                            <p:strVal val="#ppt_w+.3"/>
                                          </p:val>
                                        </p:tav>
                                        <p:tav tm="100000">
                                          <p:val>
                                            <p:strVal val="#ppt_w"/>
                                          </p:val>
                                        </p:tav>
                                      </p:tavLst>
                                    </p:anim>
                                    <p:anim calcmode="lin" valueType="num">
                                      <p:cBhvr>
                                        <p:cTn id="20" dur="1000" fill="hold"/>
                                        <p:tgtEl>
                                          <p:spTgt spid="10449"/>
                                        </p:tgtEl>
                                        <p:attrNameLst>
                                          <p:attrName>ppt_h</p:attrName>
                                        </p:attrNameLst>
                                      </p:cBhvr>
                                      <p:tavLst>
                                        <p:tav tm="0">
                                          <p:val>
                                            <p:strVal val="#ppt_h"/>
                                          </p:val>
                                        </p:tav>
                                        <p:tav tm="100000">
                                          <p:val>
                                            <p:strVal val="#ppt_h"/>
                                          </p:val>
                                        </p:tav>
                                      </p:tavLst>
                                    </p:anim>
                                    <p:animEffect transition="in" filter="fade">
                                      <p:cBhvr>
                                        <p:cTn id="21" dur="1000"/>
                                        <p:tgtEl>
                                          <p:spTgt spid="10449"/>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0526"/>
                                        </p:tgtEl>
                                        <p:attrNameLst>
                                          <p:attrName>style.visibility</p:attrName>
                                        </p:attrNameLst>
                                      </p:cBhvr>
                                      <p:to>
                                        <p:strVal val="visible"/>
                                      </p:to>
                                    </p:set>
                                    <p:anim calcmode="lin" valueType="num">
                                      <p:cBhvr>
                                        <p:cTn id="24" dur="1000" fill="hold"/>
                                        <p:tgtEl>
                                          <p:spTgt spid="10526"/>
                                        </p:tgtEl>
                                        <p:attrNameLst>
                                          <p:attrName>ppt_w</p:attrName>
                                        </p:attrNameLst>
                                      </p:cBhvr>
                                      <p:tavLst>
                                        <p:tav tm="0">
                                          <p:val>
                                            <p:strVal val="#ppt_w+.3"/>
                                          </p:val>
                                        </p:tav>
                                        <p:tav tm="100000">
                                          <p:val>
                                            <p:strVal val="#ppt_w"/>
                                          </p:val>
                                        </p:tav>
                                      </p:tavLst>
                                    </p:anim>
                                    <p:anim calcmode="lin" valueType="num">
                                      <p:cBhvr>
                                        <p:cTn id="25" dur="1000" fill="hold"/>
                                        <p:tgtEl>
                                          <p:spTgt spid="10526"/>
                                        </p:tgtEl>
                                        <p:attrNameLst>
                                          <p:attrName>ppt_h</p:attrName>
                                        </p:attrNameLst>
                                      </p:cBhvr>
                                      <p:tavLst>
                                        <p:tav tm="0">
                                          <p:val>
                                            <p:strVal val="#ppt_h"/>
                                          </p:val>
                                        </p:tav>
                                        <p:tav tm="100000">
                                          <p:val>
                                            <p:strVal val="#ppt_h"/>
                                          </p:val>
                                        </p:tav>
                                      </p:tavLst>
                                    </p:anim>
                                    <p:animEffect transition="in" filter="fade">
                                      <p:cBhvr>
                                        <p:cTn id="26" dur="1000"/>
                                        <p:tgtEl>
                                          <p:spTgt spid="10526"/>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0560"/>
                                        </p:tgtEl>
                                        <p:attrNameLst>
                                          <p:attrName>style.visibility</p:attrName>
                                        </p:attrNameLst>
                                      </p:cBhvr>
                                      <p:to>
                                        <p:strVal val="visible"/>
                                      </p:to>
                                    </p:set>
                                    <p:anim calcmode="lin" valueType="num">
                                      <p:cBhvr>
                                        <p:cTn id="29" dur="1000" fill="hold"/>
                                        <p:tgtEl>
                                          <p:spTgt spid="10560"/>
                                        </p:tgtEl>
                                        <p:attrNameLst>
                                          <p:attrName>ppt_w</p:attrName>
                                        </p:attrNameLst>
                                      </p:cBhvr>
                                      <p:tavLst>
                                        <p:tav tm="0">
                                          <p:val>
                                            <p:strVal val="#ppt_w+.3"/>
                                          </p:val>
                                        </p:tav>
                                        <p:tav tm="100000">
                                          <p:val>
                                            <p:strVal val="#ppt_w"/>
                                          </p:val>
                                        </p:tav>
                                      </p:tavLst>
                                    </p:anim>
                                    <p:anim calcmode="lin" valueType="num">
                                      <p:cBhvr>
                                        <p:cTn id="30" dur="1000" fill="hold"/>
                                        <p:tgtEl>
                                          <p:spTgt spid="10560"/>
                                        </p:tgtEl>
                                        <p:attrNameLst>
                                          <p:attrName>ppt_h</p:attrName>
                                        </p:attrNameLst>
                                      </p:cBhvr>
                                      <p:tavLst>
                                        <p:tav tm="0">
                                          <p:val>
                                            <p:strVal val="#ppt_h"/>
                                          </p:val>
                                        </p:tav>
                                        <p:tav tm="100000">
                                          <p:val>
                                            <p:strVal val="#ppt_h"/>
                                          </p:val>
                                        </p:tav>
                                      </p:tavLst>
                                    </p:anim>
                                    <p:animEffect transition="in" filter="fade">
                                      <p:cBhvr>
                                        <p:cTn id="31" dur="1000"/>
                                        <p:tgtEl>
                                          <p:spTgt spid="10560"/>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0576"/>
                                        </p:tgtEl>
                                        <p:attrNameLst>
                                          <p:attrName>style.visibility</p:attrName>
                                        </p:attrNameLst>
                                      </p:cBhvr>
                                      <p:to>
                                        <p:strVal val="visible"/>
                                      </p:to>
                                    </p:set>
                                    <p:anim calcmode="lin" valueType="num">
                                      <p:cBhvr>
                                        <p:cTn id="34" dur="1000" fill="hold"/>
                                        <p:tgtEl>
                                          <p:spTgt spid="10576"/>
                                        </p:tgtEl>
                                        <p:attrNameLst>
                                          <p:attrName>ppt_w</p:attrName>
                                        </p:attrNameLst>
                                      </p:cBhvr>
                                      <p:tavLst>
                                        <p:tav tm="0">
                                          <p:val>
                                            <p:strVal val="#ppt_w+.3"/>
                                          </p:val>
                                        </p:tav>
                                        <p:tav tm="100000">
                                          <p:val>
                                            <p:strVal val="#ppt_w"/>
                                          </p:val>
                                        </p:tav>
                                      </p:tavLst>
                                    </p:anim>
                                    <p:anim calcmode="lin" valueType="num">
                                      <p:cBhvr>
                                        <p:cTn id="35" dur="1000" fill="hold"/>
                                        <p:tgtEl>
                                          <p:spTgt spid="10576"/>
                                        </p:tgtEl>
                                        <p:attrNameLst>
                                          <p:attrName>ppt_h</p:attrName>
                                        </p:attrNameLst>
                                      </p:cBhvr>
                                      <p:tavLst>
                                        <p:tav tm="0">
                                          <p:val>
                                            <p:strVal val="#ppt_h"/>
                                          </p:val>
                                        </p:tav>
                                        <p:tav tm="100000">
                                          <p:val>
                                            <p:strVal val="#ppt_h"/>
                                          </p:val>
                                        </p:tav>
                                      </p:tavLst>
                                    </p:anim>
                                    <p:animEffect transition="in" filter="fade">
                                      <p:cBhvr>
                                        <p:cTn id="36" dur="1000"/>
                                        <p:tgtEl>
                                          <p:spTgt spid="1057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10564"/>
                                        </p:tgtEl>
                                        <p:attrNameLst>
                                          <p:attrName>style.visibility</p:attrName>
                                        </p:attrNameLst>
                                      </p:cBhvr>
                                      <p:to>
                                        <p:strVal val="visible"/>
                                      </p:to>
                                    </p:set>
                                    <p:anim calcmode="lin" valueType="num">
                                      <p:cBhvr>
                                        <p:cTn id="41" dur="1000" fill="hold"/>
                                        <p:tgtEl>
                                          <p:spTgt spid="10564"/>
                                        </p:tgtEl>
                                        <p:attrNameLst>
                                          <p:attrName>ppt_w</p:attrName>
                                        </p:attrNameLst>
                                      </p:cBhvr>
                                      <p:tavLst>
                                        <p:tav tm="0">
                                          <p:val>
                                            <p:strVal val="#ppt_w+.3"/>
                                          </p:val>
                                        </p:tav>
                                        <p:tav tm="100000">
                                          <p:val>
                                            <p:strVal val="#ppt_w"/>
                                          </p:val>
                                        </p:tav>
                                      </p:tavLst>
                                    </p:anim>
                                    <p:anim calcmode="lin" valueType="num">
                                      <p:cBhvr>
                                        <p:cTn id="42" dur="1000" fill="hold"/>
                                        <p:tgtEl>
                                          <p:spTgt spid="10564"/>
                                        </p:tgtEl>
                                        <p:attrNameLst>
                                          <p:attrName>ppt_h</p:attrName>
                                        </p:attrNameLst>
                                      </p:cBhvr>
                                      <p:tavLst>
                                        <p:tav tm="0">
                                          <p:val>
                                            <p:strVal val="#ppt_h"/>
                                          </p:val>
                                        </p:tav>
                                        <p:tav tm="100000">
                                          <p:val>
                                            <p:strVal val="#ppt_h"/>
                                          </p:val>
                                        </p:tav>
                                      </p:tavLst>
                                    </p:anim>
                                    <p:animEffect transition="in" filter="fade">
                                      <p:cBhvr>
                                        <p:cTn id="43" dur="1000"/>
                                        <p:tgtEl>
                                          <p:spTgt spid="10564"/>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10565"/>
                                        </p:tgtEl>
                                        <p:attrNameLst>
                                          <p:attrName>style.visibility</p:attrName>
                                        </p:attrNameLst>
                                      </p:cBhvr>
                                      <p:to>
                                        <p:strVal val="visible"/>
                                      </p:to>
                                    </p:set>
                                    <p:anim calcmode="lin" valueType="num">
                                      <p:cBhvr>
                                        <p:cTn id="46" dur="1000" fill="hold"/>
                                        <p:tgtEl>
                                          <p:spTgt spid="10565"/>
                                        </p:tgtEl>
                                        <p:attrNameLst>
                                          <p:attrName>ppt_w</p:attrName>
                                        </p:attrNameLst>
                                      </p:cBhvr>
                                      <p:tavLst>
                                        <p:tav tm="0">
                                          <p:val>
                                            <p:strVal val="#ppt_w+.3"/>
                                          </p:val>
                                        </p:tav>
                                        <p:tav tm="100000">
                                          <p:val>
                                            <p:strVal val="#ppt_w"/>
                                          </p:val>
                                        </p:tav>
                                      </p:tavLst>
                                    </p:anim>
                                    <p:anim calcmode="lin" valueType="num">
                                      <p:cBhvr>
                                        <p:cTn id="47" dur="1000" fill="hold"/>
                                        <p:tgtEl>
                                          <p:spTgt spid="10565"/>
                                        </p:tgtEl>
                                        <p:attrNameLst>
                                          <p:attrName>ppt_h</p:attrName>
                                        </p:attrNameLst>
                                      </p:cBhvr>
                                      <p:tavLst>
                                        <p:tav tm="0">
                                          <p:val>
                                            <p:strVal val="#ppt_h"/>
                                          </p:val>
                                        </p:tav>
                                        <p:tav tm="100000">
                                          <p:val>
                                            <p:strVal val="#ppt_h"/>
                                          </p:val>
                                        </p:tav>
                                      </p:tavLst>
                                    </p:anim>
                                    <p:animEffect transition="in" filter="fade">
                                      <p:cBhvr>
                                        <p:cTn id="48" dur="1000"/>
                                        <p:tgtEl>
                                          <p:spTgt spid="10565"/>
                                        </p:tgtEl>
                                      </p:cBhvr>
                                    </p:animEffect>
                                  </p:childTnLst>
                                </p:cTn>
                              </p:par>
                              <p:par>
                                <p:cTn id="49" presetID="50" presetClass="entr" presetSubtype="0" decel="100000" fill="hold" grpId="0" nodeType="withEffect">
                                  <p:stCondLst>
                                    <p:cond delay="0"/>
                                  </p:stCondLst>
                                  <p:childTnLst>
                                    <p:set>
                                      <p:cBhvr>
                                        <p:cTn id="50" dur="1" fill="hold">
                                          <p:stCondLst>
                                            <p:cond delay="0"/>
                                          </p:stCondLst>
                                        </p:cTn>
                                        <p:tgtEl>
                                          <p:spTgt spid="10566"/>
                                        </p:tgtEl>
                                        <p:attrNameLst>
                                          <p:attrName>style.visibility</p:attrName>
                                        </p:attrNameLst>
                                      </p:cBhvr>
                                      <p:to>
                                        <p:strVal val="visible"/>
                                      </p:to>
                                    </p:set>
                                    <p:anim calcmode="lin" valueType="num">
                                      <p:cBhvr>
                                        <p:cTn id="51" dur="1000" fill="hold"/>
                                        <p:tgtEl>
                                          <p:spTgt spid="10566"/>
                                        </p:tgtEl>
                                        <p:attrNameLst>
                                          <p:attrName>ppt_w</p:attrName>
                                        </p:attrNameLst>
                                      </p:cBhvr>
                                      <p:tavLst>
                                        <p:tav tm="0">
                                          <p:val>
                                            <p:strVal val="#ppt_w+.3"/>
                                          </p:val>
                                        </p:tav>
                                        <p:tav tm="100000">
                                          <p:val>
                                            <p:strVal val="#ppt_w"/>
                                          </p:val>
                                        </p:tav>
                                      </p:tavLst>
                                    </p:anim>
                                    <p:anim calcmode="lin" valueType="num">
                                      <p:cBhvr>
                                        <p:cTn id="52" dur="1000" fill="hold"/>
                                        <p:tgtEl>
                                          <p:spTgt spid="10566"/>
                                        </p:tgtEl>
                                        <p:attrNameLst>
                                          <p:attrName>ppt_h</p:attrName>
                                        </p:attrNameLst>
                                      </p:cBhvr>
                                      <p:tavLst>
                                        <p:tav tm="0">
                                          <p:val>
                                            <p:strVal val="#ppt_h"/>
                                          </p:val>
                                        </p:tav>
                                        <p:tav tm="100000">
                                          <p:val>
                                            <p:strVal val="#ppt_h"/>
                                          </p:val>
                                        </p:tav>
                                      </p:tavLst>
                                    </p:anim>
                                    <p:animEffect transition="in" filter="fade">
                                      <p:cBhvr>
                                        <p:cTn id="53" dur="1000"/>
                                        <p:tgtEl>
                                          <p:spTgt spid="10566"/>
                                        </p:tgtEl>
                                      </p:cBhvr>
                                    </p:animEffect>
                                  </p:childTnLst>
                                </p:cTn>
                              </p:par>
                              <p:par>
                                <p:cTn id="54" presetID="50" presetClass="entr" presetSubtype="0" decel="100000" fill="hold" grpId="0" nodeType="withEffect">
                                  <p:stCondLst>
                                    <p:cond delay="0"/>
                                  </p:stCondLst>
                                  <p:childTnLst>
                                    <p:set>
                                      <p:cBhvr>
                                        <p:cTn id="55" dur="1" fill="hold">
                                          <p:stCondLst>
                                            <p:cond delay="0"/>
                                          </p:stCondLst>
                                        </p:cTn>
                                        <p:tgtEl>
                                          <p:spTgt spid="10567"/>
                                        </p:tgtEl>
                                        <p:attrNameLst>
                                          <p:attrName>style.visibility</p:attrName>
                                        </p:attrNameLst>
                                      </p:cBhvr>
                                      <p:to>
                                        <p:strVal val="visible"/>
                                      </p:to>
                                    </p:set>
                                    <p:anim calcmode="lin" valueType="num">
                                      <p:cBhvr>
                                        <p:cTn id="56" dur="1000" fill="hold"/>
                                        <p:tgtEl>
                                          <p:spTgt spid="10567"/>
                                        </p:tgtEl>
                                        <p:attrNameLst>
                                          <p:attrName>ppt_w</p:attrName>
                                        </p:attrNameLst>
                                      </p:cBhvr>
                                      <p:tavLst>
                                        <p:tav tm="0">
                                          <p:val>
                                            <p:strVal val="#ppt_w+.3"/>
                                          </p:val>
                                        </p:tav>
                                        <p:tav tm="100000">
                                          <p:val>
                                            <p:strVal val="#ppt_w"/>
                                          </p:val>
                                        </p:tav>
                                      </p:tavLst>
                                    </p:anim>
                                    <p:anim calcmode="lin" valueType="num">
                                      <p:cBhvr>
                                        <p:cTn id="57" dur="1000" fill="hold"/>
                                        <p:tgtEl>
                                          <p:spTgt spid="10567"/>
                                        </p:tgtEl>
                                        <p:attrNameLst>
                                          <p:attrName>ppt_h</p:attrName>
                                        </p:attrNameLst>
                                      </p:cBhvr>
                                      <p:tavLst>
                                        <p:tav tm="0">
                                          <p:val>
                                            <p:strVal val="#ppt_h"/>
                                          </p:val>
                                        </p:tav>
                                        <p:tav tm="100000">
                                          <p:val>
                                            <p:strVal val="#ppt_h"/>
                                          </p:val>
                                        </p:tav>
                                      </p:tavLst>
                                    </p:anim>
                                    <p:animEffect transition="in" filter="fade">
                                      <p:cBhvr>
                                        <p:cTn id="58" dur="1000"/>
                                        <p:tgtEl>
                                          <p:spTgt spid="10567"/>
                                        </p:tgtEl>
                                      </p:cBhvr>
                                    </p:animEffect>
                                  </p:childTnLst>
                                </p:cTn>
                              </p:par>
                              <p:par>
                                <p:cTn id="59" presetID="50" presetClass="entr" presetSubtype="0" decel="100000" fill="hold" grpId="0" nodeType="withEffect">
                                  <p:stCondLst>
                                    <p:cond delay="0"/>
                                  </p:stCondLst>
                                  <p:childTnLst>
                                    <p:set>
                                      <p:cBhvr>
                                        <p:cTn id="60" dur="1" fill="hold">
                                          <p:stCondLst>
                                            <p:cond delay="0"/>
                                          </p:stCondLst>
                                        </p:cTn>
                                        <p:tgtEl>
                                          <p:spTgt spid="10568"/>
                                        </p:tgtEl>
                                        <p:attrNameLst>
                                          <p:attrName>style.visibility</p:attrName>
                                        </p:attrNameLst>
                                      </p:cBhvr>
                                      <p:to>
                                        <p:strVal val="visible"/>
                                      </p:to>
                                    </p:set>
                                    <p:anim calcmode="lin" valueType="num">
                                      <p:cBhvr>
                                        <p:cTn id="61" dur="1000" fill="hold"/>
                                        <p:tgtEl>
                                          <p:spTgt spid="10568"/>
                                        </p:tgtEl>
                                        <p:attrNameLst>
                                          <p:attrName>ppt_w</p:attrName>
                                        </p:attrNameLst>
                                      </p:cBhvr>
                                      <p:tavLst>
                                        <p:tav tm="0">
                                          <p:val>
                                            <p:strVal val="#ppt_w+.3"/>
                                          </p:val>
                                        </p:tav>
                                        <p:tav tm="100000">
                                          <p:val>
                                            <p:strVal val="#ppt_w"/>
                                          </p:val>
                                        </p:tav>
                                      </p:tavLst>
                                    </p:anim>
                                    <p:anim calcmode="lin" valueType="num">
                                      <p:cBhvr>
                                        <p:cTn id="62" dur="1000" fill="hold"/>
                                        <p:tgtEl>
                                          <p:spTgt spid="10568"/>
                                        </p:tgtEl>
                                        <p:attrNameLst>
                                          <p:attrName>ppt_h</p:attrName>
                                        </p:attrNameLst>
                                      </p:cBhvr>
                                      <p:tavLst>
                                        <p:tav tm="0">
                                          <p:val>
                                            <p:strVal val="#ppt_h"/>
                                          </p:val>
                                        </p:tav>
                                        <p:tav tm="100000">
                                          <p:val>
                                            <p:strVal val="#ppt_h"/>
                                          </p:val>
                                        </p:tav>
                                      </p:tavLst>
                                    </p:anim>
                                    <p:animEffect transition="in" filter="fade">
                                      <p:cBhvr>
                                        <p:cTn id="63" dur="1000"/>
                                        <p:tgtEl>
                                          <p:spTgt spid="1056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10569"/>
                                        </p:tgtEl>
                                        <p:attrNameLst>
                                          <p:attrName>style.visibility</p:attrName>
                                        </p:attrNameLst>
                                      </p:cBhvr>
                                      <p:to>
                                        <p:strVal val="visible"/>
                                      </p:to>
                                    </p:set>
                                    <p:anim calcmode="lin" valueType="num">
                                      <p:cBhvr>
                                        <p:cTn id="68" dur="1000" fill="hold"/>
                                        <p:tgtEl>
                                          <p:spTgt spid="10569"/>
                                        </p:tgtEl>
                                        <p:attrNameLst>
                                          <p:attrName>ppt_w</p:attrName>
                                        </p:attrNameLst>
                                      </p:cBhvr>
                                      <p:tavLst>
                                        <p:tav tm="0">
                                          <p:val>
                                            <p:strVal val="#ppt_w+.3"/>
                                          </p:val>
                                        </p:tav>
                                        <p:tav tm="100000">
                                          <p:val>
                                            <p:strVal val="#ppt_w"/>
                                          </p:val>
                                        </p:tav>
                                      </p:tavLst>
                                    </p:anim>
                                    <p:anim calcmode="lin" valueType="num">
                                      <p:cBhvr>
                                        <p:cTn id="69" dur="1000" fill="hold"/>
                                        <p:tgtEl>
                                          <p:spTgt spid="10569"/>
                                        </p:tgtEl>
                                        <p:attrNameLst>
                                          <p:attrName>ppt_h</p:attrName>
                                        </p:attrNameLst>
                                      </p:cBhvr>
                                      <p:tavLst>
                                        <p:tav tm="0">
                                          <p:val>
                                            <p:strVal val="#ppt_h"/>
                                          </p:val>
                                        </p:tav>
                                        <p:tav tm="100000">
                                          <p:val>
                                            <p:strVal val="#ppt_h"/>
                                          </p:val>
                                        </p:tav>
                                      </p:tavLst>
                                    </p:anim>
                                    <p:animEffect transition="in" filter="fade">
                                      <p:cBhvr>
                                        <p:cTn id="70" dur="1000"/>
                                        <p:tgtEl>
                                          <p:spTgt spid="10569"/>
                                        </p:tgtEl>
                                      </p:cBhvr>
                                    </p:animEffect>
                                  </p:childTnLst>
                                </p:cTn>
                              </p:par>
                              <p:par>
                                <p:cTn id="71" presetID="50" presetClass="entr" presetSubtype="0" decel="100000" fill="hold" grpId="0" nodeType="withEffect">
                                  <p:stCondLst>
                                    <p:cond delay="0"/>
                                  </p:stCondLst>
                                  <p:childTnLst>
                                    <p:set>
                                      <p:cBhvr>
                                        <p:cTn id="72" dur="1" fill="hold">
                                          <p:stCondLst>
                                            <p:cond delay="0"/>
                                          </p:stCondLst>
                                        </p:cTn>
                                        <p:tgtEl>
                                          <p:spTgt spid="10570"/>
                                        </p:tgtEl>
                                        <p:attrNameLst>
                                          <p:attrName>style.visibility</p:attrName>
                                        </p:attrNameLst>
                                      </p:cBhvr>
                                      <p:to>
                                        <p:strVal val="visible"/>
                                      </p:to>
                                    </p:set>
                                    <p:anim calcmode="lin" valueType="num">
                                      <p:cBhvr>
                                        <p:cTn id="73" dur="1000" fill="hold"/>
                                        <p:tgtEl>
                                          <p:spTgt spid="10570"/>
                                        </p:tgtEl>
                                        <p:attrNameLst>
                                          <p:attrName>ppt_w</p:attrName>
                                        </p:attrNameLst>
                                      </p:cBhvr>
                                      <p:tavLst>
                                        <p:tav tm="0">
                                          <p:val>
                                            <p:strVal val="#ppt_w+.3"/>
                                          </p:val>
                                        </p:tav>
                                        <p:tav tm="100000">
                                          <p:val>
                                            <p:strVal val="#ppt_w"/>
                                          </p:val>
                                        </p:tav>
                                      </p:tavLst>
                                    </p:anim>
                                    <p:anim calcmode="lin" valueType="num">
                                      <p:cBhvr>
                                        <p:cTn id="74" dur="1000" fill="hold"/>
                                        <p:tgtEl>
                                          <p:spTgt spid="10570"/>
                                        </p:tgtEl>
                                        <p:attrNameLst>
                                          <p:attrName>ppt_h</p:attrName>
                                        </p:attrNameLst>
                                      </p:cBhvr>
                                      <p:tavLst>
                                        <p:tav tm="0">
                                          <p:val>
                                            <p:strVal val="#ppt_h"/>
                                          </p:val>
                                        </p:tav>
                                        <p:tav tm="100000">
                                          <p:val>
                                            <p:strVal val="#ppt_h"/>
                                          </p:val>
                                        </p:tav>
                                      </p:tavLst>
                                    </p:anim>
                                    <p:animEffect transition="in" filter="fade">
                                      <p:cBhvr>
                                        <p:cTn id="75" dur="1000"/>
                                        <p:tgtEl>
                                          <p:spTgt spid="10570"/>
                                        </p:tgtEl>
                                      </p:cBhvr>
                                    </p:animEffect>
                                  </p:childTnLst>
                                </p:cTn>
                              </p:par>
                              <p:par>
                                <p:cTn id="76" presetID="50" presetClass="entr" presetSubtype="0" decel="100000" fill="hold" grpId="0" nodeType="withEffect">
                                  <p:stCondLst>
                                    <p:cond delay="0"/>
                                  </p:stCondLst>
                                  <p:childTnLst>
                                    <p:set>
                                      <p:cBhvr>
                                        <p:cTn id="77" dur="1" fill="hold">
                                          <p:stCondLst>
                                            <p:cond delay="0"/>
                                          </p:stCondLst>
                                        </p:cTn>
                                        <p:tgtEl>
                                          <p:spTgt spid="10571"/>
                                        </p:tgtEl>
                                        <p:attrNameLst>
                                          <p:attrName>style.visibility</p:attrName>
                                        </p:attrNameLst>
                                      </p:cBhvr>
                                      <p:to>
                                        <p:strVal val="visible"/>
                                      </p:to>
                                    </p:set>
                                    <p:anim calcmode="lin" valueType="num">
                                      <p:cBhvr>
                                        <p:cTn id="78" dur="1000" fill="hold"/>
                                        <p:tgtEl>
                                          <p:spTgt spid="10571"/>
                                        </p:tgtEl>
                                        <p:attrNameLst>
                                          <p:attrName>ppt_w</p:attrName>
                                        </p:attrNameLst>
                                      </p:cBhvr>
                                      <p:tavLst>
                                        <p:tav tm="0">
                                          <p:val>
                                            <p:strVal val="#ppt_w+.3"/>
                                          </p:val>
                                        </p:tav>
                                        <p:tav tm="100000">
                                          <p:val>
                                            <p:strVal val="#ppt_w"/>
                                          </p:val>
                                        </p:tav>
                                      </p:tavLst>
                                    </p:anim>
                                    <p:anim calcmode="lin" valueType="num">
                                      <p:cBhvr>
                                        <p:cTn id="79" dur="1000" fill="hold"/>
                                        <p:tgtEl>
                                          <p:spTgt spid="10571"/>
                                        </p:tgtEl>
                                        <p:attrNameLst>
                                          <p:attrName>ppt_h</p:attrName>
                                        </p:attrNameLst>
                                      </p:cBhvr>
                                      <p:tavLst>
                                        <p:tav tm="0">
                                          <p:val>
                                            <p:strVal val="#ppt_h"/>
                                          </p:val>
                                        </p:tav>
                                        <p:tav tm="100000">
                                          <p:val>
                                            <p:strVal val="#ppt_h"/>
                                          </p:val>
                                        </p:tav>
                                      </p:tavLst>
                                    </p:anim>
                                    <p:animEffect transition="in" filter="fade">
                                      <p:cBhvr>
                                        <p:cTn id="80" dur="1000"/>
                                        <p:tgtEl>
                                          <p:spTgt spid="10571"/>
                                        </p:tgtEl>
                                      </p:cBhvr>
                                    </p:animEffect>
                                  </p:childTnLst>
                                </p:cTn>
                              </p:par>
                              <p:par>
                                <p:cTn id="81" presetID="50" presetClass="entr" presetSubtype="0" decel="100000" fill="hold" grpId="0" nodeType="withEffect">
                                  <p:stCondLst>
                                    <p:cond delay="0"/>
                                  </p:stCondLst>
                                  <p:childTnLst>
                                    <p:set>
                                      <p:cBhvr>
                                        <p:cTn id="82" dur="1" fill="hold">
                                          <p:stCondLst>
                                            <p:cond delay="0"/>
                                          </p:stCondLst>
                                        </p:cTn>
                                        <p:tgtEl>
                                          <p:spTgt spid="10572"/>
                                        </p:tgtEl>
                                        <p:attrNameLst>
                                          <p:attrName>style.visibility</p:attrName>
                                        </p:attrNameLst>
                                      </p:cBhvr>
                                      <p:to>
                                        <p:strVal val="visible"/>
                                      </p:to>
                                    </p:set>
                                    <p:anim calcmode="lin" valueType="num">
                                      <p:cBhvr>
                                        <p:cTn id="83" dur="1000" fill="hold"/>
                                        <p:tgtEl>
                                          <p:spTgt spid="10572"/>
                                        </p:tgtEl>
                                        <p:attrNameLst>
                                          <p:attrName>ppt_w</p:attrName>
                                        </p:attrNameLst>
                                      </p:cBhvr>
                                      <p:tavLst>
                                        <p:tav tm="0">
                                          <p:val>
                                            <p:strVal val="#ppt_w+.3"/>
                                          </p:val>
                                        </p:tav>
                                        <p:tav tm="100000">
                                          <p:val>
                                            <p:strVal val="#ppt_w"/>
                                          </p:val>
                                        </p:tav>
                                      </p:tavLst>
                                    </p:anim>
                                    <p:anim calcmode="lin" valueType="num">
                                      <p:cBhvr>
                                        <p:cTn id="84" dur="1000" fill="hold"/>
                                        <p:tgtEl>
                                          <p:spTgt spid="10572"/>
                                        </p:tgtEl>
                                        <p:attrNameLst>
                                          <p:attrName>ppt_h</p:attrName>
                                        </p:attrNameLst>
                                      </p:cBhvr>
                                      <p:tavLst>
                                        <p:tav tm="0">
                                          <p:val>
                                            <p:strVal val="#ppt_h"/>
                                          </p:val>
                                        </p:tav>
                                        <p:tav tm="100000">
                                          <p:val>
                                            <p:strVal val="#ppt_h"/>
                                          </p:val>
                                        </p:tav>
                                      </p:tavLst>
                                    </p:anim>
                                    <p:animEffect transition="in" filter="fade">
                                      <p:cBhvr>
                                        <p:cTn id="85" dur="1000"/>
                                        <p:tgtEl>
                                          <p:spTgt spid="10572"/>
                                        </p:tgtEl>
                                      </p:cBhvr>
                                    </p:animEffect>
                                  </p:childTnLst>
                                </p:cTn>
                              </p:par>
                              <p:par>
                                <p:cTn id="86" presetID="50" presetClass="entr" presetSubtype="0" decel="100000" fill="hold" grpId="0" nodeType="withEffect">
                                  <p:stCondLst>
                                    <p:cond delay="0"/>
                                  </p:stCondLst>
                                  <p:childTnLst>
                                    <p:set>
                                      <p:cBhvr>
                                        <p:cTn id="87" dur="1" fill="hold">
                                          <p:stCondLst>
                                            <p:cond delay="0"/>
                                          </p:stCondLst>
                                        </p:cTn>
                                        <p:tgtEl>
                                          <p:spTgt spid="10573"/>
                                        </p:tgtEl>
                                        <p:attrNameLst>
                                          <p:attrName>style.visibility</p:attrName>
                                        </p:attrNameLst>
                                      </p:cBhvr>
                                      <p:to>
                                        <p:strVal val="visible"/>
                                      </p:to>
                                    </p:set>
                                    <p:anim calcmode="lin" valueType="num">
                                      <p:cBhvr>
                                        <p:cTn id="88" dur="1000" fill="hold"/>
                                        <p:tgtEl>
                                          <p:spTgt spid="10573"/>
                                        </p:tgtEl>
                                        <p:attrNameLst>
                                          <p:attrName>ppt_w</p:attrName>
                                        </p:attrNameLst>
                                      </p:cBhvr>
                                      <p:tavLst>
                                        <p:tav tm="0">
                                          <p:val>
                                            <p:strVal val="#ppt_w+.3"/>
                                          </p:val>
                                        </p:tav>
                                        <p:tav tm="100000">
                                          <p:val>
                                            <p:strVal val="#ppt_w"/>
                                          </p:val>
                                        </p:tav>
                                      </p:tavLst>
                                    </p:anim>
                                    <p:anim calcmode="lin" valueType="num">
                                      <p:cBhvr>
                                        <p:cTn id="89" dur="1000" fill="hold"/>
                                        <p:tgtEl>
                                          <p:spTgt spid="10573"/>
                                        </p:tgtEl>
                                        <p:attrNameLst>
                                          <p:attrName>ppt_h</p:attrName>
                                        </p:attrNameLst>
                                      </p:cBhvr>
                                      <p:tavLst>
                                        <p:tav tm="0">
                                          <p:val>
                                            <p:strVal val="#ppt_h"/>
                                          </p:val>
                                        </p:tav>
                                        <p:tav tm="100000">
                                          <p:val>
                                            <p:strVal val="#ppt_h"/>
                                          </p:val>
                                        </p:tav>
                                      </p:tavLst>
                                    </p:anim>
                                    <p:animEffect transition="in" filter="fade">
                                      <p:cBhvr>
                                        <p:cTn id="90" dur="1000"/>
                                        <p:tgtEl>
                                          <p:spTgt spid="10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7" grpId="0"/>
      <p:bldP spid="10449" grpId="0"/>
      <p:bldP spid="10526" grpId="0" animBg="1"/>
      <p:bldP spid="10560" grpId="0"/>
      <p:bldP spid="10564" grpId="0"/>
      <p:bldP spid="10565" grpId="0"/>
      <p:bldP spid="10566" grpId="0"/>
      <p:bldP spid="10567" grpId="0"/>
      <p:bldP spid="10568" grpId="0"/>
      <p:bldP spid="10569" grpId="0"/>
      <p:bldP spid="10570" grpId="0"/>
      <p:bldP spid="10571" grpId="0"/>
      <p:bldP spid="10572" grpId="0"/>
      <p:bldP spid="10573" grpId="0"/>
      <p:bldP spid="10575" grpId="0"/>
      <p:bldP spid="105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04800" y="228600"/>
            <a:ext cx="8458200" cy="609600"/>
          </a:xfrm>
          <a:prstGeom prst="rect">
            <a:avLst/>
          </a:prstGeom>
          <a:noFill/>
          <a:ln>
            <a:noFill/>
          </a:ln>
          <a:effectLst/>
          <a:extLst>
            <a:ext uri="{909E8E84-426E-40DD-AFC4-6F175D3DCCD1}"/>
            <a:ext uri="{91240B29-F687-4F45-9708-019B960494DF}"/>
            <a:ext uri="{AF507438-7753-43E0-B8FC-AC1667EBCBE1}"/>
          </a:extLst>
        </p:spPr>
        <p:txBody>
          <a:bodyPr/>
          <a:lstStyle/>
          <a:p>
            <a:pPr marL="342900" indent="-342900" eaLnBrk="1" hangingPunct="1">
              <a:spcBef>
                <a:spcPct val="20000"/>
              </a:spcBef>
              <a:buClr>
                <a:schemeClr val="hlink"/>
              </a:buClr>
              <a:buSzPct val="65000"/>
              <a:buFont typeface="Wingdings" pitchFamily="2" charset="2"/>
              <a:buNone/>
              <a:defRPr/>
            </a:pPr>
            <a:r>
              <a:rPr lang="en-US" sz="2000" b="1">
                <a:solidFill>
                  <a:srgbClr val="990000"/>
                </a:solidFill>
                <a:effectLst>
                  <a:outerShdw blurRad="38100" dist="38100" dir="2700000" algn="tl">
                    <a:srgbClr val="000000"/>
                  </a:outerShdw>
                </a:effectLst>
                <a:latin typeface="Tahoma" pitchFamily="34" charset="0"/>
              </a:rPr>
              <a:t>3. </a:t>
            </a:r>
            <a:r>
              <a:rPr lang="en-US" sz="2000" b="1">
                <a:solidFill>
                  <a:srgbClr val="990000"/>
                </a:solidFill>
                <a:effectLst>
                  <a:outerShdw blurRad="38100" dist="38100" dir="2700000" algn="tl">
                    <a:srgbClr val="000000"/>
                  </a:outerShdw>
                </a:effectLst>
                <a:latin typeface="Arial"/>
              </a:rPr>
              <a:t>Đặc điểm chính của một số sản phẩm </a:t>
            </a:r>
            <a:r>
              <a:rPr lang="vi-VN" sz="2000" b="1">
                <a:solidFill>
                  <a:srgbClr val="990000"/>
                </a:solidFill>
                <a:effectLst>
                  <a:outerShdw blurRad="38100" dist="38100" dir="2700000" algn="tl">
                    <a:srgbClr val="000000"/>
                  </a:outerShdw>
                </a:effectLst>
                <a:latin typeface="Arial"/>
              </a:rPr>
              <a:t>đư</a:t>
            </a:r>
            <a:r>
              <a:rPr lang="en-US" sz="2000" b="1">
                <a:solidFill>
                  <a:srgbClr val="990000"/>
                </a:solidFill>
                <a:effectLst>
                  <a:outerShdw blurRad="38100" dist="38100" dir="2700000" algn="tl">
                    <a:srgbClr val="000000"/>
                  </a:outerShdw>
                </a:effectLst>
                <a:latin typeface="Arial"/>
              </a:rPr>
              <a:t>ợc làm ra từ t</a:t>
            </a:r>
            <a:r>
              <a:rPr lang="vi-VN" sz="2000" b="1">
                <a:solidFill>
                  <a:srgbClr val="990000"/>
                </a:solidFill>
                <a:effectLst>
                  <a:outerShdw blurRad="38100" dist="38100" dir="2700000" algn="tl">
                    <a:srgbClr val="000000"/>
                  </a:outerShdw>
                </a:effectLst>
                <a:latin typeface="Arial"/>
              </a:rPr>
              <a:t>ơ</a:t>
            </a:r>
            <a:r>
              <a:rPr lang="en-US" sz="2000" b="1">
                <a:solidFill>
                  <a:srgbClr val="990000"/>
                </a:solidFill>
                <a:effectLst>
                  <a:outerShdw blurRad="38100" dist="38100" dir="2700000" algn="tl">
                    <a:srgbClr val="000000"/>
                  </a:outerShdw>
                </a:effectLst>
                <a:latin typeface="Arial"/>
              </a:rPr>
              <a:t> sợi </a:t>
            </a:r>
          </a:p>
          <a:p>
            <a:pPr marL="342900" indent="-342900" eaLnBrk="1" hangingPunct="1">
              <a:spcBef>
                <a:spcPct val="20000"/>
              </a:spcBef>
              <a:buClr>
                <a:schemeClr val="hlink"/>
              </a:buClr>
              <a:buSzPct val="65000"/>
              <a:buFont typeface="Wingdings" pitchFamily="2" charset="2"/>
              <a:buNone/>
              <a:defRPr/>
            </a:pPr>
            <a:endParaRPr lang="en-US" sz="2000" b="1">
              <a:solidFill>
                <a:srgbClr val="990000"/>
              </a:solidFill>
              <a:effectLst>
                <a:outerShdw blurRad="38100" dist="38100" dir="2700000" algn="tl">
                  <a:srgbClr val="000000"/>
                </a:outerShdw>
              </a:effectLst>
              <a:latin typeface=".VnTime" pitchFamily="34" charset="0"/>
            </a:endParaRPr>
          </a:p>
        </p:txBody>
      </p:sp>
      <p:sp>
        <p:nvSpPr>
          <p:cNvPr id="12291" name="Text Box 3"/>
          <p:cNvSpPr txBox="1">
            <a:spLocks noChangeArrowheads="1"/>
          </p:cNvSpPr>
          <p:nvPr/>
        </p:nvSpPr>
        <p:spPr bwMode="auto">
          <a:xfrm>
            <a:off x="609600" y="4038600"/>
            <a:ext cx="8534400" cy="338138"/>
          </a:xfrm>
          <a:prstGeom prst="rect">
            <a:avLst/>
          </a:prstGeom>
          <a:noFill/>
          <a:ln w="12700" cap="sq">
            <a:noFill/>
            <a:miter lim="800000"/>
            <a:headEnd type="none" w="sm" len="sm"/>
            <a:tailEnd type="none" w="sm" len="sm"/>
          </a:ln>
        </p:spPr>
        <p:txBody>
          <a:bodyPr>
            <a:spAutoFit/>
          </a:bodyPr>
          <a:lstStyle/>
          <a:p>
            <a:pPr eaLnBrk="1" hangingPunct="1">
              <a:spcBef>
                <a:spcPct val="50000"/>
              </a:spcBef>
            </a:pPr>
            <a:endParaRPr lang="en-US" sz="1600">
              <a:solidFill>
                <a:srgbClr val="000099"/>
              </a:solidFill>
              <a:latin typeface="Arial" charset="0"/>
              <a:cs typeface="Arial" charset="0"/>
            </a:endParaRPr>
          </a:p>
        </p:txBody>
      </p:sp>
      <p:graphicFrame>
        <p:nvGraphicFramePr>
          <p:cNvPr id="51204" name="Group 4"/>
          <p:cNvGraphicFramePr>
            <a:graphicFrameLocks noGrp="1"/>
          </p:cNvGraphicFramePr>
          <p:nvPr/>
        </p:nvGraphicFramePr>
        <p:xfrm>
          <a:off x="152400" y="1143000"/>
          <a:ext cx="8839200" cy="5562600"/>
        </p:xfrm>
        <a:graphic>
          <a:graphicData uri="http://schemas.openxmlformats.org/drawingml/2006/table">
            <a:tbl>
              <a:tblPr/>
              <a:tblGrid>
                <a:gridCol w="3167063"/>
                <a:gridCol w="5672137"/>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rgbClr val="000099"/>
                          </a:solidFill>
                          <a:effectLst>
                            <a:outerShdw blurRad="38100" dist="38100" dir="2700000" algn="tl">
                              <a:srgbClr val="000000"/>
                            </a:outerShdw>
                          </a:effectLst>
                          <a:latin typeface="Tahoma" pitchFamily="34" charset="0"/>
                        </a:rPr>
                        <a:t>Loại tơ sợi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rgbClr val="000099"/>
                          </a:solidFill>
                          <a:effectLst>
                            <a:outerShdw blurRad="38100" dist="38100" dir="2700000" algn="tl">
                              <a:srgbClr val="000000"/>
                            </a:outerShdw>
                          </a:effectLst>
                          <a:latin typeface="Tahoma" pitchFamily="34" charset="0"/>
                        </a:rPr>
                        <a:t>Đặc điểm chính</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429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rgbClr val="000099"/>
                          </a:solidFill>
                          <a:effectLst>
                            <a:outerShdw blurRad="38100" dist="38100" dir="2700000" algn="tl">
                              <a:srgbClr val="000000"/>
                            </a:outerShdw>
                          </a:effectLst>
                          <a:latin typeface="Tahoma" pitchFamily="34" charset="0"/>
                        </a:rPr>
                        <a:t>1. Tơ sợi tự nhiên:</a:t>
                      </a:r>
                    </a:p>
                    <a:p>
                      <a:pPr marL="0" marR="0" lvl="0" indent="0" algn="l" defTabSz="914400" rtl="0" eaLnBrk="1" fontAlgn="base" latinLnBrk="0" hangingPunct="1">
                        <a:lnSpc>
                          <a:spcPct val="100000"/>
                        </a:lnSpc>
                        <a:spcBef>
                          <a:spcPct val="20000"/>
                        </a:spcBef>
                        <a:spcAft>
                          <a:spcPct val="0"/>
                        </a:spcAft>
                        <a:buClr>
                          <a:schemeClr val="hlink"/>
                        </a:buClr>
                        <a:buSzPct val="65000"/>
                        <a:buFontTx/>
                        <a:buChar char="-"/>
                        <a:tabLst/>
                      </a:pPr>
                      <a:r>
                        <a:rPr kumimoji="0" lang="en-US" sz="2800" b="0" i="0" u="none" strike="noStrike" cap="none" normalizeH="0" baseline="0" smtClean="0">
                          <a:ln>
                            <a:noFill/>
                          </a:ln>
                          <a:solidFill>
                            <a:srgbClr val="000099"/>
                          </a:solidFill>
                          <a:effectLst>
                            <a:outerShdw blurRad="38100" dist="38100" dir="2700000" algn="tl">
                              <a:srgbClr val="000000"/>
                            </a:outerShdw>
                          </a:effectLst>
                          <a:latin typeface="Tahoma" pitchFamily="34" charset="0"/>
                        </a:rPr>
                        <a:t> Sợi bông</a:t>
                      </a:r>
                    </a:p>
                    <a:p>
                      <a:pPr marL="0" marR="0" lvl="0" indent="0" algn="l" defTabSz="914400" rtl="0" eaLnBrk="1" fontAlgn="base" latinLnBrk="0" hangingPunct="1">
                        <a:lnSpc>
                          <a:spcPct val="100000"/>
                        </a:lnSpc>
                        <a:spcBef>
                          <a:spcPct val="20000"/>
                        </a:spcBef>
                        <a:spcAft>
                          <a:spcPct val="0"/>
                        </a:spcAft>
                        <a:buClr>
                          <a:schemeClr val="hlink"/>
                        </a:buClr>
                        <a:buSzPct val="65000"/>
                        <a:buFontTx/>
                        <a:buChar char="-"/>
                        <a:tabLst/>
                      </a:pPr>
                      <a:endParaRPr kumimoji="0" lang="en-US" sz="2800" b="0" i="0" u="none" strike="noStrike" cap="none" normalizeH="0" baseline="0" smtClean="0">
                        <a:ln>
                          <a:noFill/>
                        </a:ln>
                        <a:solidFill>
                          <a:srgbClr val="000099"/>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Tx/>
                        <a:buChar char="-"/>
                        <a:tabLst/>
                      </a:pPr>
                      <a:endParaRPr kumimoji="0" lang="en-US" sz="2800" b="0" i="0" u="none" strike="noStrike" cap="none" normalizeH="0" baseline="0" smtClean="0">
                        <a:ln>
                          <a:noFill/>
                        </a:ln>
                        <a:solidFill>
                          <a:srgbClr val="000099"/>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Tx/>
                        <a:buChar char="-"/>
                        <a:tabLst/>
                      </a:pPr>
                      <a:r>
                        <a:rPr kumimoji="0" lang="en-US" sz="2800" b="0" i="0" u="none" strike="noStrike" cap="none" normalizeH="0" baseline="0" smtClean="0">
                          <a:ln>
                            <a:noFill/>
                          </a:ln>
                          <a:solidFill>
                            <a:srgbClr val="000099"/>
                          </a:solidFill>
                          <a:effectLst>
                            <a:outerShdw blurRad="38100" dist="38100" dir="2700000" algn="tl">
                              <a:srgbClr val="000000"/>
                            </a:outerShdw>
                          </a:effectLst>
                          <a:latin typeface="Tahoma" pitchFamily="34" charset="0"/>
                        </a:rPr>
                        <a:t> Tơ tằm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rgbClr val="000099"/>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600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rgbClr val="000099"/>
                          </a:solidFill>
                          <a:effectLst>
                            <a:outerShdw blurRad="38100" dist="38100" dir="2700000" algn="tl">
                              <a:srgbClr val="000000"/>
                            </a:outerShdw>
                          </a:effectLst>
                          <a:latin typeface="Tahoma" pitchFamily="34" charset="0"/>
                        </a:rPr>
                        <a:t>2. Tơ sợi nhân tạo:</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rgbClr val="000099"/>
                          </a:solidFill>
                          <a:effectLst>
                            <a:outerShdw blurRad="38100" dist="38100" dir="2700000" algn="tl">
                              <a:srgbClr val="000000"/>
                            </a:outerShdw>
                          </a:effectLst>
                          <a:latin typeface="Tahoma" pitchFamily="34" charset="0"/>
                        </a:rPr>
                        <a:t>- Sợi </a:t>
                      </a:r>
                      <a:r>
                        <a:rPr kumimoji="0" lang="en-US" sz="2800" b="0" i="0" u="none" strike="noStrike" cap="none" normalizeH="0" baseline="0" smtClean="0">
                          <a:ln>
                            <a:noFill/>
                          </a:ln>
                          <a:solidFill>
                            <a:srgbClr val="000099"/>
                          </a:solidFill>
                          <a:effectLst>
                            <a:outerShdw blurRad="38100" dist="38100" dir="2700000" algn="tl">
                              <a:srgbClr val="000000"/>
                            </a:outerShdw>
                          </a:effectLst>
                          <a:latin typeface=".VnTime" pitchFamily="34" charset="0"/>
                        </a:rPr>
                        <a:t>ni l«ng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rgbClr val="000099"/>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1218" name="Text Box 18"/>
          <p:cNvSpPr txBox="1">
            <a:spLocks noChangeArrowheads="1"/>
          </p:cNvSpPr>
          <p:nvPr/>
        </p:nvSpPr>
        <p:spPr bwMode="auto">
          <a:xfrm>
            <a:off x="3276600" y="1981200"/>
            <a:ext cx="5867400" cy="1846263"/>
          </a:xfrm>
          <a:prstGeom prst="rect">
            <a:avLst/>
          </a:prstGeom>
          <a:noFill/>
          <a:ln w="12700" cap="sq">
            <a:noFill/>
            <a:miter lim="800000"/>
            <a:headEnd type="none" w="sm" len="sm"/>
            <a:tailEnd type="none" w="sm" len="sm"/>
          </a:ln>
        </p:spPr>
        <p:txBody>
          <a:bodyPr>
            <a:spAutoFit/>
          </a:bodyPr>
          <a:lstStyle/>
          <a:p>
            <a:pPr eaLnBrk="1" hangingPunct="1">
              <a:spcBef>
                <a:spcPct val="50000"/>
              </a:spcBef>
              <a:buFontTx/>
              <a:buChar char="-"/>
            </a:pPr>
            <a:r>
              <a:rPr lang="en-US" sz="2400">
                <a:solidFill>
                  <a:srgbClr val="000099"/>
                </a:solidFill>
                <a:latin typeface="Arial" charset="0"/>
                <a:cs typeface="Arial" charset="0"/>
              </a:rPr>
              <a:t> </a:t>
            </a:r>
            <a:r>
              <a:rPr lang="en-US" sz="2000" b="1">
                <a:solidFill>
                  <a:srgbClr val="000099"/>
                </a:solidFill>
                <a:latin typeface="Arial" charset="0"/>
                <a:cs typeface="Arial" charset="0"/>
              </a:rPr>
              <a:t>Vải sợi bông có thể rất mỏng, nhẹ hoặc cũng có thể rất dày. Quần áo may bằng vải sợi bông thoáng mát về mùa hè và ấm về mùa đông.</a:t>
            </a:r>
          </a:p>
          <a:p>
            <a:pPr eaLnBrk="1" hangingPunct="1">
              <a:spcBef>
                <a:spcPct val="50000"/>
              </a:spcBef>
              <a:buFontTx/>
              <a:buChar char="-"/>
            </a:pPr>
            <a:r>
              <a:rPr lang="en-US" sz="2000" b="1">
                <a:solidFill>
                  <a:srgbClr val="000099"/>
                </a:solidFill>
                <a:latin typeface="Arial" charset="0"/>
                <a:cs typeface="Arial" charset="0"/>
              </a:rPr>
              <a:t> Vải lụa tơ tằm thuộc hàng cao cấp, óng ả, nhẹ, giữ ấm khi trời lạnh và mát khi trời nóng.</a:t>
            </a:r>
          </a:p>
        </p:txBody>
      </p:sp>
      <p:sp>
        <p:nvSpPr>
          <p:cNvPr id="51219" name="Text Box 19"/>
          <p:cNvSpPr txBox="1">
            <a:spLocks noChangeArrowheads="1"/>
          </p:cNvSpPr>
          <p:nvPr/>
        </p:nvSpPr>
        <p:spPr bwMode="auto">
          <a:xfrm>
            <a:off x="3352800" y="5410200"/>
            <a:ext cx="5791200" cy="708025"/>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sz="2000" b="1">
                <a:solidFill>
                  <a:srgbClr val="000099"/>
                </a:solidFill>
                <a:latin typeface="Arial" charset="0"/>
                <a:cs typeface="Arial" charset="0"/>
              </a:rPr>
              <a:t>- Vải ni lông khô nhanh, không thấm nước, dai, bền và không nhàu.</a:t>
            </a:r>
          </a:p>
        </p:txBody>
      </p:sp>
      <p:sp>
        <p:nvSpPr>
          <p:cNvPr id="12308" name="Rectangle 20"/>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latin typeface="Arial"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18">
                                            <p:txEl>
                                              <p:pRg st="0" end="0"/>
                                            </p:txEl>
                                          </p:spTgt>
                                        </p:tgtEl>
                                        <p:attrNameLst>
                                          <p:attrName>style.visibility</p:attrName>
                                        </p:attrNameLst>
                                      </p:cBhvr>
                                      <p:to>
                                        <p:strVal val="visible"/>
                                      </p:to>
                                    </p:set>
                                    <p:anim calcmode="lin" valueType="num">
                                      <p:cBhvr additive="base">
                                        <p:cTn id="7" dur="500" fill="hold"/>
                                        <p:tgtEl>
                                          <p:spTgt spid="51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51218">
                                            <p:txEl>
                                              <p:pRg st="1" end="1"/>
                                            </p:txEl>
                                          </p:spTgt>
                                        </p:tgtEl>
                                        <p:attrNameLst>
                                          <p:attrName>style.visibility</p:attrName>
                                        </p:attrNameLst>
                                      </p:cBhvr>
                                      <p:to>
                                        <p:strVal val="visible"/>
                                      </p:to>
                                    </p:set>
                                    <p:animEffect transition="in" filter="blinds(horizontal)">
                                      <p:cBhvr>
                                        <p:cTn id="13" dur="500"/>
                                        <p:tgtEl>
                                          <p:spTgt spid="51218">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1" presetClass="entr" presetSubtype="0" fill="hold" nodeType="clickEffect">
                                  <p:stCondLst>
                                    <p:cond delay="0"/>
                                  </p:stCondLst>
                                  <p:iterate type="lt">
                                    <p:tmPct val="10000"/>
                                  </p:iterate>
                                  <p:childTnLst>
                                    <p:set>
                                      <p:cBhvr>
                                        <p:cTn id="17" dur="1" fill="hold">
                                          <p:stCondLst>
                                            <p:cond delay="0"/>
                                          </p:stCondLst>
                                        </p:cTn>
                                        <p:tgtEl>
                                          <p:spTgt spid="51219">
                                            <p:txEl>
                                              <p:pRg st="0" end="0"/>
                                            </p:txEl>
                                          </p:spTgt>
                                        </p:tgtEl>
                                        <p:attrNameLst>
                                          <p:attrName>style.visibility</p:attrName>
                                        </p:attrNameLst>
                                      </p:cBhvr>
                                      <p:to>
                                        <p:strVal val="visible"/>
                                      </p:to>
                                    </p:set>
                                    <p:anim calcmode="lin" valueType="num">
                                      <p:cBhvr>
                                        <p:cTn id="18" dur="500" fill="hold"/>
                                        <p:tgtEl>
                                          <p:spTgt spid="512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1219">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512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12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1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endParaRPr lang="en-US" smtClean="0">
              <a:latin typeface="Arial"/>
            </a:endParaRPr>
          </a:p>
        </p:txBody>
      </p:sp>
      <p:pic>
        <p:nvPicPr>
          <p:cNvPr id="13315" name="Picture 4" descr="images (2)"/>
          <p:cNvPicPr>
            <a:picLocks noChangeAspect="1" noChangeArrowheads="1"/>
          </p:cNvPicPr>
          <p:nvPr/>
        </p:nvPicPr>
        <p:blipFill>
          <a:blip r:embed="rId2"/>
          <a:srcRect/>
          <a:stretch>
            <a:fillRect/>
          </a:stretch>
        </p:blipFill>
        <p:spPr bwMode="auto">
          <a:xfrm>
            <a:off x="0" y="0"/>
            <a:ext cx="3429000" cy="3124200"/>
          </a:xfrm>
          <a:prstGeom prst="rect">
            <a:avLst/>
          </a:prstGeom>
          <a:noFill/>
          <a:ln w="9525">
            <a:noFill/>
            <a:miter lim="800000"/>
            <a:headEnd/>
            <a:tailEnd/>
          </a:ln>
        </p:spPr>
      </p:pic>
      <p:pic>
        <p:nvPicPr>
          <p:cNvPr id="13316" name="Picture 6" descr="agd080"/>
          <p:cNvPicPr>
            <a:picLocks noChangeAspect="1" noChangeArrowheads="1"/>
          </p:cNvPicPr>
          <p:nvPr/>
        </p:nvPicPr>
        <p:blipFill>
          <a:blip r:embed="rId3"/>
          <a:srcRect/>
          <a:stretch>
            <a:fillRect/>
          </a:stretch>
        </p:blipFill>
        <p:spPr bwMode="auto">
          <a:xfrm>
            <a:off x="0" y="3200400"/>
            <a:ext cx="4876800" cy="2828925"/>
          </a:xfrm>
          <a:prstGeom prst="rect">
            <a:avLst/>
          </a:prstGeom>
          <a:noFill/>
          <a:ln w="9525">
            <a:noFill/>
            <a:miter lim="800000"/>
            <a:headEnd/>
            <a:tailEnd/>
          </a:ln>
        </p:spPr>
      </p:pic>
      <p:pic>
        <p:nvPicPr>
          <p:cNvPr id="13317" name="Picture 8" descr="images (1)"/>
          <p:cNvPicPr>
            <a:picLocks noChangeAspect="1" noChangeArrowheads="1"/>
          </p:cNvPicPr>
          <p:nvPr/>
        </p:nvPicPr>
        <p:blipFill>
          <a:blip r:embed="rId4"/>
          <a:srcRect/>
          <a:stretch>
            <a:fillRect/>
          </a:stretch>
        </p:blipFill>
        <p:spPr bwMode="auto">
          <a:xfrm>
            <a:off x="4953000" y="3124200"/>
            <a:ext cx="4191000" cy="2971800"/>
          </a:xfrm>
          <a:prstGeom prst="rect">
            <a:avLst/>
          </a:prstGeom>
          <a:noFill/>
          <a:ln w="9525">
            <a:noFill/>
            <a:miter lim="800000"/>
            <a:headEnd/>
            <a:tailEnd/>
          </a:ln>
        </p:spPr>
      </p:pic>
      <p:sp>
        <p:nvSpPr>
          <p:cNvPr id="13318" name="Rectangle 11"/>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latin typeface="Arial" charset="0"/>
            </a:endParaRPr>
          </a:p>
        </p:txBody>
      </p:sp>
      <p:pic>
        <p:nvPicPr>
          <p:cNvPr id="13319" name="Picture 12" descr="Vietnam Silk Scarves_Linen Silk 20 X 30_Red_2"/>
          <p:cNvPicPr>
            <a:picLocks noChangeAspect="1" noChangeArrowheads="1"/>
          </p:cNvPicPr>
          <p:nvPr/>
        </p:nvPicPr>
        <p:blipFill>
          <a:blip r:embed="rId5"/>
          <a:srcRect/>
          <a:stretch>
            <a:fillRect/>
          </a:stretch>
        </p:blipFill>
        <p:spPr bwMode="auto">
          <a:xfrm>
            <a:off x="6553200" y="0"/>
            <a:ext cx="2590800" cy="3048000"/>
          </a:xfrm>
          <a:prstGeom prst="rect">
            <a:avLst/>
          </a:prstGeom>
          <a:noFill/>
          <a:ln w="9525">
            <a:noFill/>
            <a:miter lim="800000"/>
            <a:headEnd/>
            <a:tailEnd/>
          </a:ln>
        </p:spPr>
      </p:pic>
      <p:pic>
        <p:nvPicPr>
          <p:cNvPr id="13320" name="Picture 13" descr="VietGiaiTri"/>
          <p:cNvPicPr>
            <a:picLocks noChangeAspect="1" noChangeArrowheads="1"/>
          </p:cNvPicPr>
          <p:nvPr/>
        </p:nvPicPr>
        <p:blipFill>
          <a:blip r:embed="rId6"/>
          <a:srcRect/>
          <a:stretch>
            <a:fillRect/>
          </a:stretch>
        </p:blipFill>
        <p:spPr bwMode="auto">
          <a:xfrm>
            <a:off x="3429000" y="0"/>
            <a:ext cx="3352800" cy="3200400"/>
          </a:xfrm>
          <a:prstGeom prst="rect">
            <a:avLst/>
          </a:prstGeom>
          <a:noFill/>
          <a:ln w="9525">
            <a:noFill/>
            <a:miter lim="800000"/>
            <a:headEnd/>
            <a:tailEnd/>
          </a:ln>
        </p:spPr>
      </p:pic>
      <p:sp>
        <p:nvSpPr>
          <p:cNvPr id="13321" name="WordArt 14"/>
          <p:cNvSpPr>
            <a:spLocks noChangeArrowheads="1" noChangeShapeType="1" noTextEdit="1"/>
          </p:cNvSpPr>
          <p:nvPr/>
        </p:nvSpPr>
        <p:spPr bwMode="auto">
          <a:xfrm>
            <a:off x="609600" y="6096000"/>
            <a:ext cx="7762875" cy="536575"/>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18900000" scaled="1"/>
                </a:gradFill>
                <a:latin typeface="Arial"/>
                <a:cs typeface="Arial"/>
              </a:rPr>
              <a:t>Tơ sợi tự nhiên: vải sợi bông, sợi tơ tằm</a:t>
            </a:r>
            <a:endParaRPr lang="en-US" sz="3600" b="1" kern="10">
              <a:ln w="9525">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18900000" scaled="1"/>
              </a:gradFill>
              <a:latin typeface="Arial"/>
              <a:cs typeface="Arial"/>
            </a:endParaRPr>
          </a:p>
        </p:txBody>
      </p:sp>
    </p:spTree>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rongnhangoc"/>
          <p:cNvPicPr>
            <a:picLocks noChangeAspect="1" noChangeArrowheads="1"/>
          </p:cNvPicPr>
          <p:nvPr/>
        </p:nvPicPr>
        <p:blipFill>
          <a:blip r:embed="rId2"/>
          <a:srcRect/>
          <a:stretch>
            <a:fillRect/>
          </a:stretch>
        </p:blipFill>
        <p:spPr bwMode="auto">
          <a:xfrm>
            <a:off x="0" y="3124200"/>
            <a:ext cx="3505200" cy="3733800"/>
          </a:xfrm>
          <a:prstGeom prst="rect">
            <a:avLst/>
          </a:prstGeom>
          <a:noFill/>
          <a:ln w="9525">
            <a:noFill/>
            <a:miter lim="800000"/>
            <a:headEnd/>
            <a:tailEnd/>
          </a:ln>
        </p:spPr>
      </p:pic>
      <p:pic>
        <p:nvPicPr>
          <p:cNvPr id="14339" name="Picture 5" descr="leu-4-nguoi-4ps03"/>
          <p:cNvPicPr>
            <a:picLocks noChangeAspect="1" noChangeArrowheads="1"/>
          </p:cNvPicPr>
          <p:nvPr/>
        </p:nvPicPr>
        <p:blipFill>
          <a:blip r:embed="rId3"/>
          <a:srcRect/>
          <a:stretch>
            <a:fillRect/>
          </a:stretch>
        </p:blipFill>
        <p:spPr bwMode="auto">
          <a:xfrm>
            <a:off x="3505200" y="3048000"/>
            <a:ext cx="5638800" cy="3810000"/>
          </a:xfrm>
          <a:prstGeom prst="rect">
            <a:avLst/>
          </a:prstGeom>
          <a:noFill/>
          <a:ln w="9525">
            <a:noFill/>
            <a:miter lim="800000"/>
            <a:headEnd/>
            <a:tailEnd/>
          </a:ln>
        </p:spPr>
      </p:pic>
      <p:pic>
        <p:nvPicPr>
          <p:cNvPr id="14340" name="Picture 6" descr="download"/>
          <p:cNvPicPr>
            <a:picLocks noChangeAspect="1" noChangeArrowheads="1"/>
          </p:cNvPicPr>
          <p:nvPr/>
        </p:nvPicPr>
        <p:blipFill>
          <a:blip r:embed="rId4"/>
          <a:srcRect/>
          <a:stretch>
            <a:fillRect/>
          </a:stretch>
        </p:blipFill>
        <p:spPr bwMode="auto">
          <a:xfrm>
            <a:off x="0" y="304800"/>
            <a:ext cx="3429000" cy="2819400"/>
          </a:xfrm>
          <a:prstGeom prst="rect">
            <a:avLst/>
          </a:prstGeom>
          <a:noFill/>
          <a:ln w="9525">
            <a:noFill/>
            <a:miter lim="800000"/>
            <a:headEnd/>
            <a:tailEnd/>
          </a:ln>
        </p:spPr>
      </p:pic>
      <p:pic>
        <p:nvPicPr>
          <p:cNvPr id="14341" name="Picture 7" descr="Nhung-bi-mat-2"/>
          <p:cNvPicPr>
            <a:picLocks noChangeAspect="1" noChangeArrowheads="1"/>
          </p:cNvPicPr>
          <p:nvPr/>
        </p:nvPicPr>
        <p:blipFill>
          <a:blip r:embed="rId5"/>
          <a:srcRect/>
          <a:stretch>
            <a:fillRect/>
          </a:stretch>
        </p:blipFill>
        <p:spPr bwMode="auto">
          <a:xfrm>
            <a:off x="3505200" y="228600"/>
            <a:ext cx="3352800" cy="2895600"/>
          </a:xfrm>
          <a:prstGeom prst="rect">
            <a:avLst/>
          </a:prstGeom>
          <a:noFill/>
          <a:ln w="9525">
            <a:noFill/>
            <a:miter lim="800000"/>
            <a:headEnd/>
            <a:tailEnd/>
          </a:ln>
        </p:spPr>
      </p:pic>
      <p:pic>
        <p:nvPicPr>
          <p:cNvPr id="14342" name="Picture 8" descr="2011139538343"/>
          <p:cNvPicPr>
            <a:picLocks noChangeAspect="1" noChangeArrowheads="1"/>
          </p:cNvPicPr>
          <p:nvPr/>
        </p:nvPicPr>
        <p:blipFill>
          <a:blip r:embed="rId6"/>
          <a:srcRect/>
          <a:stretch>
            <a:fillRect/>
          </a:stretch>
        </p:blipFill>
        <p:spPr bwMode="auto">
          <a:xfrm>
            <a:off x="6781800" y="152400"/>
            <a:ext cx="2362200" cy="2819400"/>
          </a:xfrm>
          <a:prstGeom prst="rect">
            <a:avLst/>
          </a:prstGeom>
          <a:noFill/>
          <a:ln w="9525">
            <a:noFill/>
            <a:miter lim="800000"/>
            <a:headEnd/>
            <a:tailEnd/>
          </a:ln>
        </p:spPr>
      </p:pic>
      <p:sp>
        <p:nvSpPr>
          <p:cNvPr id="14343" name="Rectangle 9"/>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latin typeface="Arial" charset="0"/>
            </a:endParaRPr>
          </a:p>
        </p:txBody>
      </p:sp>
      <p:sp>
        <p:nvSpPr>
          <p:cNvPr id="14344" name="WordArt 10"/>
          <p:cNvSpPr>
            <a:spLocks noChangeArrowheads="1" noChangeShapeType="1" noTextEdit="1"/>
          </p:cNvSpPr>
          <p:nvPr/>
        </p:nvSpPr>
        <p:spPr bwMode="auto">
          <a:xfrm>
            <a:off x="6019800" y="2438400"/>
            <a:ext cx="2933700" cy="6858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r="100000" b="100000"/>
                  </a:path>
                </a:gradFill>
                <a:latin typeface="Arial"/>
                <a:cs typeface="Arial"/>
              </a:rPr>
              <a:t>SỢI NI LÔNG</a:t>
            </a:r>
          </a:p>
        </p:txBody>
      </p:sp>
    </p:spTree>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2057400" y="0"/>
            <a:ext cx="73914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66"/>
                </a:solidFill>
                <a:latin typeface="Arial" charset="0"/>
                <a:cs typeface="Arial" charset="0"/>
              </a:rPr>
              <a:t>Các loại vải được dệt từ tơ, sợi</a:t>
            </a:r>
          </a:p>
        </p:txBody>
      </p:sp>
      <p:sp>
        <p:nvSpPr>
          <p:cNvPr id="3075" name="Rectangle 4"/>
          <p:cNvSpPr>
            <a:spLocks noChangeArrowheads="1"/>
          </p:cNvSpPr>
          <p:nvPr/>
        </p:nvSpPr>
        <p:spPr bwMode="auto">
          <a:xfrm>
            <a:off x="0" y="0"/>
            <a:ext cx="9144000" cy="6858000"/>
          </a:xfrm>
          <a:prstGeom prst="rect">
            <a:avLst/>
          </a:prstGeom>
          <a:noFill/>
          <a:ln w="76200">
            <a:pattFill prst="solidDmnd">
              <a:fgClr>
                <a:srgbClr val="00FF00"/>
              </a:fgClr>
              <a:bgClr>
                <a:srgbClr val="FF0000"/>
              </a:bgClr>
            </a:pattFill>
            <a:miter lim="800000"/>
            <a:headEnd/>
            <a:tailEnd/>
          </a:ln>
        </p:spPr>
        <p:txBody>
          <a:bodyPr wrap="none" anchor="ctr"/>
          <a:lstStyle/>
          <a:p>
            <a:endParaRPr lang="en-US">
              <a:latin typeface="Arial" charset="0"/>
            </a:endParaRPr>
          </a:p>
        </p:txBody>
      </p:sp>
      <p:pic>
        <p:nvPicPr>
          <p:cNvPr id="3076" name="Picture 7" descr="Con-duong-ao-dai-giu-net-co-do_Tin180_com_003"/>
          <p:cNvPicPr>
            <a:picLocks noChangeAspect="1" noChangeArrowheads="1"/>
          </p:cNvPicPr>
          <p:nvPr/>
        </p:nvPicPr>
        <p:blipFill>
          <a:blip r:embed="rId2"/>
          <a:srcRect/>
          <a:stretch>
            <a:fillRect/>
          </a:stretch>
        </p:blipFill>
        <p:spPr bwMode="auto">
          <a:xfrm>
            <a:off x="457200" y="457200"/>
            <a:ext cx="8153400" cy="62484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p:cTn id="7" dur="1000" fill="hold"/>
                                        <p:tgtEl>
                                          <p:spTgt spid="55299"/>
                                        </p:tgtEl>
                                        <p:attrNameLst>
                                          <p:attrName>ppt_w</p:attrName>
                                        </p:attrNameLst>
                                      </p:cBhvr>
                                      <p:tavLst>
                                        <p:tav tm="0">
                                          <p:val>
                                            <p:strVal val="#ppt_w*0.70"/>
                                          </p:val>
                                        </p:tav>
                                        <p:tav tm="100000">
                                          <p:val>
                                            <p:strVal val="#ppt_w"/>
                                          </p:val>
                                        </p:tav>
                                      </p:tavLst>
                                    </p:anim>
                                    <p:anim calcmode="lin" valueType="num">
                                      <p:cBhvr>
                                        <p:cTn id="8" dur="1000" fill="hold"/>
                                        <p:tgtEl>
                                          <p:spTgt spid="55299"/>
                                        </p:tgtEl>
                                        <p:attrNameLst>
                                          <p:attrName>ppt_h</p:attrName>
                                        </p:attrNameLst>
                                      </p:cBhvr>
                                      <p:tavLst>
                                        <p:tav tm="0">
                                          <p:val>
                                            <p:strVal val="#ppt_h"/>
                                          </p:val>
                                        </p:tav>
                                        <p:tav tm="100000">
                                          <p:val>
                                            <p:strVal val="#ppt_h"/>
                                          </p:val>
                                        </p:tav>
                                      </p:tavLst>
                                    </p:anim>
                                    <p:animEffect transition="in" filter="fade">
                                      <p:cBhvr>
                                        <p:cTn id="9" dur="10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24"/>
          <p:cNvPicPr>
            <a:picLocks noChangeAspect="1" noChangeArrowheads="1"/>
          </p:cNvPicPr>
          <p:nvPr/>
        </p:nvPicPr>
        <p:blipFill>
          <a:blip r:embed="rId2"/>
          <a:srcRect/>
          <a:stretch>
            <a:fillRect/>
          </a:stretch>
        </p:blipFill>
        <p:spPr bwMode="auto">
          <a:xfrm>
            <a:off x="0" y="0"/>
            <a:ext cx="2971800" cy="3124200"/>
          </a:xfrm>
          <a:prstGeom prst="rect">
            <a:avLst/>
          </a:prstGeom>
          <a:noFill/>
          <a:ln w="9525">
            <a:noFill/>
            <a:miter lim="800000"/>
            <a:headEnd/>
            <a:tailEnd/>
          </a:ln>
        </p:spPr>
      </p:pic>
      <p:pic>
        <p:nvPicPr>
          <p:cNvPr id="4099" name="Picture 5" descr="22_1220346247"/>
          <p:cNvPicPr>
            <a:picLocks noChangeAspect="1" noChangeArrowheads="1"/>
          </p:cNvPicPr>
          <p:nvPr/>
        </p:nvPicPr>
        <p:blipFill>
          <a:blip r:embed="rId3"/>
          <a:srcRect/>
          <a:stretch>
            <a:fillRect/>
          </a:stretch>
        </p:blipFill>
        <p:spPr bwMode="auto">
          <a:xfrm>
            <a:off x="6134100" y="0"/>
            <a:ext cx="3009900" cy="3810000"/>
          </a:xfrm>
          <a:prstGeom prst="rect">
            <a:avLst/>
          </a:prstGeom>
          <a:noFill/>
          <a:ln w="9525">
            <a:noFill/>
            <a:miter lim="800000"/>
            <a:headEnd/>
            <a:tailEnd/>
          </a:ln>
        </p:spPr>
      </p:pic>
      <p:pic>
        <p:nvPicPr>
          <p:cNvPr id="4100" name="Picture 6" descr="agd080"/>
          <p:cNvPicPr>
            <a:picLocks noChangeAspect="1" noChangeArrowheads="1"/>
          </p:cNvPicPr>
          <p:nvPr/>
        </p:nvPicPr>
        <p:blipFill>
          <a:blip r:embed="rId4"/>
          <a:srcRect/>
          <a:stretch>
            <a:fillRect/>
          </a:stretch>
        </p:blipFill>
        <p:spPr bwMode="auto">
          <a:xfrm>
            <a:off x="0" y="3581400"/>
            <a:ext cx="4343400" cy="2828925"/>
          </a:xfrm>
          <a:prstGeom prst="rect">
            <a:avLst/>
          </a:prstGeom>
          <a:noFill/>
          <a:ln w="9525">
            <a:noFill/>
            <a:miter lim="800000"/>
            <a:headEnd/>
            <a:tailEnd/>
          </a:ln>
        </p:spPr>
      </p:pic>
      <p:pic>
        <p:nvPicPr>
          <p:cNvPr id="4101" name="Picture 7" descr="4645872279_fe8ca7883c"/>
          <p:cNvPicPr>
            <a:picLocks noChangeAspect="1" noChangeArrowheads="1"/>
          </p:cNvPicPr>
          <p:nvPr/>
        </p:nvPicPr>
        <p:blipFill>
          <a:blip r:embed="rId5"/>
          <a:srcRect/>
          <a:stretch>
            <a:fillRect/>
          </a:stretch>
        </p:blipFill>
        <p:spPr bwMode="auto">
          <a:xfrm>
            <a:off x="3048000" y="0"/>
            <a:ext cx="3048000" cy="3581400"/>
          </a:xfrm>
          <a:prstGeom prst="rect">
            <a:avLst/>
          </a:prstGeom>
          <a:noFill/>
          <a:ln w="9525">
            <a:noFill/>
            <a:miter lim="800000"/>
            <a:headEnd/>
            <a:tailEnd/>
          </a:ln>
        </p:spPr>
      </p:pic>
      <p:pic>
        <p:nvPicPr>
          <p:cNvPr id="4102" name="Picture 8" descr="ap_20110928034022797"/>
          <p:cNvPicPr>
            <a:picLocks noChangeAspect="1" noChangeArrowheads="1"/>
          </p:cNvPicPr>
          <p:nvPr/>
        </p:nvPicPr>
        <p:blipFill>
          <a:blip r:embed="rId6"/>
          <a:srcRect/>
          <a:stretch>
            <a:fillRect/>
          </a:stretch>
        </p:blipFill>
        <p:spPr bwMode="auto">
          <a:xfrm>
            <a:off x="4419600" y="3657600"/>
            <a:ext cx="2057400" cy="2667000"/>
          </a:xfrm>
          <a:prstGeom prst="rect">
            <a:avLst/>
          </a:prstGeom>
          <a:noFill/>
          <a:ln w="9525">
            <a:noFill/>
            <a:miter lim="800000"/>
            <a:headEnd/>
            <a:tailEnd/>
          </a:ln>
        </p:spPr>
      </p:pic>
      <p:pic>
        <p:nvPicPr>
          <p:cNvPr id="4103" name="Picture 9" descr="download"/>
          <p:cNvPicPr>
            <a:picLocks noChangeAspect="1" noChangeArrowheads="1"/>
          </p:cNvPicPr>
          <p:nvPr/>
        </p:nvPicPr>
        <p:blipFill>
          <a:blip r:embed="rId7"/>
          <a:srcRect/>
          <a:stretch>
            <a:fillRect/>
          </a:stretch>
        </p:blipFill>
        <p:spPr bwMode="auto">
          <a:xfrm>
            <a:off x="6400800" y="3810000"/>
            <a:ext cx="2743200" cy="2533650"/>
          </a:xfrm>
          <a:prstGeom prst="rect">
            <a:avLst/>
          </a:prstGeom>
          <a:noFill/>
          <a:ln w="9525">
            <a:noFill/>
            <a:miter lim="800000"/>
            <a:headEnd/>
            <a:tailEnd/>
          </a:ln>
        </p:spPr>
      </p:pic>
      <p:sp>
        <p:nvSpPr>
          <p:cNvPr id="4104" name="Rectangle 10"/>
          <p:cNvSpPr>
            <a:spLocks noChangeArrowheads="1"/>
          </p:cNvSpPr>
          <p:nvPr/>
        </p:nvSpPr>
        <p:spPr bwMode="auto">
          <a:xfrm>
            <a:off x="0" y="0"/>
            <a:ext cx="9144000" cy="6858000"/>
          </a:xfrm>
          <a:prstGeom prst="rect">
            <a:avLst/>
          </a:prstGeom>
          <a:noFill/>
          <a:ln w="76200">
            <a:pattFill prst="solidDmnd">
              <a:fgClr>
                <a:srgbClr val="00FF00"/>
              </a:fgClr>
              <a:bgClr>
                <a:srgbClr val="FF0000"/>
              </a:bgClr>
            </a:pattFill>
            <a:miter lim="800000"/>
            <a:headEnd/>
            <a:tailEnd/>
          </a:ln>
        </p:spPr>
        <p:txBody>
          <a:bodyPr wrap="none" anchor="ctr"/>
          <a:lstStyle/>
          <a:p>
            <a:endParaRPr lang="en-US">
              <a:latin typeface="Arial" charset="0"/>
            </a:endParaRPr>
          </a:p>
        </p:txBody>
      </p:sp>
      <p:sp>
        <p:nvSpPr>
          <p:cNvPr id="4105" name="Text Box 11"/>
          <p:cNvSpPr txBox="1">
            <a:spLocks noChangeArrowheads="1"/>
          </p:cNvSpPr>
          <p:nvPr/>
        </p:nvSpPr>
        <p:spPr bwMode="auto">
          <a:xfrm>
            <a:off x="0" y="6278563"/>
            <a:ext cx="9144000" cy="579437"/>
          </a:xfrm>
          <a:prstGeom prst="rect">
            <a:avLst/>
          </a:prstGeom>
          <a:noFill/>
          <a:ln w="9525">
            <a:noFill/>
            <a:miter lim="800000"/>
            <a:headEnd/>
            <a:tailEnd/>
          </a:ln>
        </p:spPr>
        <p:txBody>
          <a:bodyPr>
            <a:spAutoFit/>
          </a:bodyPr>
          <a:lstStyle/>
          <a:p>
            <a:pPr algn="ctr">
              <a:spcBef>
                <a:spcPct val="50000"/>
              </a:spcBef>
            </a:pPr>
            <a:r>
              <a:rPr lang="en-US" sz="3200" b="1">
                <a:solidFill>
                  <a:srgbClr val="080808"/>
                </a:solidFill>
                <a:latin typeface="Arial" charset="0"/>
              </a:rPr>
              <a:t>Một số loại vải thông dụng</a:t>
            </a:r>
          </a:p>
        </p:txBody>
      </p:sp>
    </p:spTree>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3810000" y="0"/>
            <a:ext cx="2819400" cy="461963"/>
          </a:xfrm>
          <a:prstGeom prst="rect">
            <a:avLst/>
          </a:prstGeom>
          <a:noFill/>
          <a:ln w="9525">
            <a:noFill/>
            <a:miter lim="800000"/>
            <a:headEnd/>
            <a:tailEnd/>
          </a:ln>
        </p:spPr>
        <p:txBody>
          <a:bodyPr>
            <a:spAutoFit/>
          </a:bodyPr>
          <a:lstStyle/>
          <a:p>
            <a:pPr>
              <a:spcBef>
                <a:spcPct val="50000"/>
              </a:spcBef>
            </a:pPr>
            <a:r>
              <a:rPr lang="en-US" sz="2400" b="1" u="sng">
                <a:solidFill>
                  <a:srgbClr val="000099"/>
                </a:solidFill>
                <a:latin typeface="Arial" charset="0"/>
              </a:rPr>
              <a:t>Khoa học</a:t>
            </a:r>
          </a:p>
        </p:txBody>
      </p:sp>
      <p:sp>
        <p:nvSpPr>
          <p:cNvPr id="5127" name="Text Box 7"/>
          <p:cNvSpPr txBox="1">
            <a:spLocks noChangeArrowheads="1"/>
          </p:cNvSpPr>
          <p:nvPr/>
        </p:nvSpPr>
        <p:spPr bwMode="auto">
          <a:xfrm>
            <a:off x="228600" y="914400"/>
            <a:ext cx="6477000" cy="461963"/>
          </a:xfrm>
          <a:prstGeom prst="rect">
            <a:avLst/>
          </a:prstGeom>
          <a:noFill/>
          <a:ln w="9525">
            <a:noFill/>
            <a:miter lim="800000"/>
            <a:headEnd/>
            <a:tailEnd/>
          </a:ln>
        </p:spPr>
        <p:txBody>
          <a:bodyPr>
            <a:spAutoFit/>
          </a:bodyPr>
          <a:lstStyle/>
          <a:p>
            <a:pPr>
              <a:spcBef>
                <a:spcPct val="50000"/>
              </a:spcBef>
            </a:pPr>
            <a:r>
              <a:rPr lang="en-US" sz="2400" b="1">
                <a:solidFill>
                  <a:srgbClr val="990000"/>
                </a:solidFill>
                <a:latin typeface="Arial" charset="0"/>
              </a:rPr>
              <a:t>1. Nguồn gốc của một số loại t</a:t>
            </a:r>
            <a:r>
              <a:rPr lang="vi-VN" sz="2400" b="1">
                <a:solidFill>
                  <a:srgbClr val="990000"/>
                </a:solidFill>
                <a:latin typeface="Arial" charset="0"/>
              </a:rPr>
              <a:t>ơ</a:t>
            </a:r>
            <a:r>
              <a:rPr lang="en-US" sz="2400" b="1">
                <a:solidFill>
                  <a:srgbClr val="990000"/>
                </a:solidFill>
                <a:latin typeface="Arial" charset="0"/>
              </a:rPr>
              <a:t> sợi</a:t>
            </a:r>
          </a:p>
        </p:txBody>
      </p:sp>
      <p:sp>
        <p:nvSpPr>
          <p:cNvPr id="5154" name="Text Box 34"/>
          <p:cNvSpPr txBox="1">
            <a:spLocks noChangeArrowheads="1"/>
          </p:cNvSpPr>
          <p:nvPr/>
        </p:nvSpPr>
        <p:spPr bwMode="auto">
          <a:xfrm>
            <a:off x="228600" y="1371600"/>
            <a:ext cx="8534400" cy="8302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Hình  nào d</a:t>
            </a:r>
            <a:r>
              <a:rPr lang="vi-VN" sz="2400" b="1">
                <a:solidFill>
                  <a:srgbClr val="000099"/>
                </a:solidFill>
                <a:latin typeface="Arial" charset="0"/>
              </a:rPr>
              <a:t>ư</a:t>
            </a:r>
            <a:r>
              <a:rPr lang="en-US" sz="2400" b="1">
                <a:solidFill>
                  <a:srgbClr val="000099"/>
                </a:solidFill>
                <a:latin typeface="Arial" charset="0"/>
              </a:rPr>
              <a:t>ới </a:t>
            </a:r>
            <a:r>
              <a:rPr lang="vi-VN" sz="2400" b="1">
                <a:solidFill>
                  <a:srgbClr val="000099"/>
                </a:solidFill>
                <a:latin typeface="Arial" charset="0"/>
              </a:rPr>
              <a:t>đ</a:t>
            </a:r>
            <a:r>
              <a:rPr lang="en-US" sz="2400" b="1">
                <a:solidFill>
                  <a:srgbClr val="000099"/>
                </a:solidFill>
                <a:latin typeface="Arial" charset="0"/>
              </a:rPr>
              <a:t>ây liên quan tới việc làm ra sợi bông, sợi </a:t>
            </a:r>
            <a:r>
              <a:rPr lang="vi-VN" sz="2400" b="1">
                <a:solidFill>
                  <a:srgbClr val="000099"/>
                </a:solidFill>
                <a:latin typeface="Arial" charset="0"/>
              </a:rPr>
              <a:t>đ</a:t>
            </a:r>
            <a:r>
              <a:rPr lang="en-US" sz="2400" b="1">
                <a:solidFill>
                  <a:srgbClr val="000099"/>
                </a:solidFill>
                <a:latin typeface="Arial" charset="0"/>
              </a:rPr>
              <a:t>ay, sợi t</a:t>
            </a:r>
            <a:r>
              <a:rPr lang="vi-VN" sz="2400" b="1">
                <a:solidFill>
                  <a:srgbClr val="000099"/>
                </a:solidFill>
                <a:latin typeface="Arial" charset="0"/>
              </a:rPr>
              <a:t>ơ</a:t>
            </a:r>
            <a:r>
              <a:rPr lang="en-US" sz="2400" b="1">
                <a:solidFill>
                  <a:srgbClr val="000099"/>
                </a:solidFill>
                <a:latin typeface="Arial" charset="0"/>
              </a:rPr>
              <a:t> tằm?</a:t>
            </a:r>
          </a:p>
        </p:txBody>
      </p:sp>
      <p:pic>
        <p:nvPicPr>
          <p:cNvPr id="5156" name="Picture 36" descr="2"/>
          <p:cNvPicPr>
            <a:picLocks noChangeAspect="1" noChangeArrowheads="1"/>
          </p:cNvPicPr>
          <p:nvPr/>
        </p:nvPicPr>
        <p:blipFill>
          <a:blip r:embed="rId2"/>
          <a:srcRect/>
          <a:stretch>
            <a:fillRect/>
          </a:stretch>
        </p:blipFill>
        <p:spPr bwMode="auto">
          <a:xfrm>
            <a:off x="0" y="2286000"/>
            <a:ext cx="2743200" cy="3429000"/>
          </a:xfrm>
          <a:prstGeom prst="rect">
            <a:avLst/>
          </a:prstGeom>
          <a:noFill/>
          <a:ln w="9525">
            <a:noFill/>
            <a:miter lim="800000"/>
            <a:headEnd/>
            <a:tailEnd/>
          </a:ln>
        </p:spPr>
      </p:pic>
      <p:pic>
        <p:nvPicPr>
          <p:cNvPr id="5157" name="Picture 37" descr="3"/>
          <p:cNvPicPr>
            <a:picLocks noChangeAspect="1" noChangeArrowheads="1"/>
          </p:cNvPicPr>
          <p:nvPr/>
        </p:nvPicPr>
        <p:blipFill>
          <a:blip r:embed="rId3"/>
          <a:srcRect/>
          <a:stretch>
            <a:fillRect/>
          </a:stretch>
        </p:blipFill>
        <p:spPr bwMode="auto">
          <a:xfrm>
            <a:off x="2743200" y="2286000"/>
            <a:ext cx="3048000" cy="3290888"/>
          </a:xfrm>
          <a:prstGeom prst="rect">
            <a:avLst/>
          </a:prstGeom>
          <a:noFill/>
          <a:ln w="9525">
            <a:noFill/>
            <a:miter lim="800000"/>
            <a:headEnd/>
            <a:tailEnd/>
          </a:ln>
        </p:spPr>
      </p:pic>
      <p:pic>
        <p:nvPicPr>
          <p:cNvPr id="5158" name="Picture 38" descr="4"/>
          <p:cNvPicPr>
            <a:picLocks noChangeAspect="1" noChangeArrowheads="1"/>
          </p:cNvPicPr>
          <p:nvPr/>
        </p:nvPicPr>
        <p:blipFill>
          <a:blip r:embed="rId4"/>
          <a:srcRect/>
          <a:stretch>
            <a:fillRect/>
          </a:stretch>
        </p:blipFill>
        <p:spPr bwMode="auto">
          <a:xfrm>
            <a:off x="5867400" y="2438400"/>
            <a:ext cx="3276600" cy="3276600"/>
          </a:xfrm>
          <a:prstGeom prst="rect">
            <a:avLst/>
          </a:prstGeom>
          <a:noFill/>
          <a:ln w="9525">
            <a:noFill/>
            <a:miter lim="800000"/>
            <a:headEnd/>
            <a:tailEnd/>
          </a:ln>
        </p:spPr>
      </p:pic>
      <p:sp>
        <p:nvSpPr>
          <p:cNvPr id="5159" name="Oval 39"/>
          <p:cNvSpPr>
            <a:spLocks noChangeArrowheads="1"/>
          </p:cNvSpPr>
          <p:nvPr/>
        </p:nvSpPr>
        <p:spPr bwMode="auto">
          <a:xfrm>
            <a:off x="152400" y="5334000"/>
            <a:ext cx="457200" cy="381000"/>
          </a:xfrm>
          <a:prstGeom prst="ellipse">
            <a:avLst/>
          </a:prstGeom>
          <a:solidFill>
            <a:srgbClr val="66FF33"/>
          </a:solidFill>
          <a:ln w="9525">
            <a:solidFill>
              <a:schemeClr val="tx1"/>
            </a:solidFill>
            <a:round/>
            <a:headEnd/>
            <a:tailEnd/>
          </a:ln>
        </p:spPr>
        <p:txBody>
          <a:bodyPr wrap="none" anchor="ctr"/>
          <a:lstStyle/>
          <a:p>
            <a:pPr algn="ctr"/>
            <a:r>
              <a:rPr lang="en-US" sz="2400" b="1">
                <a:solidFill>
                  <a:srgbClr val="990000"/>
                </a:solidFill>
                <a:latin typeface="Arial" charset="0"/>
              </a:rPr>
              <a:t>1</a:t>
            </a:r>
          </a:p>
        </p:txBody>
      </p:sp>
      <p:sp>
        <p:nvSpPr>
          <p:cNvPr id="5160" name="Oval 40"/>
          <p:cNvSpPr>
            <a:spLocks noChangeArrowheads="1"/>
          </p:cNvSpPr>
          <p:nvPr/>
        </p:nvSpPr>
        <p:spPr bwMode="auto">
          <a:xfrm>
            <a:off x="2924175" y="5291138"/>
            <a:ext cx="457200" cy="381000"/>
          </a:xfrm>
          <a:prstGeom prst="ellipse">
            <a:avLst/>
          </a:prstGeom>
          <a:solidFill>
            <a:srgbClr val="CC0099"/>
          </a:solidFill>
          <a:ln w="9525">
            <a:solidFill>
              <a:schemeClr val="tx1"/>
            </a:solidFill>
            <a:round/>
            <a:headEnd/>
            <a:tailEnd/>
          </a:ln>
        </p:spPr>
        <p:txBody>
          <a:bodyPr wrap="none" anchor="ctr"/>
          <a:lstStyle/>
          <a:p>
            <a:pPr algn="ctr"/>
            <a:r>
              <a:rPr lang="en-US" sz="2400" b="1">
                <a:latin typeface="Arial" charset="0"/>
              </a:rPr>
              <a:t>2</a:t>
            </a:r>
          </a:p>
        </p:txBody>
      </p:sp>
      <p:sp>
        <p:nvSpPr>
          <p:cNvPr id="5161" name="Oval 41"/>
          <p:cNvSpPr>
            <a:spLocks noChangeArrowheads="1"/>
          </p:cNvSpPr>
          <p:nvPr/>
        </p:nvSpPr>
        <p:spPr bwMode="auto">
          <a:xfrm>
            <a:off x="6081713" y="5319713"/>
            <a:ext cx="457200" cy="381000"/>
          </a:xfrm>
          <a:prstGeom prst="ellipse">
            <a:avLst/>
          </a:prstGeom>
          <a:solidFill>
            <a:srgbClr val="FF99CC"/>
          </a:solidFill>
          <a:ln w="9525">
            <a:solidFill>
              <a:schemeClr val="tx1"/>
            </a:solidFill>
            <a:round/>
            <a:headEnd/>
            <a:tailEnd/>
          </a:ln>
        </p:spPr>
        <p:txBody>
          <a:bodyPr wrap="none" anchor="ctr"/>
          <a:lstStyle/>
          <a:p>
            <a:pPr algn="ctr"/>
            <a:r>
              <a:rPr lang="en-US" sz="2400" b="1">
                <a:solidFill>
                  <a:srgbClr val="990000"/>
                </a:solidFill>
                <a:latin typeface="Arial" charset="0"/>
              </a:rPr>
              <a:t>3</a:t>
            </a:r>
          </a:p>
        </p:txBody>
      </p:sp>
      <p:sp>
        <p:nvSpPr>
          <p:cNvPr id="5162" name="Text Box 42"/>
          <p:cNvSpPr txBox="1">
            <a:spLocks noChangeArrowheads="1"/>
          </p:cNvSpPr>
          <p:nvPr/>
        </p:nvSpPr>
        <p:spPr bwMode="auto">
          <a:xfrm>
            <a:off x="685800" y="5562600"/>
            <a:ext cx="21336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1. Ph</a:t>
            </a:r>
            <a:r>
              <a:rPr lang="vi-VN" sz="2400" b="1">
                <a:solidFill>
                  <a:srgbClr val="000099"/>
                </a:solidFill>
                <a:latin typeface="Arial" charset="0"/>
              </a:rPr>
              <a:t>ơ</a:t>
            </a:r>
            <a:r>
              <a:rPr lang="en-US" sz="2400" b="1">
                <a:solidFill>
                  <a:srgbClr val="000099"/>
                </a:solidFill>
                <a:latin typeface="Arial" charset="0"/>
              </a:rPr>
              <a:t>i </a:t>
            </a:r>
            <a:r>
              <a:rPr lang="vi-VN" sz="2400" b="1">
                <a:solidFill>
                  <a:srgbClr val="000099"/>
                </a:solidFill>
                <a:latin typeface="Arial" charset="0"/>
              </a:rPr>
              <a:t>đ</a:t>
            </a:r>
            <a:r>
              <a:rPr lang="en-US" sz="2400" b="1">
                <a:solidFill>
                  <a:srgbClr val="000099"/>
                </a:solidFill>
                <a:latin typeface="Arial" charset="0"/>
              </a:rPr>
              <a:t>ay</a:t>
            </a:r>
          </a:p>
        </p:txBody>
      </p:sp>
      <p:sp>
        <p:nvSpPr>
          <p:cNvPr id="5163" name="Text Box 43"/>
          <p:cNvSpPr txBox="1">
            <a:spLocks noChangeArrowheads="1"/>
          </p:cNvSpPr>
          <p:nvPr/>
        </p:nvSpPr>
        <p:spPr bwMode="auto">
          <a:xfrm>
            <a:off x="3276600" y="5562600"/>
            <a:ext cx="2895600" cy="461963"/>
          </a:xfrm>
          <a:prstGeom prst="rect">
            <a:avLst/>
          </a:prstGeom>
          <a:noFill/>
          <a:ln w="9525">
            <a:noFill/>
            <a:miter lim="800000"/>
            <a:headEnd/>
            <a:tailEnd/>
          </a:ln>
        </p:spPr>
        <p:txBody>
          <a:bodyPr>
            <a:spAutoFit/>
          </a:bodyPr>
          <a:lstStyle/>
          <a:p>
            <a:pPr>
              <a:spcBef>
                <a:spcPct val="50000"/>
              </a:spcBef>
            </a:pPr>
            <a:r>
              <a:rPr lang="en-US" sz="2400" b="1">
                <a:solidFill>
                  <a:srgbClr val="990000"/>
                </a:solidFill>
                <a:latin typeface="Arial" charset="0"/>
              </a:rPr>
              <a:t>2. Cán bông</a:t>
            </a:r>
          </a:p>
        </p:txBody>
      </p:sp>
      <p:sp>
        <p:nvSpPr>
          <p:cNvPr id="5164" name="Text Box 44"/>
          <p:cNvSpPr txBox="1">
            <a:spLocks noChangeArrowheads="1"/>
          </p:cNvSpPr>
          <p:nvPr/>
        </p:nvSpPr>
        <p:spPr bwMode="auto">
          <a:xfrm>
            <a:off x="6781800" y="5562600"/>
            <a:ext cx="1752600" cy="461963"/>
          </a:xfrm>
          <a:prstGeom prst="rect">
            <a:avLst/>
          </a:prstGeom>
          <a:noFill/>
          <a:ln w="9525">
            <a:noFill/>
            <a:miter lim="800000"/>
            <a:headEnd/>
            <a:tailEnd/>
          </a:ln>
        </p:spPr>
        <p:txBody>
          <a:bodyPr>
            <a:spAutoFit/>
          </a:bodyPr>
          <a:lstStyle/>
          <a:p>
            <a:pPr>
              <a:spcBef>
                <a:spcPct val="50000"/>
              </a:spcBef>
            </a:pPr>
            <a:r>
              <a:rPr lang="en-US" sz="2400" b="1">
                <a:solidFill>
                  <a:srgbClr val="000066"/>
                </a:solidFill>
                <a:latin typeface="Arial" charset="0"/>
              </a:rPr>
              <a:t>3. Kéo t</a:t>
            </a:r>
            <a:r>
              <a:rPr lang="vi-VN" sz="2400" b="1">
                <a:solidFill>
                  <a:srgbClr val="000066"/>
                </a:solidFill>
                <a:latin typeface="Arial" charset="0"/>
              </a:rPr>
              <a:t>ơ</a:t>
            </a:r>
            <a:endParaRPr lang="en-US" sz="2400" b="1">
              <a:solidFill>
                <a:srgbClr val="000066"/>
              </a:solidFill>
              <a:latin typeface="Arial" charset="0"/>
            </a:endParaRPr>
          </a:p>
        </p:txBody>
      </p:sp>
      <p:sp>
        <p:nvSpPr>
          <p:cNvPr id="5134" name="WordArt 45"/>
          <p:cNvSpPr>
            <a:spLocks noChangeArrowheads="1" noChangeShapeType="1" noTextEdit="1"/>
          </p:cNvSpPr>
          <p:nvPr/>
        </p:nvSpPr>
        <p:spPr bwMode="auto">
          <a:xfrm>
            <a:off x="3657600" y="457200"/>
            <a:ext cx="2133600" cy="534988"/>
          </a:xfrm>
          <a:prstGeom prst="rect">
            <a:avLst/>
          </a:prstGeom>
        </p:spPr>
        <p:txBody>
          <a:bodyPr wrap="none" fromWordArt="1">
            <a:prstTxWarp prst="textPlain">
              <a:avLst>
                <a:gd name="adj" fmla="val 50000"/>
              </a:avLst>
            </a:prstTxWarp>
          </a:bodyPr>
          <a:lstStyle/>
          <a:p>
            <a:pPr algn="ctr"/>
            <a:r>
              <a:rPr lang="vi-VN" sz="3200" b="1" kern="1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r="100000" b="100000"/>
                  </a:path>
                </a:gradFill>
                <a:latin typeface="Arial"/>
                <a:cs typeface="Arial"/>
              </a:rPr>
              <a:t>Tơ sợi</a:t>
            </a:r>
            <a:endParaRPr lang="en-US" sz="3200" b="1" kern="1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r="100000" b="100000"/>
                </a:path>
              </a:gradFill>
              <a:latin typeface="Arial"/>
              <a:cs typeface="Arial"/>
            </a:endParaRPr>
          </a:p>
        </p:txBody>
      </p:sp>
      <p:sp>
        <p:nvSpPr>
          <p:cNvPr id="5135" name="Rectangle 46"/>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latin typeface="Arial" charset="0"/>
            </a:endParaRPr>
          </a:p>
        </p:txBody>
      </p:sp>
      <p:sp>
        <p:nvSpPr>
          <p:cNvPr id="5167" name="Text Box 47"/>
          <p:cNvSpPr txBox="1">
            <a:spLocks noChangeArrowheads="1"/>
          </p:cNvSpPr>
          <p:nvPr/>
        </p:nvSpPr>
        <p:spPr bwMode="auto">
          <a:xfrm>
            <a:off x="304800" y="5911850"/>
            <a:ext cx="9009063" cy="830263"/>
          </a:xfrm>
          <a:prstGeom prst="rect">
            <a:avLst/>
          </a:prstGeom>
          <a:noFill/>
          <a:ln w="9525">
            <a:noFill/>
            <a:miter lim="800000"/>
            <a:headEnd/>
            <a:tailEnd/>
          </a:ln>
        </p:spPr>
        <p:txBody>
          <a:bodyPr>
            <a:spAutoFit/>
          </a:bodyPr>
          <a:lstStyle/>
          <a:p>
            <a:pPr>
              <a:spcBef>
                <a:spcPct val="50000"/>
              </a:spcBef>
            </a:pPr>
            <a:r>
              <a:rPr lang="en-US" sz="2400" b="1">
                <a:solidFill>
                  <a:srgbClr val="080808"/>
                </a:solidFill>
                <a:latin typeface="Arial" charset="0"/>
              </a:rPr>
              <a:t>- Trong các loại sợi trên, sợi nào có nguồn gốc từ thực vật, sợi nào có nguồn gốc từ </a:t>
            </a:r>
            <a:r>
              <a:rPr lang="vi-VN" sz="2400" b="1">
                <a:solidFill>
                  <a:srgbClr val="080808"/>
                </a:solidFill>
                <a:latin typeface="Arial" charset="0"/>
              </a:rPr>
              <a:t>đ</a:t>
            </a:r>
            <a:r>
              <a:rPr lang="en-US" sz="2400" b="1">
                <a:solidFill>
                  <a:srgbClr val="080808"/>
                </a:solidFill>
                <a:latin typeface="Arial" charset="0"/>
              </a:rPr>
              <a:t>ộng vật?</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p:cTn id="7" dur="1000" fill="hold"/>
                                        <p:tgtEl>
                                          <p:spTgt spid="5127"/>
                                        </p:tgtEl>
                                        <p:attrNameLst>
                                          <p:attrName>ppt_x</p:attrName>
                                        </p:attrNameLst>
                                      </p:cBhvr>
                                      <p:tavLst>
                                        <p:tav tm="0">
                                          <p:val>
                                            <p:strVal val="#ppt_x-.2"/>
                                          </p:val>
                                        </p:tav>
                                        <p:tav tm="100000">
                                          <p:val>
                                            <p:strVal val="#ppt_x"/>
                                          </p:val>
                                        </p:tav>
                                      </p:tavLst>
                                    </p:anim>
                                    <p:anim calcmode="lin" valueType="num">
                                      <p:cBhvr>
                                        <p:cTn id="8" dur="1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154"/>
                                        </p:tgtEl>
                                        <p:attrNameLst>
                                          <p:attrName>style.visibility</p:attrName>
                                        </p:attrNameLst>
                                      </p:cBhvr>
                                      <p:to>
                                        <p:strVal val="visible"/>
                                      </p:to>
                                    </p:set>
                                    <p:anim calcmode="lin" valueType="num">
                                      <p:cBhvr>
                                        <p:cTn id="14" dur="1000" fill="hold"/>
                                        <p:tgtEl>
                                          <p:spTgt spid="5154"/>
                                        </p:tgtEl>
                                        <p:attrNameLst>
                                          <p:attrName>ppt_w</p:attrName>
                                        </p:attrNameLst>
                                      </p:cBhvr>
                                      <p:tavLst>
                                        <p:tav tm="0">
                                          <p:val>
                                            <p:strVal val="#ppt_w+.3"/>
                                          </p:val>
                                        </p:tav>
                                        <p:tav tm="100000">
                                          <p:val>
                                            <p:strVal val="#ppt_w"/>
                                          </p:val>
                                        </p:tav>
                                      </p:tavLst>
                                    </p:anim>
                                    <p:anim calcmode="lin" valueType="num">
                                      <p:cBhvr>
                                        <p:cTn id="15" dur="1000" fill="hold"/>
                                        <p:tgtEl>
                                          <p:spTgt spid="5154"/>
                                        </p:tgtEl>
                                        <p:attrNameLst>
                                          <p:attrName>ppt_h</p:attrName>
                                        </p:attrNameLst>
                                      </p:cBhvr>
                                      <p:tavLst>
                                        <p:tav tm="0">
                                          <p:val>
                                            <p:strVal val="#ppt_h"/>
                                          </p:val>
                                        </p:tav>
                                        <p:tav tm="100000">
                                          <p:val>
                                            <p:strVal val="#ppt_h"/>
                                          </p:val>
                                        </p:tav>
                                      </p:tavLst>
                                    </p:anim>
                                    <p:animEffect transition="in" filter="fade">
                                      <p:cBhvr>
                                        <p:cTn id="16" dur="1000"/>
                                        <p:tgtEl>
                                          <p:spTgt spid="515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p:cTn id="21" dur="1000" fill="hold"/>
                                        <p:tgtEl>
                                          <p:spTgt spid="5156"/>
                                        </p:tgtEl>
                                        <p:attrNameLst>
                                          <p:attrName>ppt_w</p:attrName>
                                        </p:attrNameLst>
                                      </p:cBhvr>
                                      <p:tavLst>
                                        <p:tav tm="0">
                                          <p:val>
                                            <p:strVal val="#ppt_w+.3"/>
                                          </p:val>
                                        </p:tav>
                                        <p:tav tm="100000">
                                          <p:val>
                                            <p:strVal val="#ppt_w"/>
                                          </p:val>
                                        </p:tav>
                                      </p:tavLst>
                                    </p:anim>
                                    <p:anim calcmode="lin" valueType="num">
                                      <p:cBhvr>
                                        <p:cTn id="22" dur="1000" fill="hold"/>
                                        <p:tgtEl>
                                          <p:spTgt spid="5156"/>
                                        </p:tgtEl>
                                        <p:attrNameLst>
                                          <p:attrName>ppt_h</p:attrName>
                                        </p:attrNameLst>
                                      </p:cBhvr>
                                      <p:tavLst>
                                        <p:tav tm="0">
                                          <p:val>
                                            <p:strVal val="#ppt_h"/>
                                          </p:val>
                                        </p:tav>
                                        <p:tav tm="100000">
                                          <p:val>
                                            <p:strVal val="#ppt_h"/>
                                          </p:val>
                                        </p:tav>
                                      </p:tavLst>
                                    </p:anim>
                                    <p:animEffect transition="in" filter="fade">
                                      <p:cBhvr>
                                        <p:cTn id="23" dur="1000"/>
                                        <p:tgtEl>
                                          <p:spTgt spid="5156"/>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5157"/>
                                        </p:tgtEl>
                                        <p:attrNameLst>
                                          <p:attrName>style.visibility</p:attrName>
                                        </p:attrNameLst>
                                      </p:cBhvr>
                                      <p:to>
                                        <p:strVal val="visible"/>
                                      </p:to>
                                    </p:set>
                                    <p:anim calcmode="lin" valueType="num">
                                      <p:cBhvr>
                                        <p:cTn id="26" dur="1000" fill="hold"/>
                                        <p:tgtEl>
                                          <p:spTgt spid="5157"/>
                                        </p:tgtEl>
                                        <p:attrNameLst>
                                          <p:attrName>ppt_w</p:attrName>
                                        </p:attrNameLst>
                                      </p:cBhvr>
                                      <p:tavLst>
                                        <p:tav tm="0">
                                          <p:val>
                                            <p:strVal val="#ppt_w+.3"/>
                                          </p:val>
                                        </p:tav>
                                        <p:tav tm="100000">
                                          <p:val>
                                            <p:strVal val="#ppt_w"/>
                                          </p:val>
                                        </p:tav>
                                      </p:tavLst>
                                    </p:anim>
                                    <p:anim calcmode="lin" valueType="num">
                                      <p:cBhvr>
                                        <p:cTn id="27" dur="1000" fill="hold"/>
                                        <p:tgtEl>
                                          <p:spTgt spid="5157"/>
                                        </p:tgtEl>
                                        <p:attrNameLst>
                                          <p:attrName>ppt_h</p:attrName>
                                        </p:attrNameLst>
                                      </p:cBhvr>
                                      <p:tavLst>
                                        <p:tav tm="0">
                                          <p:val>
                                            <p:strVal val="#ppt_h"/>
                                          </p:val>
                                        </p:tav>
                                        <p:tav tm="100000">
                                          <p:val>
                                            <p:strVal val="#ppt_h"/>
                                          </p:val>
                                        </p:tav>
                                      </p:tavLst>
                                    </p:anim>
                                    <p:animEffect transition="in" filter="fade">
                                      <p:cBhvr>
                                        <p:cTn id="28" dur="1000"/>
                                        <p:tgtEl>
                                          <p:spTgt spid="5157"/>
                                        </p:tgtEl>
                                      </p:cBhvr>
                                    </p:animEffect>
                                  </p:childTnLst>
                                </p:cTn>
                              </p:par>
                              <p:par>
                                <p:cTn id="29" presetID="50" presetClass="entr" presetSubtype="0" decel="100000" fill="hold" nodeType="withEffect">
                                  <p:stCondLst>
                                    <p:cond delay="0"/>
                                  </p:stCondLst>
                                  <p:childTnLst>
                                    <p:set>
                                      <p:cBhvr>
                                        <p:cTn id="30" dur="1" fill="hold">
                                          <p:stCondLst>
                                            <p:cond delay="0"/>
                                          </p:stCondLst>
                                        </p:cTn>
                                        <p:tgtEl>
                                          <p:spTgt spid="5158"/>
                                        </p:tgtEl>
                                        <p:attrNameLst>
                                          <p:attrName>style.visibility</p:attrName>
                                        </p:attrNameLst>
                                      </p:cBhvr>
                                      <p:to>
                                        <p:strVal val="visible"/>
                                      </p:to>
                                    </p:set>
                                    <p:anim calcmode="lin" valueType="num">
                                      <p:cBhvr>
                                        <p:cTn id="31" dur="1000" fill="hold"/>
                                        <p:tgtEl>
                                          <p:spTgt spid="5158"/>
                                        </p:tgtEl>
                                        <p:attrNameLst>
                                          <p:attrName>ppt_w</p:attrName>
                                        </p:attrNameLst>
                                      </p:cBhvr>
                                      <p:tavLst>
                                        <p:tav tm="0">
                                          <p:val>
                                            <p:strVal val="#ppt_w+.3"/>
                                          </p:val>
                                        </p:tav>
                                        <p:tav tm="100000">
                                          <p:val>
                                            <p:strVal val="#ppt_w"/>
                                          </p:val>
                                        </p:tav>
                                      </p:tavLst>
                                    </p:anim>
                                    <p:anim calcmode="lin" valueType="num">
                                      <p:cBhvr>
                                        <p:cTn id="32" dur="1000" fill="hold"/>
                                        <p:tgtEl>
                                          <p:spTgt spid="5158"/>
                                        </p:tgtEl>
                                        <p:attrNameLst>
                                          <p:attrName>ppt_h</p:attrName>
                                        </p:attrNameLst>
                                      </p:cBhvr>
                                      <p:tavLst>
                                        <p:tav tm="0">
                                          <p:val>
                                            <p:strVal val="#ppt_h"/>
                                          </p:val>
                                        </p:tav>
                                        <p:tav tm="100000">
                                          <p:val>
                                            <p:strVal val="#ppt_h"/>
                                          </p:val>
                                        </p:tav>
                                      </p:tavLst>
                                    </p:anim>
                                    <p:animEffect transition="in" filter="fade">
                                      <p:cBhvr>
                                        <p:cTn id="33" dur="1000"/>
                                        <p:tgtEl>
                                          <p:spTgt spid="5158"/>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5159"/>
                                        </p:tgtEl>
                                        <p:attrNameLst>
                                          <p:attrName>style.visibility</p:attrName>
                                        </p:attrNameLst>
                                      </p:cBhvr>
                                      <p:to>
                                        <p:strVal val="visible"/>
                                      </p:to>
                                    </p:set>
                                    <p:anim calcmode="lin" valueType="num">
                                      <p:cBhvr>
                                        <p:cTn id="36" dur="1000" fill="hold"/>
                                        <p:tgtEl>
                                          <p:spTgt spid="5159"/>
                                        </p:tgtEl>
                                        <p:attrNameLst>
                                          <p:attrName>ppt_w</p:attrName>
                                        </p:attrNameLst>
                                      </p:cBhvr>
                                      <p:tavLst>
                                        <p:tav tm="0">
                                          <p:val>
                                            <p:strVal val="#ppt_w+.3"/>
                                          </p:val>
                                        </p:tav>
                                        <p:tav tm="100000">
                                          <p:val>
                                            <p:strVal val="#ppt_w"/>
                                          </p:val>
                                        </p:tav>
                                      </p:tavLst>
                                    </p:anim>
                                    <p:anim calcmode="lin" valueType="num">
                                      <p:cBhvr>
                                        <p:cTn id="37" dur="1000" fill="hold"/>
                                        <p:tgtEl>
                                          <p:spTgt spid="5159"/>
                                        </p:tgtEl>
                                        <p:attrNameLst>
                                          <p:attrName>ppt_h</p:attrName>
                                        </p:attrNameLst>
                                      </p:cBhvr>
                                      <p:tavLst>
                                        <p:tav tm="0">
                                          <p:val>
                                            <p:strVal val="#ppt_h"/>
                                          </p:val>
                                        </p:tav>
                                        <p:tav tm="100000">
                                          <p:val>
                                            <p:strVal val="#ppt_h"/>
                                          </p:val>
                                        </p:tav>
                                      </p:tavLst>
                                    </p:anim>
                                    <p:animEffect transition="in" filter="fade">
                                      <p:cBhvr>
                                        <p:cTn id="38" dur="1000"/>
                                        <p:tgtEl>
                                          <p:spTgt spid="5159"/>
                                        </p:tgtEl>
                                      </p:cBhvr>
                                    </p:animEffect>
                                  </p:childTnLst>
                                </p:cTn>
                              </p:par>
                              <p:par>
                                <p:cTn id="39" presetID="50" presetClass="entr" presetSubtype="0" decel="100000" fill="hold" grpId="0" nodeType="withEffect">
                                  <p:stCondLst>
                                    <p:cond delay="0"/>
                                  </p:stCondLst>
                                  <p:childTnLst>
                                    <p:set>
                                      <p:cBhvr>
                                        <p:cTn id="40" dur="1" fill="hold">
                                          <p:stCondLst>
                                            <p:cond delay="0"/>
                                          </p:stCondLst>
                                        </p:cTn>
                                        <p:tgtEl>
                                          <p:spTgt spid="5160"/>
                                        </p:tgtEl>
                                        <p:attrNameLst>
                                          <p:attrName>style.visibility</p:attrName>
                                        </p:attrNameLst>
                                      </p:cBhvr>
                                      <p:to>
                                        <p:strVal val="visible"/>
                                      </p:to>
                                    </p:set>
                                    <p:anim calcmode="lin" valueType="num">
                                      <p:cBhvr>
                                        <p:cTn id="41" dur="1000" fill="hold"/>
                                        <p:tgtEl>
                                          <p:spTgt spid="5160"/>
                                        </p:tgtEl>
                                        <p:attrNameLst>
                                          <p:attrName>ppt_w</p:attrName>
                                        </p:attrNameLst>
                                      </p:cBhvr>
                                      <p:tavLst>
                                        <p:tav tm="0">
                                          <p:val>
                                            <p:strVal val="#ppt_w+.3"/>
                                          </p:val>
                                        </p:tav>
                                        <p:tav tm="100000">
                                          <p:val>
                                            <p:strVal val="#ppt_w"/>
                                          </p:val>
                                        </p:tav>
                                      </p:tavLst>
                                    </p:anim>
                                    <p:anim calcmode="lin" valueType="num">
                                      <p:cBhvr>
                                        <p:cTn id="42" dur="1000" fill="hold"/>
                                        <p:tgtEl>
                                          <p:spTgt spid="5160"/>
                                        </p:tgtEl>
                                        <p:attrNameLst>
                                          <p:attrName>ppt_h</p:attrName>
                                        </p:attrNameLst>
                                      </p:cBhvr>
                                      <p:tavLst>
                                        <p:tav tm="0">
                                          <p:val>
                                            <p:strVal val="#ppt_h"/>
                                          </p:val>
                                        </p:tav>
                                        <p:tav tm="100000">
                                          <p:val>
                                            <p:strVal val="#ppt_h"/>
                                          </p:val>
                                        </p:tav>
                                      </p:tavLst>
                                    </p:anim>
                                    <p:animEffect transition="in" filter="fade">
                                      <p:cBhvr>
                                        <p:cTn id="43" dur="1000"/>
                                        <p:tgtEl>
                                          <p:spTgt spid="5160"/>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5161"/>
                                        </p:tgtEl>
                                        <p:attrNameLst>
                                          <p:attrName>style.visibility</p:attrName>
                                        </p:attrNameLst>
                                      </p:cBhvr>
                                      <p:to>
                                        <p:strVal val="visible"/>
                                      </p:to>
                                    </p:set>
                                    <p:anim calcmode="lin" valueType="num">
                                      <p:cBhvr>
                                        <p:cTn id="46" dur="1000" fill="hold"/>
                                        <p:tgtEl>
                                          <p:spTgt spid="5161"/>
                                        </p:tgtEl>
                                        <p:attrNameLst>
                                          <p:attrName>ppt_w</p:attrName>
                                        </p:attrNameLst>
                                      </p:cBhvr>
                                      <p:tavLst>
                                        <p:tav tm="0">
                                          <p:val>
                                            <p:strVal val="#ppt_w+.3"/>
                                          </p:val>
                                        </p:tav>
                                        <p:tav tm="100000">
                                          <p:val>
                                            <p:strVal val="#ppt_w"/>
                                          </p:val>
                                        </p:tav>
                                      </p:tavLst>
                                    </p:anim>
                                    <p:anim calcmode="lin" valueType="num">
                                      <p:cBhvr>
                                        <p:cTn id="47" dur="1000" fill="hold"/>
                                        <p:tgtEl>
                                          <p:spTgt spid="5161"/>
                                        </p:tgtEl>
                                        <p:attrNameLst>
                                          <p:attrName>ppt_h</p:attrName>
                                        </p:attrNameLst>
                                      </p:cBhvr>
                                      <p:tavLst>
                                        <p:tav tm="0">
                                          <p:val>
                                            <p:strVal val="#ppt_h"/>
                                          </p:val>
                                        </p:tav>
                                        <p:tav tm="100000">
                                          <p:val>
                                            <p:strVal val="#ppt_h"/>
                                          </p:val>
                                        </p:tav>
                                      </p:tavLst>
                                    </p:anim>
                                    <p:animEffect transition="in" filter="fade">
                                      <p:cBhvr>
                                        <p:cTn id="48" dur="1000"/>
                                        <p:tgtEl>
                                          <p:spTgt spid="5161"/>
                                        </p:tgtEl>
                                      </p:cBhvr>
                                    </p:animEffect>
                                  </p:childTnLst>
                                </p:cTn>
                              </p:par>
                              <p:par>
                                <p:cTn id="49" presetID="50" presetClass="entr" presetSubtype="0" decel="100000" fill="hold" grpId="0" nodeType="withEffect">
                                  <p:stCondLst>
                                    <p:cond delay="0"/>
                                  </p:stCondLst>
                                  <p:childTnLst>
                                    <p:set>
                                      <p:cBhvr>
                                        <p:cTn id="50" dur="1" fill="hold">
                                          <p:stCondLst>
                                            <p:cond delay="0"/>
                                          </p:stCondLst>
                                        </p:cTn>
                                        <p:tgtEl>
                                          <p:spTgt spid="5162"/>
                                        </p:tgtEl>
                                        <p:attrNameLst>
                                          <p:attrName>style.visibility</p:attrName>
                                        </p:attrNameLst>
                                      </p:cBhvr>
                                      <p:to>
                                        <p:strVal val="visible"/>
                                      </p:to>
                                    </p:set>
                                    <p:anim calcmode="lin" valueType="num">
                                      <p:cBhvr>
                                        <p:cTn id="51" dur="1000" fill="hold"/>
                                        <p:tgtEl>
                                          <p:spTgt spid="5162"/>
                                        </p:tgtEl>
                                        <p:attrNameLst>
                                          <p:attrName>ppt_w</p:attrName>
                                        </p:attrNameLst>
                                      </p:cBhvr>
                                      <p:tavLst>
                                        <p:tav tm="0">
                                          <p:val>
                                            <p:strVal val="#ppt_w+.3"/>
                                          </p:val>
                                        </p:tav>
                                        <p:tav tm="100000">
                                          <p:val>
                                            <p:strVal val="#ppt_w"/>
                                          </p:val>
                                        </p:tav>
                                      </p:tavLst>
                                    </p:anim>
                                    <p:anim calcmode="lin" valueType="num">
                                      <p:cBhvr>
                                        <p:cTn id="52" dur="1000" fill="hold"/>
                                        <p:tgtEl>
                                          <p:spTgt spid="5162"/>
                                        </p:tgtEl>
                                        <p:attrNameLst>
                                          <p:attrName>ppt_h</p:attrName>
                                        </p:attrNameLst>
                                      </p:cBhvr>
                                      <p:tavLst>
                                        <p:tav tm="0">
                                          <p:val>
                                            <p:strVal val="#ppt_h"/>
                                          </p:val>
                                        </p:tav>
                                        <p:tav tm="100000">
                                          <p:val>
                                            <p:strVal val="#ppt_h"/>
                                          </p:val>
                                        </p:tav>
                                      </p:tavLst>
                                    </p:anim>
                                    <p:animEffect transition="in" filter="fade">
                                      <p:cBhvr>
                                        <p:cTn id="53" dur="1000"/>
                                        <p:tgtEl>
                                          <p:spTgt spid="5162"/>
                                        </p:tgtEl>
                                      </p:cBhvr>
                                    </p:animEffect>
                                  </p:childTnLst>
                                </p:cTn>
                              </p:par>
                              <p:par>
                                <p:cTn id="54" presetID="50" presetClass="entr" presetSubtype="0" decel="100000" fill="hold" grpId="0" nodeType="withEffect">
                                  <p:stCondLst>
                                    <p:cond delay="0"/>
                                  </p:stCondLst>
                                  <p:childTnLst>
                                    <p:set>
                                      <p:cBhvr>
                                        <p:cTn id="55" dur="1" fill="hold">
                                          <p:stCondLst>
                                            <p:cond delay="0"/>
                                          </p:stCondLst>
                                        </p:cTn>
                                        <p:tgtEl>
                                          <p:spTgt spid="5163"/>
                                        </p:tgtEl>
                                        <p:attrNameLst>
                                          <p:attrName>style.visibility</p:attrName>
                                        </p:attrNameLst>
                                      </p:cBhvr>
                                      <p:to>
                                        <p:strVal val="visible"/>
                                      </p:to>
                                    </p:set>
                                    <p:anim calcmode="lin" valueType="num">
                                      <p:cBhvr>
                                        <p:cTn id="56" dur="1000" fill="hold"/>
                                        <p:tgtEl>
                                          <p:spTgt spid="5163"/>
                                        </p:tgtEl>
                                        <p:attrNameLst>
                                          <p:attrName>ppt_w</p:attrName>
                                        </p:attrNameLst>
                                      </p:cBhvr>
                                      <p:tavLst>
                                        <p:tav tm="0">
                                          <p:val>
                                            <p:strVal val="#ppt_w+.3"/>
                                          </p:val>
                                        </p:tav>
                                        <p:tav tm="100000">
                                          <p:val>
                                            <p:strVal val="#ppt_w"/>
                                          </p:val>
                                        </p:tav>
                                      </p:tavLst>
                                    </p:anim>
                                    <p:anim calcmode="lin" valueType="num">
                                      <p:cBhvr>
                                        <p:cTn id="57" dur="1000" fill="hold"/>
                                        <p:tgtEl>
                                          <p:spTgt spid="5163"/>
                                        </p:tgtEl>
                                        <p:attrNameLst>
                                          <p:attrName>ppt_h</p:attrName>
                                        </p:attrNameLst>
                                      </p:cBhvr>
                                      <p:tavLst>
                                        <p:tav tm="0">
                                          <p:val>
                                            <p:strVal val="#ppt_h"/>
                                          </p:val>
                                        </p:tav>
                                        <p:tav tm="100000">
                                          <p:val>
                                            <p:strVal val="#ppt_h"/>
                                          </p:val>
                                        </p:tav>
                                      </p:tavLst>
                                    </p:anim>
                                    <p:animEffect transition="in" filter="fade">
                                      <p:cBhvr>
                                        <p:cTn id="58" dur="1000"/>
                                        <p:tgtEl>
                                          <p:spTgt spid="5163"/>
                                        </p:tgtEl>
                                      </p:cBhvr>
                                    </p:animEffect>
                                  </p:childTnLst>
                                </p:cTn>
                              </p:par>
                              <p:par>
                                <p:cTn id="59" presetID="50" presetClass="entr" presetSubtype="0" decel="100000" fill="hold" grpId="0" nodeType="withEffect">
                                  <p:stCondLst>
                                    <p:cond delay="0"/>
                                  </p:stCondLst>
                                  <p:childTnLst>
                                    <p:set>
                                      <p:cBhvr>
                                        <p:cTn id="60" dur="1" fill="hold">
                                          <p:stCondLst>
                                            <p:cond delay="0"/>
                                          </p:stCondLst>
                                        </p:cTn>
                                        <p:tgtEl>
                                          <p:spTgt spid="5164"/>
                                        </p:tgtEl>
                                        <p:attrNameLst>
                                          <p:attrName>style.visibility</p:attrName>
                                        </p:attrNameLst>
                                      </p:cBhvr>
                                      <p:to>
                                        <p:strVal val="visible"/>
                                      </p:to>
                                    </p:set>
                                    <p:anim calcmode="lin" valueType="num">
                                      <p:cBhvr>
                                        <p:cTn id="61" dur="1000" fill="hold"/>
                                        <p:tgtEl>
                                          <p:spTgt spid="5164"/>
                                        </p:tgtEl>
                                        <p:attrNameLst>
                                          <p:attrName>ppt_w</p:attrName>
                                        </p:attrNameLst>
                                      </p:cBhvr>
                                      <p:tavLst>
                                        <p:tav tm="0">
                                          <p:val>
                                            <p:strVal val="#ppt_w+.3"/>
                                          </p:val>
                                        </p:tav>
                                        <p:tav tm="100000">
                                          <p:val>
                                            <p:strVal val="#ppt_w"/>
                                          </p:val>
                                        </p:tav>
                                      </p:tavLst>
                                    </p:anim>
                                    <p:anim calcmode="lin" valueType="num">
                                      <p:cBhvr>
                                        <p:cTn id="62" dur="1000" fill="hold"/>
                                        <p:tgtEl>
                                          <p:spTgt spid="5164"/>
                                        </p:tgtEl>
                                        <p:attrNameLst>
                                          <p:attrName>ppt_h</p:attrName>
                                        </p:attrNameLst>
                                      </p:cBhvr>
                                      <p:tavLst>
                                        <p:tav tm="0">
                                          <p:val>
                                            <p:strVal val="#ppt_h"/>
                                          </p:val>
                                        </p:tav>
                                        <p:tav tm="100000">
                                          <p:val>
                                            <p:strVal val="#ppt_h"/>
                                          </p:val>
                                        </p:tav>
                                      </p:tavLst>
                                    </p:anim>
                                    <p:animEffect transition="in" filter="fade">
                                      <p:cBhvr>
                                        <p:cTn id="63" dur="1000"/>
                                        <p:tgtEl>
                                          <p:spTgt spid="516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5167"/>
                                        </p:tgtEl>
                                        <p:attrNameLst>
                                          <p:attrName>style.visibility</p:attrName>
                                        </p:attrNameLst>
                                      </p:cBhvr>
                                      <p:to>
                                        <p:strVal val="visible"/>
                                      </p:to>
                                    </p:set>
                                    <p:anim calcmode="lin" valueType="num">
                                      <p:cBhvr>
                                        <p:cTn id="68" dur="1000" fill="hold"/>
                                        <p:tgtEl>
                                          <p:spTgt spid="5167"/>
                                        </p:tgtEl>
                                        <p:attrNameLst>
                                          <p:attrName>ppt_w</p:attrName>
                                        </p:attrNameLst>
                                      </p:cBhvr>
                                      <p:tavLst>
                                        <p:tav tm="0">
                                          <p:val>
                                            <p:strVal val="#ppt_w*0.70"/>
                                          </p:val>
                                        </p:tav>
                                        <p:tav tm="100000">
                                          <p:val>
                                            <p:strVal val="#ppt_w"/>
                                          </p:val>
                                        </p:tav>
                                      </p:tavLst>
                                    </p:anim>
                                    <p:anim calcmode="lin" valueType="num">
                                      <p:cBhvr>
                                        <p:cTn id="69" dur="1000" fill="hold"/>
                                        <p:tgtEl>
                                          <p:spTgt spid="5167"/>
                                        </p:tgtEl>
                                        <p:attrNameLst>
                                          <p:attrName>ppt_h</p:attrName>
                                        </p:attrNameLst>
                                      </p:cBhvr>
                                      <p:tavLst>
                                        <p:tav tm="0">
                                          <p:val>
                                            <p:strVal val="#ppt_h"/>
                                          </p:val>
                                        </p:tav>
                                        <p:tav tm="100000">
                                          <p:val>
                                            <p:strVal val="#ppt_h"/>
                                          </p:val>
                                        </p:tav>
                                      </p:tavLst>
                                    </p:anim>
                                    <p:animEffect transition="in" filter="fade">
                                      <p:cBhvr>
                                        <p:cTn id="70" dur="1000"/>
                                        <p:tgtEl>
                                          <p:spTgt spid="5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54" grpId="0"/>
      <p:bldP spid="5159" grpId="0" animBg="1"/>
      <p:bldP spid="5160" grpId="0" animBg="1"/>
      <p:bldP spid="5161" grpId="0" animBg="1"/>
      <p:bldP spid="5162" grpId="0"/>
      <p:bldP spid="5163" grpId="0"/>
      <p:bldP spid="5164" grpId="0"/>
      <p:bldP spid="51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day2"/>
          <p:cNvPicPr>
            <a:picLocks noChangeAspect="1" noChangeArrowheads="1"/>
          </p:cNvPicPr>
          <p:nvPr/>
        </p:nvPicPr>
        <p:blipFill>
          <a:blip r:embed="rId2"/>
          <a:srcRect/>
          <a:stretch>
            <a:fillRect/>
          </a:stretch>
        </p:blipFill>
        <p:spPr bwMode="auto">
          <a:xfrm>
            <a:off x="228600" y="3657600"/>
            <a:ext cx="4191000" cy="2971800"/>
          </a:xfrm>
          <a:prstGeom prst="rect">
            <a:avLst/>
          </a:prstGeom>
          <a:noFill/>
          <a:ln w="38100">
            <a:solidFill>
              <a:srgbClr val="000099"/>
            </a:solidFill>
            <a:miter lim="800000"/>
            <a:headEnd/>
            <a:tailEnd/>
          </a:ln>
        </p:spPr>
      </p:pic>
      <p:pic>
        <p:nvPicPr>
          <p:cNvPr id="16396" name="Picture 12" descr="Cánh đồng lanh"/>
          <p:cNvPicPr>
            <a:picLocks noChangeAspect="1" noChangeArrowheads="1"/>
          </p:cNvPicPr>
          <p:nvPr/>
        </p:nvPicPr>
        <p:blipFill>
          <a:blip r:embed="rId3"/>
          <a:srcRect/>
          <a:stretch>
            <a:fillRect/>
          </a:stretch>
        </p:blipFill>
        <p:spPr bwMode="auto">
          <a:xfrm>
            <a:off x="4724400" y="152400"/>
            <a:ext cx="4343400" cy="3048000"/>
          </a:xfrm>
          <a:prstGeom prst="rect">
            <a:avLst/>
          </a:prstGeom>
          <a:noFill/>
          <a:ln w="9525">
            <a:noFill/>
            <a:miter lim="800000"/>
            <a:headEnd/>
            <a:tailEnd/>
          </a:ln>
        </p:spPr>
      </p:pic>
      <p:sp>
        <p:nvSpPr>
          <p:cNvPr id="16400" name="Text Box 16"/>
          <p:cNvSpPr txBox="1">
            <a:spLocks noChangeArrowheads="1"/>
          </p:cNvSpPr>
          <p:nvPr/>
        </p:nvSpPr>
        <p:spPr bwMode="auto">
          <a:xfrm>
            <a:off x="533400" y="3124200"/>
            <a:ext cx="35052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1. Cánh </a:t>
            </a:r>
            <a:r>
              <a:rPr lang="vi-VN" sz="2400" b="1">
                <a:solidFill>
                  <a:srgbClr val="000099"/>
                </a:solidFill>
                <a:latin typeface="Arial" charset="0"/>
              </a:rPr>
              <a:t>đ</a:t>
            </a:r>
            <a:r>
              <a:rPr lang="en-US" sz="2400" b="1">
                <a:solidFill>
                  <a:srgbClr val="000099"/>
                </a:solidFill>
                <a:latin typeface="Arial" charset="0"/>
              </a:rPr>
              <a:t>ồng bông</a:t>
            </a:r>
          </a:p>
        </p:txBody>
      </p:sp>
      <p:sp>
        <p:nvSpPr>
          <p:cNvPr id="16401" name="Text Box 17"/>
          <p:cNvSpPr txBox="1">
            <a:spLocks noChangeArrowheads="1"/>
          </p:cNvSpPr>
          <p:nvPr/>
        </p:nvSpPr>
        <p:spPr bwMode="auto">
          <a:xfrm>
            <a:off x="5486400" y="3124200"/>
            <a:ext cx="3429000" cy="461963"/>
          </a:xfrm>
          <a:prstGeom prst="rect">
            <a:avLst/>
          </a:prstGeom>
          <a:noFill/>
          <a:ln w="9525">
            <a:noFill/>
            <a:miter lim="800000"/>
            <a:headEnd/>
            <a:tailEnd/>
          </a:ln>
        </p:spPr>
        <p:txBody>
          <a:bodyPr>
            <a:spAutoFit/>
          </a:bodyPr>
          <a:lstStyle/>
          <a:p>
            <a:pPr>
              <a:spcBef>
                <a:spcPct val="50000"/>
              </a:spcBef>
            </a:pPr>
            <a:r>
              <a:rPr lang="en-US" sz="2400" b="1">
                <a:solidFill>
                  <a:srgbClr val="660066"/>
                </a:solidFill>
                <a:latin typeface="Arial" charset="0"/>
              </a:rPr>
              <a:t>2. Cánh </a:t>
            </a:r>
            <a:r>
              <a:rPr lang="vi-VN" sz="2400" b="1">
                <a:solidFill>
                  <a:srgbClr val="660066"/>
                </a:solidFill>
                <a:latin typeface="Arial" charset="0"/>
              </a:rPr>
              <a:t>đ</a:t>
            </a:r>
            <a:r>
              <a:rPr lang="en-US" sz="2400" b="1">
                <a:solidFill>
                  <a:srgbClr val="660066"/>
                </a:solidFill>
                <a:latin typeface="Arial" charset="0"/>
              </a:rPr>
              <a:t>ồng lanh</a:t>
            </a:r>
          </a:p>
        </p:txBody>
      </p:sp>
      <p:sp>
        <p:nvSpPr>
          <p:cNvPr id="16402" name="Text Box 18"/>
          <p:cNvSpPr txBox="1">
            <a:spLocks noChangeArrowheads="1"/>
          </p:cNvSpPr>
          <p:nvPr/>
        </p:nvSpPr>
        <p:spPr bwMode="auto">
          <a:xfrm>
            <a:off x="228600" y="6096000"/>
            <a:ext cx="2895600" cy="461963"/>
          </a:xfrm>
          <a:prstGeom prst="rect">
            <a:avLst/>
          </a:prstGeom>
          <a:solidFill>
            <a:schemeClr val="tx1"/>
          </a:solidFill>
          <a:ln w="9525">
            <a:noFill/>
            <a:miter lim="800000"/>
            <a:headEnd/>
            <a:tailEnd/>
          </a:ln>
        </p:spPr>
        <p:txBody>
          <a:bodyPr>
            <a:spAutoFit/>
          </a:bodyPr>
          <a:lstStyle/>
          <a:p>
            <a:pPr>
              <a:spcBef>
                <a:spcPct val="50000"/>
              </a:spcBef>
            </a:pPr>
            <a:r>
              <a:rPr lang="en-US" sz="2400" b="1">
                <a:solidFill>
                  <a:srgbClr val="990000"/>
                </a:solidFill>
                <a:latin typeface="Arial" charset="0"/>
              </a:rPr>
              <a:t>3. Cánh </a:t>
            </a:r>
            <a:r>
              <a:rPr lang="vi-VN" sz="2400" b="1">
                <a:solidFill>
                  <a:srgbClr val="990000"/>
                </a:solidFill>
                <a:latin typeface="Arial" charset="0"/>
              </a:rPr>
              <a:t>đ</a:t>
            </a:r>
            <a:r>
              <a:rPr lang="en-US" sz="2400" b="1">
                <a:solidFill>
                  <a:srgbClr val="990000"/>
                </a:solidFill>
                <a:latin typeface="Arial" charset="0"/>
              </a:rPr>
              <a:t>ồng </a:t>
            </a:r>
            <a:r>
              <a:rPr lang="vi-VN" sz="2400" b="1">
                <a:solidFill>
                  <a:srgbClr val="990000"/>
                </a:solidFill>
                <a:latin typeface="Arial" charset="0"/>
              </a:rPr>
              <a:t>đ</a:t>
            </a:r>
            <a:r>
              <a:rPr lang="en-US" sz="2400" b="1">
                <a:solidFill>
                  <a:srgbClr val="990000"/>
                </a:solidFill>
                <a:latin typeface="Arial" charset="0"/>
              </a:rPr>
              <a:t>ay</a:t>
            </a:r>
          </a:p>
        </p:txBody>
      </p:sp>
      <p:grpSp>
        <p:nvGrpSpPr>
          <p:cNvPr id="2" name="Group 19"/>
          <p:cNvGrpSpPr>
            <a:grpSpLocks/>
          </p:cNvGrpSpPr>
          <p:nvPr/>
        </p:nvGrpSpPr>
        <p:grpSpPr bwMode="auto">
          <a:xfrm>
            <a:off x="4648200" y="3733800"/>
            <a:ext cx="4343400" cy="2895600"/>
            <a:chOff x="2256" y="192"/>
            <a:chExt cx="2100" cy="1632"/>
          </a:xfrm>
        </p:grpSpPr>
        <p:pic>
          <p:nvPicPr>
            <p:cNvPr id="6155" name="Picture 20" descr="ken"/>
            <p:cNvPicPr>
              <a:picLocks noChangeAspect="1" noChangeArrowheads="1"/>
            </p:cNvPicPr>
            <p:nvPr/>
          </p:nvPicPr>
          <p:blipFill>
            <a:blip r:embed="rId4"/>
            <a:srcRect/>
            <a:stretch>
              <a:fillRect/>
            </a:stretch>
          </p:blipFill>
          <p:spPr bwMode="auto">
            <a:xfrm>
              <a:off x="2256" y="192"/>
              <a:ext cx="2100" cy="1632"/>
            </a:xfrm>
            <a:prstGeom prst="rect">
              <a:avLst/>
            </a:prstGeom>
            <a:noFill/>
            <a:ln w="38100">
              <a:pattFill prst="pct5">
                <a:fgClr>
                  <a:srgbClr val="000000"/>
                </a:fgClr>
                <a:bgClr>
                  <a:schemeClr val="folHlink"/>
                </a:bgClr>
              </a:pattFill>
              <a:miter lim="800000"/>
              <a:headEnd/>
              <a:tailEnd/>
            </a:ln>
          </p:spPr>
        </p:pic>
        <p:pic>
          <p:nvPicPr>
            <p:cNvPr id="6156" name="Picture 21" descr="small_71134"/>
            <p:cNvPicPr>
              <a:picLocks noChangeAspect="1" noChangeArrowheads="1"/>
            </p:cNvPicPr>
            <p:nvPr/>
          </p:nvPicPr>
          <p:blipFill>
            <a:blip r:embed="rId5"/>
            <a:srcRect/>
            <a:stretch>
              <a:fillRect/>
            </a:stretch>
          </p:blipFill>
          <p:spPr bwMode="auto">
            <a:xfrm>
              <a:off x="2256" y="192"/>
              <a:ext cx="1200" cy="900"/>
            </a:xfrm>
            <a:prstGeom prst="rect">
              <a:avLst/>
            </a:prstGeom>
            <a:noFill/>
            <a:ln w="38100">
              <a:pattFill prst="pct5">
                <a:fgClr>
                  <a:srgbClr val="000000"/>
                </a:fgClr>
                <a:bgClr>
                  <a:schemeClr val="folHlink"/>
                </a:bgClr>
              </a:pattFill>
              <a:miter lim="800000"/>
              <a:headEnd/>
              <a:tailEnd/>
            </a:ln>
          </p:spPr>
        </p:pic>
      </p:grpSp>
      <p:sp>
        <p:nvSpPr>
          <p:cNvPr id="16406" name="Text Box 22"/>
          <p:cNvSpPr txBox="1">
            <a:spLocks noChangeArrowheads="1"/>
          </p:cNvSpPr>
          <p:nvPr/>
        </p:nvSpPr>
        <p:spPr bwMode="auto">
          <a:xfrm>
            <a:off x="6324600" y="6019800"/>
            <a:ext cx="2362200" cy="461963"/>
          </a:xfrm>
          <a:prstGeom prst="rect">
            <a:avLst/>
          </a:prstGeom>
          <a:noFill/>
          <a:ln w="9525">
            <a:noFill/>
            <a:miter lim="800000"/>
            <a:headEnd/>
            <a:tailEnd/>
          </a:ln>
        </p:spPr>
        <p:txBody>
          <a:bodyPr>
            <a:spAutoFit/>
          </a:bodyPr>
          <a:lstStyle/>
          <a:p>
            <a:pPr>
              <a:spcBef>
                <a:spcPct val="50000"/>
              </a:spcBef>
            </a:pPr>
            <a:r>
              <a:rPr lang="en-US" sz="2400" b="1">
                <a:solidFill>
                  <a:srgbClr val="080808"/>
                </a:solidFill>
                <a:latin typeface="Arial" charset="0"/>
              </a:rPr>
              <a:t>4. Tằm nhả t</a:t>
            </a:r>
            <a:r>
              <a:rPr lang="vi-VN" sz="2400" b="1">
                <a:solidFill>
                  <a:srgbClr val="080808"/>
                </a:solidFill>
                <a:latin typeface="Arial" charset="0"/>
              </a:rPr>
              <a:t>ơ</a:t>
            </a:r>
            <a:endParaRPr lang="en-US" sz="2400" b="1">
              <a:solidFill>
                <a:srgbClr val="080808"/>
              </a:solidFill>
              <a:latin typeface="Arial" charset="0"/>
            </a:endParaRPr>
          </a:p>
        </p:txBody>
      </p:sp>
      <p:sp>
        <p:nvSpPr>
          <p:cNvPr id="6153" name="Rectangle 24"/>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latin typeface="Arial" charset="0"/>
            </a:endParaRPr>
          </a:p>
        </p:txBody>
      </p:sp>
      <p:pic>
        <p:nvPicPr>
          <p:cNvPr id="6154" name="Picture 25" descr="web_47_ttp_louisiana_1"/>
          <p:cNvPicPr>
            <a:picLocks noChangeAspect="1" noChangeArrowheads="1"/>
          </p:cNvPicPr>
          <p:nvPr/>
        </p:nvPicPr>
        <p:blipFill>
          <a:blip r:embed="rId6"/>
          <a:srcRect/>
          <a:stretch>
            <a:fillRect/>
          </a:stretch>
        </p:blipFill>
        <p:spPr bwMode="auto">
          <a:xfrm>
            <a:off x="228600" y="0"/>
            <a:ext cx="4267200" cy="31242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strVal val="#ppt_w*0.70"/>
                                          </p:val>
                                        </p:tav>
                                        <p:tav tm="100000">
                                          <p:val>
                                            <p:strVal val="#ppt_w"/>
                                          </p:val>
                                        </p:tav>
                                      </p:tavLst>
                                    </p:anim>
                                    <p:anim calcmode="lin" valueType="num">
                                      <p:cBhvr>
                                        <p:cTn id="8" dur="1000" fill="hold"/>
                                        <p:tgtEl>
                                          <p:spTgt spid="16388"/>
                                        </p:tgtEl>
                                        <p:attrNameLst>
                                          <p:attrName>ppt_h</p:attrName>
                                        </p:attrNameLst>
                                      </p:cBhvr>
                                      <p:tavLst>
                                        <p:tav tm="0">
                                          <p:val>
                                            <p:strVal val="#ppt_h"/>
                                          </p:val>
                                        </p:tav>
                                        <p:tav tm="100000">
                                          <p:val>
                                            <p:strVal val="#ppt_h"/>
                                          </p:val>
                                        </p:tav>
                                      </p:tavLst>
                                    </p:anim>
                                    <p:animEffect transition="in" filter="fade">
                                      <p:cBhvr>
                                        <p:cTn id="9" dur="1000"/>
                                        <p:tgtEl>
                                          <p:spTgt spid="16388"/>
                                        </p:tgtEl>
                                      </p:cBhvr>
                                    </p:animEffect>
                                  </p:childTnLst>
                                </p:cTn>
                              </p:par>
                              <p:par>
                                <p:cTn id="10" presetID="55" presetClass="entr" presetSubtype="0" fill="hold" nodeType="withEffect">
                                  <p:stCondLst>
                                    <p:cond delay="0"/>
                                  </p:stCondLst>
                                  <p:childTnLst>
                                    <p:set>
                                      <p:cBhvr>
                                        <p:cTn id="11" dur="1" fill="hold">
                                          <p:stCondLst>
                                            <p:cond delay="0"/>
                                          </p:stCondLst>
                                        </p:cTn>
                                        <p:tgtEl>
                                          <p:spTgt spid="16396"/>
                                        </p:tgtEl>
                                        <p:attrNameLst>
                                          <p:attrName>style.visibility</p:attrName>
                                        </p:attrNameLst>
                                      </p:cBhvr>
                                      <p:to>
                                        <p:strVal val="visible"/>
                                      </p:to>
                                    </p:set>
                                    <p:anim calcmode="lin" valueType="num">
                                      <p:cBhvr>
                                        <p:cTn id="12" dur="1000" fill="hold"/>
                                        <p:tgtEl>
                                          <p:spTgt spid="16396"/>
                                        </p:tgtEl>
                                        <p:attrNameLst>
                                          <p:attrName>ppt_w</p:attrName>
                                        </p:attrNameLst>
                                      </p:cBhvr>
                                      <p:tavLst>
                                        <p:tav tm="0">
                                          <p:val>
                                            <p:strVal val="#ppt_w*0.70"/>
                                          </p:val>
                                        </p:tav>
                                        <p:tav tm="100000">
                                          <p:val>
                                            <p:strVal val="#ppt_w"/>
                                          </p:val>
                                        </p:tav>
                                      </p:tavLst>
                                    </p:anim>
                                    <p:anim calcmode="lin" valueType="num">
                                      <p:cBhvr>
                                        <p:cTn id="13" dur="1000" fill="hold"/>
                                        <p:tgtEl>
                                          <p:spTgt spid="16396"/>
                                        </p:tgtEl>
                                        <p:attrNameLst>
                                          <p:attrName>ppt_h</p:attrName>
                                        </p:attrNameLst>
                                      </p:cBhvr>
                                      <p:tavLst>
                                        <p:tav tm="0">
                                          <p:val>
                                            <p:strVal val="#ppt_h"/>
                                          </p:val>
                                        </p:tav>
                                        <p:tav tm="100000">
                                          <p:val>
                                            <p:strVal val="#ppt_h"/>
                                          </p:val>
                                        </p:tav>
                                      </p:tavLst>
                                    </p:anim>
                                    <p:animEffect transition="in" filter="fade">
                                      <p:cBhvr>
                                        <p:cTn id="14" dur="1000"/>
                                        <p:tgtEl>
                                          <p:spTgt spid="1639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6400"/>
                                        </p:tgtEl>
                                        <p:attrNameLst>
                                          <p:attrName>style.visibility</p:attrName>
                                        </p:attrNameLst>
                                      </p:cBhvr>
                                      <p:to>
                                        <p:strVal val="visible"/>
                                      </p:to>
                                    </p:set>
                                    <p:anim calcmode="lin" valueType="num">
                                      <p:cBhvr>
                                        <p:cTn id="17" dur="1000" fill="hold"/>
                                        <p:tgtEl>
                                          <p:spTgt spid="16400"/>
                                        </p:tgtEl>
                                        <p:attrNameLst>
                                          <p:attrName>ppt_w</p:attrName>
                                        </p:attrNameLst>
                                      </p:cBhvr>
                                      <p:tavLst>
                                        <p:tav tm="0">
                                          <p:val>
                                            <p:strVal val="#ppt_w*0.70"/>
                                          </p:val>
                                        </p:tav>
                                        <p:tav tm="100000">
                                          <p:val>
                                            <p:strVal val="#ppt_w"/>
                                          </p:val>
                                        </p:tav>
                                      </p:tavLst>
                                    </p:anim>
                                    <p:anim calcmode="lin" valueType="num">
                                      <p:cBhvr>
                                        <p:cTn id="18" dur="1000" fill="hold"/>
                                        <p:tgtEl>
                                          <p:spTgt spid="16400"/>
                                        </p:tgtEl>
                                        <p:attrNameLst>
                                          <p:attrName>ppt_h</p:attrName>
                                        </p:attrNameLst>
                                      </p:cBhvr>
                                      <p:tavLst>
                                        <p:tav tm="0">
                                          <p:val>
                                            <p:strVal val="#ppt_h"/>
                                          </p:val>
                                        </p:tav>
                                        <p:tav tm="100000">
                                          <p:val>
                                            <p:strVal val="#ppt_h"/>
                                          </p:val>
                                        </p:tav>
                                      </p:tavLst>
                                    </p:anim>
                                    <p:animEffect transition="in" filter="fade">
                                      <p:cBhvr>
                                        <p:cTn id="19" dur="1000"/>
                                        <p:tgtEl>
                                          <p:spTgt spid="1640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6401"/>
                                        </p:tgtEl>
                                        <p:attrNameLst>
                                          <p:attrName>style.visibility</p:attrName>
                                        </p:attrNameLst>
                                      </p:cBhvr>
                                      <p:to>
                                        <p:strVal val="visible"/>
                                      </p:to>
                                    </p:set>
                                    <p:anim calcmode="lin" valueType="num">
                                      <p:cBhvr>
                                        <p:cTn id="22" dur="1000" fill="hold"/>
                                        <p:tgtEl>
                                          <p:spTgt spid="16401"/>
                                        </p:tgtEl>
                                        <p:attrNameLst>
                                          <p:attrName>ppt_w</p:attrName>
                                        </p:attrNameLst>
                                      </p:cBhvr>
                                      <p:tavLst>
                                        <p:tav tm="0">
                                          <p:val>
                                            <p:strVal val="#ppt_w*0.70"/>
                                          </p:val>
                                        </p:tav>
                                        <p:tav tm="100000">
                                          <p:val>
                                            <p:strVal val="#ppt_w"/>
                                          </p:val>
                                        </p:tav>
                                      </p:tavLst>
                                    </p:anim>
                                    <p:anim calcmode="lin" valueType="num">
                                      <p:cBhvr>
                                        <p:cTn id="23" dur="1000" fill="hold"/>
                                        <p:tgtEl>
                                          <p:spTgt spid="16401"/>
                                        </p:tgtEl>
                                        <p:attrNameLst>
                                          <p:attrName>ppt_h</p:attrName>
                                        </p:attrNameLst>
                                      </p:cBhvr>
                                      <p:tavLst>
                                        <p:tav tm="0">
                                          <p:val>
                                            <p:strVal val="#ppt_h"/>
                                          </p:val>
                                        </p:tav>
                                        <p:tav tm="100000">
                                          <p:val>
                                            <p:strVal val="#ppt_h"/>
                                          </p:val>
                                        </p:tav>
                                      </p:tavLst>
                                    </p:anim>
                                    <p:animEffect transition="in" filter="fade">
                                      <p:cBhvr>
                                        <p:cTn id="24" dur="1000"/>
                                        <p:tgtEl>
                                          <p:spTgt spid="1640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6402"/>
                                        </p:tgtEl>
                                        <p:attrNameLst>
                                          <p:attrName>style.visibility</p:attrName>
                                        </p:attrNameLst>
                                      </p:cBhvr>
                                      <p:to>
                                        <p:strVal val="visible"/>
                                      </p:to>
                                    </p:set>
                                    <p:anim calcmode="lin" valueType="num">
                                      <p:cBhvr>
                                        <p:cTn id="27" dur="1000" fill="hold"/>
                                        <p:tgtEl>
                                          <p:spTgt spid="16402"/>
                                        </p:tgtEl>
                                        <p:attrNameLst>
                                          <p:attrName>ppt_w</p:attrName>
                                        </p:attrNameLst>
                                      </p:cBhvr>
                                      <p:tavLst>
                                        <p:tav tm="0">
                                          <p:val>
                                            <p:strVal val="#ppt_w*0.70"/>
                                          </p:val>
                                        </p:tav>
                                        <p:tav tm="100000">
                                          <p:val>
                                            <p:strVal val="#ppt_w"/>
                                          </p:val>
                                        </p:tav>
                                      </p:tavLst>
                                    </p:anim>
                                    <p:anim calcmode="lin" valueType="num">
                                      <p:cBhvr>
                                        <p:cTn id="28" dur="1000" fill="hold"/>
                                        <p:tgtEl>
                                          <p:spTgt spid="16402"/>
                                        </p:tgtEl>
                                        <p:attrNameLst>
                                          <p:attrName>ppt_h</p:attrName>
                                        </p:attrNameLst>
                                      </p:cBhvr>
                                      <p:tavLst>
                                        <p:tav tm="0">
                                          <p:val>
                                            <p:strVal val="#ppt_h"/>
                                          </p:val>
                                        </p:tav>
                                        <p:tav tm="100000">
                                          <p:val>
                                            <p:strVal val="#ppt_h"/>
                                          </p:val>
                                        </p:tav>
                                      </p:tavLst>
                                    </p:anim>
                                    <p:animEffect transition="in" filter="fade">
                                      <p:cBhvr>
                                        <p:cTn id="29" dur="1000"/>
                                        <p:tgtEl>
                                          <p:spTgt spid="16402"/>
                                        </p:tgtEl>
                                      </p:cBhvr>
                                    </p:animEffect>
                                  </p:childTnLst>
                                </p:cTn>
                              </p:par>
                              <p:par>
                                <p:cTn id="30" presetID="55"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strVal val="#ppt_w*0.70"/>
                                          </p:val>
                                        </p:tav>
                                        <p:tav tm="100000">
                                          <p:val>
                                            <p:strVal val="#ppt_w"/>
                                          </p:val>
                                        </p:tav>
                                      </p:tavLst>
                                    </p:anim>
                                    <p:anim calcmode="lin" valueType="num">
                                      <p:cBhvr>
                                        <p:cTn id="33" dur="1000" fill="hold"/>
                                        <p:tgtEl>
                                          <p:spTgt spid="2"/>
                                        </p:tgtEl>
                                        <p:attrNameLst>
                                          <p:attrName>ppt_h</p:attrName>
                                        </p:attrNameLst>
                                      </p:cBhvr>
                                      <p:tavLst>
                                        <p:tav tm="0">
                                          <p:val>
                                            <p:strVal val="#ppt_h"/>
                                          </p:val>
                                        </p:tav>
                                        <p:tav tm="100000">
                                          <p:val>
                                            <p:strVal val="#ppt_h"/>
                                          </p:val>
                                        </p:tav>
                                      </p:tavLst>
                                    </p:anim>
                                    <p:animEffect transition="in" filter="fade">
                                      <p:cBhvr>
                                        <p:cTn id="34" dur="1000"/>
                                        <p:tgtEl>
                                          <p:spTgt spid="2"/>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6406"/>
                                        </p:tgtEl>
                                        <p:attrNameLst>
                                          <p:attrName>style.visibility</p:attrName>
                                        </p:attrNameLst>
                                      </p:cBhvr>
                                      <p:to>
                                        <p:strVal val="visible"/>
                                      </p:to>
                                    </p:set>
                                    <p:anim calcmode="lin" valueType="num">
                                      <p:cBhvr>
                                        <p:cTn id="37" dur="1000" fill="hold"/>
                                        <p:tgtEl>
                                          <p:spTgt spid="16406"/>
                                        </p:tgtEl>
                                        <p:attrNameLst>
                                          <p:attrName>ppt_w</p:attrName>
                                        </p:attrNameLst>
                                      </p:cBhvr>
                                      <p:tavLst>
                                        <p:tav tm="0">
                                          <p:val>
                                            <p:strVal val="#ppt_w*0.70"/>
                                          </p:val>
                                        </p:tav>
                                        <p:tav tm="100000">
                                          <p:val>
                                            <p:strVal val="#ppt_w"/>
                                          </p:val>
                                        </p:tav>
                                      </p:tavLst>
                                    </p:anim>
                                    <p:anim calcmode="lin" valueType="num">
                                      <p:cBhvr>
                                        <p:cTn id="38" dur="1000" fill="hold"/>
                                        <p:tgtEl>
                                          <p:spTgt spid="16406"/>
                                        </p:tgtEl>
                                        <p:attrNameLst>
                                          <p:attrName>ppt_h</p:attrName>
                                        </p:attrNameLst>
                                      </p:cBhvr>
                                      <p:tavLst>
                                        <p:tav tm="0">
                                          <p:val>
                                            <p:strVal val="#ppt_h"/>
                                          </p:val>
                                        </p:tav>
                                        <p:tav tm="100000">
                                          <p:val>
                                            <p:strVal val="#ppt_h"/>
                                          </p:val>
                                        </p:tav>
                                      </p:tavLst>
                                    </p:anim>
                                    <p:animEffect transition="in" filter="fade">
                                      <p:cBhvr>
                                        <p:cTn id="39" dur="1000"/>
                                        <p:tgtEl>
                                          <p:spTgt spid="16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0" grpId="0"/>
      <p:bldP spid="16401" grpId="0"/>
      <p:bldP spid="16402" grpId="0" animBg="1"/>
      <p:bldP spid="164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endParaRPr lang="en-US" smtClean="0">
              <a:latin typeface="Arial"/>
            </a:endParaRPr>
          </a:p>
        </p:txBody>
      </p:sp>
      <p:pic>
        <p:nvPicPr>
          <p:cNvPr id="7171" name="Picture 4" descr="vacation_totam1"/>
          <p:cNvPicPr>
            <a:picLocks noChangeAspect="1" noChangeArrowheads="1"/>
          </p:cNvPicPr>
          <p:nvPr/>
        </p:nvPicPr>
        <p:blipFill>
          <a:blip r:embed="rId2"/>
          <a:srcRect/>
          <a:stretch>
            <a:fillRect/>
          </a:stretch>
        </p:blipFill>
        <p:spPr bwMode="auto">
          <a:xfrm>
            <a:off x="0" y="0"/>
            <a:ext cx="4762500" cy="3352800"/>
          </a:xfrm>
          <a:prstGeom prst="rect">
            <a:avLst/>
          </a:prstGeom>
          <a:noFill/>
          <a:ln w="9525">
            <a:noFill/>
            <a:miter lim="800000"/>
            <a:headEnd/>
            <a:tailEnd/>
          </a:ln>
        </p:spPr>
      </p:pic>
      <p:pic>
        <p:nvPicPr>
          <p:cNvPr id="7172" name="Picture 5" descr="vacation_totam4"/>
          <p:cNvPicPr>
            <a:picLocks noChangeAspect="1" noChangeArrowheads="1"/>
          </p:cNvPicPr>
          <p:nvPr/>
        </p:nvPicPr>
        <p:blipFill>
          <a:blip r:embed="rId3"/>
          <a:srcRect/>
          <a:stretch>
            <a:fillRect/>
          </a:stretch>
        </p:blipFill>
        <p:spPr bwMode="auto">
          <a:xfrm>
            <a:off x="0" y="3352800"/>
            <a:ext cx="4762500" cy="3505200"/>
          </a:xfrm>
          <a:prstGeom prst="rect">
            <a:avLst/>
          </a:prstGeom>
          <a:noFill/>
          <a:ln w="9525">
            <a:noFill/>
            <a:miter lim="800000"/>
            <a:headEnd/>
            <a:tailEnd/>
          </a:ln>
        </p:spPr>
      </p:pic>
      <p:pic>
        <p:nvPicPr>
          <p:cNvPr id="7173" name="Picture 6" descr="vacation_totam6"/>
          <p:cNvPicPr>
            <a:picLocks noChangeAspect="1" noChangeArrowheads="1"/>
          </p:cNvPicPr>
          <p:nvPr/>
        </p:nvPicPr>
        <p:blipFill>
          <a:blip r:embed="rId4"/>
          <a:srcRect/>
          <a:stretch>
            <a:fillRect/>
          </a:stretch>
        </p:blipFill>
        <p:spPr bwMode="auto">
          <a:xfrm>
            <a:off x="4876800" y="0"/>
            <a:ext cx="3962400" cy="3276600"/>
          </a:xfrm>
          <a:prstGeom prst="rect">
            <a:avLst/>
          </a:prstGeom>
          <a:noFill/>
          <a:ln w="9525">
            <a:noFill/>
            <a:miter lim="800000"/>
            <a:headEnd/>
            <a:tailEnd/>
          </a:ln>
        </p:spPr>
      </p:pic>
      <p:pic>
        <p:nvPicPr>
          <p:cNvPr id="7174" name="Picture 7" descr="images (2)"/>
          <p:cNvPicPr>
            <a:picLocks noChangeAspect="1" noChangeArrowheads="1"/>
          </p:cNvPicPr>
          <p:nvPr/>
        </p:nvPicPr>
        <p:blipFill>
          <a:blip r:embed="rId5"/>
          <a:srcRect/>
          <a:stretch>
            <a:fillRect/>
          </a:stretch>
        </p:blipFill>
        <p:spPr bwMode="auto">
          <a:xfrm>
            <a:off x="4724400" y="3276600"/>
            <a:ext cx="4419600" cy="3581400"/>
          </a:xfrm>
          <a:prstGeom prst="rect">
            <a:avLst/>
          </a:prstGeom>
          <a:noFill/>
          <a:ln w="9525">
            <a:noFill/>
            <a:miter lim="800000"/>
            <a:headEnd/>
            <a:tailEnd/>
          </a:ln>
        </p:spPr>
      </p:pic>
      <p:sp>
        <p:nvSpPr>
          <p:cNvPr id="7175" name="Rectangle 9"/>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latin typeface="Arial" charset="0"/>
            </a:endParaRPr>
          </a:p>
        </p:txBody>
      </p:sp>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endParaRPr lang="en-US" smtClean="0">
              <a:latin typeface="Arial"/>
            </a:endParaRPr>
          </a:p>
        </p:txBody>
      </p:sp>
      <p:sp>
        <p:nvSpPr>
          <p:cNvPr id="62467" name="Rectangle 3"/>
          <p:cNvSpPr>
            <a:spLocks noGrp="1" noChangeArrowheads="1"/>
          </p:cNvSpPr>
          <p:nvPr>
            <p:ph type="body" idx="1"/>
          </p:nvPr>
        </p:nvSpPr>
        <p:spPr/>
        <p:txBody>
          <a:bodyPr/>
          <a:lstStyle/>
          <a:p>
            <a:pPr eaLnBrk="1" hangingPunct="1">
              <a:defRPr/>
            </a:pPr>
            <a:endParaRPr lang="en-US" smtClean="0">
              <a:latin typeface="Arial"/>
            </a:endParaRPr>
          </a:p>
        </p:txBody>
      </p:sp>
      <p:pic>
        <p:nvPicPr>
          <p:cNvPr id="8196" name="Picture 5" descr="dt_17120111524_lanh1"/>
          <p:cNvPicPr>
            <a:picLocks noChangeAspect="1" noChangeArrowheads="1"/>
          </p:cNvPicPr>
          <p:nvPr/>
        </p:nvPicPr>
        <p:blipFill>
          <a:blip r:embed="rId2"/>
          <a:srcRect/>
          <a:stretch>
            <a:fillRect/>
          </a:stretch>
        </p:blipFill>
        <p:spPr bwMode="auto">
          <a:xfrm>
            <a:off x="0" y="0"/>
            <a:ext cx="4495800" cy="3200400"/>
          </a:xfrm>
          <a:prstGeom prst="rect">
            <a:avLst/>
          </a:prstGeom>
          <a:noFill/>
          <a:ln w="9525">
            <a:noFill/>
            <a:miter lim="800000"/>
            <a:headEnd/>
            <a:tailEnd/>
          </a:ln>
        </p:spPr>
      </p:pic>
      <p:pic>
        <p:nvPicPr>
          <p:cNvPr id="8197" name="Picture 7" descr="25039"/>
          <p:cNvPicPr>
            <a:picLocks noChangeAspect="1" noChangeArrowheads="1"/>
          </p:cNvPicPr>
          <p:nvPr/>
        </p:nvPicPr>
        <p:blipFill>
          <a:blip r:embed="rId3"/>
          <a:srcRect/>
          <a:stretch>
            <a:fillRect/>
          </a:stretch>
        </p:blipFill>
        <p:spPr bwMode="auto">
          <a:xfrm>
            <a:off x="0" y="3124200"/>
            <a:ext cx="4648200" cy="3733800"/>
          </a:xfrm>
          <a:prstGeom prst="rect">
            <a:avLst/>
          </a:prstGeom>
          <a:noFill/>
          <a:ln w="9525">
            <a:noFill/>
            <a:miter lim="800000"/>
            <a:headEnd/>
            <a:tailEnd/>
          </a:ln>
        </p:spPr>
      </p:pic>
      <p:pic>
        <p:nvPicPr>
          <p:cNvPr id="8198" name="Picture 8" descr="_lanh4"/>
          <p:cNvPicPr>
            <a:picLocks noChangeAspect="1" noChangeArrowheads="1"/>
          </p:cNvPicPr>
          <p:nvPr/>
        </p:nvPicPr>
        <p:blipFill>
          <a:blip r:embed="rId4"/>
          <a:srcRect/>
          <a:stretch>
            <a:fillRect/>
          </a:stretch>
        </p:blipFill>
        <p:spPr bwMode="auto">
          <a:xfrm>
            <a:off x="4648200" y="3124200"/>
            <a:ext cx="4495800" cy="3733800"/>
          </a:xfrm>
          <a:prstGeom prst="rect">
            <a:avLst/>
          </a:prstGeom>
          <a:noFill/>
          <a:ln w="9525">
            <a:noFill/>
            <a:miter lim="800000"/>
            <a:headEnd/>
            <a:tailEnd/>
          </a:ln>
        </p:spPr>
      </p:pic>
      <p:pic>
        <p:nvPicPr>
          <p:cNvPr id="8199" name="Picture 9" descr="2"/>
          <p:cNvPicPr>
            <a:picLocks noChangeAspect="1" noChangeArrowheads="1"/>
          </p:cNvPicPr>
          <p:nvPr/>
        </p:nvPicPr>
        <p:blipFill>
          <a:blip r:embed="rId5"/>
          <a:srcRect/>
          <a:stretch>
            <a:fillRect/>
          </a:stretch>
        </p:blipFill>
        <p:spPr bwMode="auto">
          <a:xfrm>
            <a:off x="4495800" y="0"/>
            <a:ext cx="4648200" cy="3276600"/>
          </a:xfrm>
          <a:prstGeom prst="rect">
            <a:avLst/>
          </a:prstGeom>
          <a:noFill/>
          <a:ln w="9525">
            <a:noFill/>
            <a:miter lim="800000"/>
            <a:headEnd/>
            <a:tailEnd/>
          </a:ln>
        </p:spPr>
      </p:pic>
      <p:sp>
        <p:nvSpPr>
          <p:cNvPr id="8200" name="Rectangle 10"/>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latin typeface="Arial" charset="0"/>
            </a:endParaRPr>
          </a:p>
        </p:txBody>
      </p:sp>
      <p:sp>
        <p:nvSpPr>
          <p:cNvPr id="8201" name="WordArt 12"/>
          <p:cNvSpPr>
            <a:spLocks noChangeArrowheads="1" noChangeShapeType="1" noTextEdit="1"/>
          </p:cNvSpPr>
          <p:nvPr/>
        </p:nvSpPr>
        <p:spPr bwMode="auto">
          <a:xfrm>
            <a:off x="762000" y="3352800"/>
            <a:ext cx="2819400" cy="917575"/>
          </a:xfrm>
          <a:prstGeom prst="rect">
            <a:avLst/>
          </a:prstGeom>
        </p:spPr>
        <p:txBody>
          <a:bodyPr wrap="none" fromWordArt="1">
            <a:prstTxWarp prst="textWave2">
              <a:avLst>
                <a:gd name="adj1" fmla="val 13005"/>
                <a:gd name="adj2" fmla="val 0"/>
              </a:avLst>
            </a:prstTxWarp>
          </a:bodyPr>
          <a:lstStyle/>
          <a:p>
            <a:pPr algn="ctr"/>
            <a:r>
              <a:rPr lang="en-US" sz="3600" b="1" kern="1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r="100000" b="100000"/>
                  </a:path>
                </a:gradFill>
                <a:latin typeface="Arial"/>
                <a:cs typeface="Arial"/>
              </a:rPr>
              <a:t>SỢI LANH</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endParaRPr lang="en-US" smtClean="0">
              <a:latin typeface="Arial"/>
            </a:endParaRPr>
          </a:p>
        </p:txBody>
      </p:sp>
      <p:sp>
        <p:nvSpPr>
          <p:cNvPr id="63491" name="Rectangle 3"/>
          <p:cNvSpPr>
            <a:spLocks noGrp="1" noChangeArrowheads="1"/>
          </p:cNvSpPr>
          <p:nvPr>
            <p:ph type="body" idx="1"/>
          </p:nvPr>
        </p:nvSpPr>
        <p:spPr/>
        <p:txBody>
          <a:bodyPr/>
          <a:lstStyle/>
          <a:p>
            <a:pPr eaLnBrk="1" hangingPunct="1">
              <a:defRPr/>
            </a:pPr>
            <a:endParaRPr lang="en-US" smtClean="0">
              <a:latin typeface="Arial"/>
            </a:endParaRPr>
          </a:p>
        </p:txBody>
      </p:sp>
      <p:pic>
        <p:nvPicPr>
          <p:cNvPr id="9220" name="Picture 4" descr="day93682058"/>
          <p:cNvPicPr>
            <a:picLocks noChangeAspect="1" noChangeArrowheads="1"/>
          </p:cNvPicPr>
          <p:nvPr/>
        </p:nvPicPr>
        <p:blipFill>
          <a:blip r:embed="rId2"/>
          <a:srcRect/>
          <a:stretch>
            <a:fillRect/>
          </a:stretch>
        </p:blipFill>
        <p:spPr bwMode="auto">
          <a:xfrm>
            <a:off x="0" y="0"/>
            <a:ext cx="4143375" cy="3200400"/>
          </a:xfrm>
          <a:prstGeom prst="rect">
            <a:avLst/>
          </a:prstGeom>
          <a:noFill/>
          <a:ln w="9525">
            <a:noFill/>
            <a:miter lim="800000"/>
            <a:headEnd/>
            <a:tailEnd/>
          </a:ln>
        </p:spPr>
      </p:pic>
      <p:pic>
        <p:nvPicPr>
          <p:cNvPr id="9221" name="Picture 5" descr="129773"/>
          <p:cNvPicPr>
            <a:picLocks noChangeAspect="1" noChangeArrowheads="1"/>
          </p:cNvPicPr>
          <p:nvPr/>
        </p:nvPicPr>
        <p:blipFill>
          <a:blip r:embed="rId3"/>
          <a:srcRect/>
          <a:stretch>
            <a:fillRect/>
          </a:stretch>
        </p:blipFill>
        <p:spPr bwMode="auto">
          <a:xfrm>
            <a:off x="0" y="3200400"/>
            <a:ext cx="4114800" cy="3657600"/>
          </a:xfrm>
          <a:prstGeom prst="rect">
            <a:avLst/>
          </a:prstGeom>
          <a:noFill/>
          <a:ln w="9525">
            <a:noFill/>
            <a:miter lim="800000"/>
            <a:headEnd/>
            <a:tailEnd/>
          </a:ln>
        </p:spPr>
      </p:pic>
      <p:pic>
        <p:nvPicPr>
          <p:cNvPr id="9222" name="Picture 7" descr="081101223355-941-302"/>
          <p:cNvPicPr>
            <a:picLocks noChangeAspect="1" noChangeArrowheads="1"/>
          </p:cNvPicPr>
          <p:nvPr/>
        </p:nvPicPr>
        <p:blipFill>
          <a:blip r:embed="rId4"/>
          <a:srcRect/>
          <a:stretch>
            <a:fillRect/>
          </a:stretch>
        </p:blipFill>
        <p:spPr bwMode="auto">
          <a:xfrm>
            <a:off x="4191000" y="0"/>
            <a:ext cx="4953000" cy="4267200"/>
          </a:xfrm>
          <a:prstGeom prst="rect">
            <a:avLst/>
          </a:prstGeom>
          <a:noFill/>
          <a:ln w="9525">
            <a:noFill/>
            <a:miter lim="800000"/>
            <a:headEnd/>
            <a:tailEnd/>
          </a:ln>
        </p:spPr>
      </p:pic>
      <p:sp>
        <p:nvSpPr>
          <p:cNvPr id="9223" name="Rectangle 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latin typeface="Arial" charset="0"/>
            </a:endParaRPr>
          </a:p>
        </p:txBody>
      </p:sp>
      <p:sp>
        <p:nvSpPr>
          <p:cNvPr id="9224" name="WordArt 10"/>
          <p:cNvSpPr>
            <a:spLocks noChangeArrowheads="1" noChangeShapeType="1" noTextEdit="1"/>
          </p:cNvSpPr>
          <p:nvPr/>
        </p:nvSpPr>
        <p:spPr bwMode="auto">
          <a:xfrm>
            <a:off x="5257800" y="4800600"/>
            <a:ext cx="3048000" cy="1222375"/>
          </a:xfrm>
          <a:prstGeom prst="rect">
            <a:avLst/>
          </a:prstGeom>
        </p:spPr>
        <p:txBody>
          <a:bodyPr wrap="none" fromWordArt="1">
            <a:prstTxWarp prst="textWave2">
              <a:avLst>
                <a:gd name="adj1" fmla="val 13005"/>
                <a:gd name="adj2" fmla="val 0"/>
              </a:avLst>
            </a:prstTxWarp>
          </a:bodyPr>
          <a:lstStyle/>
          <a:p>
            <a:pPr algn="ctr"/>
            <a:r>
              <a:rPr lang="en-US" sz="3600" b="1" kern="1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r="100000" b="100000"/>
                  </a:path>
                </a:gradFill>
                <a:latin typeface="Arial"/>
                <a:cs typeface="Arial"/>
              </a:rPr>
              <a:t>SỢI ĐAY</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3733800" y="0"/>
            <a:ext cx="2286000" cy="461963"/>
          </a:xfrm>
          <a:prstGeom prst="rect">
            <a:avLst/>
          </a:prstGeom>
          <a:noFill/>
          <a:ln w="9525">
            <a:noFill/>
            <a:miter lim="800000"/>
            <a:headEnd/>
            <a:tailEnd/>
          </a:ln>
        </p:spPr>
        <p:txBody>
          <a:bodyPr>
            <a:spAutoFit/>
          </a:bodyPr>
          <a:lstStyle/>
          <a:p>
            <a:pPr>
              <a:spcBef>
                <a:spcPct val="50000"/>
              </a:spcBef>
            </a:pPr>
            <a:r>
              <a:rPr lang="en-US" sz="2400" b="1" u="sng">
                <a:solidFill>
                  <a:srgbClr val="000099"/>
                </a:solidFill>
                <a:latin typeface="Arial" charset="0"/>
              </a:rPr>
              <a:t>Khoa học</a:t>
            </a:r>
          </a:p>
        </p:txBody>
      </p:sp>
      <p:sp>
        <p:nvSpPr>
          <p:cNvPr id="53254" name="Text Box 6"/>
          <p:cNvSpPr txBox="1">
            <a:spLocks noChangeArrowheads="1"/>
          </p:cNvSpPr>
          <p:nvPr/>
        </p:nvSpPr>
        <p:spPr bwMode="auto">
          <a:xfrm>
            <a:off x="457200" y="1219200"/>
            <a:ext cx="3505200" cy="523875"/>
          </a:xfrm>
          <a:prstGeom prst="rect">
            <a:avLst/>
          </a:prstGeom>
          <a:noFill/>
          <a:ln w="9525">
            <a:noFill/>
            <a:miter lim="800000"/>
            <a:headEnd/>
            <a:tailEnd/>
          </a:ln>
        </p:spPr>
        <p:txBody>
          <a:bodyPr>
            <a:spAutoFit/>
          </a:bodyPr>
          <a:lstStyle/>
          <a:p>
            <a:pPr>
              <a:spcBef>
                <a:spcPct val="50000"/>
              </a:spcBef>
            </a:pPr>
            <a:r>
              <a:rPr lang="en-US" sz="2800" b="1">
                <a:solidFill>
                  <a:srgbClr val="990000"/>
                </a:solidFill>
                <a:latin typeface="Arial" charset="0"/>
              </a:rPr>
              <a:t>2. Phân loại  t</a:t>
            </a:r>
            <a:r>
              <a:rPr lang="vi-VN" sz="2800" b="1">
                <a:solidFill>
                  <a:srgbClr val="990000"/>
                </a:solidFill>
                <a:latin typeface="Arial" charset="0"/>
              </a:rPr>
              <a:t>ơ</a:t>
            </a:r>
            <a:r>
              <a:rPr lang="en-US" sz="2800" b="1">
                <a:solidFill>
                  <a:srgbClr val="990000"/>
                </a:solidFill>
                <a:latin typeface="Arial" charset="0"/>
              </a:rPr>
              <a:t> sợi.</a:t>
            </a:r>
          </a:p>
        </p:txBody>
      </p:sp>
      <p:sp>
        <p:nvSpPr>
          <p:cNvPr id="53256" name="Text Box 8"/>
          <p:cNvSpPr txBox="1">
            <a:spLocks noChangeArrowheads="1"/>
          </p:cNvSpPr>
          <p:nvPr/>
        </p:nvSpPr>
        <p:spPr bwMode="auto">
          <a:xfrm>
            <a:off x="228600" y="1905000"/>
            <a:ext cx="7391400" cy="461963"/>
          </a:xfrm>
          <a:prstGeom prst="rect">
            <a:avLst/>
          </a:prstGeom>
          <a:noFill/>
          <a:ln w="9525">
            <a:noFill/>
            <a:miter lim="800000"/>
            <a:headEnd/>
            <a:tailEnd/>
          </a:ln>
        </p:spPr>
        <p:txBody>
          <a:bodyPr>
            <a:spAutoFit/>
          </a:bodyPr>
          <a:lstStyle/>
          <a:p>
            <a:pPr>
              <a:spcBef>
                <a:spcPct val="50000"/>
              </a:spcBef>
            </a:pPr>
            <a:r>
              <a:rPr lang="en-US" sz="2400" b="1" i="1">
                <a:solidFill>
                  <a:srgbClr val="FF3300"/>
                </a:solidFill>
                <a:latin typeface="Arial" charset="0"/>
              </a:rPr>
              <a:t>* Thực hành</a:t>
            </a:r>
            <a:r>
              <a:rPr lang="en-US" sz="2400" b="1">
                <a:solidFill>
                  <a:srgbClr val="000099"/>
                </a:solidFill>
                <a:latin typeface="Arial" charset="0"/>
              </a:rPr>
              <a:t>: Đốt, phân loại mẫu t</a:t>
            </a:r>
            <a:r>
              <a:rPr lang="vi-VN" sz="2400" b="1">
                <a:solidFill>
                  <a:srgbClr val="000099"/>
                </a:solidFill>
                <a:latin typeface="Arial" charset="0"/>
              </a:rPr>
              <a:t>ơ</a:t>
            </a:r>
            <a:r>
              <a:rPr lang="en-US" sz="2400" b="1">
                <a:solidFill>
                  <a:srgbClr val="000099"/>
                </a:solidFill>
                <a:latin typeface="Arial" charset="0"/>
              </a:rPr>
              <a:t> sợi.</a:t>
            </a:r>
          </a:p>
        </p:txBody>
      </p:sp>
      <p:sp>
        <p:nvSpPr>
          <p:cNvPr id="53285" name="Text Box 37"/>
          <p:cNvSpPr txBox="1">
            <a:spLocks noChangeArrowheads="1"/>
          </p:cNvSpPr>
          <p:nvPr/>
        </p:nvSpPr>
        <p:spPr bwMode="auto">
          <a:xfrm>
            <a:off x="-228600" y="2971800"/>
            <a:ext cx="4114800" cy="3232150"/>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    + Một cái khay.</a:t>
            </a:r>
          </a:p>
          <a:p>
            <a:pPr>
              <a:spcBef>
                <a:spcPct val="50000"/>
              </a:spcBef>
              <a:buFont typeface="Wingdings 2" pitchFamily="18" charset="2"/>
              <a:buNone/>
            </a:pPr>
            <a:r>
              <a:rPr lang="en-US" sz="2400" b="1">
                <a:solidFill>
                  <a:srgbClr val="000099"/>
                </a:solidFill>
                <a:latin typeface="Arial" charset="0"/>
              </a:rPr>
              <a:t>     + Một hộp mẫu t</a:t>
            </a:r>
            <a:r>
              <a:rPr lang="vi-VN" sz="2400" b="1">
                <a:solidFill>
                  <a:srgbClr val="000099"/>
                </a:solidFill>
                <a:latin typeface="Arial" charset="0"/>
              </a:rPr>
              <a:t>ơ</a:t>
            </a:r>
            <a:r>
              <a:rPr lang="en-US" sz="2400" b="1">
                <a:solidFill>
                  <a:srgbClr val="000099"/>
                </a:solidFill>
                <a:latin typeface="Arial" charset="0"/>
              </a:rPr>
              <a:t> sợi.</a:t>
            </a:r>
          </a:p>
          <a:p>
            <a:pPr>
              <a:spcBef>
                <a:spcPct val="50000"/>
              </a:spcBef>
              <a:buFont typeface="Wingdings 2" pitchFamily="18" charset="2"/>
              <a:buNone/>
            </a:pPr>
            <a:r>
              <a:rPr lang="en-US" sz="2400" b="1">
                <a:solidFill>
                  <a:srgbClr val="000099"/>
                </a:solidFill>
                <a:latin typeface="Arial" charset="0"/>
              </a:rPr>
              <a:t>     + Một bật lửa.</a:t>
            </a:r>
          </a:p>
          <a:p>
            <a:pPr>
              <a:spcBef>
                <a:spcPct val="50000"/>
              </a:spcBef>
              <a:buFont typeface="Wingdings 2" pitchFamily="18" charset="2"/>
              <a:buNone/>
            </a:pPr>
            <a:r>
              <a:rPr lang="en-US" sz="2400" b="1">
                <a:solidFill>
                  <a:srgbClr val="000099"/>
                </a:solidFill>
                <a:latin typeface="Arial" charset="0"/>
              </a:rPr>
              <a:t>     + Một cốc </a:t>
            </a:r>
            <a:r>
              <a:rPr lang="vi-VN" sz="2400" b="1">
                <a:solidFill>
                  <a:srgbClr val="000099"/>
                </a:solidFill>
                <a:latin typeface="Arial" charset="0"/>
              </a:rPr>
              <a:t>đ</a:t>
            </a:r>
            <a:r>
              <a:rPr lang="en-US" sz="2400" b="1">
                <a:solidFill>
                  <a:srgbClr val="000099"/>
                </a:solidFill>
                <a:latin typeface="Arial" charset="0"/>
              </a:rPr>
              <a:t>ựng nến.</a:t>
            </a:r>
          </a:p>
          <a:p>
            <a:pPr>
              <a:spcBef>
                <a:spcPct val="50000"/>
              </a:spcBef>
              <a:buFont typeface="Wingdings 2" pitchFamily="18" charset="2"/>
              <a:buNone/>
            </a:pPr>
            <a:r>
              <a:rPr lang="en-US" sz="2400" b="1">
                <a:solidFill>
                  <a:srgbClr val="000099"/>
                </a:solidFill>
                <a:latin typeface="Arial" charset="0"/>
              </a:rPr>
              <a:t>     + Một kh</a:t>
            </a:r>
            <a:r>
              <a:rPr lang="vi-VN" sz="2400" b="1">
                <a:solidFill>
                  <a:srgbClr val="000099"/>
                </a:solidFill>
                <a:latin typeface="Arial" charset="0"/>
              </a:rPr>
              <a:t>ă</a:t>
            </a:r>
            <a:r>
              <a:rPr lang="en-US" sz="2400" b="1">
                <a:solidFill>
                  <a:srgbClr val="000099"/>
                </a:solidFill>
                <a:latin typeface="Arial" charset="0"/>
              </a:rPr>
              <a:t>n </a:t>
            </a:r>
            <a:r>
              <a:rPr lang="vi-VN" sz="2400" b="1">
                <a:solidFill>
                  <a:srgbClr val="000099"/>
                </a:solidFill>
                <a:latin typeface="Arial" charset="0"/>
              </a:rPr>
              <a:t>ư</a:t>
            </a:r>
            <a:r>
              <a:rPr lang="en-US" sz="2400" b="1">
                <a:solidFill>
                  <a:srgbClr val="000099"/>
                </a:solidFill>
                <a:latin typeface="Arial" charset="0"/>
              </a:rPr>
              <a:t>ớt.</a:t>
            </a:r>
          </a:p>
          <a:p>
            <a:pPr>
              <a:spcBef>
                <a:spcPct val="50000"/>
              </a:spcBef>
              <a:buFont typeface="Wingdings 2" pitchFamily="18" charset="2"/>
              <a:buNone/>
            </a:pPr>
            <a:r>
              <a:rPr lang="en-US" sz="2400" b="1">
                <a:solidFill>
                  <a:srgbClr val="000099"/>
                </a:solidFill>
                <a:latin typeface="Arial" charset="0"/>
              </a:rPr>
              <a:t>     + Một kéo. </a:t>
            </a:r>
          </a:p>
        </p:txBody>
      </p:sp>
      <p:sp>
        <p:nvSpPr>
          <p:cNvPr id="53286" name="Line 38"/>
          <p:cNvSpPr>
            <a:spLocks noChangeShapeType="1"/>
          </p:cNvSpPr>
          <p:nvPr/>
        </p:nvSpPr>
        <p:spPr bwMode="auto">
          <a:xfrm>
            <a:off x="3886200" y="2743200"/>
            <a:ext cx="0" cy="3886200"/>
          </a:xfrm>
          <a:prstGeom prst="line">
            <a:avLst/>
          </a:prstGeom>
          <a:noFill/>
          <a:ln w="28575">
            <a:solidFill>
              <a:srgbClr val="990000"/>
            </a:solidFill>
            <a:round/>
            <a:headEnd/>
            <a:tailEnd/>
          </a:ln>
        </p:spPr>
        <p:txBody>
          <a:bodyPr/>
          <a:lstStyle/>
          <a:p>
            <a:endParaRPr lang="en-US"/>
          </a:p>
        </p:txBody>
      </p:sp>
      <p:sp>
        <p:nvSpPr>
          <p:cNvPr id="53287" name="Text Box 39"/>
          <p:cNvSpPr txBox="1">
            <a:spLocks noChangeArrowheads="1"/>
          </p:cNvSpPr>
          <p:nvPr/>
        </p:nvSpPr>
        <p:spPr bwMode="auto">
          <a:xfrm>
            <a:off x="5105400" y="2438400"/>
            <a:ext cx="2590800" cy="461963"/>
          </a:xfrm>
          <a:prstGeom prst="rect">
            <a:avLst/>
          </a:prstGeom>
          <a:noFill/>
          <a:ln w="9525">
            <a:noFill/>
            <a:miter lim="800000"/>
            <a:headEnd/>
            <a:tailEnd/>
          </a:ln>
        </p:spPr>
        <p:txBody>
          <a:bodyPr>
            <a:spAutoFit/>
          </a:bodyPr>
          <a:lstStyle/>
          <a:p>
            <a:pPr>
              <a:spcBef>
                <a:spcPct val="50000"/>
              </a:spcBef>
            </a:pPr>
            <a:r>
              <a:rPr lang="en-US" sz="2400" b="1" u="sng">
                <a:solidFill>
                  <a:srgbClr val="FF0000"/>
                </a:solidFill>
                <a:latin typeface="Arial" charset="0"/>
              </a:rPr>
              <a:t>Cách tiến hành</a:t>
            </a:r>
          </a:p>
        </p:txBody>
      </p:sp>
      <p:sp>
        <p:nvSpPr>
          <p:cNvPr id="53288" name="Text Box 40"/>
          <p:cNvSpPr txBox="1">
            <a:spLocks noChangeArrowheads="1"/>
          </p:cNvSpPr>
          <p:nvPr/>
        </p:nvSpPr>
        <p:spPr bwMode="auto">
          <a:xfrm>
            <a:off x="4114800" y="3048000"/>
            <a:ext cx="5029200" cy="2862263"/>
          </a:xfrm>
          <a:prstGeom prst="rect">
            <a:avLst/>
          </a:prstGeom>
          <a:noFill/>
          <a:ln w="9525">
            <a:noFill/>
            <a:miter lim="800000"/>
            <a:headEnd/>
            <a:tailEnd/>
          </a:ln>
        </p:spPr>
        <p:txBody>
          <a:bodyPr>
            <a:spAutoFit/>
          </a:bodyPr>
          <a:lstStyle/>
          <a:p>
            <a:pPr>
              <a:spcBef>
                <a:spcPct val="50000"/>
              </a:spcBef>
            </a:pPr>
            <a:r>
              <a:rPr lang="en-US" sz="2400">
                <a:solidFill>
                  <a:srgbClr val="000099"/>
                </a:solidFill>
                <a:latin typeface="Arial" charset="0"/>
              </a:rPr>
              <a:t>- </a:t>
            </a:r>
            <a:r>
              <a:rPr lang="en-US" sz="2400" b="1">
                <a:solidFill>
                  <a:srgbClr val="000099"/>
                </a:solidFill>
                <a:latin typeface="Arial" charset="0"/>
              </a:rPr>
              <a:t>B</a:t>
            </a:r>
            <a:r>
              <a:rPr lang="vi-VN" sz="2400" b="1">
                <a:solidFill>
                  <a:srgbClr val="000099"/>
                </a:solidFill>
                <a:latin typeface="Arial" charset="0"/>
              </a:rPr>
              <a:t>ư</a:t>
            </a:r>
            <a:r>
              <a:rPr lang="en-US" sz="2400" b="1">
                <a:solidFill>
                  <a:srgbClr val="000099"/>
                </a:solidFill>
                <a:latin typeface="Arial" charset="0"/>
              </a:rPr>
              <a:t>ớc 1: Đốt nến</a:t>
            </a:r>
          </a:p>
          <a:p>
            <a:pPr>
              <a:spcBef>
                <a:spcPct val="50000"/>
              </a:spcBef>
              <a:buFontTx/>
              <a:buChar char="-"/>
            </a:pPr>
            <a:r>
              <a:rPr lang="en-US" sz="2400" b="1">
                <a:solidFill>
                  <a:srgbClr val="000099"/>
                </a:solidFill>
                <a:latin typeface="Arial" charset="0"/>
              </a:rPr>
              <a:t> B</a:t>
            </a:r>
            <a:r>
              <a:rPr lang="vi-VN" sz="2400" b="1">
                <a:solidFill>
                  <a:srgbClr val="000099"/>
                </a:solidFill>
                <a:latin typeface="Arial" charset="0"/>
              </a:rPr>
              <a:t>ư</a:t>
            </a:r>
            <a:r>
              <a:rPr lang="en-US" sz="2400" b="1">
                <a:solidFill>
                  <a:srgbClr val="000099"/>
                </a:solidFill>
                <a:latin typeface="Arial" charset="0"/>
              </a:rPr>
              <a:t>ớc 2: Dùng kéo cắt ở mỗi mẫu t</a:t>
            </a:r>
            <a:r>
              <a:rPr lang="vi-VN" sz="2400" b="1">
                <a:solidFill>
                  <a:srgbClr val="000099"/>
                </a:solidFill>
                <a:latin typeface="Arial" charset="0"/>
              </a:rPr>
              <a:t>ơ</a:t>
            </a:r>
            <a:r>
              <a:rPr lang="en-US" sz="2400" b="1">
                <a:solidFill>
                  <a:srgbClr val="000099"/>
                </a:solidFill>
                <a:latin typeface="Arial" charset="0"/>
              </a:rPr>
              <a:t> sợi ra một </a:t>
            </a:r>
            <a:r>
              <a:rPr lang="vi-VN" sz="2400" b="1">
                <a:solidFill>
                  <a:srgbClr val="000099"/>
                </a:solidFill>
                <a:latin typeface="Arial" charset="0"/>
              </a:rPr>
              <a:t>đ</a:t>
            </a:r>
            <a:r>
              <a:rPr lang="en-US" sz="2400" b="1">
                <a:solidFill>
                  <a:srgbClr val="000099"/>
                </a:solidFill>
                <a:latin typeface="Arial" charset="0"/>
              </a:rPr>
              <a:t>oạn.</a:t>
            </a:r>
          </a:p>
          <a:p>
            <a:pPr>
              <a:spcBef>
                <a:spcPct val="50000"/>
              </a:spcBef>
              <a:buFontTx/>
              <a:buChar char="-"/>
            </a:pPr>
            <a:r>
              <a:rPr lang="en-US" sz="2400" b="1">
                <a:solidFill>
                  <a:srgbClr val="000099"/>
                </a:solidFill>
                <a:latin typeface="Arial" charset="0"/>
              </a:rPr>
              <a:t>B</a:t>
            </a:r>
            <a:r>
              <a:rPr lang="vi-VN" sz="2400" b="1">
                <a:solidFill>
                  <a:srgbClr val="000099"/>
                </a:solidFill>
                <a:latin typeface="Arial" charset="0"/>
              </a:rPr>
              <a:t>ư</a:t>
            </a:r>
            <a:r>
              <a:rPr lang="en-US" sz="2400" b="1">
                <a:solidFill>
                  <a:srgbClr val="000099"/>
                </a:solidFill>
                <a:latin typeface="Arial" charset="0"/>
              </a:rPr>
              <a:t>ớc 3: Dùng kẹp, kẹp </a:t>
            </a:r>
            <a:r>
              <a:rPr lang="vi-VN" sz="2400" b="1">
                <a:solidFill>
                  <a:srgbClr val="000099"/>
                </a:solidFill>
                <a:latin typeface="Arial" charset="0"/>
              </a:rPr>
              <a:t>đ</a:t>
            </a:r>
            <a:r>
              <a:rPr lang="en-US" sz="2400" b="1">
                <a:solidFill>
                  <a:srgbClr val="000099"/>
                </a:solidFill>
                <a:latin typeface="Arial" charset="0"/>
              </a:rPr>
              <a:t>oạn sợi rồi </a:t>
            </a:r>
            <a:r>
              <a:rPr lang="vi-VN" sz="2400" b="1">
                <a:solidFill>
                  <a:srgbClr val="000099"/>
                </a:solidFill>
                <a:latin typeface="Arial" charset="0"/>
              </a:rPr>
              <a:t>đ</a:t>
            </a:r>
            <a:r>
              <a:rPr lang="en-US" sz="2400" b="1">
                <a:solidFill>
                  <a:srgbClr val="000099"/>
                </a:solidFill>
                <a:latin typeface="Arial" charset="0"/>
              </a:rPr>
              <a:t>ốt trên ngọn nến.</a:t>
            </a:r>
          </a:p>
          <a:p>
            <a:pPr>
              <a:spcBef>
                <a:spcPct val="50000"/>
              </a:spcBef>
              <a:buFontTx/>
              <a:buChar char="-"/>
            </a:pPr>
            <a:r>
              <a:rPr lang="en-US" sz="2400" b="1">
                <a:solidFill>
                  <a:srgbClr val="000099"/>
                </a:solidFill>
                <a:latin typeface="Arial" charset="0"/>
              </a:rPr>
              <a:t>B</a:t>
            </a:r>
            <a:r>
              <a:rPr lang="vi-VN" sz="2400" b="1">
                <a:solidFill>
                  <a:srgbClr val="000099"/>
                </a:solidFill>
                <a:latin typeface="Arial" charset="0"/>
              </a:rPr>
              <a:t>ư</a:t>
            </a:r>
            <a:r>
              <a:rPr lang="en-US" sz="2400" b="1">
                <a:solidFill>
                  <a:srgbClr val="000099"/>
                </a:solidFill>
                <a:latin typeface="Arial" charset="0"/>
              </a:rPr>
              <a:t>ớc 4: Quan sát hiện t</a:t>
            </a:r>
            <a:r>
              <a:rPr lang="vi-VN" sz="2400" b="1">
                <a:solidFill>
                  <a:srgbClr val="000099"/>
                </a:solidFill>
                <a:latin typeface="Arial" charset="0"/>
              </a:rPr>
              <a:t>ư</a:t>
            </a:r>
            <a:r>
              <a:rPr lang="en-US" sz="2400" b="1">
                <a:solidFill>
                  <a:srgbClr val="000099"/>
                </a:solidFill>
                <a:latin typeface="Arial" charset="0"/>
              </a:rPr>
              <a:t>ợng. </a:t>
            </a:r>
          </a:p>
        </p:txBody>
      </p:sp>
      <p:sp>
        <p:nvSpPr>
          <p:cNvPr id="53289" name="Text Box 41"/>
          <p:cNvSpPr txBox="1">
            <a:spLocks noChangeArrowheads="1"/>
          </p:cNvSpPr>
          <p:nvPr/>
        </p:nvSpPr>
        <p:spPr bwMode="auto">
          <a:xfrm>
            <a:off x="990600" y="2438400"/>
            <a:ext cx="2133600" cy="461963"/>
          </a:xfrm>
          <a:prstGeom prst="rect">
            <a:avLst/>
          </a:prstGeom>
          <a:noFill/>
          <a:ln w="9525">
            <a:noFill/>
            <a:miter lim="800000"/>
            <a:headEnd/>
            <a:tailEnd/>
          </a:ln>
        </p:spPr>
        <p:txBody>
          <a:bodyPr>
            <a:spAutoFit/>
          </a:bodyPr>
          <a:lstStyle/>
          <a:p>
            <a:pPr>
              <a:spcBef>
                <a:spcPct val="50000"/>
              </a:spcBef>
            </a:pPr>
            <a:r>
              <a:rPr lang="en-US" sz="2400" b="1" u="sng">
                <a:solidFill>
                  <a:srgbClr val="FF0000"/>
                </a:solidFill>
                <a:latin typeface="Arial" charset="0"/>
              </a:rPr>
              <a:t>Chuẩn bị</a:t>
            </a:r>
          </a:p>
        </p:txBody>
      </p:sp>
      <p:sp>
        <p:nvSpPr>
          <p:cNvPr id="10250" name="WordArt 42"/>
          <p:cNvSpPr>
            <a:spLocks noChangeArrowheads="1" noChangeShapeType="1" noTextEdit="1"/>
          </p:cNvSpPr>
          <p:nvPr/>
        </p:nvSpPr>
        <p:spPr bwMode="auto">
          <a:xfrm>
            <a:off x="3505200" y="685800"/>
            <a:ext cx="2133600" cy="534988"/>
          </a:xfrm>
          <a:prstGeom prst="rect">
            <a:avLst/>
          </a:prstGeom>
        </p:spPr>
        <p:txBody>
          <a:bodyPr wrap="none" fromWordArt="1">
            <a:prstTxWarp prst="textPlain">
              <a:avLst>
                <a:gd name="adj" fmla="val 50000"/>
              </a:avLst>
            </a:prstTxWarp>
          </a:bodyPr>
          <a:lstStyle/>
          <a:p>
            <a:pPr algn="ctr"/>
            <a:r>
              <a:rPr lang="vi-VN" sz="3200" b="1" kern="1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r="100000" b="100000"/>
                  </a:path>
                </a:gradFill>
                <a:latin typeface="Arial"/>
                <a:cs typeface="Arial"/>
              </a:rPr>
              <a:t>Tơ sợi</a:t>
            </a:r>
            <a:endParaRPr lang="en-US" sz="3200" b="1" kern="1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r="100000" b="100000"/>
                </a:path>
              </a:gradFill>
              <a:latin typeface="Arial"/>
              <a:cs typeface="Arial"/>
            </a:endParaRPr>
          </a:p>
        </p:txBody>
      </p:sp>
      <p:sp>
        <p:nvSpPr>
          <p:cNvPr id="10251" name="Rectangle 43"/>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latin typeface="Arial"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3254"/>
                                        </p:tgtEl>
                                        <p:attrNameLst>
                                          <p:attrName>style.visibility</p:attrName>
                                        </p:attrNameLst>
                                      </p:cBhvr>
                                      <p:to>
                                        <p:strVal val="visible"/>
                                      </p:to>
                                    </p:set>
                                    <p:anim calcmode="lin" valueType="num">
                                      <p:cBhvr>
                                        <p:cTn id="7" dur="1000" fill="hold"/>
                                        <p:tgtEl>
                                          <p:spTgt spid="53254"/>
                                        </p:tgtEl>
                                        <p:attrNameLst>
                                          <p:attrName>ppt_x</p:attrName>
                                        </p:attrNameLst>
                                      </p:cBhvr>
                                      <p:tavLst>
                                        <p:tav tm="0">
                                          <p:val>
                                            <p:strVal val="#ppt_x-.2"/>
                                          </p:val>
                                        </p:tav>
                                        <p:tav tm="100000">
                                          <p:val>
                                            <p:strVal val="#ppt_x"/>
                                          </p:val>
                                        </p:tav>
                                      </p:tavLst>
                                    </p:anim>
                                    <p:anim calcmode="lin" valueType="num">
                                      <p:cBhvr>
                                        <p:cTn id="8" dur="1000" fill="hold"/>
                                        <p:tgtEl>
                                          <p:spTgt spid="532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254"/>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53256"/>
                                        </p:tgtEl>
                                        <p:attrNameLst>
                                          <p:attrName>style.visibility</p:attrName>
                                        </p:attrNameLst>
                                      </p:cBhvr>
                                      <p:to>
                                        <p:strVal val="visible"/>
                                      </p:to>
                                    </p:set>
                                    <p:anim calcmode="lin" valueType="num">
                                      <p:cBhvr>
                                        <p:cTn id="13" dur="1000" fill="hold"/>
                                        <p:tgtEl>
                                          <p:spTgt spid="53256"/>
                                        </p:tgtEl>
                                        <p:attrNameLst>
                                          <p:attrName>ppt_w</p:attrName>
                                        </p:attrNameLst>
                                      </p:cBhvr>
                                      <p:tavLst>
                                        <p:tav tm="0">
                                          <p:val>
                                            <p:strVal val="#ppt_w+.3"/>
                                          </p:val>
                                        </p:tav>
                                        <p:tav tm="100000">
                                          <p:val>
                                            <p:strVal val="#ppt_w"/>
                                          </p:val>
                                        </p:tav>
                                      </p:tavLst>
                                    </p:anim>
                                    <p:anim calcmode="lin" valueType="num">
                                      <p:cBhvr>
                                        <p:cTn id="14" dur="1000" fill="hold"/>
                                        <p:tgtEl>
                                          <p:spTgt spid="53256"/>
                                        </p:tgtEl>
                                        <p:attrNameLst>
                                          <p:attrName>ppt_h</p:attrName>
                                        </p:attrNameLst>
                                      </p:cBhvr>
                                      <p:tavLst>
                                        <p:tav tm="0">
                                          <p:val>
                                            <p:strVal val="#ppt_h"/>
                                          </p:val>
                                        </p:tav>
                                        <p:tav tm="100000">
                                          <p:val>
                                            <p:strVal val="#ppt_h"/>
                                          </p:val>
                                        </p:tav>
                                      </p:tavLst>
                                    </p:anim>
                                    <p:animEffect transition="in" filter="fade">
                                      <p:cBhvr>
                                        <p:cTn id="15" dur="1000"/>
                                        <p:tgtEl>
                                          <p:spTgt spid="53256"/>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53289"/>
                                        </p:tgtEl>
                                        <p:attrNameLst>
                                          <p:attrName>style.visibility</p:attrName>
                                        </p:attrNameLst>
                                      </p:cBhvr>
                                      <p:to>
                                        <p:strVal val="visible"/>
                                      </p:to>
                                    </p:set>
                                    <p:anim calcmode="lin" valueType="num">
                                      <p:cBhvr>
                                        <p:cTn id="19" dur="1000" fill="hold"/>
                                        <p:tgtEl>
                                          <p:spTgt spid="53289"/>
                                        </p:tgtEl>
                                        <p:attrNameLst>
                                          <p:attrName>ppt_w</p:attrName>
                                        </p:attrNameLst>
                                      </p:cBhvr>
                                      <p:tavLst>
                                        <p:tav tm="0">
                                          <p:val>
                                            <p:strVal val="#ppt_w+.3"/>
                                          </p:val>
                                        </p:tav>
                                        <p:tav tm="100000">
                                          <p:val>
                                            <p:strVal val="#ppt_w"/>
                                          </p:val>
                                        </p:tav>
                                      </p:tavLst>
                                    </p:anim>
                                    <p:anim calcmode="lin" valueType="num">
                                      <p:cBhvr>
                                        <p:cTn id="20" dur="1000" fill="hold"/>
                                        <p:tgtEl>
                                          <p:spTgt spid="53289"/>
                                        </p:tgtEl>
                                        <p:attrNameLst>
                                          <p:attrName>ppt_h</p:attrName>
                                        </p:attrNameLst>
                                      </p:cBhvr>
                                      <p:tavLst>
                                        <p:tav tm="0">
                                          <p:val>
                                            <p:strVal val="#ppt_h"/>
                                          </p:val>
                                        </p:tav>
                                        <p:tav tm="100000">
                                          <p:val>
                                            <p:strVal val="#ppt_h"/>
                                          </p:val>
                                        </p:tav>
                                      </p:tavLst>
                                    </p:anim>
                                    <p:animEffect transition="in" filter="fade">
                                      <p:cBhvr>
                                        <p:cTn id="21" dur="1000"/>
                                        <p:tgtEl>
                                          <p:spTgt spid="53289"/>
                                        </p:tgtEl>
                                      </p:cBhvr>
                                    </p:animEffect>
                                  </p:childTnLst>
                                </p:cTn>
                              </p:par>
                            </p:childTnLst>
                          </p:cTn>
                        </p:par>
                        <p:par>
                          <p:cTn id="22" fill="hold" nodeType="afterGroup">
                            <p:stCondLst>
                              <p:cond delay="3000"/>
                            </p:stCondLst>
                            <p:childTnLst>
                              <p:par>
                                <p:cTn id="23" presetID="24" presetClass="entr" presetSubtype="0" fill="hold" grpId="0" nodeType="afterEffect">
                                  <p:stCondLst>
                                    <p:cond delay="0"/>
                                  </p:stCondLst>
                                  <p:childTnLst>
                                    <p:set>
                                      <p:cBhvr>
                                        <p:cTn id="24" dur="1" fill="hold">
                                          <p:stCondLst>
                                            <p:cond delay="0"/>
                                          </p:stCondLst>
                                        </p:cTn>
                                        <p:tgtEl>
                                          <p:spTgt spid="53285"/>
                                        </p:tgtEl>
                                        <p:attrNameLst>
                                          <p:attrName>style.visibility</p:attrName>
                                        </p:attrNameLst>
                                      </p:cBhvr>
                                      <p:to>
                                        <p:strVal val="visible"/>
                                      </p:to>
                                    </p:set>
                                    <p:anim to="" calcmode="lin" valueType="num">
                                      <p:cBhvr>
                                        <p:cTn id="25" dur="1" fill="hold"/>
                                        <p:tgtEl>
                                          <p:spTgt spid="53285"/>
                                        </p:tgtEl>
                                        <p:attrNameLst>
                                          <p:attrName/>
                                        </p:attrNameLst>
                                      </p:cBhvr>
                                    </p:anim>
                                  </p:childTnLst>
                                </p:cTn>
                              </p:par>
                            </p:childTnLst>
                          </p:cTn>
                        </p:par>
                        <p:par>
                          <p:cTn id="26" fill="hold" nodeType="afterGroup">
                            <p:stCondLst>
                              <p:cond delay="3000"/>
                            </p:stCondLst>
                            <p:childTnLst>
                              <p:par>
                                <p:cTn id="27" presetID="50" presetClass="entr" presetSubtype="0" decel="100000" fill="hold" grpId="0" nodeType="afterEffect">
                                  <p:stCondLst>
                                    <p:cond delay="0"/>
                                  </p:stCondLst>
                                  <p:childTnLst>
                                    <p:set>
                                      <p:cBhvr>
                                        <p:cTn id="28" dur="1" fill="hold">
                                          <p:stCondLst>
                                            <p:cond delay="0"/>
                                          </p:stCondLst>
                                        </p:cTn>
                                        <p:tgtEl>
                                          <p:spTgt spid="53287"/>
                                        </p:tgtEl>
                                        <p:attrNameLst>
                                          <p:attrName>style.visibility</p:attrName>
                                        </p:attrNameLst>
                                      </p:cBhvr>
                                      <p:to>
                                        <p:strVal val="visible"/>
                                      </p:to>
                                    </p:set>
                                    <p:anim calcmode="lin" valueType="num">
                                      <p:cBhvr>
                                        <p:cTn id="29" dur="1000" fill="hold"/>
                                        <p:tgtEl>
                                          <p:spTgt spid="53287"/>
                                        </p:tgtEl>
                                        <p:attrNameLst>
                                          <p:attrName>ppt_w</p:attrName>
                                        </p:attrNameLst>
                                      </p:cBhvr>
                                      <p:tavLst>
                                        <p:tav tm="0">
                                          <p:val>
                                            <p:strVal val="#ppt_w+.3"/>
                                          </p:val>
                                        </p:tav>
                                        <p:tav tm="100000">
                                          <p:val>
                                            <p:strVal val="#ppt_w"/>
                                          </p:val>
                                        </p:tav>
                                      </p:tavLst>
                                    </p:anim>
                                    <p:anim calcmode="lin" valueType="num">
                                      <p:cBhvr>
                                        <p:cTn id="30" dur="1000" fill="hold"/>
                                        <p:tgtEl>
                                          <p:spTgt spid="53287"/>
                                        </p:tgtEl>
                                        <p:attrNameLst>
                                          <p:attrName>ppt_h</p:attrName>
                                        </p:attrNameLst>
                                      </p:cBhvr>
                                      <p:tavLst>
                                        <p:tav tm="0">
                                          <p:val>
                                            <p:strVal val="#ppt_h"/>
                                          </p:val>
                                        </p:tav>
                                        <p:tav tm="100000">
                                          <p:val>
                                            <p:strVal val="#ppt_h"/>
                                          </p:val>
                                        </p:tav>
                                      </p:tavLst>
                                    </p:anim>
                                    <p:animEffect transition="in" filter="fade">
                                      <p:cBhvr>
                                        <p:cTn id="31" dur="1000"/>
                                        <p:tgtEl>
                                          <p:spTgt spid="53287"/>
                                        </p:tgtEl>
                                      </p:cBhvr>
                                    </p:animEffect>
                                  </p:childTnLst>
                                </p:cTn>
                              </p:par>
                            </p:childTnLst>
                          </p:cTn>
                        </p:par>
                        <p:par>
                          <p:cTn id="32" fill="hold" nodeType="afterGroup">
                            <p:stCondLst>
                              <p:cond delay="4000"/>
                            </p:stCondLst>
                            <p:childTnLst>
                              <p:par>
                                <p:cTn id="33" presetID="50" presetClass="entr" presetSubtype="0" decel="100000" fill="hold" grpId="0" nodeType="afterEffect">
                                  <p:stCondLst>
                                    <p:cond delay="0"/>
                                  </p:stCondLst>
                                  <p:childTnLst>
                                    <p:set>
                                      <p:cBhvr>
                                        <p:cTn id="34" dur="1" fill="hold">
                                          <p:stCondLst>
                                            <p:cond delay="0"/>
                                          </p:stCondLst>
                                        </p:cTn>
                                        <p:tgtEl>
                                          <p:spTgt spid="53286"/>
                                        </p:tgtEl>
                                        <p:attrNameLst>
                                          <p:attrName>style.visibility</p:attrName>
                                        </p:attrNameLst>
                                      </p:cBhvr>
                                      <p:to>
                                        <p:strVal val="visible"/>
                                      </p:to>
                                    </p:set>
                                    <p:anim calcmode="lin" valueType="num">
                                      <p:cBhvr>
                                        <p:cTn id="35" dur="1000" fill="hold"/>
                                        <p:tgtEl>
                                          <p:spTgt spid="53286"/>
                                        </p:tgtEl>
                                        <p:attrNameLst>
                                          <p:attrName>ppt_w</p:attrName>
                                        </p:attrNameLst>
                                      </p:cBhvr>
                                      <p:tavLst>
                                        <p:tav tm="0">
                                          <p:val>
                                            <p:strVal val="#ppt_w+.3"/>
                                          </p:val>
                                        </p:tav>
                                        <p:tav tm="100000">
                                          <p:val>
                                            <p:strVal val="#ppt_w"/>
                                          </p:val>
                                        </p:tav>
                                      </p:tavLst>
                                    </p:anim>
                                    <p:anim calcmode="lin" valueType="num">
                                      <p:cBhvr>
                                        <p:cTn id="36" dur="1000" fill="hold"/>
                                        <p:tgtEl>
                                          <p:spTgt spid="53286"/>
                                        </p:tgtEl>
                                        <p:attrNameLst>
                                          <p:attrName>ppt_h</p:attrName>
                                        </p:attrNameLst>
                                      </p:cBhvr>
                                      <p:tavLst>
                                        <p:tav tm="0">
                                          <p:val>
                                            <p:strVal val="#ppt_h"/>
                                          </p:val>
                                        </p:tav>
                                        <p:tav tm="100000">
                                          <p:val>
                                            <p:strVal val="#ppt_h"/>
                                          </p:val>
                                        </p:tav>
                                      </p:tavLst>
                                    </p:anim>
                                    <p:animEffect transition="in" filter="fade">
                                      <p:cBhvr>
                                        <p:cTn id="37" dur="1000"/>
                                        <p:tgtEl>
                                          <p:spTgt spid="53286"/>
                                        </p:tgtEl>
                                      </p:cBhvr>
                                    </p:animEffect>
                                  </p:childTnLst>
                                </p:cTn>
                              </p:par>
                            </p:childTnLst>
                          </p:cTn>
                        </p:par>
                        <p:par>
                          <p:cTn id="38" fill="hold" nodeType="afterGroup">
                            <p:stCondLst>
                              <p:cond delay="5000"/>
                            </p:stCondLst>
                            <p:childTnLst>
                              <p:par>
                                <p:cTn id="39" presetID="50" presetClass="entr" presetSubtype="0" decel="100000" fill="hold" grpId="0" nodeType="afterEffect">
                                  <p:stCondLst>
                                    <p:cond delay="0"/>
                                  </p:stCondLst>
                                  <p:childTnLst>
                                    <p:set>
                                      <p:cBhvr>
                                        <p:cTn id="40" dur="1" fill="hold">
                                          <p:stCondLst>
                                            <p:cond delay="0"/>
                                          </p:stCondLst>
                                        </p:cTn>
                                        <p:tgtEl>
                                          <p:spTgt spid="53288"/>
                                        </p:tgtEl>
                                        <p:attrNameLst>
                                          <p:attrName>style.visibility</p:attrName>
                                        </p:attrNameLst>
                                      </p:cBhvr>
                                      <p:to>
                                        <p:strVal val="visible"/>
                                      </p:to>
                                    </p:set>
                                    <p:anim calcmode="lin" valueType="num">
                                      <p:cBhvr>
                                        <p:cTn id="41" dur="1000" fill="hold"/>
                                        <p:tgtEl>
                                          <p:spTgt spid="53288"/>
                                        </p:tgtEl>
                                        <p:attrNameLst>
                                          <p:attrName>ppt_w</p:attrName>
                                        </p:attrNameLst>
                                      </p:cBhvr>
                                      <p:tavLst>
                                        <p:tav tm="0">
                                          <p:val>
                                            <p:strVal val="#ppt_w+.3"/>
                                          </p:val>
                                        </p:tav>
                                        <p:tav tm="100000">
                                          <p:val>
                                            <p:strVal val="#ppt_w"/>
                                          </p:val>
                                        </p:tav>
                                      </p:tavLst>
                                    </p:anim>
                                    <p:anim calcmode="lin" valueType="num">
                                      <p:cBhvr>
                                        <p:cTn id="42" dur="1000" fill="hold"/>
                                        <p:tgtEl>
                                          <p:spTgt spid="53288"/>
                                        </p:tgtEl>
                                        <p:attrNameLst>
                                          <p:attrName>ppt_h</p:attrName>
                                        </p:attrNameLst>
                                      </p:cBhvr>
                                      <p:tavLst>
                                        <p:tav tm="0">
                                          <p:val>
                                            <p:strVal val="#ppt_h"/>
                                          </p:val>
                                        </p:tav>
                                        <p:tav tm="100000">
                                          <p:val>
                                            <p:strVal val="#ppt_h"/>
                                          </p:val>
                                        </p:tav>
                                      </p:tavLst>
                                    </p:anim>
                                    <p:animEffect transition="in" filter="fade">
                                      <p:cBhvr>
                                        <p:cTn id="43" dur="1000"/>
                                        <p:tgtEl>
                                          <p:spTgt spid="53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P spid="53256" grpId="0"/>
      <p:bldP spid="53285" grpId="0"/>
      <p:bldP spid="53286" grpId="0" animBg="1"/>
      <p:bldP spid="53287" grpId="0"/>
      <p:bldP spid="53288" grpId="0"/>
      <p:bldP spid="53289" grpId="0"/>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Wingdings 2" pitchFamily="18" charset="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Wingdings 2" pitchFamily="18" charset="2"/>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1418</TotalTime>
  <Words>484</Words>
  <Application>Microsoft Office PowerPoint</Application>
  <PresentationFormat>On-screen Show (4:3)</PresentationFormat>
  <Paragraphs>69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Wingdings 2</vt:lpstr>
      <vt:lpstr>Arial</vt:lpstr>
      <vt:lpstr>Tahoma</vt:lpstr>
      <vt:lpstr>Wingdings</vt:lpstr>
      <vt:lpstr>Calibri</vt:lpstr>
      <vt:lpstr>.VnTime</vt:lpstr>
      <vt:lpstr>Textured</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TAco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CuongPQ</dc:creator>
  <cp:lastModifiedBy>CSTeam</cp:lastModifiedBy>
  <cp:revision>122</cp:revision>
  <dcterms:created xsi:type="dcterms:W3CDTF">2008-12-02T14:50:10Z</dcterms:created>
  <dcterms:modified xsi:type="dcterms:W3CDTF">2016-06-30T02:35:41Z</dcterms:modified>
</cp:coreProperties>
</file>