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  <p:sldMasterId id="2147483691" r:id="rId2"/>
    <p:sldMasterId id="2147483693" r:id="rId3"/>
    <p:sldMasterId id="2147483698" r:id="rId4"/>
  </p:sldMasterIdLst>
  <p:sldIdLst>
    <p:sldId id="268" r:id="rId5"/>
    <p:sldId id="257" r:id="rId6"/>
    <p:sldId id="276" r:id="rId7"/>
    <p:sldId id="264" r:id="rId8"/>
    <p:sldId id="269" r:id="rId9"/>
    <p:sldId id="293" r:id="rId10"/>
    <p:sldId id="271" r:id="rId11"/>
    <p:sldId id="286" r:id="rId12"/>
    <p:sldId id="294" r:id="rId13"/>
    <p:sldId id="287" r:id="rId14"/>
    <p:sldId id="295" r:id="rId15"/>
    <p:sldId id="296" r:id="rId16"/>
    <p:sldId id="290" r:id="rId17"/>
    <p:sldId id="297" r:id="rId18"/>
    <p:sldId id="289" r:id="rId19"/>
    <p:sldId id="280" r:id="rId20"/>
    <p:sldId id="283" r:id="rId21"/>
    <p:sldId id="279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showPr showNarration="1">
    <p:present/>
    <p:sldAll/>
    <p:penClr>
      <a:schemeClr val="tx1"/>
    </p:penClr>
  </p:showPr>
  <p:clrMru>
    <a:srgbClr val="FF0000"/>
    <a:srgbClr val="FF3300"/>
    <a:srgbClr val="0000CC"/>
    <a:srgbClr val="0000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7884" autoAdjust="0"/>
    <p:restoredTop sz="94660"/>
  </p:normalViewPr>
  <p:slideViewPr>
    <p:cSldViewPr>
      <p:cViewPr>
        <p:scale>
          <a:sx n="66" d="100"/>
          <a:sy n="66" d="100"/>
        </p:scale>
        <p:origin x="-522" y="-72"/>
      </p:cViewPr>
      <p:guideLst>
        <p:guide orient="horz" pos="2160"/>
        <p:guide pos="2880"/>
      </p:guideLst>
    </p:cSldViewPr>
  </p:slideViewPr>
  <p:outlineViewPr>
    <p:cViewPr>
      <p:scale>
        <a:sx n="66" d="100"/>
        <a:sy n="66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F4112-6609-42BC-840E-6C93A87CBF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EDFEA-CFB1-4F6D-89E2-6EEA90561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F0A5F9-76FC-4613-9F4E-D5BEC3C0AC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DDDCA-56E3-4209-8BDB-9E014A88F6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87420-E482-4CC9-B4D6-8926412946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8B17D9-0004-4419-B889-CF857FDEF5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3B635-F436-4CA7-ACAE-1634796AE1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8AD82-D29B-4FFA-BAAE-2ED69894AF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DA559-3D4B-480D-ADCD-3B6BC33C24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39D6F-C863-4505-82E9-3D76DF5B49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FC7D1-73BD-4CBC-AF7E-425C858A37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DD6D12-B230-4911-BE54-0528252260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40BD7-DD0D-4BF0-8291-315C0F3044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8D95A-D942-4F87-A879-8BB9D401D0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10A28E-D5F2-4795-B948-A9233B9166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D5E49-5AAB-4F59-BB3A-A5BF3D2F99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7952A-7264-4CC4-8646-6061B011F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C3B93-5719-45BE-BD60-E9EC88C367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AF261-76E1-4CA8-A1F6-67D6B1C29E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A1108-D485-448C-AD7E-86B5B22638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9A731-8C2B-4B7C-9F8B-E73AA36252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85314-6EFD-4798-8280-5A9FEED508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A6BB3-5CE3-401A-9D54-EE6AFAA034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597D6B-1FEC-4B63-A4A1-1A5856ED4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763635-7C26-4463-B9A7-45B96D2F8B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127E9-4E62-461E-BA0B-CFFAF8CF93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F6FA22-ECBB-4694-AA7A-59C3D407F8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6953B-D094-41FC-89FE-AFB8C61D16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F61FA-2B81-4E8E-9A89-D31FDD88F1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CBC3D8-C63E-49CA-A6E4-7CB52B41AA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4470A-08CF-4EC6-88EC-B33D7987EA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244C2-8D82-407D-BFB0-0F3FA0BF25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E6C0E8-602E-47DD-B34D-7DA6B4FB17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252F6-C6F9-46CF-B4CB-310F1C2612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91B88-8BDD-482D-B314-89F5E5208F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77B38-3949-4DCF-B1DD-97DE42B3D4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650A8-08AB-4A7A-B4C2-DA222A01AA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7577C-042B-4748-9068-F12988CDCD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342178-EDCC-48A6-9D4F-F527556D6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46BBD-4622-4B7F-BEFB-043A768C7C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552BE1-6C27-4401-B794-6709223BD0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4F5D4-4A4A-4D08-BB26-0E10EED90B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6E6495-2466-495F-9848-8B4F051BFD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8F4BB8-1547-4E19-9608-9AC3DAF65C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F23996-E08B-468C-A3AB-E450393C1C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3C8DEBFA-7126-450E-A66E-732A52B831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3EBDF229-1434-45C4-A7AA-CB0E799E0E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2056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2057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8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9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8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0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1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2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8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3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8" cy="7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4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5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6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8" cy="7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7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8" cy="7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8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9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0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1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8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2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8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3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4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5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8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6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8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7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8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9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80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8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81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8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82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83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84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8" cy="7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85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8" cy="7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86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87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8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4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23390C6-5200-42D0-AB01-82E40EC5DE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  <p:sldLayoutId id="21474838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86F02EA0-AE9E-4DD8-906B-6C2EB0C56D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04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105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4106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4123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4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5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6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7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8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9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0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1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4132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4133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4146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147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148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4134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35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36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4137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4138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139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140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141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142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143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144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145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grpSp>
        <p:nvGrpSpPr>
          <p:cNvPr id="4107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4121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2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4108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4109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4111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4112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4113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114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0" y="330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115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0" y="180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116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117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9" y="895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118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4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119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120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9" y="140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sp>
          <p:nvSpPr>
            <p:cNvPr id="4110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73" r:id="rId2"/>
    <p:sldLayoutId id="2147483874" r:id="rId3"/>
    <p:sldLayoutId id="2147483875" r:id="rId4"/>
    <p:sldLayoutId id="2147483876" r:id="rId5"/>
    <p:sldLayoutId id="2147483877" r:id="rId6"/>
    <p:sldLayoutId id="2147483878" r:id="rId7"/>
    <p:sldLayoutId id="2147483879" r:id="rId8"/>
    <p:sldLayoutId id="2147483880" r:id="rId9"/>
    <p:sldLayoutId id="2147483881" r:id="rId10"/>
    <p:sldLayoutId id="21474838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WordArt 5"/>
          <p:cNvSpPr>
            <a:spLocks noChangeArrowheads="1" noChangeShapeType="1" noTextEdit="1"/>
          </p:cNvSpPr>
          <p:nvPr/>
        </p:nvSpPr>
        <p:spPr bwMode="auto">
          <a:xfrm>
            <a:off x="4876800" y="3733800"/>
            <a:ext cx="3514725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MÔN KỸ THUẬT</a:t>
            </a:r>
          </a:p>
        </p:txBody>
      </p:sp>
      <p:pic>
        <p:nvPicPr>
          <p:cNvPr id="8195" name="Picture 6" descr="SmileySun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0"/>
            <a:ext cx="1600200" cy="145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9" name="Picture 7" descr="Book-09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47800" y="5562600"/>
            <a:ext cx="1676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8" descr="FlowerWink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4724400"/>
            <a:ext cx="2133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86048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ao rung ho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533400" y="457200"/>
            <a:ext cx="411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/>
              <a:t>2. Gà ác</a:t>
            </a:r>
          </a:p>
        </p:txBody>
      </p:sp>
      <p:pic>
        <p:nvPicPr>
          <p:cNvPr id="17411" name="Picture 5" descr="Ga ac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219200"/>
            <a:ext cx="6781800" cy="528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057400"/>
            <a:ext cx="8229600" cy="4572000"/>
          </a:xfrm>
        </p:spPr>
        <p:txBody>
          <a:bodyPr/>
          <a:lstStyle/>
          <a:p>
            <a:pPr marL="838200" indent="-838200" eaLnBrk="1" hangingPunct="1"/>
            <a:r>
              <a:rPr lang="en-US" sz="2400" smtClean="0"/>
              <a:t>            </a:t>
            </a:r>
            <a:r>
              <a:rPr lang="en-US" sz="2800" smtClean="0"/>
              <a:t>- </a:t>
            </a:r>
            <a:r>
              <a:rPr lang="en-US" sz="2800" i="1" smtClean="0"/>
              <a:t>Nguồn gốc</a:t>
            </a:r>
            <a:r>
              <a:rPr lang="en-US" sz="2800" smtClean="0"/>
              <a:t>: </a:t>
            </a:r>
            <a:r>
              <a:rPr lang="en-US" sz="2800" smtClean="0">
                <a:solidFill>
                  <a:srgbClr val="0000CC"/>
                </a:solidFill>
              </a:rPr>
              <a:t>Nuôi nhiều ở các tỉnh Miền Nam n</a:t>
            </a:r>
            <a:r>
              <a:rPr lang="vi-VN" sz="2800" smtClean="0">
                <a:solidFill>
                  <a:srgbClr val="0000CC"/>
                </a:solidFill>
              </a:rPr>
              <a:t>ư</a:t>
            </a:r>
            <a:r>
              <a:rPr lang="en-US" sz="2800" smtClean="0">
                <a:solidFill>
                  <a:srgbClr val="0000CC"/>
                </a:solidFill>
              </a:rPr>
              <a:t>ớc ta.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i="1" smtClean="0"/>
              <a:t>- Đặc </a:t>
            </a:r>
            <a:r>
              <a:rPr lang="vi-VN" sz="2800" i="1" smtClean="0"/>
              <a:t>đ</a:t>
            </a:r>
            <a:r>
              <a:rPr lang="en-US" sz="2800" i="1" smtClean="0"/>
              <a:t>iểm hình dạng</a:t>
            </a:r>
            <a:r>
              <a:rPr lang="en-US" sz="2800" smtClean="0"/>
              <a:t>: </a:t>
            </a:r>
            <a:r>
              <a:rPr lang="en-US" sz="2800" smtClean="0">
                <a:solidFill>
                  <a:srgbClr val="0000CC"/>
                </a:solidFill>
              </a:rPr>
              <a:t>Thân hình nhỏ, Lông trắng xù, chân gà có 5 ngón và có lông. Mỏ, chân, thịt và da </a:t>
            </a:r>
            <a:r>
              <a:rPr lang="vi-VN" sz="2800" smtClean="0">
                <a:solidFill>
                  <a:srgbClr val="0000CC"/>
                </a:solidFill>
              </a:rPr>
              <a:t>đ</a:t>
            </a:r>
            <a:r>
              <a:rPr lang="en-US" sz="2800" smtClean="0">
                <a:solidFill>
                  <a:srgbClr val="0000CC"/>
                </a:solidFill>
              </a:rPr>
              <a:t>ều màu </a:t>
            </a:r>
            <a:r>
              <a:rPr lang="vi-VN" sz="2800" smtClean="0">
                <a:solidFill>
                  <a:srgbClr val="0000CC"/>
                </a:solidFill>
              </a:rPr>
              <a:t>đ</a:t>
            </a:r>
            <a:r>
              <a:rPr lang="en-US" sz="2800" smtClean="0">
                <a:solidFill>
                  <a:srgbClr val="0000CC"/>
                </a:solidFill>
              </a:rPr>
              <a:t>en.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i="1" smtClean="0"/>
              <a:t>- </a:t>
            </a:r>
            <a:r>
              <a:rPr lang="vi-VN" sz="2800" i="1" smtClean="0"/>
              <a:t>Ư</a:t>
            </a:r>
            <a:r>
              <a:rPr lang="en-US" sz="2800" i="1" smtClean="0"/>
              <a:t>u </a:t>
            </a:r>
            <a:r>
              <a:rPr lang="vi-VN" sz="2800" i="1" smtClean="0"/>
              <a:t>đ</a:t>
            </a:r>
            <a:r>
              <a:rPr lang="en-US" sz="2800" i="1" smtClean="0"/>
              <a:t>iểm</a:t>
            </a:r>
            <a:r>
              <a:rPr lang="en-US" sz="2800" smtClean="0"/>
              <a:t>: </a:t>
            </a:r>
            <a:r>
              <a:rPr lang="en-US" sz="2800" smtClean="0">
                <a:solidFill>
                  <a:srgbClr val="0000CC"/>
                </a:solidFill>
              </a:rPr>
              <a:t>Thịt th</a:t>
            </a:r>
            <a:r>
              <a:rPr lang="vi-VN" sz="2800" smtClean="0">
                <a:solidFill>
                  <a:srgbClr val="0000CC"/>
                </a:solidFill>
              </a:rPr>
              <a:t>ơ</a:t>
            </a:r>
            <a:r>
              <a:rPr lang="en-US" sz="2800" smtClean="0">
                <a:solidFill>
                  <a:srgbClr val="0000CC"/>
                </a:solidFill>
              </a:rPr>
              <a:t>m, ngon, bổ, dùng </a:t>
            </a:r>
            <a:r>
              <a:rPr lang="vi-VN" sz="2800" smtClean="0">
                <a:solidFill>
                  <a:srgbClr val="0000CC"/>
                </a:solidFill>
              </a:rPr>
              <a:t>đ</a:t>
            </a:r>
            <a:r>
              <a:rPr lang="en-US" sz="2800" smtClean="0">
                <a:solidFill>
                  <a:srgbClr val="0000CC"/>
                </a:solidFill>
              </a:rPr>
              <a:t>ể bồi d</a:t>
            </a:r>
            <a:r>
              <a:rPr lang="vi-VN" sz="2800" smtClean="0">
                <a:solidFill>
                  <a:srgbClr val="0000CC"/>
                </a:solidFill>
              </a:rPr>
              <a:t>ư</a:t>
            </a:r>
            <a:r>
              <a:rPr lang="en-US" sz="2800" smtClean="0">
                <a:solidFill>
                  <a:srgbClr val="0000CC"/>
                </a:solidFill>
              </a:rPr>
              <a:t>ỡng sức khoẻ cho con ng</a:t>
            </a:r>
            <a:r>
              <a:rPr lang="vi-VN" sz="2800" smtClean="0">
                <a:solidFill>
                  <a:srgbClr val="0000CC"/>
                </a:solidFill>
              </a:rPr>
              <a:t>ư</a:t>
            </a:r>
            <a:r>
              <a:rPr lang="en-US" sz="2800" smtClean="0">
                <a:solidFill>
                  <a:srgbClr val="0000CC"/>
                </a:solidFill>
              </a:rPr>
              <a:t>ời.</a:t>
            </a:r>
            <a:br>
              <a:rPr lang="en-US" sz="2800" smtClean="0">
                <a:solidFill>
                  <a:srgbClr val="0000CC"/>
                </a:solidFill>
              </a:rPr>
            </a:br>
            <a:r>
              <a:rPr lang="en-US" sz="2400" i="1" smtClean="0"/>
              <a:t>- Nh</a:t>
            </a:r>
            <a:r>
              <a:rPr lang="vi-VN" sz="2400" i="1" smtClean="0"/>
              <a:t>ư</a:t>
            </a:r>
            <a:r>
              <a:rPr lang="en-US" sz="2400" i="1" smtClean="0"/>
              <a:t>ợc </a:t>
            </a:r>
            <a:r>
              <a:rPr lang="vi-VN" sz="2400" i="1" smtClean="0"/>
              <a:t>đ</a:t>
            </a:r>
            <a:r>
              <a:rPr lang="en-US" sz="2400" i="1" smtClean="0"/>
              <a:t>iểm</a:t>
            </a:r>
            <a:r>
              <a:rPr lang="en-US" sz="2400" smtClean="0"/>
              <a:t>: </a:t>
            </a:r>
            <a:r>
              <a:rPr lang="en-US" sz="2400" smtClean="0">
                <a:solidFill>
                  <a:srgbClr val="0000CC"/>
                </a:solidFill>
              </a:rPr>
              <a:t>Thân hình nhỏ, nhẹ cân.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533400" y="457200"/>
            <a:ext cx="411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/>
              <a:t>2. Gà ác</a:t>
            </a:r>
          </a:p>
        </p:txBody>
      </p:sp>
      <p:pic>
        <p:nvPicPr>
          <p:cNvPr id="18436" name="Picture 4" descr="Ga ac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228600"/>
            <a:ext cx="3124200" cy="243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57200" y="5334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tx2"/>
                </a:solidFill>
              </a:rPr>
              <a:t>3. GÀ L</a:t>
            </a:r>
            <a:r>
              <a:rPr lang="vi-VN" sz="2400" b="1">
                <a:solidFill>
                  <a:schemeClr val="tx2"/>
                </a:solidFill>
              </a:rPr>
              <a:t>Ơ</a:t>
            </a:r>
            <a:r>
              <a:rPr lang="en-US" sz="2400" b="1">
                <a:solidFill>
                  <a:schemeClr val="tx2"/>
                </a:solidFill>
              </a:rPr>
              <a:t>GO:</a:t>
            </a:r>
          </a:p>
        </p:txBody>
      </p:sp>
      <p:pic>
        <p:nvPicPr>
          <p:cNvPr id="19459" name="Picture 3" descr="Anh 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927100"/>
            <a:ext cx="7391400" cy="593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457200" y="5334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tx2"/>
                </a:solidFill>
              </a:rPr>
              <a:t>3. GÀ L</a:t>
            </a:r>
            <a:r>
              <a:rPr lang="vi-VN" sz="2400" b="1">
                <a:solidFill>
                  <a:schemeClr val="tx2"/>
                </a:solidFill>
              </a:rPr>
              <a:t>Ơ</a:t>
            </a:r>
            <a:r>
              <a:rPr lang="en-US" sz="2400" b="1">
                <a:solidFill>
                  <a:schemeClr val="tx2"/>
                </a:solidFill>
              </a:rPr>
              <a:t>GO:</a:t>
            </a:r>
          </a:p>
        </p:txBody>
      </p:sp>
      <p:pic>
        <p:nvPicPr>
          <p:cNvPr id="20483" name="Picture 7" descr="Anh 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0"/>
            <a:ext cx="3429000" cy="275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Rectangle 8"/>
          <p:cNvSpPr>
            <a:spLocks noGrp="1" noChangeArrowheads="1"/>
          </p:cNvSpPr>
          <p:nvPr>
            <p:ph type="title"/>
          </p:nvPr>
        </p:nvSpPr>
        <p:spPr>
          <a:xfrm>
            <a:off x="533400" y="2743200"/>
            <a:ext cx="8229600" cy="2971800"/>
          </a:xfrm>
          <a:noFill/>
        </p:spPr>
        <p:txBody>
          <a:bodyPr/>
          <a:lstStyle/>
          <a:p>
            <a:pPr marL="838200" indent="-838200" eaLnBrk="1" hangingPunct="1"/>
            <a:r>
              <a:rPr lang="en-US" sz="2400" smtClean="0"/>
              <a:t>	- </a:t>
            </a:r>
            <a:r>
              <a:rPr lang="en-US" sz="2400" i="1" smtClean="0"/>
              <a:t>Nguồn gốc</a:t>
            </a:r>
            <a:r>
              <a:rPr lang="en-US" sz="2400" smtClean="0"/>
              <a:t>: </a:t>
            </a:r>
            <a:r>
              <a:rPr lang="en-US" sz="2400" smtClean="0">
                <a:solidFill>
                  <a:srgbClr val="0000CC"/>
                </a:solidFill>
              </a:rPr>
              <a:t>Có nguồn gốc từ n</a:t>
            </a:r>
            <a:r>
              <a:rPr lang="vi-VN" sz="2400" smtClean="0">
                <a:solidFill>
                  <a:srgbClr val="0000CC"/>
                </a:solidFill>
              </a:rPr>
              <a:t>ư</a:t>
            </a:r>
            <a:r>
              <a:rPr lang="en-US" sz="2400" smtClean="0">
                <a:solidFill>
                  <a:srgbClr val="0000CC"/>
                </a:solidFill>
              </a:rPr>
              <a:t>ớc ý.</a:t>
            </a:r>
            <a:br>
              <a:rPr lang="en-US" sz="2400" smtClean="0">
                <a:solidFill>
                  <a:srgbClr val="0000CC"/>
                </a:solidFill>
              </a:rPr>
            </a:br>
            <a:r>
              <a:rPr lang="en-US" sz="2400" smtClean="0"/>
              <a:t/>
            </a:r>
            <a:br>
              <a:rPr lang="en-US" sz="2400" smtClean="0"/>
            </a:br>
            <a:r>
              <a:rPr lang="en-US" sz="2400" i="1" smtClean="0"/>
              <a:t>- Đặc </a:t>
            </a:r>
            <a:r>
              <a:rPr lang="vi-VN" sz="2400" i="1" smtClean="0"/>
              <a:t>đ</a:t>
            </a:r>
            <a:r>
              <a:rPr lang="en-US" sz="2400" i="1" smtClean="0"/>
              <a:t>iểm hình dạng</a:t>
            </a:r>
            <a:r>
              <a:rPr lang="en-US" sz="2400" smtClean="0"/>
              <a:t>: </a:t>
            </a:r>
            <a:r>
              <a:rPr lang="en-US" sz="2400" smtClean="0">
                <a:solidFill>
                  <a:srgbClr val="0000CC"/>
                </a:solidFill>
              </a:rPr>
              <a:t>Thân hình gọn, lông màu trắng. Chân nhỏ màu vàng.</a:t>
            </a:r>
            <a:br>
              <a:rPr lang="en-US" sz="2400" smtClean="0">
                <a:solidFill>
                  <a:srgbClr val="0000CC"/>
                </a:solidFill>
              </a:rPr>
            </a:br>
            <a:r>
              <a:rPr lang="en-US" sz="2400" smtClean="0"/>
              <a:t/>
            </a:r>
            <a:br>
              <a:rPr lang="en-US" sz="2400" smtClean="0"/>
            </a:br>
            <a:r>
              <a:rPr lang="en-US" sz="2400" i="1" smtClean="0"/>
              <a:t>- </a:t>
            </a:r>
            <a:r>
              <a:rPr lang="vi-VN" sz="2400" i="1" smtClean="0"/>
              <a:t>Ư</a:t>
            </a:r>
            <a:r>
              <a:rPr lang="en-US" sz="2400" i="1" smtClean="0"/>
              <a:t>u </a:t>
            </a:r>
            <a:r>
              <a:rPr lang="vi-VN" sz="2400" i="1" smtClean="0"/>
              <a:t>đ</a:t>
            </a:r>
            <a:r>
              <a:rPr lang="en-US" sz="2400" i="1" smtClean="0"/>
              <a:t>iểm</a:t>
            </a:r>
            <a:r>
              <a:rPr lang="en-US" sz="2400" smtClean="0"/>
              <a:t>: </a:t>
            </a:r>
            <a:r>
              <a:rPr lang="en-US" sz="2400" smtClean="0">
                <a:solidFill>
                  <a:srgbClr val="0000CC"/>
                </a:solidFill>
              </a:rPr>
              <a:t>Đẻ nhiều trứng</a:t>
            </a:r>
            <a:r>
              <a:rPr lang="en-US" sz="2400" smtClean="0"/>
              <a:t>.</a:t>
            </a:r>
            <a:br>
              <a:rPr lang="en-US" sz="2400" smtClean="0"/>
            </a:b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5" descr="Anh 23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519113"/>
            <a:ext cx="7924800" cy="633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219200" y="838200"/>
            <a:ext cx="472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tx2"/>
                </a:solidFill>
              </a:rPr>
              <a:t>4. GÀ TAM HOÀNG: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4" descr="Anh 23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0"/>
            <a:ext cx="396240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590800"/>
            <a:ext cx="8229600" cy="3886200"/>
          </a:xfrm>
        </p:spPr>
        <p:txBody>
          <a:bodyPr/>
          <a:lstStyle/>
          <a:p>
            <a:pPr marL="838200" indent="-838200" eaLnBrk="1" hangingPunct="1"/>
            <a:r>
              <a:rPr lang="en-US" smtClean="0"/>
              <a:t>	</a:t>
            </a:r>
            <a:r>
              <a:rPr lang="en-US" sz="2800" smtClean="0"/>
              <a:t>- </a:t>
            </a:r>
            <a:r>
              <a:rPr lang="en-US" sz="2800" i="1" smtClean="0"/>
              <a:t>Nguồn gốc</a:t>
            </a:r>
            <a:r>
              <a:rPr lang="en-US" sz="2800" smtClean="0"/>
              <a:t>: </a:t>
            </a:r>
            <a:r>
              <a:rPr lang="en-US" sz="2800" smtClean="0">
                <a:solidFill>
                  <a:srgbClr val="0000CC"/>
                </a:solidFill>
              </a:rPr>
              <a:t>Gốc từ Trung Quốc</a:t>
            </a:r>
            <a:br>
              <a:rPr lang="en-US" sz="2800" smtClean="0">
                <a:solidFill>
                  <a:srgbClr val="0000CC"/>
                </a:solidFill>
              </a:rPr>
            </a:br>
            <a:r>
              <a:rPr lang="en-US" sz="2800" i="1" smtClean="0"/>
              <a:t>- Đặc </a:t>
            </a:r>
            <a:r>
              <a:rPr lang="vi-VN" sz="2800" i="1" smtClean="0"/>
              <a:t>đ</a:t>
            </a:r>
            <a:r>
              <a:rPr lang="en-US" sz="2800" i="1" smtClean="0"/>
              <a:t>iểm hình dạng</a:t>
            </a:r>
            <a:r>
              <a:rPr lang="en-US" sz="2800" smtClean="0"/>
              <a:t>: </a:t>
            </a:r>
            <a:r>
              <a:rPr lang="en-US" sz="2800" smtClean="0">
                <a:solidFill>
                  <a:srgbClr val="0000CC"/>
                </a:solidFill>
              </a:rPr>
              <a:t>Thân hình ngắn, lông màu vàng r</a:t>
            </a:r>
            <a:r>
              <a:rPr lang="vi-VN" sz="2800" smtClean="0">
                <a:solidFill>
                  <a:srgbClr val="0000CC"/>
                </a:solidFill>
              </a:rPr>
              <a:t>ơ</a:t>
            </a:r>
            <a:r>
              <a:rPr lang="en-US" sz="2800" smtClean="0">
                <a:solidFill>
                  <a:srgbClr val="0000CC"/>
                </a:solidFill>
              </a:rPr>
              <a:t>m, chân và da màu vàng. Trứng màu nâu nhạt.</a:t>
            </a:r>
            <a:br>
              <a:rPr lang="en-US" sz="2800" smtClean="0">
                <a:solidFill>
                  <a:srgbClr val="0000CC"/>
                </a:solidFill>
              </a:rPr>
            </a:br>
            <a:r>
              <a:rPr lang="vi-VN" sz="2800" i="1" smtClean="0"/>
              <a:t>Ư</a:t>
            </a:r>
            <a:r>
              <a:rPr lang="en-US" sz="2800" i="1" smtClean="0"/>
              <a:t>u </a:t>
            </a:r>
            <a:r>
              <a:rPr lang="vi-VN" sz="2800" i="1" smtClean="0"/>
              <a:t>đ</a:t>
            </a:r>
            <a:r>
              <a:rPr lang="en-US" sz="2800" i="1" smtClean="0"/>
              <a:t>iểm</a:t>
            </a:r>
            <a:r>
              <a:rPr lang="en-US" sz="2800" smtClean="0"/>
              <a:t>: </a:t>
            </a:r>
            <a:r>
              <a:rPr lang="en-US" sz="2800" smtClean="0">
                <a:solidFill>
                  <a:srgbClr val="0000CC"/>
                </a:solidFill>
              </a:rPr>
              <a:t>Chóng lớn, </a:t>
            </a:r>
            <a:r>
              <a:rPr lang="vi-VN" sz="2800" smtClean="0">
                <a:solidFill>
                  <a:srgbClr val="0000CC"/>
                </a:solidFill>
              </a:rPr>
              <a:t>đ</a:t>
            </a:r>
            <a:r>
              <a:rPr lang="en-US" sz="2800" smtClean="0">
                <a:solidFill>
                  <a:srgbClr val="0000CC"/>
                </a:solidFill>
              </a:rPr>
              <a:t>ẻ nhiều. </a:t>
            </a:r>
            <a:br>
              <a:rPr lang="en-US" sz="2800" smtClean="0">
                <a:solidFill>
                  <a:srgbClr val="0000CC"/>
                </a:solidFill>
              </a:rPr>
            </a:br>
            <a:r>
              <a:rPr lang="en-US" sz="2800" i="1" smtClean="0"/>
              <a:t>- Nh</a:t>
            </a:r>
            <a:r>
              <a:rPr lang="vi-VN" sz="2800" i="1" smtClean="0"/>
              <a:t>ư</a:t>
            </a:r>
            <a:r>
              <a:rPr lang="en-US" sz="2800" i="1" smtClean="0"/>
              <a:t>ợc </a:t>
            </a:r>
            <a:r>
              <a:rPr lang="vi-VN" sz="2800" i="1" smtClean="0"/>
              <a:t>đ</a:t>
            </a:r>
            <a:r>
              <a:rPr lang="en-US" sz="2800" i="1" smtClean="0"/>
              <a:t>iểm</a:t>
            </a:r>
            <a:r>
              <a:rPr lang="en-US" sz="2800" smtClean="0"/>
              <a:t>: </a:t>
            </a:r>
            <a:r>
              <a:rPr lang="en-US" sz="2800" smtClean="0">
                <a:solidFill>
                  <a:srgbClr val="0000CC"/>
                </a:solidFill>
              </a:rPr>
              <a:t>Thân ngắn.</a:t>
            </a:r>
          </a:p>
        </p:txBody>
      </p:sp>
      <p:sp>
        <p:nvSpPr>
          <p:cNvPr id="22532" name="Text Box 3"/>
          <p:cNvSpPr txBox="1">
            <a:spLocks noChangeArrowheads="1"/>
          </p:cNvSpPr>
          <p:nvPr/>
        </p:nvSpPr>
        <p:spPr bwMode="auto">
          <a:xfrm>
            <a:off x="1219200" y="838200"/>
            <a:ext cx="472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tx2"/>
                </a:solidFill>
              </a:rPr>
              <a:t>4. GÀ TAM HOÀNG: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402" name="Group 122"/>
          <p:cNvGraphicFramePr>
            <a:graphicFrameLocks noGrp="1"/>
          </p:cNvGraphicFramePr>
          <p:nvPr>
            <p:ph sz="half" idx="2"/>
          </p:nvPr>
        </p:nvGraphicFramePr>
        <p:xfrm>
          <a:off x="609600" y="304800"/>
          <a:ext cx="8229600" cy="6284913"/>
        </p:xfrm>
        <a:graphic>
          <a:graphicData uri="http://schemas.openxmlformats.org/drawingml/2006/table">
            <a:tbl>
              <a:tblPr/>
              <a:tblGrid>
                <a:gridCol w="1306513"/>
                <a:gridCol w="1233487"/>
                <a:gridCol w="2466975"/>
                <a:gridCol w="1611313"/>
                <a:gridCol w="1611312"/>
              </a:tblGrid>
              <a:tr h="1182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Tªn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gièng gµ</a:t>
                      </a:r>
                    </a:p>
                  </a:txBody>
                  <a:tcPr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Nguån Gèc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§Æc ®iÓm,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h×nh d¹ng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¦u ®iÓm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Nh­îc ®iÓm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87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Gµ Ri</a:t>
                      </a:r>
                    </a:p>
                  </a:txBody>
                  <a:tcPr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Arial Narrow" pitchFamily="34" charset="0"/>
                        </a:rPr>
                        <a:t>ViÖt Nam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Arial Narrow" pitchFamily="34" charset="0"/>
                        </a:rPr>
                        <a:t>Th©n h×nh nhá, gµ m¸i l«ng mµu vµng cã ®èm ®en, gµ trèng l«ng mµu vµng, ®á tÝa, ®u«i ®en.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Arial Narrow" pitchFamily="34" charset="0"/>
                        </a:rPr>
                        <a:t>ThÞt ch¾c, th¬m ngon. §Î nhiÒu, Ýt bÖnh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Arial Narrow" pitchFamily="34" charset="0"/>
                        </a:rPr>
                        <a:t>Th©n h×nh nhá, chËm lín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03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Gµ ¸c</a:t>
                      </a:r>
                    </a:p>
                  </a:txBody>
                  <a:tcPr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Arial Narrow" pitchFamily="34" charset="0"/>
                        </a:rPr>
                        <a:t>MiÒn nam n­íc ta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Arial Narrow" pitchFamily="34" charset="0"/>
                        </a:rPr>
                        <a:t>Th©n h×nh nhá, l«ng mµu tr¾ng xï, ch©n cã 5 ngãn vµ cã l«ng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Arial Narrow" pitchFamily="34" charset="0"/>
                        </a:rPr>
                        <a:t>ThÞt th¬m ngon, bæ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Arial Narrow" pitchFamily="34" charset="0"/>
                        </a:rPr>
                        <a:t>Th©n nhá, nhÑ c©n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63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Gµ L¬go</a:t>
                      </a:r>
                    </a:p>
                  </a:txBody>
                  <a:tcPr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Arial Narrow" pitchFamily="34" charset="0"/>
                        </a:rPr>
                        <a:t>Gèc tõ ITALIA (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Arial NarrowH" pitchFamily="34" charset="0"/>
                        </a:rPr>
                        <a:t>ý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Arial Narrow" pitchFamily="34" charset="0"/>
                        </a:rPr>
                        <a:t>)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Arial Narrow" pitchFamily="34" charset="0"/>
                        </a:rPr>
                        <a:t>Th©n h×nh gän, nhÑ, l«ng tr¾ng, ch©n nhá, thÊp.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Arial Narrow" pitchFamily="34" charset="0"/>
                        </a:rPr>
                        <a:t>§Î nhiÒu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.VnArial Narrow" pitchFamily="34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066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Gµ Tam Hoµng</a:t>
                      </a:r>
                    </a:p>
                  </a:txBody>
                  <a:tcPr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Arial Narrow" pitchFamily="34" charset="0"/>
                        </a:rPr>
                        <a:t>Trung Quèc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Arial Narrow" pitchFamily="34" charset="0"/>
                        </a:rPr>
                        <a:t>Th©n  ng¾n, l«ng vµng, ch©n vµ da mµu vµng, trøng mµu n©u nh¹t.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Arial Narrow" pitchFamily="34" charset="0"/>
                        </a:rPr>
                        <a:t>Chãng lín, ®Î nhiÒu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Arial Narrow" pitchFamily="34" charset="0"/>
                        </a:rPr>
                        <a:t>Th©n ng¾n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Anh 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3373438"/>
            <a:ext cx="4038600" cy="324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9" name="Picture 3" descr="Anh 23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505200"/>
            <a:ext cx="4038600" cy="323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4" descr="Anh ga ri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228600"/>
            <a:ext cx="4114800" cy="336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5" descr="Ga ac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8200" y="236538"/>
            <a:ext cx="3810000" cy="296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838200" y="30480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Gà Ri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5257800" y="31242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Gà Ác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5257800" y="6400800"/>
            <a:ext cx="2622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Gà L</a:t>
            </a:r>
            <a:r>
              <a:rPr lang="vi-VN" sz="2400" b="1"/>
              <a:t>ơ</a:t>
            </a:r>
            <a:r>
              <a:rPr lang="en-US" sz="2400" b="1"/>
              <a:t> go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1219200" y="6400800"/>
            <a:ext cx="2622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Gà Tam Hoàng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762000" y="990600"/>
            <a:ext cx="76200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u="sng"/>
              <a:t>Ghi nhớ</a:t>
            </a:r>
            <a:r>
              <a:rPr lang="en-US" sz="3200" b="1" i="1"/>
              <a:t>:</a:t>
            </a:r>
            <a:r>
              <a:rPr lang="en-US" sz="2000"/>
              <a:t> </a:t>
            </a:r>
          </a:p>
          <a:p>
            <a:pPr algn="just">
              <a:spcBef>
                <a:spcPct val="50000"/>
              </a:spcBef>
            </a:pPr>
            <a:r>
              <a:rPr lang="en-US" sz="2400"/>
              <a:t>        </a:t>
            </a:r>
            <a:r>
              <a:rPr lang="en-US" sz="3200">
                <a:solidFill>
                  <a:srgbClr val="0000CC"/>
                </a:solidFill>
              </a:rPr>
              <a:t>Có nhiều giống gà </a:t>
            </a:r>
            <a:r>
              <a:rPr lang="vi-VN" sz="3200">
                <a:solidFill>
                  <a:srgbClr val="0000CC"/>
                </a:solidFill>
              </a:rPr>
              <a:t>đư</a:t>
            </a:r>
            <a:r>
              <a:rPr lang="en-US" sz="3200">
                <a:solidFill>
                  <a:srgbClr val="0000CC"/>
                </a:solidFill>
              </a:rPr>
              <a:t>ợc nuôi ở n</a:t>
            </a:r>
            <a:r>
              <a:rPr lang="vi-VN" sz="3200">
                <a:solidFill>
                  <a:srgbClr val="0000CC"/>
                </a:solidFill>
              </a:rPr>
              <a:t>ư</a:t>
            </a:r>
            <a:r>
              <a:rPr lang="en-US" sz="3200">
                <a:solidFill>
                  <a:srgbClr val="0000CC"/>
                </a:solidFill>
              </a:rPr>
              <a:t>ớc ta. Các giống gà khác nhau có </a:t>
            </a:r>
            <a:r>
              <a:rPr lang="vi-VN" sz="3200">
                <a:solidFill>
                  <a:srgbClr val="0000CC"/>
                </a:solidFill>
              </a:rPr>
              <a:t>đ</a:t>
            </a:r>
            <a:r>
              <a:rPr lang="en-US" sz="3200">
                <a:solidFill>
                  <a:srgbClr val="0000CC"/>
                </a:solidFill>
              </a:rPr>
              <a:t>ặc </a:t>
            </a:r>
            <a:r>
              <a:rPr lang="vi-VN" sz="3200">
                <a:solidFill>
                  <a:srgbClr val="0000CC"/>
                </a:solidFill>
              </a:rPr>
              <a:t>đ</a:t>
            </a:r>
            <a:r>
              <a:rPr lang="en-US" sz="3200">
                <a:solidFill>
                  <a:srgbClr val="0000CC"/>
                </a:solidFill>
              </a:rPr>
              <a:t>iểm hình dạng, khả n</a:t>
            </a:r>
            <a:r>
              <a:rPr lang="vi-VN" sz="3200">
                <a:solidFill>
                  <a:srgbClr val="0000CC"/>
                </a:solidFill>
              </a:rPr>
              <a:t>ă</a:t>
            </a:r>
            <a:r>
              <a:rPr lang="en-US" sz="3200">
                <a:solidFill>
                  <a:srgbClr val="0000CC"/>
                </a:solidFill>
              </a:rPr>
              <a:t>ng sinh tr</a:t>
            </a:r>
            <a:r>
              <a:rPr lang="vi-VN" sz="3200">
                <a:solidFill>
                  <a:srgbClr val="0000CC"/>
                </a:solidFill>
              </a:rPr>
              <a:t>ư</a:t>
            </a:r>
            <a:r>
              <a:rPr lang="en-US" sz="3200">
                <a:solidFill>
                  <a:srgbClr val="0000CC"/>
                </a:solidFill>
              </a:rPr>
              <a:t>ởng, sinh sản khác nhau. Khi ch</a:t>
            </a:r>
            <a:r>
              <a:rPr lang="vi-VN" sz="3200">
                <a:solidFill>
                  <a:srgbClr val="0000CC"/>
                </a:solidFill>
              </a:rPr>
              <a:t>ă</a:t>
            </a:r>
            <a:r>
              <a:rPr lang="en-US" sz="3200">
                <a:solidFill>
                  <a:srgbClr val="0000CC"/>
                </a:solidFill>
              </a:rPr>
              <a:t>n nuôi cần chọn giống gà phù hợp với </a:t>
            </a:r>
            <a:r>
              <a:rPr lang="vi-VN" sz="3200">
                <a:solidFill>
                  <a:srgbClr val="0000CC"/>
                </a:solidFill>
              </a:rPr>
              <a:t>đ</a:t>
            </a:r>
            <a:r>
              <a:rPr lang="en-US" sz="3200">
                <a:solidFill>
                  <a:srgbClr val="0000CC"/>
                </a:solidFill>
              </a:rPr>
              <a:t>iều kiện và mục </a:t>
            </a:r>
            <a:r>
              <a:rPr lang="vi-VN" sz="3200">
                <a:solidFill>
                  <a:srgbClr val="0000CC"/>
                </a:solidFill>
              </a:rPr>
              <a:t>đ</a:t>
            </a:r>
            <a:r>
              <a:rPr lang="en-US" sz="3200">
                <a:solidFill>
                  <a:srgbClr val="0000CC"/>
                </a:solidFill>
              </a:rPr>
              <a:t>ích ch</a:t>
            </a:r>
            <a:r>
              <a:rPr lang="vi-VN" sz="3200">
                <a:solidFill>
                  <a:srgbClr val="0000CC"/>
                </a:solidFill>
              </a:rPr>
              <a:t>ă</a:t>
            </a:r>
            <a:r>
              <a:rPr lang="en-US" sz="3200">
                <a:solidFill>
                  <a:srgbClr val="0000CC"/>
                </a:solidFill>
              </a:rPr>
              <a:t>n nuôi</a:t>
            </a:r>
            <a:r>
              <a:rPr lang="en-US" sz="2400">
                <a:solidFill>
                  <a:srgbClr val="0000CC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>
          <a:xfrm>
            <a:off x="839788" y="277813"/>
            <a:ext cx="7770812" cy="696912"/>
          </a:xfrm>
        </p:spPr>
        <p:txBody>
          <a:bodyPr/>
          <a:lstStyle/>
          <a:p>
            <a:pPr algn="ctr" eaLnBrk="1" hangingPunct="1"/>
            <a:r>
              <a:rPr lang="en-US" sz="4400" smtClean="0">
                <a:latin typeface="Arial" charset="0"/>
              </a:rPr>
              <a:t>KIỂM TRA BÀI CŨ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95400"/>
            <a:ext cx="8229600" cy="106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i="1" smtClean="0"/>
              <a:t>Câu hỏi:</a:t>
            </a:r>
            <a:r>
              <a:rPr lang="en-US" sz="2400" b="1" smtClean="0"/>
              <a:t> Em hãy nêu những lợi ích của việc nuôi gà?</a:t>
            </a:r>
            <a:endParaRPr lang="en-US" sz="16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400" b="1" smtClean="0">
              <a:solidFill>
                <a:srgbClr val="0000CC"/>
              </a:solidFill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5740400" y="1524000"/>
            <a:ext cx="11652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60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	</a:t>
            </a:r>
            <a:r>
              <a:rPr lang="en-US" sz="1600">
                <a:latin typeface="Arial"/>
              </a:rPr>
              <a:t> 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381000" y="2514600"/>
            <a:ext cx="83820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800" b="1" u="sng">
                <a:solidFill>
                  <a:srgbClr val="0000CC"/>
                </a:solidFill>
              </a:rPr>
              <a:t>Trả lời</a:t>
            </a:r>
            <a:r>
              <a:rPr lang="en-US" sz="2800">
                <a:solidFill>
                  <a:srgbClr val="0000CC"/>
                </a:solidFill>
              </a:rPr>
              <a:t>: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800">
                <a:solidFill>
                  <a:srgbClr val="0000CC"/>
                </a:solidFill>
              </a:rPr>
              <a:t>	- Gà dễ nuôi, chóng lớn, </a:t>
            </a:r>
            <a:r>
              <a:rPr lang="vi-VN" sz="2800">
                <a:solidFill>
                  <a:srgbClr val="0000CC"/>
                </a:solidFill>
              </a:rPr>
              <a:t>đ</a:t>
            </a:r>
            <a:r>
              <a:rPr lang="en-US" sz="2800">
                <a:solidFill>
                  <a:srgbClr val="0000CC"/>
                </a:solidFill>
              </a:rPr>
              <a:t>ẻ nhiều. Thịt gà, trứng gà là thực phẩm th</a:t>
            </a:r>
            <a:r>
              <a:rPr lang="vi-VN" sz="2800">
                <a:solidFill>
                  <a:srgbClr val="0000CC"/>
                </a:solidFill>
              </a:rPr>
              <a:t>ơ</a:t>
            </a:r>
            <a:r>
              <a:rPr lang="en-US" sz="2800">
                <a:solidFill>
                  <a:srgbClr val="0000CC"/>
                </a:solidFill>
              </a:rPr>
              <a:t>m ngon, có giá trị dinh d</a:t>
            </a:r>
            <a:r>
              <a:rPr lang="vi-VN" sz="2800">
                <a:solidFill>
                  <a:srgbClr val="0000CC"/>
                </a:solidFill>
              </a:rPr>
              <a:t>ư</a:t>
            </a:r>
            <a:r>
              <a:rPr lang="en-US" sz="2800">
                <a:solidFill>
                  <a:srgbClr val="0000CC"/>
                </a:solidFill>
              </a:rPr>
              <a:t>ỡng cao và là nguồn cung cấp nguyên liệu cho công nghiệp chế biến thực phẩm.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800">
                <a:solidFill>
                  <a:srgbClr val="0000CC"/>
                </a:solidFill>
              </a:rPr>
              <a:t>	- Nuôi gà </a:t>
            </a:r>
            <a:r>
              <a:rPr lang="vi-VN" sz="2800">
                <a:solidFill>
                  <a:srgbClr val="0000CC"/>
                </a:solidFill>
              </a:rPr>
              <a:t>đ</a:t>
            </a:r>
            <a:r>
              <a:rPr lang="en-US" sz="2800">
                <a:solidFill>
                  <a:srgbClr val="0000CC"/>
                </a:solidFill>
              </a:rPr>
              <a:t>em lại nhiều lợi ích kinh tế cho ng</a:t>
            </a:r>
            <a:r>
              <a:rPr lang="vi-VN" sz="2800">
                <a:solidFill>
                  <a:srgbClr val="0000CC"/>
                </a:solidFill>
              </a:rPr>
              <a:t>ư</a:t>
            </a:r>
            <a:r>
              <a:rPr lang="en-US" sz="2800">
                <a:solidFill>
                  <a:srgbClr val="0000CC"/>
                </a:solidFill>
              </a:rPr>
              <a:t>ời ch</a:t>
            </a:r>
            <a:r>
              <a:rPr lang="vi-VN" sz="2800">
                <a:solidFill>
                  <a:srgbClr val="0000CC"/>
                </a:solidFill>
              </a:rPr>
              <a:t>ă</a:t>
            </a:r>
            <a:r>
              <a:rPr lang="en-US" sz="2800">
                <a:solidFill>
                  <a:srgbClr val="0000CC"/>
                </a:solidFill>
              </a:rPr>
              <a:t>n nuôi.</a:t>
            </a:r>
            <a:endParaRPr lang="en-US">
              <a:solidFill>
                <a:srgbClr val="0000CC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>
              <a:solidFill>
                <a:srgbClr val="0000CC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</a:pPr>
            <a:endParaRPr lang="en-US" sz="160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  <p:bldP spid="308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620000" cy="60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/>
              <a:t>* Em hãy kể tên những giống gà mà em biết?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smtClean="0"/>
          </a:p>
        </p:txBody>
      </p:sp>
      <p:sp>
        <p:nvSpPr>
          <p:cNvPr id="90129" name="Rectangle 17"/>
          <p:cNvSpPr>
            <a:spLocks noChangeArrowheads="1"/>
          </p:cNvSpPr>
          <p:nvPr/>
        </p:nvSpPr>
        <p:spPr bwMode="auto">
          <a:xfrm>
            <a:off x="304800" y="2895600"/>
            <a:ext cx="8305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400" b="1"/>
              <a:t>	</a:t>
            </a:r>
            <a:r>
              <a:rPr lang="en-US" sz="2400" b="1" u="sng"/>
              <a:t>Kết luận</a:t>
            </a:r>
            <a:r>
              <a:rPr lang="en-US" sz="2400"/>
              <a:t>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400"/>
              <a:t>	Những giống gà </a:t>
            </a:r>
            <a:r>
              <a:rPr lang="vi-VN" sz="2400"/>
              <a:t>đư</a:t>
            </a:r>
            <a:r>
              <a:rPr lang="en-US" sz="2400"/>
              <a:t>ợc nuôi ở n</a:t>
            </a:r>
            <a:r>
              <a:rPr lang="vi-VN" sz="2400"/>
              <a:t>ư</a:t>
            </a:r>
            <a:r>
              <a:rPr lang="en-US" sz="2400"/>
              <a:t>ớc ta là: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400"/>
              <a:t>	Gà Ri, Gà Mía, Gà ác, Gà Hồ ,Gà Tam Hoàng, Gà tre ,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400"/>
              <a:t>	Gà L</a:t>
            </a:r>
            <a:r>
              <a:rPr lang="vi-VN" sz="2400"/>
              <a:t>ơ</a:t>
            </a:r>
            <a:r>
              <a:rPr lang="en-US" sz="2400"/>
              <a:t>go, Gà Đông Cảo, Gà chọi, Gà L</a:t>
            </a:r>
            <a:r>
              <a:rPr lang="vi-VN" sz="2400"/>
              <a:t>ươ</a:t>
            </a:r>
            <a:r>
              <a:rPr lang="en-US" sz="2400"/>
              <a:t>ng Ph</a:t>
            </a:r>
            <a:r>
              <a:rPr lang="vi-VN" sz="2400"/>
              <a:t>ư</a:t>
            </a:r>
            <a:r>
              <a:rPr lang="en-US" sz="2400"/>
              <a:t>ợng, Gà Tây, Gà Rốt ri, Gà Kapia...</a:t>
            </a:r>
          </a:p>
        </p:txBody>
      </p:sp>
      <p:sp>
        <p:nvSpPr>
          <p:cNvPr id="10244" name="Rectangle 19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8229600" cy="941388"/>
          </a:xfrm>
          <a:noFill/>
        </p:spPr>
        <p:txBody>
          <a:bodyPr/>
          <a:lstStyle/>
          <a:p>
            <a:pPr algn="ctr" eaLnBrk="1" hangingPunct="1"/>
            <a:r>
              <a:rPr lang="en-US" sz="3200" b="1" smtClean="0">
                <a:latin typeface="Arial" charset="0"/>
              </a:rPr>
              <a:t>TRÒ CH</a:t>
            </a:r>
            <a:r>
              <a:rPr lang="vi-VN" sz="3200" b="1" smtClean="0">
                <a:latin typeface="Arial" charset="0"/>
              </a:rPr>
              <a:t>Ơ</a:t>
            </a:r>
            <a:r>
              <a:rPr lang="en-US" sz="3200" b="1" smtClean="0">
                <a:latin typeface="Arial" charset="0"/>
              </a:rPr>
              <a:t>I “CHUNG SỨC”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90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 build="p"/>
      <p:bldP spid="901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6" descr="ga h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609600"/>
            <a:ext cx="2446338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7" descr="ga ac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0" y="609600"/>
            <a:ext cx="2514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8" descr="ga 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4191000"/>
            <a:ext cx="2209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9" descr="ga ri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" y="4343400"/>
            <a:ext cx="2133600" cy="193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Text Box 10"/>
          <p:cNvSpPr txBox="1">
            <a:spLocks noChangeArrowheads="1"/>
          </p:cNvSpPr>
          <p:nvPr/>
        </p:nvSpPr>
        <p:spPr bwMode="auto">
          <a:xfrm>
            <a:off x="381000" y="33528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Gà Hồ</a:t>
            </a:r>
          </a:p>
        </p:txBody>
      </p:sp>
      <p:sp>
        <p:nvSpPr>
          <p:cNvPr id="11271" name="Text Box 11"/>
          <p:cNvSpPr txBox="1">
            <a:spLocks noChangeArrowheads="1"/>
          </p:cNvSpPr>
          <p:nvPr/>
        </p:nvSpPr>
        <p:spPr bwMode="auto">
          <a:xfrm>
            <a:off x="3200400" y="33528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Gà Ác</a:t>
            </a:r>
          </a:p>
        </p:txBody>
      </p:sp>
      <p:sp>
        <p:nvSpPr>
          <p:cNvPr id="11272" name="Text Box 12"/>
          <p:cNvSpPr txBox="1">
            <a:spLocks noChangeArrowheads="1"/>
          </p:cNvSpPr>
          <p:nvPr/>
        </p:nvSpPr>
        <p:spPr bwMode="auto">
          <a:xfrm>
            <a:off x="6248400" y="3352800"/>
            <a:ext cx="1981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Gà Đông Cảo</a:t>
            </a:r>
          </a:p>
        </p:txBody>
      </p:sp>
      <p:sp>
        <p:nvSpPr>
          <p:cNvPr id="11273" name="Text Box 13"/>
          <p:cNvSpPr txBox="1">
            <a:spLocks noChangeArrowheads="1"/>
          </p:cNvSpPr>
          <p:nvPr/>
        </p:nvSpPr>
        <p:spPr bwMode="auto">
          <a:xfrm>
            <a:off x="609600" y="64008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Gà Ri</a:t>
            </a:r>
          </a:p>
        </p:txBody>
      </p:sp>
      <p:sp>
        <p:nvSpPr>
          <p:cNvPr id="11274" name="Text Box 14"/>
          <p:cNvSpPr txBox="1">
            <a:spLocks noChangeArrowheads="1"/>
          </p:cNvSpPr>
          <p:nvPr/>
        </p:nvSpPr>
        <p:spPr bwMode="auto">
          <a:xfrm>
            <a:off x="3352800" y="64008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Gà L</a:t>
            </a:r>
            <a:r>
              <a:rPr lang="vi-VN" sz="2400" b="1"/>
              <a:t>ơ</a:t>
            </a:r>
            <a:r>
              <a:rPr lang="en-US" sz="2400" b="1"/>
              <a:t> go</a:t>
            </a:r>
          </a:p>
        </p:txBody>
      </p:sp>
      <p:sp>
        <p:nvSpPr>
          <p:cNvPr id="11275" name="Text Box 16"/>
          <p:cNvSpPr txBox="1">
            <a:spLocks noChangeArrowheads="1"/>
          </p:cNvSpPr>
          <p:nvPr/>
        </p:nvSpPr>
        <p:spPr bwMode="auto">
          <a:xfrm>
            <a:off x="6400800" y="64008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Gà Tre</a:t>
            </a:r>
          </a:p>
        </p:txBody>
      </p:sp>
      <p:pic>
        <p:nvPicPr>
          <p:cNvPr id="11276" name="Picture 20" descr="Ga Dong Cao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48400" y="609600"/>
            <a:ext cx="16764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7" name="Picture 21" descr="Ga t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96000" y="4191000"/>
            <a:ext cx="2514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686800" cy="5638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endParaRPr lang="en-US" smtClean="0"/>
          </a:p>
        </p:txBody>
      </p:sp>
      <p:pic>
        <p:nvPicPr>
          <p:cNvPr id="12291" name="Picture 8" descr="ga Kab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3657600"/>
            <a:ext cx="2362200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9" descr="Ga luong phuo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457200"/>
            <a:ext cx="2438400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11" descr="Ga rot ri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3581400"/>
            <a:ext cx="3124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13" descr="Ga Tay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0" y="609600"/>
            <a:ext cx="2286000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14" descr="Ga choi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77000" y="533400"/>
            <a:ext cx="1524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6" name="Text Box 15"/>
          <p:cNvSpPr txBox="1">
            <a:spLocks noChangeArrowheads="1"/>
          </p:cNvSpPr>
          <p:nvPr/>
        </p:nvSpPr>
        <p:spPr bwMode="auto">
          <a:xfrm>
            <a:off x="3429000" y="2590800"/>
            <a:ext cx="2667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Gà L</a:t>
            </a:r>
            <a:r>
              <a:rPr lang="vi-VN" sz="2400" b="1"/>
              <a:t>ươ</a:t>
            </a:r>
            <a:r>
              <a:rPr lang="en-US" sz="2400" b="1"/>
              <a:t>ng Ph</a:t>
            </a:r>
            <a:r>
              <a:rPr lang="vi-VN" sz="2400" b="1"/>
              <a:t>ư</a:t>
            </a:r>
            <a:r>
              <a:rPr lang="en-US" sz="2400" b="1"/>
              <a:t>ợng</a:t>
            </a:r>
          </a:p>
        </p:txBody>
      </p:sp>
      <p:sp>
        <p:nvSpPr>
          <p:cNvPr id="12297" name="Text Box 16"/>
          <p:cNvSpPr txBox="1">
            <a:spLocks noChangeArrowheads="1"/>
          </p:cNvSpPr>
          <p:nvPr/>
        </p:nvSpPr>
        <p:spPr bwMode="auto">
          <a:xfrm>
            <a:off x="3657600" y="5791200"/>
            <a:ext cx="220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Gà Kapia</a:t>
            </a:r>
          </a:p>
        </p:txBody>
      </p:sp>
      <p:sp>
        <p:nvSpPr>
          <p:cNvPr id="12298" name="Text Box 17"/>
          <p:cNvSpPr txBox="1">
            <a:spLocks noChangeArrowheads="1"/>
          </p:cNvSpPr>
          <p:nvPr/>
        </p:nvSpPr>
        <p:spPr bwMode="auto">
          <a:xfrm>
            <a:off x="533400" y="5715000"/>
            <a:ext cx="266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Gà Rốt ri</a:t>
            </a:r>
          </a:p>
        </p:txBody>
      </p:sp>
      <p:sp>
        <p:nvSpPr>
          <p:cNvPr id="12299" name="Text Box 18"/>
          <p:cNvSpPr txBox="1">
            <a:spLocks noChangeArrowheads="1"/>
          </p:cNvSpPr>
          <p:nvPr/>
        </p:nvSpPr>
        <p:spPr bwMode="auto">
          <a:xfrm>
            <a:off x="533400" y="2590800"/>
            <a:ext cx="266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Gà Tây</a:t>
            </a:r>
          </a:p>
        </p:txBody>
      </p:sp>
      <p:sp>
        <p:nvSpPr>
          <p:cNvPr id="12300" name="Text Box 19"/>
          <p:cNvSpPr txBox="1">
            <a:spLocks noChangeArrowheads="1"/>
          </p:cNvSpPr>
          <p:nvPr/>
        </p:nvSpPr>
        <p:spPr bwMode="auto">
          <a:xfrm>
            <a:off x="6324600" y="2667000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Gà Chọi</a:t>
            </a:r>
          </a:p>
        </p:txBody>
      </p:sp>
      <p:pic>
        <p:nvPicPr>
          <p:cNvPr id="12301" name="Picture 20" descr="Ga Mia 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48400" y="3733800"/>
            <a:ext cx="2286000" cy="193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2" name="Text Box 21"/>
          <p:cNvSpPr txBox="1">
            <a:spLocks noChangeArrowheads="1"/>
          </p:cNvSpPr>
          <p:nvPr/>
        </p:nvSpPr>
        <p:spPr bwMode="auto">
          <a:xfrm>
            <a:off x="6248400" y="5791200"/>
            <a:ext cx="2362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Gà Mía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Anh 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3373438"/>
            <a:ext cx="4038600" cy="324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3" descr="Anh 23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505200"/>
            <a:ext cx="4038600" cy="323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4" descr="Anh ga ri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228600"/>
            <a:ext cx="4114800" cy="336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5" descr="Ga ac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8200" y="236538"/>
            <a:ext cx="3810000" cy="296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838200" y="30480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Gà Ri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5257800" y="31242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Gà Ác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5257800" y="6400800"/>
            <a:ext cx="2622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Gà L</a:t>
            </a:r>
            <a:r>
              <a:rPr lang="vi-VN" sz="2400" b="1"/>
              <a:t>ơ</a:t>
            </a:r>
            <a:r>
              <a:rPr lang="en-US" sz="2400" b="1"/>
              <a:t> go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1219200" y="6400800"/>
            <a:ext cx="2622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Gà Tam Hoàng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b="1" smtClean="0">
                <a:solidFill>
                  <a:srgbClr val="000000"/>
                </a:solidFill>
              </a:rPr>
              <a:t>PHIẾU HỌC TẬP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8458200" cy="4530725"/>
          </a:xfrm>
        </p:spPr>
        <p:txBody>
          <a:bodyPr/>
          <a:lstStyle/>
          <a:p>
            <a:pPr eaLnBrk="1" hangingPunct="1"/>
            <a:r>
              <a:rPr lang="en-US" sz="2800" b="1" smtClean="0"/>
              <a:t>Em hãy </a:t>
            </a:r>
            <a:r>
              <a:rPr lang="vi-VN" sz="2800" b="1" smtClean="0"/>
              <a:t>đ</a:t>
            </a:r>
            <a:r>
              <a:rPr lang="en-US" sz="2800" b="1" smtClean="0"/>
              <a:t>ọc nội dung bài học và tìm những thông tin cần thiết </a:t>
            </a:r>
            <a:r>
              <a:rPr lang="vi-VN" sz="2800" b="1" smtClean="0"/>
              <a:t>đ</a:t>
            </a:r>
            <a:r>
              <a:rPr lang="en-US" sz="2800" b="1" smtClean="0"/>
              <a:t>ể hoàn thành bảng sau:</a:t>
            </a:r>
          </a:p>
        </p:txBody>
      </p:sp>
      <p:graphicFrame>
        <p:nvGraphicFramePr>
          <p:cNvPr id="47155" name="Group 51"/>
          <p:cNvGraphicFramePr>
            <a:graphicFrameLocks noGrp="1"/>
          </p:cNvGraphicFramePr>
          <p:nvPr>
            <p:ph sz="half" idx="2"/>
          </p:nvPr>
        </p:nvGraphicFramePr>
        <p:xfrm>
          <a:off x="457200" y="2286000"/>
          <a:ext cx="8458200" cy="4230688"/>
        </p:xfrm>
        <a:graphic>
          <a:graphicData uri="http://schemas.openxmlformats.org/drawingml/2006/table">
            <a:tbl>
              <a:tblPr/>
              <a:tblGrid>
                <a:gridCol w="1692275"/>
                <a:gridCol w="1692275"/>
                <a:gridCol w="1689100"/>
                <a:gridCol w="1692275"/>
                <a:gridCol w="1692275"/>
              </a:tblGrid>
              <a:tr h="887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Tªn gièng gµ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Nguån Gèc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§Æc ®iÓm, h×nh d¹ng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¦u ®iÓm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Nh­îc ®iÓm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Gµ Ri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3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Gµ ¸c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Gµ L¬go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0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Gµ Tam Hoµng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5"/>
          <p:cNvSpPr txBox="1">
            <a:spLocks noChangeArrowheads="1"/>
          </p:cNvSpPr>
          <p:nvPr/>
        </p:nvSpPr>
        <p:spPr bwMode="auto">
          <a:xfrm>
            <a:off x="1219200" y="609600"/>
            <a:ext cx="7162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tx2"/>
                </a:solidFill>
              </a:rPr>
              <a:t>1.</a:t>
            </a:r>
            <a:r>
              <a:rPr lang="en-US" sz="3200">
                <a:solidFill>
                  <a:schemeClr val="tx2"/>
                </a:solidFill>
              </a:rPr>
              <a:t> </a:t>
            </a:r>
            <a:r>
              <a:rPr lang="en-US" sz="3200" b="1">
                <a:solidFill>
                  <a:schemeClr val="tx2"/>
                </a:solidFill>
              </a:rPr>
              <a:t>Gà Ri</a:t>
            </a:r>
            <a:r>
              <a:rPr lang="en-US" sz="3200">
                <a:solidFill>
                  <a:schemeClr val="tx2"/>
                </a:solidFill>
              </a:rPr>
              <a:t>:</a:t>
            </a:r>
          </a:p>
        </p:txBody>
      </p:sp>
      <p:pic>
        <p:nvPicPr>
          <p:cNvPr id="15363" name="Picture 6" descr="Anh ga ri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379538"/>
            <a:ext cx="7162800" cy="547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981200"/>
            <a:ext cx="7924800" cy="3581400"/>
          </a:xfrm>
        </p:spPr>
        <p:txBody>
          <a:bodyPr/>
          <a:lstStyle/>
          <a:p>
            <a:pPr marL="838200" indent="-838200" eaLnBrk="1" hangingPunct="1"/>
            <a:r>
              <a:rPr lang="en-US" sz="2400" i="1" smtClean="0"/>
              <a:t>           Nguồn gốc</a:t>
            </a:r>
            <a:r>
              <a:rPr lang="en-US" sz="2400" smtClean="0"/>
              <a:t>: </a:t>
            </a:r>
            <a:r>
              <a:rPr lang="en-US" sz="2400" smtClean="0">
                <a:solidFill>
                  <a:srgbClr val="0000CC"/>
                </a:solidFill>
              </a:rPr>
              <a:t>Có nguồn gốc lâu </a:t>
            </a:r>
            <a:br>
              <a:rPr lang="en-US" sz="2400" smtClean="0">
                <a:solidFill>
                  <a:srgbClr val="0000CC"/>
                </a:solidFill>
              </a:rPr>
            </a:br>
            <a:r>
              <a:rPr lang="vi-VN" sz="2400" smtClean="0">
                <a:solidFill>
                  <a:srgbClr val="0000CC"/>
                </a:solidFill>
              </a:rPr>
              <a:t>đ</a:t>
            </a:r>
            <a:r>
              <a:rPr lang="en-US" sz="2400" smtClean="0">
                <a:solidFill>
                  <a:srgbClr val="0000CC"/>
                </a:solidFill>
              </a:rPr>
              <a:t>ời ở n</a:t>
            </a:r>
            <a:r>
              <a:rPr lang="vi-VN" sz="2400" smtClean="0">
                <a:solidFill>
                  <a:srgbClr val="0000CC"/>
                </a:solidFill>
              </a:rPr>
              <a:t>ư</a:t>
            </a:r>
            <a:r>
              <a:rPr lang="en-US" sz="2400" smtClean="0">
                <a:solidFill>
                  <a:srgbClr val="0000CC"/>
                </a:solidFill>
              </a:rPr>
              <a:t>ớc ta </a:t>
            </a:r>
            <a:r>
              <a:rPr lang="vi-VN" sz="2400" smtClean="0">
                <a:solidFill>
                  <a:srgbClr val="0000CC"/>
                </a:solidFill>
              </a:rPr>
              <a:t>đư</a:t>
            </a:r>
            <a:r>
              <a:rPr lang="en-US" sz="2400" smtClean="0">
                <a:solidFill>
                  <a:srgbClr val="0000CC"/>
                </a:solidFill>
              </a:rPr>
              <a:t>ợc chọn và thuần hoá từ gà rừng.</a:t>
            </a:r>
            <a:r>
              <a:rPr lang="en-US" sz="2400" smtClean="0"/>
              <a:t/>
            </a:r>
            <a:br>
              <a:rPr lang="en-US" sz="2400" smtClean="0"/>
            </a:br>
            <a:r>
              <a:rPr lang="en-US" sz="2400" i="1" smtClean="0"/>
              <a:t> Đặc </a:t>
            </a:r>
            <a:r>
              <a:rPr lang="vi-VN" sz="2400" i="1" smtClean="0"/>
              <a:t>đ</a:t>
            </a:r>
            <a:r>
              <a:rPr lang="en-US" sz="2400" i="1" smtClean="0"/>
              <a:t>iểm hình dạng</a:t>
            </a:r>
            <a:r>
              <a:rPr lang="en-US" sz="2400" smtClean="0"/>
              <a:t>: </a:t>
            </a:r>
            <a:r>
              <a:rPr lang="en-US" sz="2400" smtClean="0">
                <a:solidFill>
                  <a:srgbClr val="0000CC"/>
                </a:solidFill>
              </a:rPr>
              <a:t>Thân hình nhỏ, gà mái lông màu vàng có </a:t>
            </a:r>
            <a:r>
              <a:rPr lang="vi-VN" sz="2400" smtClean="0">
                <a:solidFill>
                  <a:srgbClr val="0000CC"/>
                </a:solidFill>
              </a:rPr>
              <a:t>đ</a:t>
            </a:r>
            <a:r>
              <a:rPr lang="en-US" sz="2400" smtClean="0">
                <a:solidFill>
                  <a:srgbClr val="0000CC"/>
                </a:solidFill>
              </a:rPr>
              <a:t>iểm các </a:t>
            </a:r>
            <a:r>
              <a:rPr lang="vi-VN" sz="2400" smtClean="0">
                <a:solidFill>
                  <a:srgbClr val="0000CC"/>
                </a:solidFill>
              </a:rPr>
              <a:t>đ</a:t>
            </a:r>
            <a:r>
              <a:rPr lang="en-US" sz="2400" smtClean="0">
                <a:solidFill>
                  <a:srgbClr val="0000CC"/>
                </a:solidFill>
              </a:rPr>
              <a:t>ốm </a:t>
            </a:r>
            <a:r>
              <a:rPr lang="vi-VN" sz="2400" smtClean="0">
                <a:solidFill>
                  <a:srgbClr val="0000CC"/>
                </a:solidFill>
              </a:rPr>
              <a:t>đ</a:t>
            </a:r>
            <a:r>
              <a:rPr lang="en-US" sz="2400" smtClean="0">
                <a:solidFill>
                  <a:srgbClr val="0000CC"/>
                </a:solidFill>
              </a:rPr>
              <a:t>en, gà trống lông màu vàng </a:t>
            </a:r>
            <a:r>
              <a:rPr lang="vi-VN" sz="2400" smtClean="0">
                <a:solidFill>
                  <a:srgbClr val="0000CC"/>
                </a:solidFill>
              </a:rPr>
              <a:t>đ</a:t>
            </a:r>
            <a:r>
              <a:rPr lang="en-US" sz="2400" smtClean="0">
                <a:solidFill>
                  <a:srgbClr val="0000CC"/>
                </a:solidFill>
              </a:rPr>
              <a:t>ậm, </a:t>
            </a:r>
            <a:r>
              <a:rPr lang="vi-VN" sz="2400" smtClean="0">
                <a:solidFill>
                  <a:srgbClr val="0000CC"/>
                </a:solidFill>
              </a:rPr>
              <a:t>đ</a:t>
            </a:r>
            <a:r>
              <a:rPr lang="en-US" sz="2400" smtClean="0">
                <a:solidFill>
                  <a:srgbClr val="0000CC"/>
                </a:solidFill>
              </a:rPr>
              <a:t>ỏ tía.</a:t>
            </a:r>
            <a:br>
              <a:rPr lang="en-US" sz="2400" smtClean="0">
                <a:solidFill>
                  <a:srgbClr val="0000CC"/>
                </a:solidFill>
              </a:rPr>
            </a:br>
            <a:r>
              <a:rPr lang="en-US" sz="2400" i="1" smtClean="0"/>
              <a:t>- </a:t>
            </a:r>
            <a:r>
              <a:rPr lang="vi-VN" sz="2400" i="1" smtClean="0"/>
              <a:t>Ư</a:t>
            </a:r>
            <a:r>
              <a:rPr lang="en-US" sz="2400" i="1" smtClean="0"/>
              <a:t>u </a:t>
            </a:r>
            <a:r>
              <a:rPr lang="vi-VN" sz="2400" i="1" smtClean="0"/>
              <a:t>đ</a:t>
            </a:r>
            <a:r>
              <a:rPr lang="en-US" sz="2400" i="1" smtClean="0"/>
              <a:t>iểm</a:t>
            </a:r>
            <a:r>
              <a:rPr lang="en-US" sz="2400" smtClean="0"/>
              <a:t>: </a:t>
            </a:r>
            <a:r>
              <a:rPr lang="en-US" sz="2400" smtClean="0">
                <a:solidFill>
                  <a:srgbClr val="0000CC"/>
                </a:solidFill>
              </a:rPr>
              <a:t>Thịt chắc, th</a:t>
            </a:r>
            <a:r>
              <a:rPr lang="vi-VN" sz="2400" smtClean="0">
                <a:solidFill>
                  <a:srgbClr val="0000CC"/>
                </a:solidFill>
              </a:rPr>
              <a:t>ơ</a:t>
            </a:r>
            <a:r>
              <a:rPr lang="en-US" sz="2400" smtClean="0">
                <a:solidFill>
                  <a:srgbClr val="0000CC"/>
                </a:solidFill>
              </a:rPr>
              <a:t>m ngon, </a:t>
            </a:r>
            <a:r>
              <a:rPr lang="vi-VN" sz="2400" smtClean="0">
                <a:solidFill>
                  <a:srgbClr val="0000CC"/>
                </a:solidFill>
              </a:rPr>
              <a:t>đ</a:t>
            </a:r>
            <a:r>
              <a:rPr lang="en-US" sz="2400" smtClean="0">
                <a:solidFill>
                  <a:srgbClr val="0000CC"/>
                </a:solidFill>
              </a:rPr>
              <a:t>ẻ nhiều, ít bệnh, nuôi con khéo...</a:t>
            </a:r>
            <a:br>
              <a:rPr lang="en-US" sz="2400" smtClean="0">
                <a:solidFill>
                  <a:srgbClr val="0000CC"/>
                </a:solidFill>
              </a:rPr>
            </a:br>
            <a:r>
              <a:rPr lang="en-US" sz="2400" i="1" smtClean="0"/>
              <a:t>- Nh</a:t>
            </a:r>
            <a:r>
              <a:rPr lang="vi-VN" sz="2400" i="1" smtClean="0"/>
              <a:t>ư</a:t>
            </a:r>
            <a:r>
              <a:rPr lang="en-US" sz="2400" i="1" smtClean="0"/>
              <a:t>ợc </a:t>
            </a:r>
            <a:r>
              <a:rPr lang="vi-VN" sz="2400" i="1" smtClean="0"/>
              <a:t>đ</a:t>
            </a:r>
            <a:r>
              <a:rPr lang="en-US" sz="2400" i="1" smtClean="0"/>
              <a:t>iểm</a:t>
            </a:r>
            <a:r>
              <a:rPr lang="en-US" sz="2400" smtClean="0"/>
              <a:t>: </a:t>
            </a:r>
            <a:r>
              <a:rPr lang="en-US" sz="2400" smtClean="0">
                <a:solidFill>
                  <a:srgbClr val="0000CC"/>
                </a:solidFill>
              </a:rPr>
              <a:t>Thân hình nhỏ, chậm lớn.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219200" y="609600"/>
            <a:ext cx="7162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tx2"/>
                </a:solidFill>
              </a:rPr>
              <a:t>1.Gà Ri</a:t>
            </a:r>
            <a:r>
              <a:rPr lang="en-US" sz="3200">
                <a:solidFill>
                  <a:schemeClr val="tx2"/>
                </a:solidFill>
              </a:rPr>
              <a:t>:</a:t>
            </a:r>
          </a:p>
        </p:txBody>
      </p:sp>
      <p:pic>
        <p:nvPicPr>
          <p:cNvPr id="16388" name="Picture 4" descr="Anh ga ri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304800"/>
            <a:ext cx="2514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889</TotalTime>
  <Words>447</Words>
  <Application>Microsoft Office PowerPoint</Application>
  <PresentationFormat>On-screen Show (4:3)</PresentationFormat>
  <Paragraphs>84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18</vt:i4>
      </vt:variant>
    </vt:vector>
  </HeadingPairs>
  <TitlesOfParts>
    <vt:vector size="31" baseType="lpstr">
      <vt:lpstr>Arial</vt:lpstr>
      <vt:lpstr>Garamond</vt:lpstr>
      <vt:lpstr>Wingdings</vt:lpstr>
      <vt:lpstr>Calibri</vt:lpstr>
      <vt:lpstr>Comic Sans MS</vt:lpstr>
      <vt:lpstr>.VnTime</vt:lpstr>
      <vt:lpstr>.VnArial Narrow</vt:lpstr>
      <vt:lpstr>.VnArial NarrowH</vt:lpstr>
      <vt:lpstr>Times New Roman</vt:lpstr>
      <vt:lpstr>Edge</vt:lpstr>
      <vt:lpstr>Network</vt:lpstr>
      <vt:lpstr>Default Design</vt:lpstr>
      <vt:lpstr>Crayons</vt:lpstr>
      <vt:lpstr>Slide 1</vt:lpstr>
      <vt:lpstr>KIỂM TRA BÀI CŨ</vt:lpstr>
      <vt:lpstr>TRÒ CHƠI “CHUNG SỨC”</vt:lpstr>
      <vt:lpstr>Slide 4</vt:lpstr>
      <vt:lpstr>Slide 5</vt:lpstr>
      <vt:lpstr>Slide 6</vt:lpstr>
      <vt:lpstr>PHIẾU HỌC TẬP</vt:lpstr>
      <vt:lpstr>Slide 8</vt:lpstr>
      <vt:lpstr>           Nguồn gốc: Có nguồn gốc lâu  đời ở nước ta được chọn và thuần hoá từ gà rừng.  Đặc điểm hình dạng: Thân hình nhỏ, gà mái lông màu vàng có điểm các đốm đen, gà trống lông màu vàng đậm, đỏ tía. - Ưu điểm: Thịt chắc, thơm ngon, đẻ nhiều, ít bệnh, nuôi con khéo... - Nhược điểm: Thân hình nhỏ, chậm lớn.</vt:lpstr>
      <vt:lpstr>Slide 10</vt:lpstr>
      <vt:lpstr>            - Nguồn gốc: Nuôi nhiều ở các tỉnh Miền Nam nước ta. - Đặc điểm hình dạng: Thân hình nhỏ, Lông trắng xù, chân gà có 5 ngón và có lông. Mỏ, chân, thịt và da đều màu đen. - Ưu điểm: Thịt thơm, ngon, bổ, dùng để bồi dưỡng sức khoẻ cho con người. - Nhược điểm: Thân hình nhỏ, nhẹ cân.</vt:lpstr>
      <vt:lpstr>Slide 12</vt:lpstr>
      <vt:lpstr> - Nguồn gốc: Có nguồn gốc từ nước ý.  - Đặc điểm hình dạng: Thân hình gọn, lông màu trắng. Chân nhỏ màu vàng.  - Ưu điểm: Đẻ nhiều trứng. </vt:lpstr>
      <vt:lpstr>Slide 14</vt:lpstr>
      <vt:lpstr> - Nguồn gốc: Gốc từ Trung Quốc - Đặc điểm hình dạng: Thân hình ngắn, lông màu vàng rơm, chân và da màu vàng. Trứng màu nâu nhạt. Ưu điểm: Chóng lớn, đẻ nhiều.  - Nhược điểm: Thân ngắn.</vt:lpstr>
      <vt:lpstr>Slide 16</vt:lpstr>
      <vt:lpstr>Slide 17</vt:lpstr>
      <vt:lpstr>Slide 18</vt:lpstr>
    </vt:vector>
  </TitlesOfParts>
  <Company>164A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xp sp2 Full</dc:creator>
  <cp:lastModifiedBy>CSTeam</cp:lastModifiedBy>
  <cp:revision>60</cp:revision>
  <dcterms:created xsi:type="dcterms:W3CDTF">2001-04-15T17:09:08Z</dcterms:created>
  <dcterms:modified xsi:type="dcterms:W3CDTF">2016-06-30T02:38:14Z</dcterms:modified>
</cp:coreProperties>
</file>