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15"/>
  </p:notesMasterIdLst>
  <p:sldIdLst>
    <p:sldId id="274" r:id="rId2"/>
    <p:sldId id="261" r:id="rId3"/>
    <p:sldId id="275" r:id="rId4"/>
    <p:sldId id="262" r:id="rId5"/>
    <p:sldId id="288" r:id="rId6"/>
    <p:sldId id="292" r:id="rId7"/>
    <p:sldId id="279" r:id="rId8"/>
    <p:sldId id="277" r:id="rId9"/>
    <p:sldId id="284" r:id="rId10"/>
    <p:sldId id="283" r:id="rId11"/>
    <p:sldId id="278" r:id="rId12"/>
    <p:sldId id="285" r:id="rId13"/>
    <p:sldId id="259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4BB588"/>
    <a:srgbClr val="FFCCFF"/>
    <a:srgbClr val="FF66FF"/>
    <a:srgbClr val="FF6699"/>
    <a:srgbClr val="FF0066"/>
    <a:srgbClr val="FF6600"/>
    <a:srgbClr val="FFFF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83" autoAdjust="0"/>
  </p:normalViewPr>
  <p:slideViewPr>
    <p:cSldViewPr>
      <p:cViewPr>
        <p:scale>
          <a:sx n="66" d="100"/>
          <a:sy n="66" d="100"/>
        </p:scale>
        <p:origin x="-5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A5C1D03-C978-4778-B93A-0F5EB9C40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EDEDE-3F3C-4AEA-83F9-6AAAEE3D2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86679-89BA-4456-9E2C-8C6AB0E83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EB816-6BD4-47A0-9E7C-9AF9CBB2B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D384D-0F12-4959-B8F5-6A5AE8B74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A1FCE-F17B-45CC-AF87-989F61065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49DE8-B116-4689-A9F5-881A1906B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AC191-A768-4B6A-B425-CE9EFF89E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1451E-47FC-4677-8BDD-7CEEC3100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AB834-9DCA-4CF8-9730-3D1103511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0625F-DCC4-4617-BE9B-3F4B83059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4B672-FCD3-4435-894E-A201C07E1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C8B49-EB2E-4568-8FFE-80977CE99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3E8C8-1384-4936-8F33-2A09BACD8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FB798-97E6-4768-BCA7-8DCD32CF4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7B7A6-A2FE-41B5-BF0A-322CF483E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FC8C9-7DDA-4702-B5ED-4A3C4F6EF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1AD6E-8F5C-45CE-AF56-F410BF1F0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75B21C4-28EE-49D3-8294-802020408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Mucsic3\hay%20hat%20len.mp3" TargetMode="Externa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6.gif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" Type="http://schemas.openxmlformats.org/officeDocument/2006/relationships/audio" Target="../media/audio1.wav"/><Relationship Id="rId6" Type="http://schemas.openxmlformats.org/officeDocument/2006/relationships/image" Target="../media/image19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8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8.gif"/><Relationship Id="rId2" Type="http://schemas.openxmlformats.org/officeDocument/2006/relationships/audio" Target="file:///E:\TH&#7846;Y%20NH&#7898;\JOLI-HOAI%20(H)\NH&#7840;C\nhac%206230\Nhung%20bong%20hoa%20nhung%20bai%20ca.mp3" TargetMode="External"/><Relationship Id="rId1" Type="http://schemas.openxmlformats.org/officeDocument/2006/relationships/audio" Target="file:///D:\Mucsic3\hay%20hat%20len.mp3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3.png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2.wav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jpeg"/><Relationship Id="rId5" Type="http://schemas.openxmlformats.org/officeDocument/2006/relationships/image" Target="../media/image8.gif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7.gif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gif"/><Relationship Id="rId9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8" name="ELPH111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hay hat le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6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461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smtClean="0">
                <a:solidFill>
                  <a:schemeClr val="hlink"/>
                </a:solidFill>
                <a:latin typeface="Arial"/>
              </a:rPr>
              <a:t>Môn :</a:t>
            </a:r>
            <a:r>
              <a:rPr lang="en-US" smtClean="0"/>
              <a:t> </a:t>
            </a:r>
            <a:r>
              <a:rPr lang="en-US" b="1" smtClean="0">
                <a:solidFill>
                  <a:srgbClr val="FF0066"/>
                </a:solidFill>
                <a:latin typeface="Arial"/>
              </a:rPr>
              <a:t>KĨ THUẬT KHỐI 5</a:t>
            </a:r>
            <a:r>
              <a:rPr lang="en-US" smtClean="0"/>
              <a:t> </a:t>
            </a:r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1524000" y="685800"/>
            <a:ext cx="6096000" cy="7620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762000" y="1066800"/>
            <a:ext cx="6551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hlink"/>
              </a:buClr>
              <a:buFontTx/>
              <a:buAutoNum type="romanUcPeriod"/>
            </a:pPr>
            <a:r>
              <a:rPr lang="en-US" sz="3200" b="1">
                <a:solidFill>
                  <a:schemeClr val="hlink"/>
                </a:solidFill>
                <a:latin typeface="Arial" charset="0"/>
              </a:rPr>
              <a:t>MỤC TIÊU – YÊU CẦU :</a:t>
            </a: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914400" y="1905000"/>
            <a:ext cx="8229600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32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HS biết cách nấu c</a:t>
            </a:r>
            <a:r>
              <a:rPr lang="vi-VN" sz="32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ơ</a:t>
            </a:r>
            <a:r>
              <a:rPr lang="en-US" sz="32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</a:t>
            </a:r>
            <a:r>
              <a:rPr lang="en-US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i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32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Biết liên hệ với việc nấu c</a:t>
            </a:r>
            <a:r>
              <a:rPr lang="vi-VN" sz="32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ơ</a:t>
            </a:r>
            <a:r>
              <a:rPr lang="en-US" sz="32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 ở gia </a:t>
            </a:r>
            <a:r>
              <a:rPr lang="vi-VN" sz="32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32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ình.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32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Có ý thức vận dụng kiến thức </a:t>
            </a:r>
            <a:r>
              <a:rPr lang="vi-VN" sz="32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32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ã học </a:t>
            </a:r>
            <a:r>
              <a:rPr lang="vi-VN" sz="32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32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ể nấu c</a:t>
            </a:r>
            <a:r>
              <a:rPr lang="vi-VN" sz="32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ơ</a:t>
            </a:r>
            <a:r>
              <a:rPr lang="en-US" sz="32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 phụ giúp gia </a:t>
            </a:r>
            <a:r>
              <a:rPr lang="vi-VN" sz="32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32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ình.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buFont typeface="Wingdings" pitchFamily="2" charset="2"/>
              <a:buChar char="Ø"/>
              <a:defRPr/>
            </a:pPr>
            <a:endParaRPr lang="en-US" sz="3200" i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Helve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49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49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49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7" presetClass="exit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49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49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7" presetClass="exit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49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49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7" presetClass="exit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1" dur="2000"/>
                                        <p:tgtEl>
                                          <p:spTgt spid="49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49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58"/>
                </p:tgtEl>
              </p:cMediaNode>
            </p:audio>
            <p:audio>
              <p:cMediaNode>
                <p:cTn id="7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9166" grpId="0"/>
      <p:bldP spid="49166" grpId="1"/>
      <p:bldP spid="49167" grpId="0" animBg="1"/>
      <p:bldP spid="49171" grpId="0"/>
      <p:bldP spid="49171" grpId="1"/>
      <p:bldP spid="4917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30"/>
          <p:cNvSpPr>
            <a:spLocks noChangeArrowheads="1"/>
          </p:cNvSpPr>
          <p:nvPr/>
        </p:nvSpPr>
        <p:spPr bwMode="auto">
          <a:xfrm>
            <a:off x="8001000" y="457200"/>
            <a:ext cx="914400" cy="838200"/>
          </a:xfrm>
          <a:prstGeom prst="wedgeEllipseCallout">
            <a:avLst>
              <a:gd name="adj1" fmla="val -43750"/>
              <a:gd name="adj2" fmla="val 464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>
              <a:latin typeface="Arial" charset="0"/>
            </a:endParaRPr>
          </a:p>
        </p:txBody>
      </p:sp>
      <p:pic>
        <p:nvPicPr>
          <p:cNvPr id="12291" name="Picture 8" descr="Notes-02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255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Line 9"/>
          <p:cNvSpPr>
            <a:spLocks noChangeShapeType="1"/>
          </p:cNvSpPr>
          <p:nvPr/>
        </p:nvSpPr>
        <p:spPr bwMode="auto">
          <a:xfrm>
            <a:off x="4191000" y="685800"/>
            <a:ext cx="3048000" cy="0"/>
          </a:xfrm>
          <a:prstGeom prst="line">
            <a:avLst/>
          </a:prstGeom>
          <a:noFill/>
          <a:ln w="38100" cmpd="dbl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609600" y="1447800"/>
            <a:ext cx="678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FF3300"/>
              </a:buClr>
              <a:buFontTx/>
              <a:buAutoNum type="arabicPeriod"/>
            </a:pPr>
            <a:r>
              <a:rPr lang="en-US" sz="3600">
                <a:solidFill>
                  <a:srgbClr val="FF3300"/>
                </a:solidFill>
                <a:latin typeface="Arial" charset="0"/>
              </a:rPr>
              <a:t>NẤU CƠM BẰNG BẾP ĐUN:</a:t>
            </a: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0" y="2057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AutoNum type="alphaLcParenR"/>
            </a:pPr>
            <a:r>
              <a:rPr lang="en-US" b="1" i="1" u="sng">
                <a:latin typeface="Arial" charset="0"/>
              </a:rPr>
              <a:t>Chuẩn bị:</a:t>
            </a:r>
          </a:p>
          <a:p>
            <a:pPr marL="990600" lvl="1" indent="-533400" eaLnBrk="1" hangingPunct="1">
              <a:lnSpc>
                <a:spcPct val="90000"/>
              </a:lnSpc>
              <a:spcBef>
                <a:spcPct val="20000"/>
              </a:spcBef>
              <a:buFont typeface="Tahoma" pitchFamily="34" charset="0"/>
              <a:buNone/>
            </a:pPr>
            <a:r>
              <a:rPr lang="en-US" sz="3600" b="1" i="1">
                <a:solidFill>
                  <a:schemeClr val="hlink"/>
                </a:solidFill>
                <a:latin typeface="Arial" charset="0"/>
              </a:rPr>
              <a:t>a</a:t>
            </a:r>
            <a:r>
              <a:rPr lang="en-US" sz="3600" b="1" i="1" baseline="30000">
                <a:solidFill>
                  <a:schemeClr val="hlink"/>
                </a:solidFill>
                <a:latin typeface="Arial" charset="0"/>
              </a:rPr>
              <a:t>3</a:t>
            </a:r>
            <a:r>
              <a:rPr lang="en-US" sz="3600" b="1" i="1">
                <a:solidFill>
                  <a:schemeClr val="hlink"/>
                </a:solidFill>
                <a:latin typeface="Arial" charset="0"/>
              </a:rPr>
              <a:t>) </a:t>
            </a:r>
            <a:r>
              <a:rPr lang="en-US" sz="3600" b="1" i="1">
                <a:latin typeface="Arial" charset="0"/>
              </a:rPr>
              <a:t>Làm sạch gạo và dụng cụ nấu cơm :</a:t>
            </a:r>
          </a:p>
        </p:txBody>
      </p:sp>
      <p:sp>
        <p:nvSpPr>
          <p:cNvPr id="69648" name="Rectangle 16"/>
          <p:cNvSpPr>
            <a:spLocks noGrp="1" noChangeArrowheads="1"/>
          </p:cNvSpPr>
          <p:nvPr>
            <p:ph type="title"/>
          </p:nvPr>
        </p:nvSpPr>
        <p:spPr>
          <a:xfrm>
            <a:off x="442913" y="3609975"/>
            <a:ext cx="8370887" cy="762000"/>
          </a:xfrm>
        </p:spPr>
        <p:txBody>
          <a:bodyPr/>
          <a:lstStyle/>
          <a:p>
            <a:pPr eaLnBrk="1" hangingPunct="1">
              <a:buFont typeface="Webdings" pitchFamily="18" charset="2"/>
              <a:buChar char="s"/>
              <a:defRPr/>
            </a:pPr>
            <a:r>
              <a:rPr lang="en-US" sz="2800" b="1" i="1" smtClean="0">
                <a:solidFill>
                  <a:srgbClr val="FFFF00"/>
                </a:solidFill>
                <a:latin typeface="Arial"/>
              </a:rPr>
              <a:t>Dựa vào hình 2 và hiểu biết của mình, em hãy nêu cách làm sạch gạo và dụng cụ nấu ăn ?</a:t>
            </a:r>
          </a:p>
        </p:txBody>
      </p:sp>
      <p:pic>
        <p:nvPicPr>
          <p:cNvPr id="69652" name="Picture 20" descr="img3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09600" y="4745038"/>
            <a:ext cx="1576388" cy="2112962"/>
          </a:xfrm>
        </p:spPr>
      </p:pic>
      <p:pic>
        <p:nvPicPr>
          <p:cNvPr id="69654" name="Picture 22" descr="img30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4572000" y="4876800"/>
            <a:ext cx="1497013" cy="1981200"/>
          </a:xfrm>
        </p:spPr>
      </p:pic>
      <p:sp>
        <p:nvSpPr>
          <p:cNvPr id="69655" name="AutoShape 23"/>
          <p:cNvSpPr>
            <a:spLocks noChangeArrowheads="1"/>
          </p:cNvSpPr>
          <p:nvPr/>
        </p:nvSpPr>
        <p:spPr bwMode="auto">
          <a:xfrm>
            <a:off x="6248400" y="4876800"/>
            <a:ext cx="2895600" cy="1981200"/>
          </a:xfrm>
          <a:prstGeom prst="wedgeEllipseCallout">
            <a:avLst>
              <a:gd name="adj1" fmla="val -73356"/>
              <a:gd name="adj2" fmla="val 331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FF66FF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Thảo luận nhóm 4 !</a:t>
            </a:r>
          </a:p>
        </p:txBody>
      </p:sp>
      <p:sp>
        <p:nvSpPr>
          <p:cNvPr id="69656" name="Rectangle 24"/>
          <p:cNvSpPr>
            <a:spLocks noChangeArrowheads="1"/>
          </p:cNvSpPr>
          <p:nvPr/>
        </p:nvSpPr>
        <p:spPr bwMode="auto">
          <a:xfrm>
            <a:off x="7696200" y="228600"/>
            <a:ext cx="1447800" cy="1108075"/>
          </a:xfrm>
          <a:prstGeom prst="rect">
            <a:avLst/>
          </a:prstGeom>
          <a:noFill/>
          <a:ln w="9525">
            <a:solidFill>
              <a:srgbClr val="FF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6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sym typeface="Wingdings" pitchFamily="2" charset="2"/>
              </a:rPr>
              <a:t> </a:t>
            </a:r>
          </a:p>
        </p:txBody>
      </p:sp>
      <p:pic>
        <p:nvPicPr>
          <p:cNvPr id="1030" name="Picture 6" descr="E:\www.blogtinhoc.net - Vista Sidebar for XP v.2.2\Vista Sidebar for XP v.2.2\Vista 5744 Gadgets Pack 2\VistaOrbClock.Gadget\images\newv1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58200" y="609600"/>
            <a:ext cx="8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8" name="ELPH121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28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28" descr="img30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8"/>
          <a:srcRect/>
          <a:stretch>
            <a:fillRect/>
          </a:stretch>
        </p:blipFill>
        <p:spPr>
          <a:xfrm>
            <a:off x="2590800" y="4876800"/>
            <a:ext cx="1481138" cy="1981200"/>
          </a:xfrm>
        </p:spPr>
      </p:pic>
      <p:sp>
        <p:nvSpPr>
          <p:cNvPr id="12303" name="Text Box 29"/>
          <p:cNvSpPr txBox="1">
            <a:spLocks noChangeArrowheads="1"/>
          </p:cNvSpPr>
          <p:nvPr/>
        </p:nvSpPr>
        <p:spPr bwMode="auto">
          <a:xfrm>
            <a:off x="1905000" y="914400"/>
            <a:ext cx="5867400" cy="461963"/>
          </a:xfrm>
          <a:prstGeom prst="rect">
            <a:avLst/>
          </a:prstGeom>
          <a:gradFill rotWithShape="1">
            <a:gsLst>
              <a:gs pos="0">
                <a:srgbClr val="FF66FF">
                  <a:alpha val="46001"/>
                </a:srgbClr>
              </a:gs>
              <a:gs pos="100000">
                <a:schemeClr val="accent1">
                  <a:alpha val="51999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Blip>
                <a:blip r:embed="rId9"/>
              </a:buBlip>
            </a:pPr>
            <a:r>
              <a:rPr lang="en-US" sz="2400" b="1" i="1" u="sng">
                <a:solidFill>
                  <a:srgbClr val="FF3300"/>
                </a:solidFill>
                <a:latin typeface="Arial" charset="0"/>
              </a:rPr>
              <a:t>Tiết 1</a:t>
            </a:r>
            <a:r>
              <a:rPr lang="en-US" sz="2400">
                <a:solidFill>
                  <a:srgbClr val="FF3300"/>
                </a:solidFill>
                <a:latin typeface="Arial" charset="0"/>
              </a:rPr>
              <a:t>: NẤU CƠM BẰNG BẾP ĐUN.</a:t>
            </a:r>
            <a:endParaRPr lang="en-US" sz="2000" i="1">
              <a:latin typeface="Arial" charset="0"/>
            </a:endParaRPr>
          </a:p>
        </p:txBody>
      </p:sp>
      <p:sp>
        <p:nvSpPr>
          <p:cNvPr id="12304" name="Text Box 31"/>
          <p:cNvSpPr txBox="1">
            <a:spLocks noChangeArrowheads="1"/>
          </p:cNvSpPr>
          <p:nvPr/>
        </p:nvSpPr>
        <p:spPr bwMode="auto">
          <a:xfrm>
            <a:off x="1295400" y="0"/>
            <a:ext cx="6172200" cy="646113"/>
          </a:xfrm>
          <a:prstGeom prst="rect">
            <a:avLst/>
          </a:prstGeom>
          <a:gradFill rotWithShape="1">
            <a:gsLst>
              <a:gs pos="0">
                <a:srgbClr val="FFFF00">
                  <a:alpha val="35999"/>
                </a:srgbClr>
              </a:gs>
              <a:gs pos="100000">
                <a:srgbClr val="4BB588">
                  <a:alpha val="26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Arial" charset="0"/>
              </a:rPr>
              <a:t>Bài dạy </a:t>
            </a:r>
            <a:r>
              <a:rPr lang="en-US" sz="3600" b="1">
                <a:solidFill>
                  <a:srgbClr val="FF3300"/>
                </a:solidFill>
                <a:latin typeface="Times" pitchFamily="18" charset="0"/>
              </a:rPr>
              <a:t>:</a:t>
            </a:r>
            <a:r>
              <a:rPr lang="en-US" sz="3600" b="1">
                <a:solidFill>
                  <a:srgbClr val="FF3300"/>
                </a:solidFill>
                <a:latin typeface="Arial" charset="0"/>
              </a:rPr>
              <a:t>  </a:t>
            </a:r>
            <a:r>
              <a:rPr lang="en-US" sz="3600" b="1">
                <a:solidFill>
                  <a:srgbClr val="FF66FF"/>
                </a:solidFill>
                <a:latin typeface="Arial" charset="0"/>
              </a:rPr>
              <a:t>NẤU C</a:t>
            </a:r>
            <a:r>
              <a:rPr lang="vi-VN" sz="3600" b="1">
                <a:solidFill>
                  <a:srgbClr val="FF66FF"/>
                </a:solidFill>
                <a:latin typeface="Arial" charset="0"/>
              </a:rPr>
              <a:t>Ơ</a:t>
            </a:r>
            <a:r>
              <a:rPr lang="en-US" sz="3600" b="1">
                <a:solidFill>
                  <a:srgbClr val="FF66FF"/>
                </a:solidFill>
                <a:latin typeface="Arial" charset="0"/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696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69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9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3" dur="6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991" fill="hold"/>
                                        <p:tgtEl>
                                          <p:spTgt spid="696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658"/>
                </p:tgtEl>
              </p:cMediaNode>
            </p:audio>
          </p:childTnLst>
        </p:cTn>
      </p:par>
    </p:tnLst>
    <p:bldLst>
      <p:bldP spid="69648" grpId="0"/>
      <p:bldP spid="69655" grpId="0" animBg="1"/>
      <p:bldP spid="6965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8"/>
          <p:cNvSpPr>
            <a:spLocks noChangeShapeType="1"/>
          </p:cNvSpPr>
          <p:nvPr/>
        </p:nvSpPr>
        <p:spPr bwMode="auto">
          <a:xfrm>
            <a:off x="4114800" y="762000"/>
            <a:ext cx="3200400" cy="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15" name="Picture 9" descr="Notes-02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55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609600" y="1295400"/>
            <a:ext cx="6781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FF3300"/>
              </a:buClr>
              <a:buFontTx/>
              <a:buAutoNum type="arabicPeriod"/>
            </a:pPr>
            <a:r>
              <a:rPr lang="en-US">
                <a:solidFill>
                  <a:srgbClr val="FF3300"/>
                </a:solidFill>
                <a:latin typeface="Arial" charset="0"/>
              </a:rPr>
              <a:t>NẤU CƠM BẰNG BẾP ĐUN:</a:t>
            </a: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609600" y="1905000"/>
            <a:ext cx="853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eriod" startAt="2"/>
              <a:defRPr/>
            </a:pPr>
            <a:r>
              <a:rPr 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Hoạt động 2: </a:t>
            </a:r>
            <a:r>
              <a:rPr lang="en-US" sz="28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Tìm hiểu các cách nấu cơm bằng soong, nồi trên bếp đun.</a:t>
            </a:r>
            <a:endParaRPr lang="en-US" sz="2400" b="1" i="1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pic>
        <p:nvPicPr>
          <p:cNvPr id="63505" name="Picture 17" descr="img3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0" y="4876800"/>
            <a:ext cx="1468438" cy="1981200"/>
          </a:xfrm>
        </p:spPr>
      </p:pic>
      <p:pic>
        <p:nvPicPr>
          <p:cNvPr id="63506" name="Picture 18" descr="img3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2514600" y="4876800"/>
            <a:ext cx="1468438" cy="1981200"/>
          </a:xfrm>
        </p:spPr>
      </p:pic>
      <p:pic>
        <p:nvPicPr>
          <p:cNvPr id="63508" name="Picture 20" descr="img3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304800" y="4745038"/>
            <a:ext cx="1590675" cy="2112962"/>
          </a:xfrm>
        </p:spPr>
      </p:pic>
      <p:sp>
        <p:nvSpPr>
          <p:cNvPr id="63511" name="Text Box 23"/>
          <p:cNvSpPr txBox="1">
            <a:spLocks noChangeArrowheads="1"/>
          </p:cNvSpPr>
          <p:nvPr/>
        </p:nvSpPr>
        <p:spPr bwMode="auto">
          <a:xfrm>
            <a:off x="0" y="2895600"/>
            <a:ext cx="2079625" cy="19383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Arial" charset="0"/>
              </a:rPr>
              <a:t>a). Đặt nồi nấu lên bếp và đun sôi nước, đổ gạo vào nồi.</a:t>
            </a:r>
            <a:r>
              <a:rPr lang="en-US" sz="2400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</a:t>
            </a:r>
          </a:p>
        </p:txBody>
      </p:sp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2271713" y="2898775"/>
            <a:ext cx="2079625" cy="15700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Arial" charset="0"/>
              </a:rPr>
              <a:t>b). Dùng đủa nấu để đảo và san đều gạo trong nồi.</a:t>
            </a:r>
          </a:p>
        </p:txBody>
      </p:sp>
      <p:sp>
        <p:nvSpPr>
          <p:cNvPr id="63513" name="Text Box 25"/>
          <p:cNvSpPr txBox="1">
            <a:spLocks noChangeArrowheads="1"/>
          </p:cNvSpPr>
          <p:nvPr/>
        </p:nvSpPr>
        <p:spPr bwMode="auto">
          <a:xfrm>
            <a:off x="4478338" y="2928938"/>
            <a:ext cx="2079625" cy="19383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Arial" charset="0"/>
              </a:rPr>
              <a:t>c). Đậy nắp nồi và đun to, đều lửa cho đến khi cạn nước,</a:t>
            </a:r>
          </a:p>
        </p:txBody>
      </p:sp>
      <p:sp>
        <p:nvSpPr>
          <p:cNvPr id="63514" name="Text Box 26"/>
          <p:cNvSpPr txBox="1">
            <a:spLocks noChangeArrowheads="1"/>
          </p:cNvSpPr>
          <p:nvPr/>
        </p:nvSpPr>
        <p:spPr bwMode="auto">
          <a:xfrm>
            <a:off x="6729413" y="2921000"/>
            <a:ext cx="2384425" cy="19383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Arial" charset="0"/>
              </a:rPr>
              <a:t>d). Đảo đều gạo trong nồi một lần nữa, sau đó giảm lửa thật nhỏ </a:t>
            </a:r>
          </a:p>
        </p:txBody>
      </p:sp>
      <p:sp>
        <p:nvSpPr>
          <p:cNvPr id="63517" name="WordArt 29" descr="White marble"/>
          <p:cNvSpPr>
            <a:spLocks noChangeArrowheads="1" noChangeShapeType="1" noTextEdit="1"/>
          </p:cNvSpPr>
          <p:nvPr/>
        </p:nvSpPr>
        <p:spPr bwMode="auto">
          <a:xfrm>
            <a:off x="2895600" y="4495800"/>
            <a:ext cx="3714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107763" dir="2700000" algn="ctr" rotWithShape="0">
                    <a:srgbClr val="FF0066">
                      <a:alpha val="50000"/>
                    </a:srgbClr>
                  </a:outerShdw>
                </a:effectLst>
                <a:latin typeface="Arial"/>
                <a:cs typeface="Arial"/>
              </a:rPr>
              <a:t></a:t>
            </a:r>
          </a:p>
        </p:txBody>
      </p:sp>
      <p:sp>
        <p:nvSpPr>
          <p:cNvPr id="63518" name="WordArt 30" descr="White marble"/>
          <p:cNvSpPr>
            <a:spLocks noChangeArrowheads="1" noChangeShapeType="1" noTextEdit="1"/>
          </p:cNvSpPr>
          <p:nvPr/>
        </p:nvSpPr>
        <p:spPr bwMode="auto">
          <a:xfrm>
            <a:off x="914400" y="4419600"/>
            <a:ext cx="3714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107763" dir="2700000" algn="ctr" rotWithShape="0">
                    <a:srgbClr val="FF0066">
                      <a:alpha val="50000"/>
                    </a:srgbClr>
                  </a:outerShdw>
                </a:effectLst>
                <a:latin typeface="Arial"/>
                <a:cs typeface="Arial"/>
              </a:rPr>
              <a:t></a:t>
            </a:r>
          </a:p>
        </p:txBody>
      </p:sp>
      <p:sp>
        <p:nvSpPr>
          <p:cNvPr id="63519" name="WordArt 31" descr="White marble"/>
          <p:cNvSpPr>
            <a:spLocks noChangeArrowheads="1" noChangeShapeType="1" noTextEdit="1"/>
          </p:cNvSpPr>
          <p:nvPr/>
        </p:nvSpPr>
        <p:spPr bwMode="auto">
          <a:xfrm>
            <a:off x="7620000" y="4514850"/>
            <a:ext cx="3714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107763" dir="2700000" algn="ctr" rotWithShape="0">
                    <a:srgbClr val="FF0066">
                      <a:alpha val="50000"/>
                    </a:srgbClr>
                  </a:outerShdw>
                </a:effectLst>
                <a:latin typeface="Arial"/>
                <a:cs typeface="Arial"/>
              </a:rPr>
              <a:t></a:t>
            </a:r>
          </a:p>
        </p:txBody>
      </p:sp>
      <p:sp>
        <p:nvSpPr>
          <p:cNvPr id="13328" name="Text Box 32"/>
          <p:cNvSpPr txBox="1">
            <a:spLocks noChangeArrowheads="1"/>
          </p:cNvSpPr>
          <p:nvPr/>
        </p:nvSpPr>
        <p:spPr bwMode="auto">
          <a:xfrm>
            <a:off x="1905000" y="914400"/>
            <a:ext cx="5867400" cy="954088"/>
          </a:xfrm>
          <a:prstGeom prst="rect">
            <a:avLst/>
          </a:prstGeom>
          <a:gradFill rotWithShape="1">
            <a:gsLst>
              <a:gs pos="0">
                <a:srgbClr val="FF66FF">
                  <a:alpha val="46001"/>
                </a:srgbClr>
              </a:gs>
              <a:gs pos="100000">
                <a:schemeClr val="accent1">
                  <a:alpha val="51999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Blip>
                <a:blip r:embed="rId7"/>
              </a:buBlip>
            </a:pPr>
            <a:r>
              <a:rPr lang="en-US" sz="2800" b="1" i="1" u="sng">
                <a:solidFill>
                  <a:srgbClr val="FF3300"/>
                </a:solidFill>
                <a:latin typeface="Arial" charset="0"/>
              </a:rPr>
              <a:t>Tiết 1</a:t>
            </a:r>
            <a:r>
              <a:rPr lang="en-US" sz="2800">
                <a:solidFill>
                  <a:srgbClr val="FF3300"/>
                </a:solidFill>
                <a:latin typeface="Arial" charset="0"/>
              </a:rPr>
              <a:t>: NẤU CƠM BẰNG BẾP ĐUN.</a:t>
            </a:r>
            <a:endParaRPr lang="en-US" sz="2400" i="1">
              <a:latin typeface="Arial" charset="0"/>
            </a:endParaRPr>
          </a:p>
        </p:txBody>
      </p:sp>
      <p:sp>
        <p:nvSpPr>
          <p:cNvPr id="63522" name="Text Box 34"/>
          <p:cNvSpPr txBox="1">
            <a:spLocks noChangeArrowheads="1"/>
          </p:cNvSpPr>
          <p:nvPr/>
        </p:nvSpPr>
        <p:spPr bwMode="auto">
          <a:xfrm>
            <a:off x="61913" y="1427163"/>
            <a:ext cx="9024937" cy="543242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eriod" startAt="3"/>
            </a:pPr>
            <a:r>
              <a:rPr lang="en-US" sz="3200" b="1">
                <a:solidFill>
                  <a:schemeClr val="bg1"/>
                </a:solidFill>
                <a:latin typeface="Arial" charset="0"/>
              </a:rPr>
              <a:t>Hoạt động 3:</a:t>
            </a:r>
            <a:r>
              <a:rPr lang="en-US" sz="3200" b="1" i="1">
                <a:solidFill>
                  <a:schemeClr val="bg1"/>
                </a:solidFill>
                <a:latin typeface="Arial" charset="0"/>
              </a:rPr>
              <a:t> Làm bài tập KIỂM TRA.</a:t>
            </a:r>
          </a:p>
          <a:p>
            <a:pPr marL="342900" indent="-342900" algn="ctr">
              <a:spcBef>
                <a:spcPct val="50000"/>
              </a:spcBef>
            </a:pPr>
            <a:endParaRPr lang="en-US" sz="1400" b="1">
              <a:solidFill>
                <a:schemeClr val="bg1"/>
              </a:solidFill>
              <a:latin typeface="Arial" charset="0"/>
            </a:endParaRPr>
          </a:p>
          <a:p>
            <a:pPr marL="342900" indent="-342900" algn="ctr">
              <a:spcBef>
                <a:spcPct val="50000"/>
              </a:spcBef>
            </a:pPr>
            <a:endParaRPr lang="en-US" sz="1400" b="1">
              <a:solidFill>
                <a:schemeClr val="bg1"/>
              </a:solidFill>
              <a:latin typeface="Arial" charset="0"/>
            </a:endParaRPr>
          </a:p>
          <a:p>
            <a:pPr marL="342900" indent="-342900" algn="ctr">
              <a:spcBef>
                <a:spcPct val="50000"/>
              </a:spcBef>
            </a:pPr>
            <a:endParaRPr lang="en-US" sz="1400" b="1">
              <a:solidFill>
                <a:schemeClr val="bg1"/>
              </a:solidFill>
              <a:latin typeface="Arial" charset="0"/>
            </a:endParaRPr>
          </a:p>
          <a:p>
            <a:pPr marL="342900" indent="-342900" algn="ctr">
              <a:spcBef>
                <a:spcPct val="50000"/>
              </a:spcBef>
            </a:pPr>
            <a:endParaRPr lang="en-US" sz="1400" b="1">
              <a:solidFill>
                <a:schemeClr val="bg1"/>
              </a:solidFill>
              <a:latin typeface="Arial" charset="0"/>
            </a:endParaRPr>
          </a:p>
          <a:p>
            <a:pPr marL="342900" indent="-342900" algn="ctr">
              <a:spcBef>
                <a:spcPct val="50000"/>
              </a:spcBef>
            </a:pPr>
            <a:endParaRPr lang="en-US" sz="1400" b="1">
              <a:solidFill>
                <a:schemeClr val="bg1"/>
              </a:solidFill>
              <a:latin typeface="Arial" charset="0"/>
            </a:endParaRPr>
          </a:p>
          <a:p>
            <a:pPr marL="342900" indent="-342900" algn="ctr">
              <a:spcBef>
                <a:spcPct val="50000"/>
              </a:spcBef>
            </a:pPr>
            <a:endParaRPr lang="en-US" sz="1400" b="1">
              <a:solidFill>
                <a:schemeClr val="bg1"/>
              </a:solidFill>
              <a:latin typeface="Arial" charset="0"/>
            </a:endParaRPr>
          </a:p>
          <a:p>
            <a:pPr marL="342900" indent="-342900" algn="ctr">
              <a:spcBef>
                <a:spcPct val="50000"/>
              </a:spcBef>
            </a:pPr>
            <a:endParaRPr lang="en-US" sz="1400" b="1">
              <a:solidFill>
                <a:schemeClr val="bg1"/>
              </a:solidFill>
              <a:latin typeface="Arial" charset="0"/>
            </a:endParaRPr>
          </a:p>
          <a:p>
            <a:pPr marL="342900" indent="-342900" algn="ctr">
              <a:spcBef>
                <a:spcPct val="50000"/>
              </a:spcBef>
            </a:pPr>
            <a:endParaRPr lang="en-US" sz="1400" b="1">
              <a:solidFill>
                <a:schemeClr val="bg1"/>
              </a:solidFill>
              <a:latin typeface="Arial" charset="0"/>
            </a:endParaRPr>
          </a:p>
          <a:p>
            <a:pPr marL="342900" indent="-342900" algn="ctr">
              <a:spcBef>
                <a:spcPct val="50000"/>
              </a:spcBef>
            </a:pPr>
            <a:endParaRPr lang="en-US" sz="1400" b="1">
              <a:solidFill>
                <a:schemeClr val="bg1"/>
              </a:solidFill>
              <a:latin typeface="Arial" charset="0"/>
            </a:endParaRPr>
          </a:p>
          <a:p>
            <a:pPr marL="342900" indent="-342900" algn="ctr">
              <a:spcBef>
                <a:spcPct val="50000"/>
              </a:spcBef>
            </a:pPr>
            <a:endParaRPr lang="en-US" sz="1400" b="1">
              <a:solidFill>
                <a:schemeClr val="bg1"/>
              </a:solidFill>
              <a:latin typeface="Arial" charset="0"/>
            </a:endParaRPr>
          </a:p>
          <a:p>
            <a:pPr marL="342900" indent="-342900" algn="ctr">
              <a:spcBef>
                <a:spcPct val="50000"/>
              </a:spcBef>
            </a:pPr>
            <a:endParaRPr lang="en-US" sz="1400" b="1">
              <a:solidFill>
                <a:schemeClr val="bg1"/>
              </a:solidFill>
              <a:latin typeface="Arial" charset="0"/>
            </a:endParaRPr>
          </a:p>
          <a:p>
            <a:pPr marL="342900" indent="-342900" algn="ctr">
              <a:spcBef>
                <a:spcPct val="50000"/>
              </a:spcBef>
            </a:pPr>
            <a:endParaRPr lang="en-US" sz="1400" b="1">
              <a:solidFill>
                <a:schemeClr val="bg1"/>
              </a:solidFill>
              <a:latin typeface="Arial" charset="0"/>
            </a:endParaRPr>
          </a:p>
          <a:p>
            <a:pPr marL="342900" indent="-342900" algn="ctr">
              <a:spcBef>
                <a:spcPct val="50000"/>
              </a:spcBef>
            </a:pPr>
            <a:endParaRPr lang="en-US" sz="1400" b="1">
              <a:solidFill>
                <a:schemeClr val="bg1"/>
              </a:solidFill>
              <a:latin typeface="Arial" charset="0"/>
            </a:endParaRPr>
          </a:p>
          <a:p>
            <a:pPr marL="342900" indent="-342900" algn="ctr">
              <a:spcBef>
                <a:spcPct val="50000"/>
              </a:spcBef>
            </a:pPr>
            <a:endParaRPr lang="en-US" sz="1400" b="1">
              <a:solidFill>
                <a:schemeClr val="bg1"/>
              </a:solidFill>
              <a:latin typeface="Arial" charset="0"/>
            </a:endParaRPr>
          </a:p>
          <a:p>
            <a:pPr marL="342900" indent="-342900" algn="ctr">
              <a:spcBef>
                <a:spcPct val="50000"/>
              </a:spcBef>
            </a:pPr>
            <a:endParaRPr lang="en-US" sz="14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3524" name="AutoShape 36"/>
          <p:cNvSpPr>
            <a:spLocks noChangeArrowheads="1"/>
          </p:cNvSpPr>
          <p:nvPr/>
        </p:nvSpPr>
        <p:spPr bwMode="auto">
          <a:xfrm rot="-5400000">
            <a:off x="2438400" y="2514600"/>
            <a:ext cx="4343400" cy="43434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3331" name="Text Box 38"/>
          <p:cNvSpPr txBox="1">
            <a:spLocks noChangeArrowheads="1"/>
          </p:cNvSpPr>
          <p:nvPr/>
        </p:nvSpPr>
        <p:spPr bwMode="auto">
          <a:xfrm>
            <a:off x="1295400" y="0"/>
            <a:ext cx="6172200" cy="701675"/>
          </a:xfrm>
          <a:prstGeom prst="rect">
            <a:avLst/>
          </a:prstGeom>
          <a:gradFill rotWithShape="1">
            <a:gsLst>
              <a:gs pos="0">
                <a:srgbClr val="FFFF00">
                  <a:alpha val="35999"/>
                </a:srgbClr>
              </a:gs>
              <a:gs pos="100000">
                <a:srgbClr val="4BB588">
                  <a:alpha val="26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" charset="0"/>
              </a:rPr>
              <a:t>Bài dạy </a:t>
            </a:r>
            <a:r>
              <a:rPr lang="en-US" b="1">
                <a:solidFill>
                  <a:srgbClr val="FF3300"/>
                </a:solidFill>
                <a:latin typeface="Times" pitchFamily="18" charset="0"/>
              </a:rPr>
              <a:t>:</a:t>
            </a:r>
            <a:r>
              <a:rPr lang="en-US" b="1">
                <a:solidFill>
                  <a:srgbClr val="FF3300"/>
                </a:solidFill>
                <a:latin typeface="Arial" charset="0"/>
              </a:rPr>
              <a:t>  </a:t>
            </a:r>
            <a:r>
              <a:rPr lang="en-US" b="1">
                <a:solidFill>
                  <a:srgbClr val="FF66FF"/>
                </a:solidFill>
                <a:latin typeface="Arial" charset="0"/>
              </a:rPr>
              <a:t>NẤU C</a:t>
            </a:r>
            <a:r>
              <a:rPr lang="vi-VN" b="1">
                <a:solidFill>
                  <a:srgbClr val="FF66FF"/>
                </a:solidFill>
                <a:latin typeface="Arial" charset="0"/>
              </a:rPr>
              <a:t>Ơ</a:t>
            </a:r>
            <a:r>
              <a:rPr lang="en-US" b="1">
                <a:solidFill>
                  <a:srgbClr val="FF66FF"/>
                </a:solidFill>
                <a:latin typeface="Arial" charset="0"/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63511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63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3512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63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635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635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63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3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63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63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63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63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63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63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35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635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635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635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635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635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635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635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635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635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3" dur="2000"/>
                                        <p:tgtEl>
                                          <p:spTgt spid="63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6" dur="2000"/>
                                        <p:tgtEl>
                                          <p:spTgt spid="635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5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9" dur="2000"/>
                                        <p:tgtEl>
                                          <p:spTgt spid="63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2" dur="2000"/>
                                        <p:tgtEl>
                                          <p:spTgt spid="635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5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5" dur="20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8" dur="20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1" dur="20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4" dur="20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7" dur="20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35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3518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14" dur="1230" decel="100000"/>
                                        <p:tgtEl>
                                          <p:spTgt spid="63518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15" dur="1230" decel="100000"/>
                                        <p:tgtEl>
                                          <p:spTgt spid="63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1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3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7" dur="1230" decel="100000"/>
                                        <p:tgtEl>
                                          <p:spTgt spid="63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1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3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23" dur="1230" decel="100000"/>
                                        <p:tgtEl>
                                          <p:spTgt spid="6351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24" dur="1230" decel="100000"/>
                                        <p:tgtEl>
                                          <p:spTgt spid="63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26" dur="1230" decel="100000"/>
                                        <p:tgtEl>
                                          <p:spTgt spid="63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32" dur="1230" decel="100000"/>
                                        <p:tgtEl>
                                          <p:spTgt spid="63519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33" dur="1230" decel="100000"/>
                                        <p:tgtEl>
                                          <p:spTgt spid="63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3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35" dur="1230" decel="100000"/>
                                        <p:tgtEl>
                                          <p:spTgt spid="63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3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3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3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3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3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tmFilter="0,0; .5, 1; 1, 1"/>
                                        <p:tgtEl>
                                          <p:spTgt spid="6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1" dur="2000"/>
                                        <p:tgtEl>
                                          <p:spTgt spid="6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1" grpId="0" build="allAtOnce" animBg="1"/>
      <p:bldP spid="63511" grpId="1" build="allAtOnce" animBg="1"/>
      <p:bldP spid="63512" grpId="0" build="allAtOnce" animBg="1"/>
      <p:bldP spid="63512" grpId="1" build="allAtOnce" animBg="1"/>
      <p:bldP spid="63513" grpId="0" animBg="1"/>
      <p:bldP spid="63513" grpId="1" animBg="1"/>
      <p:bldP spid="63514" grpId="0" animBg="1"/>
      <p:bldP spid="63514" grpId="1" animBg="1"/>
      <p:bldP spid="63517" grpId="0" animBg="1"/>
      <p:bldP spid="63517" grpId="1" animBg="1"/>
      <p:bldP spid="63518" grpId="0" animBg="1"/>
      <p:bldP spid="63518" grpId="1" animBg="1"/>
      <p:bldP spid="63519" grpId="0" animBg="1"/>
      <p:bldP spid="63519" grpId="1" animBg="1"/>
      <p:bldP spid="63522" grpId="0" animBg="1"/>
      <p:bldP spid="635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5"/>
          <p:cNvSpPr>
            <a:spLocks noChangeShapeType="1"/>
          </p:cNvSpPr>
          <p:nvPr/>
        </p:nvSpPr>
        <p:spPr bwMode="auto">
          <a:xfrm>
            <a:off x="4114800" y="762000"/>
            <a:ext cx="3200400" cy="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39" name="Picture 6" descr="Notes-02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55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1905000" y="914400"/>
            <a:ext cx="5867400" cy="461963"/>
          </a:xfrm>
          <a:prstGeom prst="rect">
            <a:avLst/>
          </a:prstGeom>
          <a:gradFill rotWithShape="1">
            <a:gsLst>
              <a:gs pos="0">
                <a:srgbClr val="FF66FF">
                  <a:alpha val="46001"/>
                </a:srgbClr>
              </a:gs>
              <a:gs pos="100000">
                <a:schemeClr val="accent1">
                  <a:alpha val="51999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400" b="1" i="1" u="sng">
                <a:solidFill>
                  <a:srgbClr val="FF3300"/>
                </a:solidFill>
                <a:latin typeface="Arial" charset="0"/>
              </a:rPr>
              <a:t>Tiết 1</a:t>
            </a:r>
            <a:r>
              <a:rPr lang="en-US" sz="2400">
                <a:solidFill>
                  <a:srgbClr val="FF3300"/>
                </a:solidFill>
                <a:latin typeface="Arial" charset="0"/>
              </a:rPr>
              <a:t>: NẤU CƠM BẰNG BẾP ĐUN.</a:t>
            </a:r>
            <a:endParaRPr lang="en-US" sz="2000" i="1">
              <a:latin typeface="Arial" charset="0"/>
            </a:endParaRP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90488" y="1535113"/>
            <a:ext cx="9002712" cy="4678362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eriod" startAt="3"/>
            </a:pPr>
            <a:r>
              <a:rPr lang="en-US" sz="2800" b="1">
                <a:solidFill>
                  <a:schemeClr val="bg1"/>
                </a:solidFill>
                <a:latin typeface="Arial" charset="0"/>
              </a:rPr>
              <a:t>Hoạt động 3:</a:t>
            </a:r>
            <a:r>
              <a:rPr lang="en-US" sz="2800" b="1" i="1">
                <a:solidFill>
                  <a:schemeClr val="bg1"/>
                </a:solidFill>
                <a:latin typeface="Arial" charset="0"/>
              </a:rPr>
              <a:t> Làm bài tập KIỂM TRA.</a:t>
            </a:r>
          </a:p>
          <a:p>
            <a:pPr marL="342900" indent="-342900" algn="ctr">
              <a:spcBef>
                <a:spcPct val="50000"/>
              </a:spcBef>
            </a:pPr>
            <a:endParaRPr lang="en-US" sz="1200" b="1">
              <a:solidFill>
                <a:schemeClr val="bg1"/>
              </a:solidFill>
              <a:latin typeface="Arial" charset="0"/>
            </a:endParaRPr>
          </a:p>
          <a:p>
            <a:pPr marL="342900" indent="-342900" algn="ctr">
              <a:spcBef>
                <a:spcPct val="50000"/>
              </a:spcBef>
            </a:pPr>
            <a:endParaRPr lang="en-US" sz="1200" b="1">
              <a:solidFill>
                <a:schemeClr val="bg1"/>
              </a:solidFill>
              <a:latin typeface="Arial" charset="0"/>
            </a:endParaRPr>
          </a:p>
          <a:p>
            <a:pPr marL="342900" indent="-342900" algn="ctr">
              <a:spcBef>
                <a:spcPct val="50000"/>
              </a:spcBef>
            </a:pPr>
            <a:endParaRPr lang="en-US" sz="1200" b="1">
              <a:solidFill>
                <a:schemeClr val="bg1"/>
              </a:solidFill>
              <a:latin typeface="Arial" charset="0"/>
            </a:endParaRPr>
          </a:p>
          <a:p>
            <a:pPr marL="342900" indent="-342900" algn="ctr">
              <a:spcBef>
                <a:spcPct val="50000"/>
              </a:spcBef>
            </a:pPr>
            <a:endParaRPr lang="en-US" sz="1200" b="1">
              <a:solidFill>
                <a:schemeClr val="bg1"/>
              </a:solidFill>
              <a:latin typeface="Arial" charset="0"/>
            </a:endParaRPr>
          </a:p>
          <a:p>
            <a:pPr marL="342900" indent="-342900" algn="ctr">
              <a:spcBef>
                <a:spcPct val="50000"/>
              </a:spcBef>
            </a:pPr>
            <a:endParaRPr lang="en-US" sz="1200" b="1">
              <a:solidFill>
                <a:schemeClr val="bg1"/>
              </a:solidFill>
              <a:latin typeface="Arial" charset="0"/>
            </a:endParaRPr>
          </a:p>
          <a:p>
            <a:pPr marL="342900" indent="-342900" algn="ctr">
              <a:spcBef>
                <a:spcPct val="50000"/>
              </a:spcBef>
            </a:pPr>
            <a:endParaRPr lang="en-US" sz="1200" b="1">
              <a:solidFill>
                <a:schemeClr val="bg1"/>
              </a:solidFill>
              <a:latin typeface="Arial" charset="0"/>
            </a:endParaRPr>
          </a:p>
          <a:p>
            <a:pPr marL="342900" indent="-342900" algn="ctr">
              <a:spcBef>
                <a:spcPct val="50000"/>
              </a:spcBef>
            </a:pPr>
            <a:endParaRPr lang="en-US" sz="1200" b="1">
              <a:solidFill>
                <a:schemeClr val="bg1"/>
              </a:solidFill>
              <a:latin typeface="Arial" charset="0"/>
            </a:endParaRPr>
          </a:p>
          <a:p>
            <a:pPr marL="342900" indent="-342900" algn="ctr">
              <a:spcBef>
                <a:spcPct val="50000"/>
              </a:spcBef>
            </a:pPr>
            <a:endParaRPr lang="en-US" sz="1200" b="1">
              <a:solidFill>
                <a:schemeClr val="bg1"/>
              </a:solidFill>
              <a:latin typeface="Arial" charset="0"/>
            </a:endParaRPr>
          </a:p>
          <a:p>
            <a:pPr marL="342900" indent="-342900" algn="ctr">
              <a:spcBef>
                <a:spcPct val="50000"/>
              </a:spcBef>
            </a:pPr>
            <a:endParaRPr lang="en-US" sz="1200" b="1">
              <a:solidFill>
                <a:schemeClr val="bg1"/>
              </a:solidFill>
              <a:latin typeface="Arial" charset="0"/>
            </a:endParaRPr>
          </a:p>
          <a:p>
            <a:pPr marL="342900" indent="-342900" algn="ctr">
              <a:spcBef>
                <a:spcPct val="50000"/>
              </a:spcBef>
            </a:pPr>
            <a:endParaRPr lang="en-US" sz="1200" b="1">
              <a:solidFill>
                <a:schemeClr val="bg1"/>
              </a:solidFill>
              <a:latin typeface="Arial" charset="0"/>
            </a:endParaRPr>
          </a:p>
          <a:p>
            <a:pPr marL="342900" indent="-342900" algn="ctr">
              <a:spcBef>
                <a:spcPct val="50000"/>
              </a:spcBef>
            </a:pPr>
            <a:endParaRPr lang="en-US" sz="1200" b="1">
              <a:solidFill>
                <a:schemeClr val="bg1"/>
              </a:solidFill>
              <a:latin typeface="Arial" charset="0"/>
            </a:endParaRPr>
          </a:p>
          <a:p>
            <a:pPr marL="342900" indent="-342900" algn="ctr">
              <a:spcBef>
                <a:spcPct val="50000"/>
              </a:spcBef>
            </a:pPr>
            <a:endParaRPr lang="en-US" sz="1200" b="1">
              <a:solidFill>
                <a:schemeClr val="bg1"/>
              </a:solidFill>
              <a:latin typeface="Arial" charset="0"/>
            </a:endParaRPr>
          </a:p>
          <a:p>
            <a:pPr marL="342900" indent="-342900" algn="ctr">
              <a:spcBef>
                <a:spcPct val="50000"/>
              </a:spcBef>
            </a:pPr>
            <a:endParaRPr lang="en-US" sz="1200" b="1">
              <a:solidFill>
                <a:schemeClr val="bg1"/>
              </a:solidFill>
              <a:latin typeface="Arial" charset="0"/>
            </a:endParaRPr>
          </a:p>
          <a:p>
            <a:pPr marL="342900" indent="-342900" algn="ctr">
              <a:spcBef>
                <a:spcPct val="50000"/>
              </a:spcBef>
            </a:pPr>
            <a:endParaRPr lang="en-US" sz="1200" b="1">
              <a:solidFill>
                <a:schemeClr val="bg1"/>
              </a:solidFill>
              <a:latin typeface="Arial" charset="0"/>
            </a:endParaRPr>
          </a:p>
          <a:p>
            <a:pPr marL="342900" indent="-342900" algn="ctr">
              <a:spcBef>
                <a:spcPct val="50000"/>
              </a:spcBef>
            </a:pPr>
            <a:endParaRPr lang="en-US" sz="12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5789" name="AutoShape 13"/>
          <p:cNvSpPr>
            <a:spLocks noChangeArrowheads="1"/>
          </p:cNvSpPr>
          <p:nvPr/>
        </p:nvSpPr>
        <p:spPr bwMode="auto">
          <a:xfrm rot="-5400000">
            <a:off x="2552700" y="1485900"/>
            <a:ext cx="4343400" cy="56388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600">
              <a:latin typeface="Arial" charset="0"/>
            </a:endParaRPr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auto">
          <a:xfrm>
            <a:off x="2514600" y="2362200"/>
            <a:ext cx="43434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1200" b="1">
                <a:solidFill>
                  <a:srgbClr val="FF3300"/>
                </a:solidFill>
                <a:latin typeface="Arial" charset="0"/>
              </a:rPr>
              <a:t>PHIẾU HỌC TẬP</a:t>
            </a:r>
          </a:p>
          <a:p>
            <a:pPr marL="342900" indent="-342900" algn="ctr">
              <a:spcBef>
                <a:spcPct val="50000"/>
              </a:spcBef>
            </a:pPr>
            <a:r>
              <a:rPr lang="en-US" sz="1200" b="1">
                <a:solidFill>
                  <a:srgbClr val="FF3300"/>
                </a:solidFill>
                <a:latin typeface="Arial" charset="0"/>
              </a:rPr>
              <a:t>---oOo---</a:t>
            </a:r>
          </a:p>
          <a:p>
            <a:pPr marL="342900" indent="-342900" algn="ctr">
              <a:spcBef>
                <a:spcPct val="50000"/>
              </a:spcBef>
            </a:pPr>
            <a:r>
              <a:rPr lang="en-US" sz="1200" b="1">
                <a:solidFill>
                  <a:srgbClr val="FF3300"/>
                </a:solidFill>
                <a:latin typeface="Arial" charset="0"/>
              </a:rPr>
              <a:t>Môn: :  KĨ THUẬT</a:t>
            </a:r>
          </a:p>
          <a:p>
            <a:pPr marL="342900" indent="-342900" algn="ctr">
              <a:spcBef>
                <a:spcPct val="50000"/>
              </a:spcBef>
            </a:pPr>
            <a:r>
              <a:rPr lang="en-US" sz="1200" b="1">
                <a:solidFill>
                  <a:srgbClr val="FF3300"/>
                </a:solidFill>
                <a:latin typeface="Arial" charset="0"/>
              </a:rPr>
              <a:t>Bài: NẤU CƠM</a:t>
            </a:r>
          </a:p>
          <a:p>
            <a:pPr marL="342900" indent="-342900" algn="ctr">
              <a:spcBef>
                <a:spcPct val="50000"/>
              </a:spcBef>
            </a:pPr>
            <a:r>
              <a:rPr lang="en-US" sz="1200" b="1">
                <a:solidFill>
                  <a:srgbClr val="FF3300"/>
                </a:solidFill>
                <a:latin typeface="Arial" charset="0"/>
              </a:rPr>
              <a:t>Tiết 1: NẤU CƠM BẰNG BẾP ĐUN</a:t>
            </a:r>
          </a:p>
          <a:p>
            <a:pPr marL="342900" indent="-342900" algn="ctr">
              <a:spcBef>
                <a:spcPct val="50000"/>
              </a:spcBef>
            </a:pPr>
            <a:r>
              <a:rPr lang="en-US" sz="1200" b="1">
                <a:solidFill>
                  <a:srgbClr val="FF3300"/>
                </a:solidFill>
                <a:latin typeface="Arial" charset="0"/>
              </a:rPr>
              <a:t>---------------------------------------------------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1200">
                <a:solidFill>
                  <a:srgbClr val="FF3300"/>
                </a:solidFill>
                <a:latin typeface="Arial" charset="0"/>
              </a:rPr>
              <a:t>Kể tờn cỏc dung cụ, nguyờn liệu cần chuẩn bị để nấu cơm? .................................................................................................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1200">
                <a:solidFill>
                  <a:srgbClr val="FF3300"/>
                </a:solidFill>
                <a:latin typeface="Arial" charset="0"/>
              </a:rPr>
              <a:t>Nờu cỏc cụng việc chuẩn bị nấu cơm bằng bếp đun?  ……………………………………………………………………..</a:t>
            </a:r>
          </a:p>
        </p:txBody>
      </p:sp>
      <p:sp>
        <p:nvSpPr>
          <p:cNvPr id="14344" name="Text Box 15"/>
          <p:cNvSpPr txBox="1">
            <a:spLocks noChangeArrowheads="1"/>
          </p:cNvSpPr>
          <p:nvPr/>
        </p:nvSpPr>
        <p:spPr bwMode="auto">
          <a:xfrm>
            <a:off x="1295400" y="0"/>
            <a:ext cx="6172200" cy="646113"/>
          </a:xfrm>
          <a:prstGeom prst="rect">
            <a:avLst/>
          </a:prstGeom>
          <a:gradFill rotWithShape="1">
            <a:gsLst>
              <a:gs pos="0">
                <a:srgbClr val="FFFF00">
                  <a:alpha val="35999"/>
                </a:srgbClr>
              </a:gs>
              <a:gs pos="100000">
                <a:srgbClr val="4BB588">
                  <a:alpha val="26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Arial" charset="0"/>
              </a:rPr>
              <a:t>Bài dạy </a:t>
            </a:r>
            <a:r>
              <a:rPr lang="en-US" sz="3600" b="1">
                <a:solidFill>
                  <a:srgbClr val="FF3300"/>
                </a:solidFill>
                <a:latin typeface="Times" pitchFamily="18" charset="0"/>
              </a:rPr>
              <a:t>:</a:t>
            </a:r>
            <a:r>
              <a:rPr lang="en-US" sz="3600" b="1">
                <a:solidFill>
                  <a:srgbClr val="FF3300"/>
                </a:solidFill>
                <a:latin typeface="Arial" charset="0"/>
              </a:rPr>
              <a:t>  </a:t>
            </a:r>
            <a:r>
              <a:rPr lang="en-US" sz="3600" b="1">
                <a:solidFill>
                  <a:srgbClr val="FF66FF"/>
                </a:solidFill>
                <a:latin typeface="Arial" charset="0"/>
              </a:rPr>
              <a:t>NẤU C</a:t>
            </a:r>
            <a:r>
              <a:rPr lang="vi-VN" sz="3600" b="1">
                <a:solidFill>
                  <a:srgbClr val="FF66FF"/>
                </a:solidFill>
                <a:latin typeface="Arial" charset="0"/>
              </a:rPr>
              <a:t>Ơ</a:t>
            </a:r>
            <a:r>
              <a:rPr lang="en-US" sz="3600" b="1">
                <a:solidFill>
                  <a:srgbClr val="FF66FF"/>
                </a:solidFill>
                <a:latin typeface="Arial" charset="0"/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8" grpId="0" animBg="1"/>
      <p:bldP spid="75788" grpId="1" animBg="1"/>
      <p:bldP spid="75788" grpId="2" animBg="1"/>
      <p:bldP spid="75789" grpId="0" animBg="1"/>
      <p:bldP spid="75789" grpId="1" animBg="1"/>
      <p:bldP spid="75789" grpId="2" animBg="1"/>
      <p:bldP spid="757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pe0156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267200"/>
            <a:ext cx="3505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hay hat l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04800" y="457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1" descr="Notes-02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0255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13"/>
          <p:cNvSpPr txBox="1">
            <a:spLocks noChangeArrowheads="1"/>
          </p:cNvSpPr>
          <p:nvPr/>
        </p:nvSpPr>
        <p:spPr bwMode="auto">
          <a:xfrm>
            <a:off x="1905000" y="914400"/>
            <a:ext cx="5867400" cy="461963"/>
          </a:xfrm>
          <a:prstGeom prst="rect">
            <a:avLst/>
          </a:prstGeom>
          <a:gradFill rotWithShape="1">
            <a:gsLst>
              <a:gs pos="0">
                <a:srgbClr val="FF66FF">
                  <a:alpha val="46001"/>
                </a:srgbClr>
              </a:gs>
              <a:gs pos="100000">
                <a:schemeClr val="accent1">
                  <a:alpha val="51999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Blip>
                <a:blip r:embed="rId7"/>
              </a:buBlip>
            </a:pPr>
            <a:r>
              <a:rPr lang="en-US" sz="2400" b="1" i="1" u="sng">
                <a:solidFill>
                  <a:srgbClr val="FF3300"/>
                </a:solidFill>
                <a:latin typeface="Arial" charset="0"/>
              </a:rPr>
              <a:t>Tiết 1</a:t>
            </a:r>
            <a:r>
              <a:rPr lang="en-US" sz="2400">
                <a:solidFill>
                  <a:srgbClr val="FF3300"/>
                </a:solidFill>
                <a:latin typeface="Arial" charset="0"/>
              </a:rPr>
              <a:t>: NẤU CƠM BẰNG BẾP ĐUN.</a:t>
            </a:r>
            <a:endParaRPr lang="en-US" sz="2000" i="1">
              <a:latin typeface="Arial" charset="0"/>
            </a:endParaRP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609600" y="1524000"/>
            <a:ext cx="78486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hlink"/>
              </a:buClr>
              <a:buFontTx/>
              <a:buAutoNum type="romanUcPeriod" startAt="2"/>
            </a:pPr>
            <a:r>
              <a:rPr lang="en-US" sz="3200" b="1">
                <a:solidFill>
                  <a:schemeClr val="hlink"/>
                </a:solidFill>
                <a:latin typeface="Arial" charset="0"/>
              </a:rPr>
              <a:t> CÁC HOẠT ĐỘNG DẠY – HỌC :</a:t>
            </a:r>
          </a:p>
          <a:p>
            <a:pPr marL="914400" lvl="1" indent="-457200">
              <a:spcBef>
                <a:spcPct val="50000"/>
              </a:spcBef>
              <a:buClr>
                <a:schemeClr val="hlink"/>
              </a:buClr>
              <a:buFontTx/>
              <a:buAutoNum type="alphaUcPeriod"/>
            </a:pPr>
            <a:r>
              <a:rPr lang="en-US" sz="2800" b="1">
                <a:solidFill>
                  <a:srgbClr val="FFFF00"/>
                </a:solidFill>
                <a:latin typeface="Arial" charset="0"/>
              </a:rPr>
              <a:t>KIỂM TRA BÀI CŨ :</a:t>
            </a:r>
          </a:p>
          <a:p>
            <a:pPr marL="914400" lvl="1" indent="-457200">
              <a:spcBef>
                <a:spcPct val="50000"/>
              </a:spcBef>
              <a:buClr>
                <a:schemeClr val="hlink"/>
              </a:buClr>
              <a:buFontTx/>
              <a:buAutoNum type="alphaUcPeriod"/>
            </a:pPr>
            <a:r>
              <a:rPr lang="en-US" sz="2800" b="1">
                <a:solidFill>
                  <a:srgbClr val="FFFF00"/>
                </a:solidFill>
                <a:latin typeface="Arial" charset="0"/>
              </a:rPr>
              <a:t>DẠY BÀI MỚI :</a:t>
            </a:r>
          </a:p>
          <a:p>
            <a:pPr marL="914400" lvl="1" indent="-457200">
              <a:spcBef>
                <a:spcPct val="50000"/>
              </a:spcBef>
              <a:buClr>
                <a:schemeClr val="hlink"/>
              </a:buClr>
              <a:buFontTx/>
              <a:buAutoNum type="alphaUcPeriod"/>
            </a:pPr>
            <a:r>
              <a:rPr lang="en-US" sz="2800" b="1">
                <a:solidFill>
                  <a:srgbClr val="FFFF00"/>
                </a:solidFill>
                <a:latin typeface="Arial" charset="0"/>
              </a:rPr>
              <a:t>CỦNG CỐ - DẶN DÒ :</a:t>
            </a:r>
          </a:p>
        </p:txBody>
      </p:sp>
      <p:pic>
        <p:nvPicPr>
          <p:cNvPr id="16399" name="Nhung bong hoa nhung bai ca.mp3">
            <a:hlinkClick r:id="" action="ppaction://media"/>
          </p:cNvPr>
          <p:cNvPicPr>
            <a:picLocks noRot="1" noChangeAspect="1" noChangeArrowheads="1"/>
          </p:cNvPicPr>
          <p:nvPr>
            <p:ph/>
            <a:audioFile r:link="rId2"/>
          </p:nvPr>
        </p:nvPicPr>
        <p:blipFill>
          <a:blip r:embed="rId5"/>
          <a:srcRect/>
          <a:stretch>
            <a:fillRect/>
          </a:stretch>
        </p:blipFill>
        <p:spPr>
          <a:xfrm>
            <a:off x="228600" y="6324600"/>
            <a:ext cx="304800" cy="304800"/>
          </a:xfrm>
          <a:noFill/>
        </p:spPr>
      </p:pic>
      <p:sp>
        <p:nvSpPr>
          <p:cNvPr id="15368" name="Text Box 17"/>
          <p:cNvSpPr txBox="1">
            <a:spLocks noChangeArrowheads="1"/>
          </p:cNvSpPr>
          <p:nvPr/>
        </p:nvSpPr>
        <p:spPr bwMode="auto">
          <a:xfrm>
            <a:off x="1295400" y="0"/>
            <a:ext cx="6172200" cy="646113"/>
          </a:xfrm>
          <a:prstGeom prst="rect">
            <a:avLst/>
          </a:prstGeom>
          <a:gradFill rotWithShape="1">
            <a:gsLst>
              <a:gs pos="0">
                <a:srgbClr val="FFFF00">
                  <a:alpha val="35999"/>
                </a:srgbClr>
              </a:gs>
              <a:gs pos="100000">
                <a:srgbClr val="4BB588">
                  <a:alpha val="26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Arial" charset="0"/>
              </a:rPr>
              <a:t>Bài dạy </a:t>
            </a:r>
            <a:r>
              <a:rPr lang="en-US" sz="3600" b="1">
                <a:solidFill>
                  <a:srgbClr val="FF3300"/>
                </a:solidFill>
                <a:latin typeface="Times" pitchFamily="18" charset="0"/>
              </a:rPr>
              <a:t>:</a:t>
            </a:r>
            <a:r>
              <a:rPr lang="en-US" sz="3600" b="1">
                <a:solidFill>
                  <a:srgbClr val="FF3300"/>
                </a:solidFill>
                <a:latin typeface="Arial" charset="0"/>
              </a:rPr>
              <a:t>  </a:t>
            </a:r>
            <a:r>
              <a:rPr lang="en-US" sz="3600" b="1">
                <a:solidFill>
                  <a:srgbClr val="FF66FF"/>
                </a:solidFill>
                <a:latin typeface="Arial" charset="0"/>
              </a:rPr>
              <a:t>NẤU C</a:t>
            </a:r>
            <a:r>
              <a:rPr lang="vi-VN" sz="3600" b="1">
                <a:solidFill>
                  <a:srgbClr val="FF66FF"/>
                </a:solidFill>
                <a:latin typeface="Arial" charset="0"/>
              </a:rPr>
              <a:t>Ơ</a:t>
            </a:r>
            <a:r>
              <a:rPr lang="en-US" sz="3600" b="1">
                <a:solidFill>
                  <a:srgbClr val="FF66FF"/>
                </a:solidFill>
                <a:latin typeface="Arial" charset="0"/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29591" fill="hold"/>
                                        <p:tgtEl>
                                          <p:spTgt spid="163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2"/>
          <p:cNvSpPr txBox="1">
            <a:spLocks noChangeArrowheads="1"/>
          </p:cNvSpPr>
          <p:nvPr/>
        </p:nvSpPr>
        <p:spPr bwMode="auto">
          <a:xfrm>
            <a:off x="2895600" y="4038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</p:txBody>
      </p:sp>
      <p:pic>
        <p:nvPicPr>
          <p:cNvPr id="19490" name="ELPH113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46"/>
          <p:cNvSpPr txBox="1">
            <a:spLocks noChangeArrowheads="1"/>
          </p:cNvSpPr>
          <p:nvPr/>
        </p:nvSpPr>
        <p:spPr bwMode="auto">
          <a:xfrm>
            <a:off x="609600" y="762000"/>
            <a:ext cx="594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hlink"/>
              </a:buClr>
              <a:buFontTx/>
              <a:buAutoNum type="romanUcPeriod"/>
            </a:pPr>
            <a:endParaRPr lang="en-US" sz="3200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9510" name="Rectangle 54"/>
          <p:cNvSpPr>
            <a:spLocks noChangeArrowheads="1"/>
          </p:cNvSpPr>
          <p:nvPr/>
        </p:nvSpPr>
        <p:spPr bwMode="auto">
          <a:xfrm>
            <a:off x="457200" y="17526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buFont typeface="Wingdings" pitchFamily="2" charset="2"/>
              <a:buChar char="Ø"/>
              <a:defRPr/>
            </a:pPr>
            <a:endParaRPr lang="en-US" sz="3200" i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endParaRPr lang="en-US" sz="3200" i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4102" name="Line 58"/>
          <p:cNvSpPr>
            <a:spLocks noChangeShapeType="1"/>
          </p:cNvSpPr>
          <p:nvPr/>
        </p:nvSpPr>
        <p:spPr bwMode="auto">
          <a:xfrm>
            <a:off x="1524000" y="914400"/>
            <a:ext cx="6096000" cy="7620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6" name="Rectangle 60"/>
          <p:cNvSpPr>
            <a:spLocks noChangeArrowheads="1"/>
          </p:cNvSpPr>
          <p:nvPr/>
        </p:nvSpPr>
        <p:spPr bwMode="auto">
          <a:xfrm>
            <a:off x="1219200" y="0"/>
            <a:ext cx="5956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Môn :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KĨ THUẬT KHỐI 5</a:t>
            </a:r>
          </a:p>
        </p:txBody>
      </p:sp>
      <p:sp>
        <p:nvSpPr>
          <p:cNvPr id="19517" name="Rectangle 61"/>
          <p:cNvSpPr>
            <a:spLocks noChangeArrowheads="1"/>
          </p:cNvSpPr>
          <p:nvPr/>
        </p:nvSpPr>
        <p:spPr bwMode="auto">
          <a:xfrm>
            <a:off x="838200" y="1066800"/>
            <a:ext cx="69754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romanUcPeriod"/>
            </a:pPr>
            <a:r>
              <a:rPr lang="en-US" sz="3200" b="1">
                <a:solidFill>
                  <a:schemeClr val="hlink"/>
                </a:solidFill>
                <a:latin typeface="Arial" charset="0"/>
              </a:rPr>
              <a:t>MỤC TIÊU – YÊU CẦU :</a:t>
            </a:r>
          </a:p>
          <a:p>
            <a:pPr marL="457200" indent="-457200">
              <a:buFontTx/>
              <a:buAutoNum type="romanUcPeriod"/>
            </a:pPr>
            <a:r>
              <a:rPr lang="en-US" sz="3200" b="1">
                <a:solidFill>
                  <a:schemeClr val="hlink"/>
                </a:solidFill>
                <a:latin typeface="Arial" charset="0"/>
              </a:rPr>
              <a:t>CÁC HOẠT ĐỘNG DẠY – HỌC :</a:t>
            </a:r>
          </a:p>
          <a:p>
            <a:pPr marL="914400" lvl="1" indent="-457200">
              <a:buFontTx/>
              <a:buAutoNum type="alphaUcPeriod"/>
            </a:pPr>
            <a:r>
              <a:rPr lang="en-US" sz="3200" b="1">
                <a:solidFill>
                  <a:schemeClr val="hlink"/>
                </a:solidFill>
                <a:latin typeface="Arial" charset="0"/>
              </a:rPr>
              <a:t>KIỂM TRA BÀI CŨ :</a:t>
            </a:r>
          </a:p>
        </p:txBody>
      </p:sp>
      <p:sp>
        <p:nvSpPr>
          <p:cNvPr id="19518" name="Rectangle 62"/>
          <p:cNvSpPr>
            <a:spLocks noChangeArrowheads="1"/>
          </p:cNvSpPr>
          <p:nvPr/>
        </p:nvSpPr>
        <p:spPr bwMode="auto">
          <a:xfrm>
            <a:off x="304800" y="2743200"/>
            <a:ext cx="457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  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sym typeface="Wingdings" pitchFamily="2" charset="2"/>
              </a:rPr>
              <a:t>QUAN SÁT TRANH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 </a:t>
            </a: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sym typeface="Wingdings" pitchFamily="2" charset="2"/>
            </a:endParaRPr>
          </a:p>
        </p:txBody>
      </p:sp>
      <p:pic>
        <p:nvPicPr>
          <p:cNvPr id="19519" name="Picture 63" descr="img3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5200"/>
            <a:ext cx="29591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20" name="Picture 64" descr="img3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3505200"/>
            <a:ext cx="16049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21" name="Text Box 65"/>
          <p:cNvSpPr txBox="1">
            <a:spLocks noChangeArrowheads="1"/>
          </p:cNvSpPr>
          <p:nvPr/>
        </p:nvSpPr>
        <p:spPr bwMode="auto">
          <a:xfrm>
            <a:off x="0" y="5486400"/>
            <a:ext cx="464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  <a:sym typeface="Wingdings" pitchFamily="2" charset="2"/>
              </a:rPr>
              <a:t></a:t>
            </a:r>
            <a:r>
              <a:rPr lang="en-US" sz="3200" i="1">
                <a:latin typeface="Arial" charset="0"/>
                <a:sym typeface="Wingdings" pitchFamily="2" charset="2"/>
              </a:rPr>
              <a:t>Hai hình trên em được biết trong bài học nào ?</a:t>
            </a:r>
            <a:endParaRPr lang="en-US" sz="3200">
              <a:latin typeface="Arial" charset="0"/>
              <a:sym typeface="Wingdings" pitchFamily="2" charset="2"/>
            </a:endParaRPr>
          </a:p>
        </p:txBody>
      </p:sp>
      <p:sp>
        <p:nvSpPr>
          <p:cNvPr id="19522" name="Rectangle 66"/>
          <p:cNvSpPr>
            <a:spLocks noChangeArrowheads="1"/>
          </p:cNvSpPr>
          <p:nvPr/>
        </p:nvSpPr>
        <p:spPr bwMode="auto">
          <a:xfrm>
            <a:off x="4648200" y="2895600"/>
            <a:ext cx="4495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3200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Em hãy cho biết yêu cầu của việc chọn thực phẩm cho bữa ăn ?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3200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Việc chuẩn bị nấu ăn có tác dụng gì đối với người nội trợ ?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endParaRPr lang="en-US" sz="3200" i="1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9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9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9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9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9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9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19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19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19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19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19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19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90"/>
                </p:tgtEl>
              </p:cMediaNode>
            </p:audio>
          </p:childTnLst>
        </p:cTn>
      </p:par>
    </p:tnLst>
    <p:bldLst>
      <p:bldP spid="19518" grpId="0" build="p"/>
      <p:bldP spid="19518" grpId="1" build="allAtOnce"/>
      <p:bldP spid="19521" grpId="0" build="allAtOnce"/>
      <p:bldP spid="1952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5"/>
          <p:cNvSpPr txBox="1">
            <a:spLocks noChangeArrowheads="1"/>
          </p:cNvSpPr>
          <p:nvPr/>
        </p:nvSpPr>
        <p:spPr bwMode="auto">
          <a:xfrm>
            <a:off x="381000" y="5257800"/>
            <a:ext cx="411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5123" name="Text Box 17"/>
          <p:cNvSpPr txBox="1">
            <a:spLocks noChangeArrowheads="1"/>
          </p:cNvSpPr>
          <p:nvPr/>
        </p:nvSpPr>
        <p:spPr bwMode="auto">
          <a:xfrm>
            <a:off x="4876800" y="2895600"/>
            <a:ext cx="426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5124" name="Text Box 18"/>
          <p:cNvSpPr txBox="1">
            <a:spLocks noChangeArrowheads="1"/>
          </p:cNvSpPr>
          <p:nvPr/>
        </p:nvSpPr>
        <p:spPr bwMode="auto">
          <a:xfrm>
            <a:off x="5029200" y="2667000"/>
            <a:ext cx="388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5125" name="Line 22"/>
          <p:cNvSpPr>
            <a:spLocks noChangeShapeType="1"/>
          </p:cNvSpPr>
          <p:nvPr/>
        </p:nvSpPr>
        <p:spPr bwMode="auto">
          <a:xfrm>
            <a:off x="1524000" y="914400"/>
            <a:ext cx="6096000" cy="7620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9" name="Rectangle 23"/>
          <p:cNvSpPr>
            <a:spLocks noChangeArrowheads="1"/>
          </p:cNvSpPr>
          <p:nvPr/>
        </p:nvSpPr>
        <p:spPr bwMode="auto">
          <a:xfrm>
            <a:off x="1219200" y="0"/>
            <a:ext cx="5956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Môn :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KĨ THUẬT KHỐI 5</a:t>
            </a:r>
          </a:p>
        </p:txBody>
      </p:sp>
      <p:sp>
        <p:nvSpPr>
          <p:cNvPr id="50200" name="Rectangle 24"/>
          <p:cNvSpPr>
            <a:spLocks noChangeArrowheads="1"/>
          </p:cNvSpPr>
          <p:nvPr/>
        </p:nvSpPr>
        <p:spPr bwMode="auto">
          <a:xfrm>
            <a:off x="838200" y="1066800"/>
            <a:ext cx="70897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romanUcPeriod"/>
            </a:pPr>
            <a:r>
              <a:rPr lang="en-US" sz="3200" b="1">
                <a:solidFill>
                  <a:schemeClr val="hlink"/>
                </a:solidFill>
                <a:latin typeface="Arial" charset="0"/>
              </a:rPr>
              <a:t> MỤC TIÊU – YÊU CẦU :</a:t>
            </a:r>
          </a:p>
          <a:p>
            <a:pPr marL="457200" indent="-457200">
              <a:buFontTx/>
              <a:buAutoNum type="romanUcPeriod"/>
            </a:pPr>
            <a:r>
              <a:rPr lang="en-US" sz="3200" b="1">
                <a:solidFill>
                  <a:schemeClr val="hlink"/>
                </a:solidFill>
                <a:latin typeface="Arial" charset="0"/>
              </a:rPr>
              <a:t> CÁC HOẠT ĐỘNG DẠY – HỌC :</a:t>
            </a:r>
          </a:p>
          <a:p>
            <a:pPr marL="914400" lvl="1" indent="-457200">
              <a:buFontTx/>
              <a:buAutoNum type="alphaUcPeriod"/>
            </a:pPr>
            <a:r>
              <a:rPr lang="en-US" sz="3200" b="1">
                <a:solidFill>
                  <a:schemeClr val="hlink"/>
                </a:solidFill>
                <a:latin typeface="Arial" charset="0"/>
              </a:rPr>
              <a:t> KIỂM TRA BÀI CŨ :</a:t>
            </a:r>
          </a:p>
          <a:p>
            <a:pPr marL="914400" lvl="1" indent="-457200">
              <a:buFontTx/>
              <a:buAutoNum type="alphaUcPeriod"/>
            </a:pPr>
            <a:r>
              <a:rPr lang="en-US" sz="3200" b="1">
                <a:solidFill>
                  <a:schemeClr val="hlink"/>
                </a:solidFill>
                <a:latin typeface="Arial" charset="0"/>
              </a:rPr>
              <a:t> DẠY BÀI MỚI :</a:t>
            </a:r>
          </a:p>
        </p:txBody>
      </p:sp>
      <p:sp>
        <p:nvSpPr>
          <p:cNvPr id="50201" name="Rectangle 25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3276600"/>
            <a:ext cx="8763000" cy="3124200"/>
          </a:xfrm>
        </p:spPr>
        <p:txBody>
          <a:bodyPr/>
          <a:lstStyle/>
          <a:p>
            <a:pPr marL="533400" indent="-53340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en-US" sz="2800" b="1" i="1" u="sng" smtClean="0">
                <a:latin typeface="Arial"/>
              </a:rPr>
              <a:t>Giới thiệu bài:</a:t>
            </a:r>
            <a:r>
              <a:rPr lang="en-US" sz="2800" smtClean="0">
                <a:latin typeface="Arial"/>
              </a:rPr>
              <a:t> </a:t>
            </a:r>
          </a:p>
          <a:p>
            <a:pPr marL="533400" indent="-533400" eaLnBrk="1" hangingPunct="1">
              <a:buClr>
                <a:schemeClr val="tx1"/>
              </a:buClr>
              <a:buFontTx/>
              <a:buNone/>
              <a:defRPr/>
            </a:pPr>
            <a:endParaRPr lang="en-US" i="1" smtClean="0">
              <a:solidFill>
                <a:srgbClr val="FFFF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0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50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905000"/>
            <a:ext cx="3505200" cy="609600"/>
          </a:xfrm>
        </p:spPr>
        <p:txBody>
          <a:bodyPr/>
          <a:lstStyle/>
          <a:p>
            <a:pPr marL="838200" indent="-838200" eaLnBrk="1" hangingPunct="1">
              <a:buFontTx/>
              <a:buAutoNum type="arabicPeriod"/>
              <a:defRPr/>
            </a:pPr>
            <a:r>
              <a:rPr lang="en-US" sz="3200" b="1" i="1" u="sng" smtClean="0">
                <a:solidFill>
                  <a:schemeClr val="tx1"/>
                </a:solidFill>
                <a:latin typeface="Arial"/>
              </a:rPr>
              <a:t>Giới thiệu bài</a:t>
            </a:r>
            <a:r>
              <a:rPr lang="en-US" sz="3200" b="1" smtClean="0">
                <a:solidFill>
                  <a:schemeClr val="tx1"/>
                </a:solidFill>
                <a:latin typeface="Arial"/>
              </a:rPr>
              <a:t>:</a:t>
            </a:r>
          </a:p>
        </p:txBody>
      </p:sp>
      <p:pic>
        <p:nvPicPr>
          <p:cNvPr id="26636" name="j021114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15" descr="Notes-02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255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7" name="Line 23"/>
          <p:cNvSpPr>
            <a:spLocks noChangeShapeType="1"/>
          </p:cNvSpPr>
          <p:nvPr/>
        </p:nvSpPr>
        <p:spPr bwMode="auto">
          <a:xfrm>
            <a:off x="1600200" y="762000"/>
            <a:ext cx="6096000" cy="7620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1219200" y="0"/>
            <a:ext cx="5956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Môn :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KĨ THUẬT KHỐI 5</a:t>
            </a: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838200" y="914400"/>
            <a:ext cx="70897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romanUcPeriod" startAt="2"/>
            </a:pPr>
            <a:r>
              <a:rPr lang="en-US" sz="3200" b="1">
                <a:solidFill>
                  <a:schemeClr val="hlink"/>
                </a:solidFill>
                <a:latin typeface="Arial" charset="0"/>
              </a:rPr>
              <a:t> CÁC HOẠT ĐỘNG DẠY – HỌC :</a:t>
            </a:r>
          </a:p>
          <a:p>
            <a:pPr marL="914400" lvl="1" indent="-457200">
              <a:buFontTx/>
              <a:buAutoNum type="alphaUcPeriod" startAt="2"/>
            </a:pPr>
            <a:r>
              <a:rPr lang="en-US" sz="3200" b="1">
                <a:solidFill>
                  <a:schemeClr val="hlink"/>
                </a:solidFill>
                <a:latin typeface="Arial" charset="0"/>
              </a:rPr>
              <a:t>DẠY BÀI MỚI :</a:t>
            </a:r>
          </a:p>
        </p:txBody>
      </p:sp>
      <p:pic>
        <p:nvPicPr>
          <p:cNvPr id="26652" name="Picture 28" descr="img3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95600"/>
            <a:ext cx="325913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3" name="AutoShape 29"/>
          <p:cNvSpPr>
            <a:spLocks noChangeArrowheads="1"/>
          </p:cNvSpPr>
          <p:nvPr/>
        </p:nvSpPr>
        <p:spPr bwMode="auto">
          <a:xfrm>
            <a:off x="3810000" y="2362200"/>
            <a:ext cx="4343400" cy="1447800"/>
          </a:xfrm>
          <a:prstGeom prst="cloudCallout">
            <a:avLst>
              <a:gd name="adj1" fmla="val -68676"/>
              <a:gd name="adj2" fmla="val 5778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FF66FF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Quan sát tranh trả lời câu hỏi</a:t>
            </a:r>
            <a:r>
              <a:rPr lang="en-US" sz="2800">
                <a:latin typeface="Arial"/>
              </a:rPr>
              <a:t> </a:t>
            </a:r>
          </a:p>
        </p:txBody>
      </p:sp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3276600" y="4572000"/>
            <a:ext cx="5867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6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sym typeface="Wingdings" pitchFamily="2" charset="2"/>
              </a:rPr>
              <a:t> </a:t>
            </a:r>
            <a:r>
              <a:rPr lang="en-US" sz="36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Em hãy cho biết người bạn nhỏ trong hình bên đang làm gì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20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20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20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716" fill="hold"/>
                                        <p:tgtEl>
                                          <p:spTgt spid="266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26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26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26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6"/>
                </p:tgtEl>
              </p:cMediaNode>
            </p:audio>
          </p:childTnLst>
        </p:cTn>
      </p:par>
    </p:tnLst>
    <p:bldLst>
      <p:bldP spid="26626" grpId="0"/>
      <p:bldP spid="26626" grpId="1"/>
      <p:bldP spid="26647" grpId="0" animBg="1"/>
      <p:bldP spid="26648" grpId="0"/>
      <p:bldP spid="26649" grpId="0" build="allAtOnce"/>
      <p:bldP spid="26653" grpId="0" animBg="1"/>
      <p:bldP spid="26653" grpId="1" animBg="1"/>
      <p:bldP spid="26653" grpId="2" animBg="1"/>
      <p:bldP spid="2665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7" name="Text Box 15"/>
          <p:cNvSpPr txBox="1">
            <a:spLocks noChangeArrowheads="1"/>
          </p:cNvSpPr>
          <p:nvPr/>
        </p:nvSpPr>
        <p:spPr bwMode="auto">
          <a:xfrm>
            <a:off x="1295400" y="0"/>
            <a:ext cx="6172200" cy="646113"/>
          </a:xfrm>
          <a:prstGeom prst="rect">
            <a:avLst/>
          </a:prstGeom>
          <a:gradFill rotWithShape="1">
            <a:gsLst>
              <a:gs pos="0">
                <a:srgbClr val="FFFF00">
                  <a:alpha val="35999"/>
                </a:srgbClr>
              </a:gs>
              <a:gs pos="100000">
                <a:srgbClr val="4BB588">
                  <a:alpha val="26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Arial" charset="0"/>
              </a:rPr>
              <a:t>Bài dạy </a:t>
            </a:r>
            <a:r>
              <a:rPr lang="en-US" sz="3600" b="1">
                <a:solidFill>
                  <a:srgbClr val="FF3300"/>
                </a:solidFill>
                <a:latin typeface="Times" pitchFamily="18" charset="0"/>
              </a:rPr>
              <a:t>:</a:t>
            </a:r>
            <a:r>
              <a:rPr lang="en-US" sz="3600" b="1">
                <a:solidFill>
                  <a:srgbClr val="FF3300"/>
                </a:solidFill>
                <a:latin typeface="Arial" charset="0"/>
              </a:rPr>
              <a:t>  </a:t>
            </a:r>
            <a:r>
              <a:rPr lang="en-US" sz="3600" b="1">
                <a:solidFill>
                  <a:srgbClr val="FF66FF"/>
                </a:solidFill>
                <a:latin typeface="Arial" charset="0"/>
              </a:rPr>
              <a:t>NẤU C</a:t>
            </a:r>
            <a:r>
              <a:rPr lang="vi-VN" sz="3600" b="1">
                <a:solidFill>
                  <a:srgbClr val="FF66FF"/>
                </a:solidFill>
                <a:latin typeface="Arial" charset="0"/>
              </a:rPr>
              <a:t>Ơ</a:t>
            </a:r>
            <a:r>
              <a:rPr lang="en-US" sz="3600" b="1">
                <a:solidFill>
                  <a:srgbClr val="FF66FF"/>
                </a:solidFill>
                <a:latin typeface="Arial" charset="0"/>
              </a:rPr>
              <a:t>M</a:t>
            </a:r>
          </a:p>
        </p:txBody>
      </p:sp>
      <p:sp>
        <p:nvSpPr>
          <p:cNvPr id="79888" name="Line 16"/>
          <p:cNvSpPr>
            <a:spLocks noChangeShapeType="1"/>
          </p:cNvSpPr>
          <p:nvPr/>
        </p:nvSpPr>
        <p:spPr bwMode="auto">
          <a:xfrm>
            <a:off x="4267200" y="685800"/>
            <a:ext cx="2971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72" name="Picture 17" descr="Notes-02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55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90" name="Text Box 18"/>
          <p:cNvSpPr txBox="1">
            <a:spLocks noGrp="1" noChangeArrowheads="1"/>
          </p:cNvSpPr>
          <p:nvPr>
            <p:ph type="title"/>
          </p:nvPr>
        </p:nvSpPr>
        <p:spPr>
          <a:xfrm>
            <a:off x="1600200" y="762000"/>
            <a:ext cx="6477000" cy="457200"/>
          </a:xfrm>
          <a:gradFill rotWithShape="1">
            <a:gsLst>
              <a:gs pos="0">
                <a:srgbClr val="FF66FF">
                  <a:alpha val="46001"/>
                </a:srgbClr>
              </a:gs>
              <a:gs pos="100000">
                <a:schemeClr val="accent1">
                  <a:alpha val="52000"/>
                </a:schemeClr>
              </a:gs>
            </a:gsLst>
            <a:lin ang="2700000" scaled="1"/>
          </a:gradFill>
        </p:spPr>
        <p:txBody>
          <a:bodyPr/>
          <a:lstStyle/>
          <a:p>
            <a:pPr marL="342900" indent="-342900" algn="ctr"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en-US" sz="2400" b="1" i="1" u="sng" smtClean="0">
                <a:solidFill>
                  <a:srgbClr val="FF3300"/>
                </a:solidFill>
                <a:latin typeface="Arial"/>
              </a:rPr>
              <a:t>Tiết 1</a:t>
            </a:r>
            <a:r>
              <a:rPr lang="en-US" sz="2400" b="1" i="1" smtClean="0">
                <a:solidFill>
                  <a:srgbClr val="FF3300"/>
                </a:solidFill>
                <a:latin typeface="Arial"/>
              </a:rPr>
              <a:t>: NẤU CƠM BẰNG BẾP ĐUN.</a:t>
            </a:r>
          </a:p>
        </p:txBody>
      </p:sp>
      <p:sp>
        <p:nvSpPr>
          <p:cNvPr id="79893" name="Rectangle 21"/>
          <p:cNvSpPr>
            <a:spLocks noChangeArrowheads="1"/>
          </p:cNvSpPr>
          <p:nvPr/>
        </p:nvSpPr>
        <p:spPr bwMode="auto">
          <a:xfrm>
            <a:off x="544513" y="1462088"/>
            <a:ext cx="396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eaLnBrk="1" hangingPunct="1">
              <a:buFontTx/>
              <a:buAutoNum type="arabicPeriod" startAt="2"/>
              <a:defRPr/>
            </a:pPr>
            <a:r>
              <a:rPr lang="en-US" sz="2800" b="1" i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Tìm hiểu bài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:</a:t>
            </a:r>
          </a:p>
        </p:txBody>
      </p:sp>
      <p:sp>
        <p:nvSpPr>
          <p:cNvPr id="79894" name="Line 22"/>
          <p:cNvSpPr>
            <a:spLocks noChangeShapeType="1"/>
          </p:cNvSpPr>
          <p:nvPr/>
        </p:nvSpPr>
        <p:spPr bwMode="auto">
          <a:xfrm>
            <a:off x="1624013" y="1290638"/>
            <a:ext cx="6629400" cy="7620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5" name="Rectangle 23"/>
          <p:cNvSpPr>
            <a:spLocks noChangeArrowheads="1"/>
          </p:cNvSpPr>
          <p:nvPr/>
        </p:nvSpPr>
        <p:spPr bwMode="auto">
          <a:xfrm>
            <a:off x="381000" y="2039938"/>
            <a:ext cx="822960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0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Nấu cơn là công việc hằng ngày và quen thuộc  đối với mọi gia đình ở nước ta.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20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Tùy theo điều kiện của từng gia đình, có thể nấu cơm bằng bếp đun hoặc nấu cơm bằng nồi cơm điện.</a:t>
            </a:r>
          </a:p>
        </p:txBody>
      </p:sp>
      <p:sp>
        <p:nvSpPr>
          <p:cNvPr id="79896" name="Text Box 24"/>
          <p:cNvSpPr txBox="1">
            <a:spLocks noChangeArrowheads="1"/>
          </p:cNvSpPr>
          <p:nvPr/>
        </p:nvSpPr>
        <p:spPr bwMode="auto">
          <a:xfrm>
            <a:off x="609600" y="3714750"/>
            <a:ext cx="7848600" cy="40005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000">
                <a:latin typeface="Arial" charset="0"/>
              </a:rPr>
              <a:t> </a:t>
            </a:r>
            <a:r>
              <a:rPr lang="en-US" sz="2000" b="1" u="sng">
                <a:solidFill>
                  <a:srgbClr val="FF3300"/>
                </a:solidFill>
                <a:latin typeface="Arial" charset="0"/>
              </a:rPr>
              <a:t>Hoạt động 1</a:t>
            </a:r>
            <a:r>
              <a:rPr lang="en-US" sz="2000" b="1">
                <a:solidFill>
                  <a:srgbClr val="FF3300"/>
                </a:solidFill>
                <a:latin typeface="Arial" charset="0"/>
              </a:rPr>
              <a:t>: </a:t>
            </a:r>
            <a:r>
              <a:rPr lang="en-US" sz="2000" b="1" i="1">
                <a:solidFill>
                  <a:srgbClr val="FF3300"/>
                </a:solidFill>
                <a:latin typeface="Arial" charset="0"/>
              </a:rPr>
              <a:t>Tìm hiểu các cách nấu cơm trong gia đình.</a:t>
            </a:r>
            <a:endParaRPr lang="en-US" sz="2000" b="1" u="sng">
              <a:latin typeface="Arial" charset="0"/>
            </a:endParaRPr>
          </a:p>
        </p:txBody>
      </p:sp>
      <p:sp>
        <p:nvSpPr>
          <p:cNvPr id="79897" name="Text Box 25"/>
          <p:cNvSpPr txBox="1">
            <a:spLocks noChangeArrowheads="1"/>
          </p:cNvSpPr>
          <p:nvPr/>
        </p:nvSpPr>
        <p:spPr bwMode="auto">
          <a:xfrm>
            <a:off x="381000" y="4191000"/>
            <a:ext cx="487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6600"/>
                </a:solidFill>
                <a:latin typeface="Arial" charset="0"/>
              </a:rPr>
              <a:t>-  Quan sát tranh trả lời câu hỏi:</a:t>
            </a:r>
          </a:p>
        </p:txBody>
      </p:sp>
      <p:pic>
        <p:nvPicPr>
          <p:cNvPr id="79898" name="Picture 26" descr="img3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60363" y="4724400"/>
            <a:ext cx="1411287" cy="1905000"/>
          </a:xfrm>
        </p:spPr>
      </p:pic>
      <p:pic>
        <p:nvPicPr>
          <p:cNvPr id="79899" name="Picture 27" descr="img31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270125" y="4724400"/>
            <a:ext cx="1479550" cy="1981200"/>
          </a:xfrm>
        </p:spPr>
      </p:pic>
      <p:sp>
        <p:nvSpPr>
          <p:cNvPr id="79900" name="Text Box 28"/>
          <p:cNvSpPr txBox="1">
            <a:spLocks noGrp="1" noChangeArrowheads="1"/>
          </p:cNvSpPr>
          <p:nvPr>
            <p:ph type="body" sz="half" idx="3"/>
          </p:nvPr>
        </p:nvSpPr>
        <p:spPr>
          <a:xfrm>
            <a:off x="4495800" y="4800600"/>
            <a:ext cx="4648200" cy="1828800"/>
          </a:xfrm>
        </p:spPr>
        <p:txBody>
          <a:bodyPr/>
          <a:lstStyle/>
          <a:p>
            <a:pPr>
              <a:spcBef>
                <a:spcPct val="50000"/>
              </a:spcBef>
              <a:buClrTx/>
              <a:buSzTx/>
              <a:buFont typeface="Times New Roman" pitchFamily="18" charset="0"/>
              <a:buBlip>
                <a:blip r:embed="rId6"/>
              </a:buBlip>
              <a:defRPr/>
            </a:pPr>
            <a:r>
              <a:rPr lang="en-US" sz="2400" smtClean="0">
                <a:latin typeface="Arial"/>
              </a:rPr>
              <a:t> </a:t>
            </a:r>
            <a:r>
              <a:rPr lang="en-US" b="1" i="1" smtClean="0">
                <a:effectLst/>
                <a:latin typeface="Arial"/>
              </a:rPr>
              <a:t>Ở gia đình em thường nấu cơm bằng loại bếp nào ?</a:t>
            </a:r>
          </a:p>
        </p:txBody>
      </p:sp>
      <p:pic>
        <p:nvPicPr>
          <p:cNvPr id="7182" name="Picture 29" descr="Notes-02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8475" y="0"/>
            <a:ext cx="10255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9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9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9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9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9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9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9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79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9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9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9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9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79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79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9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2000"/>
                                        <p:tgtEl>
                                          <p:spTgt spid="79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7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79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79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79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79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79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79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79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79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79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79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79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79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79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7" grpId="0" animBg="1"/>
      <p:bldP spid="79888" grpId="0" animBg="1"/>
      <p:bldP spid="79890" grpId="0" animBg="1"/>
      <p:bldP spid="79893" grpId="0"/>
      <p:bldP spid="79893" grpId="1"/>
      <p:bldP spid="79894" grpId="0" animBg="1"/>
      <p:bldP spid="79895" grpId="0" build="allAtOnce"/>
      <p:bldP spid="79896" grpId="0" animBg="1"/>
      <p:bldP spid="79896" grpId="1" animBg="1"/>
      <p:bldP spid="79897" grpId="0" build="allAtOnce"/>
      <p:bldP spid="7990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Notes-02-june"/>
          <p:cNvPicPr>
            <a:picLocks noChangeAspect="1" noChangeArrowheads="1" noCro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52500" cy="1095375"/>
          </a:xfrm>
          <a:noFill/>
        </p:spPr>
      </p:pic>
      <p:pic>
        <p:nvPicPr>
          <p:cNvPr id="91146" name="Picture 10" descr="img291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2362200"/>
            <a:ext cx="2679700" cy="1166813"/>
          </a:xfrm>
          <a:noFill/>
        </p:spPr>
      </p:pic>
      <p:pic>
        <p:nvPicPr>
          <p:cNvPr id="91149" name="Picture 13" descr="img292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81600" y="2438400"/>
            <a:ext cx="1338263" cy="1685925"/>
          </a:xfrm>
          <a:noFill/>
        </p:spPr>
      </p:pic>
      <p:sp>
        <p:nvSpPr>
          <p:cNvPr id="8197" name="Line 7"/>
          <p:cNvSpPr>
            <a:spLocks noChangeShapeType="1"/>
          </p:cNvSpPr>
          <p:nvPr/>
        </p:nvSpPr>
        <p:spPr bwMode="auto">
          <a:xfrm>
            <a:off x="1524000" y="762000"/>
            <a:ext cx="6629400" cy="7620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905000" y="990600"/>
            <a:ext cx="5867400" cy="400050"/>
          </a:xfrm>
          <a:prstGeom prst="rect">
            <a:avLst/>
          </a:prstGeom>
          <a:gradFill rotWithShape="1">
            <a:gsLst>
              <a:gs pos="0">
                <a:srgbClr val="FF66FF">
                  <a:alpha val="46001"/>
                </a:srgbClr>
              </a:gs>
              <a:gs pos="100000">
                <a:schemeClr val="accent1">
                  <a:alpha val="51999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Blip>
                <a:blip r:embed="rId5"/>
              </a:buBlip>
            </a:pPr>
            <a:r>
              <a:rPr lang="en-US" sz="2000" b="1" i="1" u="sng">
                <a:solidFill>
                  <a:srgbClr val="FF3300"/>
                </a:solidFill>
                <a:latin typeface="Arial" charset="0"/>
              </a:rPr>
              <a:t>Tiết 1</a:t>
            </a:r>
            <a:r>
              <a:rPr lang="en-US" sz="2000">
                <a:solidFill>
                  <a:srgbClr val="FF3300"/>
                </a:solidFill>
                <a:latin typeface="Arial" charset="0"/>
              </a:rPr>
              <a:t>: NẤU CƠM BẰNG BẾP ĐUN.</a:t>
            </a:r>
            <a:endParaRPr lang="en-US" sz="1800" i="1">
              <a:latin typeface="Arial" charset="0"/>
            </a:endParaRP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762000" y="1524000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FF3300"/>
              </a:buClr>
              <a:buFontTx/>
              <a:buAutoNum type="arabicPeriod"/>
            </a:pPr>
            <a:r>
              <a:rPr lang="en-US" sz="2800" b="1">
                <a:solidFill>
                  <a:srgbClr val="FF3300"/>
                </a:solidFill>
                <a:latin typeface="Arial" charset="0"/>
              </a:rPr>
              <a:t>NẤU CƠM BẰNG BẾP ĐUN:</a:t>
            </a:r>
          </a:p>
        </p:txBody>
      </p:sp>
      <p:pic>
        <p:nvPicPr>
          <p:cNvPr id="91152" name="Picture 16" descr="img293"/>
          <p:cNvPicPr>
            <a:picLocks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1524000" y="3810000"/>
            <a:ext cx="1543050" cy="1779588"/>
          </a:xfrm>
          <a:noFill/>
        </p:spPr>
      </p:pic>
      <p:pic>
        <p:nvPicPr>
          <p:cNvPr id="91155" name="Picture 19" descr="img29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4648200"/>
            <a:ext cx="160655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66" name="Text Box 30"/>
          <p:cNvSpPr txBox="1">
            <a:spLocks noChangeArrowheads="1"/>
          </p:cNvSpPr>
          <p:nvPr/>
        </p:nvSpPr>
        <p:spPr bwMode="auto">
          <a:xfrm>
            <a:off x="304800" y="2286000"/>
            <a:ext cx="883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AutoNum type="alphaLcParenR"/>
            </a:pPr>
            <a:r>
              <a:rPr lang="en-US" sz="3600" b="1" i="1" u="sng">
                <a:latin typeface="Arial" charset="0"/>
              </a:rPr>
              <a:t>Chuẩn bị:</a:t>
            </a:r>
          </a:p>
          <a:p>
            <a:pPr marL="1122363" lvl="1" indent="-398463" eaLnBrk="1" hangingPunct="1">
              <a:lnSpc>
                <a:spcPct val="90000"/>
              </a:lnSpc>
              <a:spcBef>
                <a:spcPct val="20000"/>
              </a:spcBef>
              <a:buFont typeface="Tahoma" pitchFamily="34" charset="0"/>
              <a:buNone/>
            </a:pPr>
            <a:r>
              <a:rPr lang="en-US" sz="3200" b="1" i="1">
                <a:solidFill>
                  <a:schemeClr val="hlink"/>
                </a:solidFill>
                <a:latin typeface="Arial" charset="0"/>
              </a:rPr>
              <a:t>a</a:t>
            </a:r>
            <a:r>
              <a:rPr lang="en-US" sz="3200" b="1" i="1" baseline="30000">
                <a:solidFill>
                  <a:schemeClr val="hlink"/>
                </a:solidFill>
                <a:latin typeface="Arial" charset="0"/>
              </a:rPr>
              <a:t>1</a:t>
            </a:r>
            <a:r>
              <a:rPr lang="en-US" sz="3200" b="1" i="1">
                <a:solidFill>
                  <a:schemeClr val="hlink"/>
                </a:solidFill>
                <a:latin typeface="Arial" charset="0"/>
              </a:rPr>
              <a:t>) </a:t>
            </a:r>
            <a:r>
              <a:rPr lang="en-US" sz="3200" b="1" i="1">
                <a:latin typeface="Arial" charset="0"/>
              </a:rPr>
              <a:t>Chuẩn bị dụng cụ và nguyên liệu để nấu cơm:</a:t>
            </a:r>
          </a:p>
          <a:p>
            <a:pPr marL="1236663" lvl="2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Blip>
                <a:blip r:embed="rId8"/>
              </a:buBlip>
            </a:pPr>
            <a:r>
              <a:rPr lang="en-US" sz="2800" b="1" i="1">
                <a:latin typeface="Arial" charset="0"/>
              </a:rPr>
              <a:t>Bằng hiểu biết của mình, em hãy kể tên những dụng cụ và nguyên liệu cần chuẩn bị để nấu cơm bằng bếp đun ?</a:t>
            </a:r>
          </a:p>
        </p:txBody>
      </p:sp>
      <p:sp>
        <p:nvSpPr>
          <p:cNvPr id="91167" name="Line 31"/>
          <p:cNvSpPr>
            <a:spLocks noChangeShapeType="1"/>
          </p:cNvSpPr>
          <p:nvPr/>
        </p:nvSpPr>
        <p:spPr bwMode="auto">
          <a:xfrm>
            <a:off x="3657600" y="5257800"/>
            <a:ext cx="16002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68" name="Line 32"/>
          <p:cNvSpPr>
            <a:spLocks noChangeShapeType="1"/>
          </p:cNvSpPr>
          <p:nvPr/>
        </p:nvSpPr>
        <p:spPr bwMode="auto">
          <a:xfrm flipV="1">
            <a:off x="5943600" y="5257800"/>
            <a:ext cx="2238375" cy="1428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Text Box 33"/>
          <p:cNvSpPr txBox="1">
            <a:spLocks noChangeArrowheads="1"/>
          </p:cNvSpPr>
          <p:nvPr/>
        </p:nvSpPr>
        <p:spPr bwMode="auto">
          <a:xfrm>
            <a:off x="1295400" y="0"/>
            <a:ext cx="6172200" cy="584200"/>
          </a:xfrm>
          <a:prstGeom prst="rect">
            <a:avLst/>
          </a:prstGeom>
          <a:gradFill rotWithShape="1">
            <a:gsLst>
              <a:gs pos="0">
                <a:srgbClr val="FFFF00">
                  <a:alpha val="35999"/>
                </a:srgbClr>
              </a:gs>
              <a:gs pos="100000">
                <a:srgbClr val="4BB588">
                  <a:alpha val="26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Arial" charset="0"/>
              </a:rPr>
              <a:t>Bài dạy </a:t>
            </a:r>
            <a:r>
              <a:rPr lang="en-US" sz="3200" b="1">
                <a:solidFill>
                  <a:srgbClr val="FF3300"/>
                </a:solidFill>
                <a:latin typeface="Times" pitchFamily="18" charset="0"/>
              </a:rPr>
              <a:t>:</a:t>
            </a:r>
            <a:r>
              <a:rPr lang="en-US" sz="3200" b="1">
                <a:solidFill>
                  <a:srgbClr val="FF3300"/>
                </a:solidFill>
                <a:latin typeface="Arial" charset="0"/>
              </a:rPr>
              <a:t>  </a:t>
            </a:r>
            <a:r>
              <a:rPr lang="en-US" sz="3200" b="1">
                <a:solidFill>
                  <a:srgbClr val="FF66FF"/>
                </a:solidFill>
                <a:latin typeface="Arial" charset="0"/>
              </a:rPr>
              <a:t>NẤU C</a:t>
            </a:r>
            <a:r>
              <a:rPr lang="vi-VN" sz="3200" b="1">
                <a:solidFill>
                  <a:srgbClr val="FF66FF"/>
                </a:solidFill>
                <a:latin typeface="Arial" charset="0"/>
              </a:rPr>
              <a:t>Ơ</a:t>
            </a:r>
            <a:r>
              <a:rPr lang="en-US" sz="3200" b="1">
                <a:solidFill>
                  <a:srgbClr val="FF66FF"/>
                </a:solidFill>
                <a:latin typeface="Arial" charset="0"/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1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1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1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1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10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10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1000"/>
                                        <p:tgtEl>
                                          <p:spTgt spid="91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10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1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1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1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1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1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1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1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1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1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91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91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91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91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91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91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91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66" grpId="0" build="allAtOnce"/>
      <p:bldP spid="91167" grpId="0" animBg="1"/>
      <p:bldP spid="911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9" name="Picture 13" descr="526426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4038600"/>
            <a:ext cx="2667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15" descr="Notes-02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255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Line 7"/>
          <p:cNvSpPr>
            <a:spLocks noChangeShapeType="1"/>
          </p:cNvSpPr>
          <p:nvPr/>
        </p:nvSpPr>
        <p:spPr bwMode="auto">
          <a:xfrm>
            <a:off x="4191000" y="762000"/>
            <a:ext cx="3048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Line 8"/>
          <p:cNvSpPr>
            <a:spLocks noChangeShapeType="1"/>
          </p:cNvSpPr>
          <p:nvPr/>
        </p:nvSpPr>
        <p:spPr bwMode="auto">
          <a:xfrm>
            <a:off x="1447800" y="1066800"/>
            <a:ext cx="6629400" cy="7620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5" name="AutoShape 9"/>
          <p:cNvSpPr>
            <a:spLocks noChangeArrowheads="1"/>
          </p:cNvSpPr>
          <p:nvPr/>
        </p:nvSpPr>
        <p:spPr bwMode="auto">
          <a:xfrm>
            <a:off x="1219200" y="1905000"/>
            <a:ext cx="5410200" cy="2362200"/>
          </a:xfrm>
          <a:prstGeom prst="cloudCallout">
            <a:avLst>
              <a:gd name="adj1" fmla="val 55662"/>
              <a:gd name="adj2" fmla="val 9247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FF0066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b="1">
                <a:latin typeface="Arial" charset="0"/>
              </a:rPr>
              <a:t>THẢO LUẬN NHÓM ĐÔI</a:t>
            </a:r>
          </a:p>
        </p:txBody>
      </p:sp>
      <p:pic>
        <p:nvPicPr>
          <p:cNvPr id="9223" name="Picture 2" descr="E:\www.blogtinhoc.net - Vista Sidebar for XP v.2.2\Vista Sidebar for XP v.2.2\Vista 5744 Gadgets Pack 2\UltimateX Clocks.Gadget\images\cronomet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910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E:\www.blogtinhoc.net - Vista Sidebar for XP v.2.2\Vista Sidebar for XP v.2.2\Vista 5744 Gadgets Pack 2\VistaOrbClock.Gadget\images\newv1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4419600"/>
            <a:ext cx="330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www.blogtinhoc.net - Vista Sidebar for XP v.2.2\Vista Sidebar for XP v.2.2\Vista 5744 Gadgets Pack 2\UltimateX Clocks.Gadget\images\cronometer_h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95400" y="4495800"/>
            <a:ext cx="139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0" name="ELPH119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Text Box 16"/>
          <p:cNvSpPr txBox="1">
            <a:spLocks noChangeArrowheads="1"/>
          </p:cNvSpPr>
          <p:nvPr/>
        </p:nvSpPr>
        <p:spPr bwMode="auto">
          <a:xfrm>
            <a:off x="1905000" y="1219200"/>
            <a:ext cx="5867400" cy="954088"/>
          </a:xfrm>
          <a:prstGeom prst="rect">
            <a:avLst/>
          </a:prstGeom>
          <a:gradFill rotWithShape="1">
            <a:gsLst>
              <a:gs pos="0">
                <a:srgbClr val="FF66FF">
                  <a:alpha val="46001"/>
                </a:srgbClr>
              </a:gs>
              <a:gs pos="100000">
                <a:schemeClr val="accent1">
                  <a:alpha val="51999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Blip>
                <a:blip r:embed="rId9"/>
              </a:buBlip>
            </a:pPr>
            <a:r>
              <a:rPr lang="en-US" sz="2800" b="1" i="1" u="sng">
                <a:solidFill>
                  <a:srgbClr val="FF3300"/>
                </a:solidFill>
                <a:latin typeface="Arial" charset="0"/>
              </a:rPr>
              <a:t>Tiết 1</a:t>
            </a:r>
            <a:r>
              <a:rPr lang="en-US" sz="2800">
                <a:solidFill>
                  <a:srgbClr val="FF3300"/>
                </a:solidFill>
                <a:latin typeface="Arial" charset="0"/>
              </a:rPr>
              <a:t>: NẤU CƠM BẰNG BẾP ĐUN.</a:t>
            </a:r>
            <a:endParaRPr lang="en-US" sz="2400" i="1">
              <a:latin typeface="Arial" charset="0"/>
            </a:endParaRPr>
          </a:p>
        </p:txBody>
      </p:sp>
      <p:sp>
        <p:nvSpPr>
          <p:cNvPr id="9228" name="Text Box 17"/>
          <p:cNvSpPr txBox="1">
            <a:spLocks noChangeArrowheads="1"/>
          </p:cNvSpPr>
          <p:nvPr/>
        </p:nvSpPr>
        <p:spPr bwMode="auto">
          <a:xfrm>
            <a:off x="1295400" y="0"/>
            <a:ext cx="6172200" cy="701675"/>
          </a:xfrm>
          <a:prstGeom prst="rect">
            <a:avLst/>
          </a:prstGeom>
          <a:gradFill rotWithShape="1">
            <a:gsLst>
              <a:gs pos="0">
                <a:srgbClr val="FFFF00">
                  <a:alpha val="35999"/>
                </a:srgbClr>
              </a:gs>
              <a:gs pos="100000">
                <a:srgbClr val="4BB588">
                  <a:alpha val="26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" charset="0"/>
              </a:rPr>
              <a:t>Bài dạy </a:t>
            </a:r>
            <a:r>
              <a:rPr lang="en-US" b="1">
                <a:solidFill>
                  <a:srgbClr val="FF3300"/>
                </a:solidFill>
                <a:latin typeface="Times" pitchFamily="18" charset="0"/>
              </a:rPr>
              <a:t>:</a:t>
            </a:r>
            <a:r>
              <a:rPr lang="en-US" b="1">
                <a:solidFill>
                  <a:srgbClr val="FF3300"/>
                </a:solidFill>
                <a:latin typeface="Arial" charset="0"/>
              </a:rPr>
              <a:t>  </a:t>
            </a:r>
            <a:r>
              <a:rPr lang="en-US" b="1">
                <a:solidFill>
                  <a:srgbClr val="FF66FF"/>
                </a:solidFill>
                <a:latin typeface="Arial" charset="0"/>
              </a:rPr>
              <a:t>NẤU C</a:t>
            </a:r>
            <a:r>
              <a:rPr lang="vi-VN" b="1">
                <a:solidFill>
                  <a:srgbClr val="FF66FF"/>
                </a:solidFill>
                <a:latin typeface="Arial" charset="0"/>
              </a:rPr>
              <a:t>Ơ</a:t>
            </a:r>
            <a:r>
              <a:rPr lang="en-US" b="1">
                <a:solidFill>
                  <a:srgbClr val="FF66FF"/>
                </a:solidFill>
                <a:latin typeface="Arial" charset="0"/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6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" dur="432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50"/>
                </p:tgtEl>
              </p:cMediaNode>
            </p:audio>
          </p:childTnLst>
        </p:cTn>
      </p:par>
    </p:tnLst>
    <p:bldLst>
      <p:bldP spid="655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5"/>
          <p:cNvSpPr>
            <a:spLocks noChangeShapeType="1"/>
          </p:cNvSpPr>
          <p:nvPr/>
        </p:nvSpPr>
        <p:spPr bwMode="auto">
          <a:xfrm>
            <a:off x="4114800" y="762000"/>
            <a:ext cx="3200400" cy="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381000" y="3352800"/>
            <a:ext cx="822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AutoNum type="alphaLcParenR"/>
            </a:pPr>
            <a:r>
              <a:rPr lang="en-US" b="1" i="1" u="sng">
                <a:latin typeface="Arial" charset="0"/>
              </a:rPr>
              <a:t>Chuẩn bị:</a:t>
            </a:r>
          </a:p>
          <a:p>
            <a:pPr marL="990600" lvl="1" indent="-533400" eaLnBrk="1" hangingPunct="1">
              <a:lnSpc>
                <a:spcPct val="90000"/>
              </a:lnSpc>
              <a:spcBef>
                <a:spcPct val="20000"/>
              </a:spcBef>
              <a:buFont typeface="Tahoma" pitchFamily="34" charset="0"/>
              <a:buNone/>
            </a:pPr>
            <a:r>
              <a:rPr lang="en-US" sz="3600" b="1" i="1">
                <a:solidFill>
                  <a:schemeClr val="hlink"/>
                </a:solidFill>
                <a:latin typeface="Arial" charset="0"/>
              </a:rPr>
              <a:t>a</a:t>
            </a:r>
            <a:r>
              <a:rPr lang="en-US" sz="3600" b="1" i="1" baseline="30000">
                <a:solidFill>
                  <a:schemeClr val="hlink"/>
                </a:solidFill>
                <a:latin typeface="Arial" charset="0"/>
              </a:rPr>
              <a:t>2</a:t>
            </a:r>
            <a:r>
              <a:rPr lang="en-US" sz="3600" b="1" i="1">
                <a:solidFill>
                  <a:schemeClr val="hlink"/>
                </a:solidFill>
                <a:latin typeface="Arial" charset="0"/>
              </a:rPr>
              <a:t>) </a:t>
            </a:r>
            <a:r>
              <a:rPr lang="en-US" sz="3600" b="1" i="1">
                <a:latin typeface="Arial" charset="0"/>
              </a:rPr>
              <a:t>Lấy gạo để nấu cơm:</a:t>
            </a:r>
          </a:p>
          <a:p>
            <a:pPr marL="1371600" lvl="2" indent="-4572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3200" b="1" i="1">
                <a:latin typeface="Arial" charset="0"/>
              </a:rPr>
              <a:t>Khi lấy gạo để nấu cơm, em cần lưu ý điều gì ?</a:t>
            </a:r>
          </a:p>
        </p:txBody>
      </p:sp>
      <p:sp>
        <p:nvSpPr>
          <p:cNvPr id="10244" name="Text Box 14"/>
          <p:cNvSpPr txBox="1">
            <a:spLocks noChangeArrowheads="1"/>
          </p:cNvSpPr>
          <p:nvPr/>
        </p:nvSpPr>
        <p:spPr bwMode="auto">
          <a:xfrm>
            <a:off x="609600" y="2514600"/>
            <a:ext cx="678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FF3300"/>
              </a:buClr>
              <a:buFontTx/>
              <a:buAutoNum type="arabicPeriod"/>
            </a:pPr>
            <a:r>
              <a:rPr lang="en-US" sz="3600">
                <a:solidFill>
                  <a:srgbClr val="FF3300"/>
                </a:solidFill>
                <a:latin typeface="Arial" charset="0"/>
              </a:rPr>
              <a:t>NẤU CƠM BẰNG BẾP ĐUN:</a:t>
            </a:r>
          </a:p>
        </p:txBody>
      </p:sp>
      <p:pic>
        <p:nvPicPr>
          <p:cNvPr id="10245" name="Picture 33" descr="Notes-02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55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35"/>
          <p:cNvSpPr txBox="1">
            <a:spLocks noChangeArrowheads="1"/>
          </p:cNvSpPr>
          <p:nvPr/>
        </p:nvSpPr>
        <p:spPr bwMode="auto">
          <a:xfrm>
            <a:off x="1676400" y="1371600"/>
            <a:ext cx="5867400" cy="461963"/>
          </a:xfrm>
          <a:prstGeom prst="rect">
            <a:avLst/>
          </a:prstGeom>
          <a:gradFill rotWithShape="1">
            <a:gsLst>
              <a:gs pos="0">
                <a:srgbClr val="FF66FF">
                  <a:alpha val="46001"/>
                </a:srgbClr>
              </a:gs>
              <a:gs pos="100000">
                <a:schemeClr val="accent1">
                  <a:alpha val="51999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400" b="1" i="1" u="sng">
                <a:solidFill>
                  <a:srgbClr val="FF3300"/>
                </a:solidFill>
                <a:latin typeface="Arial" charset="0"/>
              </a:rPr>
              <a:t>Tiết 1</a:t>
            </a:r>
            <a:r>
              <a:rPr lang="en-US" sz="2400">
                <a:solidFill>
                  <a:srgbClr val="FF3300"/>
                </a:solidFill>
                <a:latin typeface="Arial" charset="0"/>
              </a:rPr>
              <a:t>: NẤU CƠM BẰNG BẾP ĐUN.</a:t>
            </a:r>
            <a:endParaRPr lang="en-US" sz="2000" i="1">
              <a:latin typeface="Arial" charset="0"/>
            </a:endParaRPr>
          </a:p>
        </p:txBody>
      </p:sp>
      <p:sp>
        <p:nvSpPr>
          <p:cNvPr id="10247" name="Line 36"/>
          <p:cNvSpPr>
            <a:spLocks noChangeShapeType="1"/>
          </p:cNvSpPr>
          <p:nvPr/>
        </p:nvSpPr>
        <p:spPr bwMode="auto">
          <a:xfrm>
            <a:off x="1447800" y="1066800"/>
            <a:ext cx="6629400" cy="7620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Text Box 37"/>
          <p:cNvSpPr txBox="1">
            <a:spLocks noChangeArrowheads="1"/>
          </p:cNvSpPr>
          <p:nvPr/>
        </p:nvSpPr>
        <p:spPr bwMode="auto">
          <a:xfrm>
            <a:off x="1295400" y="0"/>
            <a:ext cx="6172200" cy="646113"/>
          </a:xfrm>
          <a:prstGeom prst="rect">
            <a:avLst/>
          </a:prstGeom>
          <a:gradFill rotWithShape="1">
            <a:gsLst>
              <a:gs pos="0">
                <a:srgbClr val="FFFF00">
                  <a:alpha val="35999"/>
                </a:srgbClr>
              </a:gs>
              <a:gs pos="100000">
                <a:srgbClr val="4BB588">
                  <a:alpha val="26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Arial" charset="0"/>
              </a:rPr>
              <a:t>Bài dạy </a:t>
            </a:r>
            <a:r>
              <a:rPr lang="en-US" sz="3600" b="1">
                <a:solidFill>
                  <a:srgbClr val="FF3300"/>
                </a:solidFill>
                <a:latin typeface="Times" pitchFamily="18" charset="0"/>
              </a:rPr>
              <a:t>:</a:t>
            </a:r>
            <a:r>
              <a:rPr lang="en-US" sz="3600" b="1">
                <a:solidFill>
                  <a:srgbClr val="FF3300"/>
                </a:solidFill>
                <a:latin typeface="Arial" charset="0"/>
              </a:rPr>
              <a:t>  </a:t>
            </a:r>
            <a:r>
              <a:rPr lang="en-US" sz="3600" b="1">
                <a:solidFill>
                  <a:srgbClr val="FF66FF"/>
                </a:solidFill>
                <a:latin typeface="Arial" charset="0"/>
              </a:rPr>
              <a:t>NẤU C</a:t>
            </a:r>
            <a:r>
              <a:rPr lang="vi-VN" sz="3600" b="1">
                <a:solidFill>
                  <a:srgbClr val="FF66FF"/>
                </a:solidFill>
                <a:latin typeface="Arial" charset="0"/>
              </a:rPr>
              <a:t>Ơ</a:t>
            </a:r>
            <a:r>
              <a:rPr lang="en-US" sz="3600" b="1">
                <a:solidFill>
                  <a:srgbClr val="FF66FF"/>
                </a:solidFill>
                <a:latin typeface="Arial" charset="0"/>
              </a:rPr>
              <a:t>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4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4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54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4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4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4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54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4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4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4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decel="100000"/>
                                        <p:tgtEl>
                                          <p:spTgt spid="54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4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4" name="Picture 8" descr="496916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753350" y="5162550"/>
            <a:ext cx="13906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Line 2"/>
          <p:cNvSpPr>
            <a:spLocks noChangeShapeType="1"/>
          </p:cNvSpPr>
          <p:nvPr/>
        </p:nvSpPr>
        <p:spPr bwMode="auto">
          <a:xfrm>
            <a:off x="4114800" y="762000"/>
            <a:ext cx="3200400" cy="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838200" y="1676400"/>
            <a:ext cx="678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FF3300"/>
              </a:buClr>
              <a:buFontTx/>
              <a:buAutoNum type="arabicPeriod"/>
            </a:pPr>
            <a:r>
              <a:rPr lang="en-US" sz="3600">
                <a:solidFill>
                  <a:srgbClr val="FF3300"/>
                </a:solidFill>
                <a:latin typeface="Arial" charset="0"/>
              </a:rPr>
              <a:t>NẤU CƠM BẰNG BẾP ĐUN:</a:t>
            </a:r>
          </a:p>
        </p:txBody>
      </p:sp>
      <p:pic>
        <p:nvPicPr>
          <p:cNvPr id="11269" name="Picture 6" descr="Notes-02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255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3" name="AutoShape 7"/>
          <p:cNvSpPr>
            <a:spLocks noChangeArrowheads="1"/>
          </p:cNvSpPr>
          <p:nvPr/>
        </p:nvSpPr>
        <p:spPr bwMode="auto">
          <a:xfrm>
            <a:off x="381000" y="2514600"/>
            <a:ext cx="5410200" cy="2057400"/>
          </a:xfrm>
          <a:prstGeom prst="cloudCallout">
            <a:avLst>
              <a:gd name="adj1" fmla="val 88676"/>
              <a:gd name="adj2" fmla="val 95218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FF0066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3600" b="1">
                <a:solidFill>
                  <a:schemeClr val="bg2"/>
                </a:solidFill>
                <a:latin typeface="Arial" charset="0"/>
              </a:rPr>
              <a:t>HS đọc sách</a:t>
            </a:r>
          </a:p>
          <a:p>
            <a:pPr algn="ctr">
              <a:defRPr/>
            </a:pPr>
            <a:r>
              <a:rPr lang="en-US" sz="2000" b="1">
                <a:solidFill>
                  <a:schemeClr val="bg2"/>
                </a:solidFill>
                <a:latin typeface="Arial" charset="0"/>
              </a:rPr>
              <a:t>(- Mục “</a:t>
            </a:r>
            <a:r>
              <a:rPr lang="en-US" sz="2000" b="1">
                <a:solidFill>
                  <a:srgbClr val="FF6600"/>
                </a:solidFill>
                <a:latin typeface="Arial" charset="0"/>
              </a:rPr>
              <a:t>Lấy gạo để nấu cơm</a:t>
            </a:r>
            <a:r>
              <a:rPr lang="en-US" sz="2000" b="1">
                <a:solidFill>
                  <a:schemeClr val="bg2"/>
                </a:solidFill>
                <a:latin typeface="Arial" charset="0"/>
              </a:rPr>
              <a:t>” đầu trang 18/SGK)</a:t>
            </a:r>
          </a:p>
        </p:txBody>
      </p:sp>
      <p:sp>
        <p:nvSpPr>
          <p:cNvPr id="11271" name="Text Box 13"/>
          <p:cNvSpPr txBox="1">
            <a:spLocks noChangeArrowheads="1"/>
          </p:cNvSpPr>
          <p:nvPr/>
        </p:nvSpPr>
        <p:spPr bwMode="auto">
          <a:xfrm>
            <a:off x="1905000" y="1219200"/>
            <a:ext cx="5867400" cy="461963"/>
          </a:xfrm>
          <a:prstGeom prst="rect">
            <a:avLst/>
          </a:prstGeom>
          <a:gradFill rotWithShape="1">
            <a:gsLst>
              <a:gs pos="0">
                <a:srgbClr val="FF66FF">
                  <a:alpha val="46001"/>
                </a:srgbClr>
              </a:gs>
              <a:gs pos="100000">
                <a:schemeClr val="accent1">
                  <a:alpha val="51999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sz="2400" b="1" i="1" u="sng">
                <a:solidFill>
                  <a:srgbClr val="FF3300"/>
                </a:solidFill>
                <a:latin typeface="Arial" charset="0"/>
              </a:rPr>
              <a:t>Tiết 1</a:t>
            </a:r>
            <a:r>
              <a:rPr lang="en-US" sz="2400">
                <a:solidFill>
                  <a:srgbClr val="FF3300"/>
                </a:solidFill>
                <a:latin typeface="Arial" charset="0"/>
              </a:rPr>
              <a:t>: NẤU CƠM BẰNG BẾP ĐUN.</a:t>
            </a:r>
            <a:endParaRPr lang="en-US" sz="2000" i="1">
              <a:latin typeface="Arial" charset="0"/>
            </a:endParaRPr>
          </a:p>
        </p:txBody>
      </p:sp>
      <p:sp>
        <p:nvSpPr>
          <p:cNvPr id="11272" name="Line 14"/>
          <p:cNvSpPr>
            <a:spLocks noChangeShapeType="1"/>
          </p:cNvSpPr>
          <p:nvPr/>
        </p:nvSpPr>
        <p:spPr bwMode="auto">
          <a:xfrm>
            <a:off x="1447800" y="1066800"/>
            <a:ext cx="6629400" cy="7620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Text Box 15"/>
          <p:cNvSpPr txBox="1">
            <a:spLocks noChangeArrowheads="1"/>
          </p:cNvSpPr>
          <p:nvPr/>
        </p:nvSpPr>
        <p:spPr bwMode="auto">
          <a:xfrm>
            <a:off x="1295400" y="0"/>
            <a:ext cx="6172200" cy="646113"/>
          </a:xfrm>
          <a:prstGeom prst="rect">
            <a:avLst/>
          </a:prstGeom>
          <a:gradFill rotWithShape="1">
            <a:gsLst>
              <a:gs pos="0">
                <a:srgbClr val="FFFF00">
                  <a:alpha val="35999"/>
                </a:srgbClr>
              </a:gs>
              <a:gs pos="100000">
                <a:srgbClr val="4BB588">
                  <a:alpha val="26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Arial" charset="0"/>
              </a:rPr>
              <a:t>Bài dạy </a:t>
            </a:r>
            <a:r>
              <a:rPr lang="en-US" sz="3600" b="1">
                <a:solidFill>
                  <a:srgbClr val="FF3300"/>
                </a:solidFill>
                <a:latin typeface="Times" pitchFamily="18" charset="0"/>
              </a:rPr>
              <a:t>:</a:t>
            </a:r>
            <a:r>
              <a:rPr lang="en-US" sz="3600" b="1">
                <a:solidFill>
                  <a:srgbClr val="FF3300"/>
                </a:solidFill>
                <a:latin typeface="Arial" charset="0"/>
              </a:rPr>
              <a:t>  </a:t>
            </a:r>
            <a:r>
              <a:rPr lang="en-US" sz="3600" b="1">
                <a:solidFill>
                  <a:srgbClr val="FF66FF"/>
                </a:solidFill>
                <a:latin typeface="Arial" charset="0"/>
              </a:rPr>
              <a:t>NẤU C</a:t>
            </a:r>
            <a:r>
              <a:rPr lang="vi-VN" sz="3600" b="1">
                <a:solidFill>
                  <a:srgbClr val="FF66FF"/>
                </a:solidFill>
                <a:latin typeface="Arial" charset="0"/>
              </a:rPr>
              <a:t>Ơ</a:t>
            </a:r>
            <a:r>
              <a:rPr lang="en-US" sz="3600" b="1">
                <a:solidFill>
                  <a:srgbClr val="FF66FF"/>
                </a:solidFill>
                <a:latin typeface="Arial" charset="0"/>
              </a:rPr>
              <a:t>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10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1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 animBg="1"/>
      <p:bldP spid="70663" grpId="1" animBg="1"/>
    </p:bld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2487</TotalTime>
  <Words>780</Words>
  <Application>Microsoft PowerPoint</Application>
  <PresentationFormat>On-screen Show (4:3)</PresentationFormat>
  <Paragraphs>116</Paragraphs>
  <Slides>13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Tahoma</vt:lpstr>
      <vt:lpstr>Arial</vt:lpstr>
      <vt:lpstr>Wingdings</vt:lpstr>
      <vt:lpstr>VNI-Helve</vt:lpstr>
      <vt:lpstr>Times</vt:lpstr>
      <vt:lpstr>Times New Roman</vt:lpstr>
      <vt:lpstr>Webdings</vt:lpstr>
      <vt:lpstr>Ocean</vt:lpstr>
      <vt:lpstr>Môn : KĨ THUẬT KHỐI 5 </vt:lpstr>
      <vt:lpstr>Slide 2</vt:lpstr>
      <vt:lpstr>Slide 3</vt:lpstr>
      <vt:lpstr>Giới thiệu bài:</vt:lpstr>
      <vt:lpstr>Tiết 1: NẤU CƠM BẰNG BẾP ĐUN.</vt:lpstr>
      <vt:lpstr>Slide 6</vt:lpstr>
      <vt:lpstr>Slide 7</vt:lpstr>
      <vt:lpstr>Slide 8</vt:lpstr>
      <vt:lpstr>Slide 9</vt:lpstr>
      <vt:lpstr>Dựa vào hình 2 và hiểu biết của mình, em hãy nêu cách làm sạch gạo và dụng cụ nấu ăn ?</vt:lpstr>
      <vt:lpstr>Slide 11</vt:lpstr>
      <vt:lpstr>Slide 12</vt:lpstr>
      <vt:lpstr>Slide 13</vt:lpstr>
    </vt:vector>
  </TitlesOfParts>
  <Company>Trường TH ĐINH TIÊN HOÀNG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NẤU CƠM</dc:title>
  <dc:subject>KĨ THUẬT 5</dc:subject>
  <dc:creator>NGUYỄN VĂN NHỚ</dc:creator>
  <cp:lastModifiedBy>CSTeam</cp:lastModifiedBy>
  <cp:revision>50</cp:revision>
  <dcterms:created xsi:type="dcterms:W3CDTF">2009-09-13T17:31:01Z</dcterms:created>
  <dcterms:modified xsi:type="dcterms:W3CDTF">2016-06-30T02:39:02Z</dcterms:modified>
  <cp:category>KĨ THUẬ T- THỦ CÔNG</cp:category>
</cp:coreProperties>
</file>