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2" r:id="rId1"/>
  </p:sldMasterIdLst>
  <p:notesMasterIdLst>
    <p:notesMasterId r:id="rId6"/>
  </p:notesMasterIdLst>
  <p:handoutMasterIdLst>
    <p:handoutMasterId r:id="rId7"/>
  </p:handoutMasterIdLst>
  <p:sldIdLst>
    <p:sldId id="377" r:id="rId2"/>
    <p:sldId id="448" r:id="rId3"/>
    <p:sldId id="449" r:id="rId4"/>
    <p:sldId id="451" r:id="rId5"/>
  </p:sldIdLst>
  <p:sldSz cx="9144000" cy="6858000" type="screen4x3"/>
  <p:notesSz cx="6858000" cy="9180513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chemeClr val="tx1"/>
    </p:penClr>
  </p:showPr>
  <p:clrMru>
    <a:srgbClr val="006600"/>
    <a:srgbClr val="FF0000"/>
    <a:srgbClr val="CCFFFF"/>
    <a:srgbClr val="66FFFF"/>
    <a:srgbClr val="33CCFF"/>
    <a:srgbClr val="CCECFF"/>
    <a:srgbClr val="0000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17" autoAdjust="0"/>
    <p:restoredTop sz="95315" autoAdjust="0"/>
  </p:normalViewPr>
  <p:slideViewPr>
    <p:cSldViewPr snapToGrid="0">
      <p:cViewPr>
        <p:scale>
          <a:sx n="75" d="100"/>
          <a:sy n="75" d="100"/>
        </p:scale>
        <p:origin x="-258" y="24"/>
      </p:cViewPr>
      <p:guideLst>
        <p:guide orient="horz" pos="2144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-948" y="-102"/>
      </p:cViewPr>
      <p:guideLst>
        <p:guide orient="horz" pos="289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>
            <a:prstTxWarp prst="textNoShape">
              <a:avLst/>
            </a:prstTxWarp>
          </a:bodyPr>
          <a:lstStyle>
            <a:lvl1pPr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0"/>
            <a:ext cx="2938462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9025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>
            <a:prstTxWarp prst="textNoShape">
              <a:avLst/>
            </a:prstTxWarp>
          </a:bodyPr>
          <a:lstStyle>
            <a:lvl1pPr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09025"/>
            <a:ext cx="2938462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98CAF24-6C97-43A1-B6A2-24E1DCE34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208699B-FB2D-43C1-AD0C-1258BF049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81EB-DC5B-42FA-AC79-87276A19E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9838-1EFE-4FA1-AA80-5A10919D9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17DB-E469-4619-BAE7-85998F1B0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B10F-9626-4E05-A837-9C0B41A3D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D2C25-F675-43A1-A8B5-847C55100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FE17E-C88A-4783-AD03-D687068C1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907A-2B80-4DAD-8F92-EC739ACB7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ACBB1-BD9A-4E17-8DE0-1DE4BBD5C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8D32-55C4-4392-810E-232E5CB75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2543-F5C1-42DF-B0D6-9169E64D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B9D4-1D02-4968-B7C6-4A855A2B3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BC21D-A90B-4BED-A06A-B416A966A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B471E3A-940D-4D48-9793-45C92747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gi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828675" y="1781175"/>
            <a:ext cx="7540625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Arial" charset="0"/>
              </a:rPr>
              <a:t> </a:t>
            </a:r>
            <a:endParaRPr lang="en-US" sz="1600" b="1">
              <a:latin typeface="Arial" charset="0"/>
            </a:endParaRPr>
          </a:p>
        </p:txBody>
      </p:sp>
      <p:sp>
        <p:nvSpPr>
          <p:cNvPr id="679966" name="Text Box 30"/>
          <p:cNvSpPr txBox="1">
            <a:spLocks noChangeArrowheads="1"/>
          </p:cNvSpPr>
          <p:nvPr/>
        </p:nvSpPr>
        <p:spPr bwMode="auto">
          <a:xfrm>
            <a:off x="2443163" y="1335088"/>
            <a:ext cx="4314825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u="sng">
                <a:solidFill>
                  <a:srgbClr val="3333FF"/>
                </a:solidFill>
                <a:latin typeface="Arial" charset="0"/>
              </a:rPr>
              <a:t>Kiểm tra bài cũ.</a:t>
            </a:r>
          </a:p>
        </p:txBody>
      </p:sp>
      <p:sp>
        <p:nvSpPr>
          <p:cNvPr id="1030" name="Rectangle 5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031" name="Text Box 52"/>
          <p:cNvSpPr txBox="1">
            <a:spLocks noChangeArrowheads="1"/>
          </p:cNvSpPr>
          <p:nvPr/>
        </p:nvSpPr>
        <p:spPr bwMode="auto">
          <a:xfrm>
            <a:off x="3505200" y="185738"/>
            <a:ext cx="449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i="1" u="sng">
                <a:solidFill>
                  <a:srgbClr val="000000"/>
                </a:solidFill>
                <a:latin typeface="Arial" charset="0"/>
              </a:rPr>
              <a:t>Thứ năm ngày 8 tháng 4 năm 2010.</a:t>
            </a:r>
          </a:p>
        </p:txBody>
      </p:sp>
      <p:grpSp>
        <p:nvGrpSpPr>
          <p:cNvPr id="1032" name="Group 55"/>
          <p:cNvGrpSpPr>
            <a:grpSpLocks/>
          </p:cNvGrpSpPr>
          <p:nvPr/>
        </p:nvGrpSpPr>
        <p:grpSpPr bwMode="auto">
          <a:xfrm>
            <a:off x="123825" y="42863"/>
            <a:ext cx="914400" cy="817562"/>
            <a:chOff x="2256" y="3360"/>
            <a:chExt cx="768" cy="515"/>
          </a:xfrm>
        </p:grpSpPr>
        <p:pic>
          <p:nvPicPr>
            <p:cNvPr id="1062" name="Picture 56" descr="1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3" name="Picture 57" descr="19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3" name="Rectangle 5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grpSp>
        <p:nvGrpSpPr>
          <p:cNvPr id="1034" name="Group 59"/>
          <p:cNvGrpSpPr>
            <a:grpSpLocks/>
          </p:cNvGrpSpPr>
          <p:nvPr/>
        </p:nvGrpSpPr>
        <p:grpSpPr bwMode="auto">
          <a:xfrm>
            <a:off x="990600" y="42863"/>
            <a:ext cx="914400" cy="817562"/>
            <a:chOff x="2256" y="3360"/>
            <a:chExt cx="768" cy="515"/>
          </a:xfrm>
        </p:grpSpPr>
        <p:pic>
          <p:nvPicPr>
            <p:cNvPr id="1060" name="Picture 60" descr="1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1" name="Picture 61" descr="19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5" name="Rectangle 62"/>
          <p:cNvSpPr>
            <a:spLocks noChangeArrowheads="1"/>
          </p:cNvSpPr>
          <p:nvPr/>
        </p:nvSpPr>
        <p:spPr bwMode="auto">
          <a:xfrm>
            <a:off x="0" y="865188"/>
            <a:ext cx="8991600" cy="5715000"/>
          </a:xfrm>
          <a:prstGeom prst="rect">
            <a:avLst/>
          </a:prstGeom>
          <a:noFill/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1036" name="Picture 64" descr="book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4288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7" name="Group 65"/>
          <p:cNvGrpSpPr>
            <a:grpSpLocks/>
          </p:cNvGrpSpPr>
          <p:nvPr/>
        </p:nvGrpSpPr>
        <p:grpSpPr bwMode="auto">
          <a:xfrm>
            <a:off x="61913" y="133350"/>
            <a:ext cx="1309687" cy="781050"/>
            <a:chOff x="4905" y="48"/>
            <a:chExt cx="807" cy="528"/>
          </a:xfrm>
        </p:grpSpPr>
        <p:sp>
          <p:nvSpPr>
            <p:cNvPr id="1056" name="Oval 66"/>
            <p:cNvSpPr>
              <a:spLocks noChangeArrowheads="1"/>
            </p:cNvSpPr>
            <p:nvPr/>
          </p:nvSpPr>
          <p:spPr bwMode="gray">
            <a:xfrm>
              <a:off x="4905" y="462"/>
              <a:ext cx="807" cy="11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  <a:cs typeface="Arial" charset="0"/>
              </a:endParaRPr>
            </a:p>
          </p:txBody>
        </p:sp>
        <p:grpSp>
          <p:nvGrpSpPr>
            <p:cNvPr id="1057" name="Group 67"/>
            <p:cNvGrpSpPr>
              <a:grpSpLocks/>
            </p:cNvGrpSpPr>
            <p:nvPr/>
          </p:nvGrpSpPr>
          <p:grpSpPr bwMode="auto">
            <a:xfrm>
              <a:off x="4926" y="48"/>
              <a:ext cx="759" cy="396"/>
              <a:chOff x="2016" y="1920"/>
              <a:chExt cx="1680" cy="1680"/>
            </a:xfrm>
          </p:grpSpPr>
          <p:sp>
            <p:nvSpPr>
              <p:cNvPr id="680004" name="Oval 68"/>
              <p:cNvSpPr>
                <a:spLocks noChangeArrowheads="1"/>
              </p:cNvSpPr>
              <p:nvPr/>
            </p:nvSpPr>
            <p:spPr bwMode="gray">
              <a:xfrm>
                <a:off x="2015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1059" name="Freeform 6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</p:grpSp>
      <p:grpSp>
        <p:nvGrpSpPr>
          <p:cNvPr id="1038" name="Group 70"/>
          <p:cNvGrpSpPr>
            <a:grpSpLocks/>
          </p:cNvGrpSpPr>
          <p:nvPr/>
        </p:nvGrpSpPr>
        <p:grpSpPr bwMode="auto">
          <a:xfrm>
            <a:off x="8382000" y="471488"/>
            <a:ext cx="685800" cy="838200"/>
            <a:chOff x="4368" y="3600"/>
            <a:chExt cx="576" cy="624"/>
          </a:xfrm>
        </p:grpSpPr>
        <p:pic>
          <p:nvPicPr>
            <p:cNvPr id="1054" name="Picture 71" descr="2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72" descr="2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73"/>
          <p:cNvSpPr txBox="1">
            <a:spLocks noChangeArrowheads="1"/>
          </p:cNvSpPr>
          <p:nvPr/>
        </p:nvSpPr>
        <p:spPr bwMode="auto">
          <a:xfrm>
            <a:off x="203200" y="177800"/>
            <a:ext cx="132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Lịch sử 5</a:t>
            </a:r>
          </a:p>
        </p:txBody>
      </p:sp>
      <p:graphicFrame>
        <p:nvGraphicFramePr>
          <p:cNvPr id="1026" name="Object 74"/>
          <p:cNvGraphicFramePr>
            <a:graphicFrameLocks noChangeAspect="1"/>
          </p:cNvGraphicFramePr>
          <p:nvPr/>
        </p:nvGraphicFramePr>
        <p:xfrm>
          <a:off x="4508500" y="3911600"/>
          <a:ext cx="127000" cy="190500"/>
        </p:xfrm>
        <a:graphic>
          <a:graphicData uri="http://schemas.openxmlformats.org/presentationml/2006/ole">
            <p:oleObj spid="_x0000_s1026" name="Equation" r:id="rId9" imgW="126890" imgH="190335" progId="Equation.DSMT4">
              <p:embed/>
            </p:oleObj>
          </a:graphicData>
        </a:graphic>
      </p:graphicFrame>
      <p:sp>
        <p:nvSpPr>
          <p:cNvPr id="680016" name="Text Box 80"/>
          <p:cNvSpPr txBox="1">
            <a:spLocks noChangeArrowheads="1"/>
          </p:cNvSpPr>
          <p:nvPr/>
        </p:nvSpPr>
        <p:spPr bwMode="auto">
          <a:xfrm>
            <a:off x="1216025" y="2562225"/>
            <a:ext cx="7339013" cy="862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- Kể tên một số nhân vật lịch sử tiêu biểu cho tinh thần chống giặc ngoại xâm mà em đã học ở chương trình Lịch sử lớp 4?</a:t>
            </a:r>
          </a:p>
        </p:txBody>
      </p:sp>
      <p:sp>
        <p:nvSpPr>
          <p:cNvPr id="680061" name="Text Box 125"/>
          <p:cNvSpPr txBox="1">
            <a:spLocks noChangeArrowheads="1"/>
          </p:cNvSpPr>
          <p:nvPr/>
        </p:nvSpPr>
        <p:spPr bwMode="auto">
          <a:xfrm>
            <a:off x="1273175" y="2384425"/>
            <a:ext cx="7442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solidFill>
                  <a:srgbClr val="3333FF"/>
                </a:solidFill>
                <a:latin typeface="Arial" charset="0"/>
              </a:rPr>
              <a:t>Thực dân Pháp nổ súng xâm l</a:t>
            </a:r>
            <a:r>
              <a:rPr lang="vi-VN" i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i="1">
                <a:solidFill>
                  <a:srgbClr val="3333FF"/>
                </a:solidFill>
                <a:latin typeface="Arial" charset="0"/>
              </a:rPr>
              <a:t>ợc n</a:t>
            </a:r>
            <a:r>
              <a:rPr lang="vi-VN" i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i="1">
                <a:solidFill>
                  <a:srgbClr val="3333FF"/>
                </a:solidFill>
                <a:latin typeface="Arial" charset="0"/>
              </a:rPr>
              <a:t>ớc ta khi nào ? Ở </a:t>
            </a:r>
            <a:r>
              <a:rPr lang="vi-VN" i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i="1">
                <a:solidFill>
                  <a:srgbClr val="3333FF"/>
                </a:solidFill>
                <a:latin typeface="Arial" charset="0"/>
              </a:rPr>
              <a:t>âu?</a:t>
            </a:r>
          </a:p>
        </p:txBody>
      </p:sp>
      <p:pic>
        <p:nvPicPr>
          <p:cNvPr id="680062" name="Picture 126" descr="DSCN0398"/>
          <p:cNvPicPr>
            <a:picLocks noChangeAspect="1" noChangeArrowheads="1"/>
          </p:cNvPicPr>
          <p:nvPr/>
        </p:nvPicPr>
        <p:blipFill>
          <a:blip r:embed="rId10">
            <a:lum bright="18000" contrast="42000"/>
          </a:blip>
          <a:srcRect l="36765" t="52849" r="18382" b="2757"/>
          <a:stretch>
            <a:fillRect/>
          </a:stretch>
        </p:blipFill>
        <p:spPr bwMode="auto">
          <a:xfrm>
            <a:off x="1019175" y="2108200"/>
            <a:ext cx="35814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063" name="AutoShape 127"/>
          <p:cNvSpPr>
            <a:spLocks noChangeArrowheads="1"/>
          </p:cNvSpPr>
          <p:nvPr/>
        </p:nvSpPr>
        <p:spPr bwMode="auto">
          <a:xfrm>
            <a:off x="2984500" y="2133600"/>
            <a:ext cx="1473200" cy="431800"/>
          </a:xfrm>
          <a:prstGeom prst="wedgeRoundRectCallout">
            <a:avLst>
              <a:gd name="adj1" fmla="val -41810"/>
              <a:gd name="adj2" fmla="val 112500"/>
              <a:gd name="adj3" fmla="val 16667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Đà Nẵng</a:t>
            </a:r>
          </a:p>
        </p:txBody>
      </p:sp>
      <p:sp>
        <p:nvSpPr>
          <p:cNvPr id="680064" name="Text Box 128"/>
          <p:cNvSpPr txBox="1">
            <a:spLocks noChangeArrowheads="1"/>
          </p:cNvSpPr>
          <p:nvPr/>
        </p:nvSpPr>
        <p:spPr bwMode="auto">
          <a:xfrm>
            <a:off x="4986338" y="2965450"/>
            <a:ext cx="3849687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Ngày 1 – 9 – 1858, thực dân</a:t>
            </a:r>
          </a:p>
          <a:p>
            <a:pPr algn="ctr" eaLnBrk="1" hangingPunct="1">
              <a:defRPr/>
            </a:pPr>
            <a:r>
              <a:rPr lang="en-US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Pháp nổ súng tấn công Đà Nẵng.</a:t>
            </a:r>
          </a:p>
          <a:p>
            <a:pPr algn="ctr" eaLnBrk="1" hangingPunct="1">
              <a:defRPr/>
            </a:pPr>
            <a:r>
              <a:rPr lang="en-US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Mở </a:t>
            </a:r>
            <a:r>
              <a:rPr lang="vi-VN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ầu cuộc xâm l</a:t>
            </a:r>
            <a:r>
              <a:rPr lang="vi-VN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n</a:t>
            </a:r>
            <a:r>
              <a:rPr lang="vi-VN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ta.</a:t>
            </a:r>
          </a:p>
        </p:txBody>
      </p:sp>
      <p:sp>
        <p:nvSpPr>
          <p:cNvPr id="680065" name="Text Box 129"/>
          <p:cNvSpPr txBox="1">
            <a:spLocks noChangeArrowheads="1"/>
          </p:cNvSpPr>
          <p:nvPr/>
        </p:nvSpPr>
        <p:spPr bwMode="auto">
          <a:xfrm>
            <a:off x="1227138" y="2165350"/>
            <a:ext cx="7405687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Khi thực dân Pháp nổ súng xâm l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ợc, nhân dân Nam Kì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ã làm gì ?</a:t>
            </a:r>
          </a:p>
        </p:txBody>
      </p:sp>
      <p:sp>
        <p:nvSpPr>
          <p:cNvPr id="680066" name="Text Box 130"/>
          <p:cNvSpPr txBox="1">
            <a:spLocks noChangeArrowheads="1"/>
          </p:cNvSpPr>
          <p:nvPr/>
        </p:nvSpPr>
        <p:spPr bwMode="auto">
          <a:xfrm>
            <a:off x="904875" y="2044700"/>
            <a:ext cx="8239125" cy="163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174625" eaLnBrk="1" hangingPunct="1">
              <a:defRPr/>
            </a:pP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Nhân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dân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Nam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Kì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vi-VN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ứng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lên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chống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Pháp.Tiêu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biểu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là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cuộc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khởi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nghĩa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của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: </a:t>
            </a:r>
          </a:p>
          <a:p>
            <a:pPr marL="174625" indent="174625" eaLnBrk="1" hangingPunct="1">
              <a:buFont typeface="Wingdings" pitchFamily="2" charset="2"/>
              <a:buChar char="v"/>
              <a:defRPr/>
            </a:pP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</a:t>
            </a:r>
            <a:r>
              <a:rPr lang="vi-VN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Định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174625" indent="174625" eaLnBrk="1" hangingPunct="1">
              <a:buFont typeface="Wingdings" pitchFamily="2" charset="2"/>
              <a:buChar char="v"/>
              <a:defRPr/>
            </a:pP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Hồ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Huân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Nghiệp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174625" indent="174625" eaLnBrk="1" hangingPunct="1">
              <a:buFont typeface="Wingdings" pitchFamily="2" charset="2"/>
              <a:buChar char="v"/>
              <a:defRPr/>
            </a:pP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Nguyễn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Hữu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Huân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174625" indent="174625" eaLnBrk="1" hangingPunct="1">
              <a:buFont typeface="Wingdings" pitchFamily="2" charset="2"/>
              <a:buChar char="v"/>
              <a:defRPr/>
            </a:pP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Võ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Duy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D</a:t>
            </a:r>
            <a:r>
              <a:rPr lang="vi-VN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174625" indent="174625" eaLnBrk="1" hangingPunct="1">
              <a:buFont typeface="Wingdings" pitchFamily="2" charset="2"/>
              <a:buChar char="v"/>
              <a:defRPr/>
            </a:pP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Nguyễn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Trung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Trực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680067" name="Text Box 131"/>
          <p:cNvSpPr txBox="1">
            <a:spLocks noChangeArrowheads="1"/>
          </p:cNvSpPr>
          <p:nvPr/>
        </p:nvSpPr>
        <p:spPr bwMode="auto">
          <a:xfrm>
            <a:off x="1098550" y="3933825"/>
            <a:ext cx="7524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Trong các cuộc khởi nghĩa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ó, tiêu biểu nhất là cuộc khởi nghĩa nào?</a:t>
            </a:r>
          </a:p>
        </p:txBody>
      </p:sp>
      <p:sp>
        <p:nvSpPr>
          <p:cNvPr id="680068" name="Text Box 132"/>
          <p:cNvSpPr txBox="1">
            <a:spLocks noChangeArrowheads="1"/>
          </p:cNvSpPr>
          <p:nvPr/>
        </p:nvSpPr>
        <p:spPr bwMode="auto">
          <a:xfrm>
            <a:off x="1044575" y="3540125"/>
            <a:ext cx="809942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Tiêu biểu là phong trào kháng chiến chống Pháp d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ới sự chỉ huy của Tr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</a:t>
            </a:r>
            <a:r>
              <a:rPr lang="en-US" sz="2800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680069" name="Text Box 133"/>
          <p:cNvSpPr txBox="1">
            <a:spLocks noChangeArrowheads="1"/>
          </p:cNvSpPr>
          <p:nvPr/>
        </p:nvSpPr>
        <p:spPr bwMode="auto">
          <a:xfrm>
            <a:off x="1104900" y="1182688"/>
            <a:ext cx="745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u="sng">
                <a:solidFill>
                  <a:schemeClr val="bg2"/>
                </a:solidFill>
                <a:latin typeface="Arial" charset="0"/>
              </a:rPr>
              <a:t>Lịch sử: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  “Bình Tây Đại Nguyên Soái” Trương Định</a:t>
            </a:r>
            <a:r>
              <a:rPr lang="en-US" sz="2400" i="1">
                <a:solidFill>
                  <a:srgbClr val="FFFF66"/>
                </a:solidFill>
                <a:latin typeface="Arial" charset="0"/>
              </a:rPr>
              <a:t> </a:t>
            </a:r>
            <a:endParaRPr lang="en-US" sz="2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80070" name="Text Box 134"/>
          <p:cNvSpPr txBox="1">
            <a:spLocks noChangeArrowheads="1"/>
          </p:cNvSpPr>
          <p:nvPr/>
        </p:nvSpPr>
        <p:spPr bwMode="auto">
          <a:xfrm>
            <a:off x="1320800" y="15367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 u="sng">
                <a:solidFill>
                  <a:srgbClr val="3333FF"/>
                </a:solidFill>
                <a:latin typeface="Arial" charset="0"/>
              </a:rPr>
              <a:t>Hoạt </a:t>
            </a:r>
            <a:r>
              <a:rPr lang="vi-VN" b="1" i="1" u="sng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b="1" i="1" u="sng">
                <a:solidFill>
                  <a:srgbClr val="3333FF"/>
                </a:solidFill>
                <a:latin typeface="Arial" charset="0"/>
              </a:rPr>
              <a:t>ộng 1</a:t>
            </a:r>
            <a:r>
              <a:rPr lang="en-US" b="1" i="1">
                <a:solidFill>
                  <a:srgbClr val="3333FF"/>
                </a:solidFill>
                <a:latin typeface="Arial" charset="0"/>
              </a:rPr>
              <a:t> : 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Giới thiệu về Tr</a:t>
            </a:r>
            <a:r>
              <a:rPr lang="vi-VN" b="1">
                <a:solidFill>
                  <a:srgbClr val="3333FF"/>
                </a:solidFill>
                <a:latin typeface="Arial" charset="0"/>
              </a:rPr>
              <a:t>ươ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ng Định</a:t>
            </a:r>
            <a:r>
              <a:rPr lang="en-US" sz="2800" b="1">
                <a:solidFill>
                  <a:srgbClr val="3333FF"/>
                </a:solidFill>
                <a:latin typeface="Arial" charset="0"/>
              </a:rPr>
              <a:t>.</a:t>
            </a:r>
          </a:p>
        </p:txBody>
      </p:sp>
      <p:pic>
        <p:nvPicPr>
          <p:cNvPr id="680071" name="Picture 135" descr="B72NRCAIBPZKJCAFC0GNACAUUQB63CA6HOCCFCADS16QECAJQZBVZCAD442BYCAA01WAQCAJSZ3AJCA9078MYCAF3K4NXCAQDKFXICAJCH5DTCAJSW3DLCAMWKM29CABZPIBFCA262JEZCAF0CCFI"/>
          <p:cNvPicPr>
            <a:picLocks noChangeAspect="1" noChangeArrowheads="1"/>
          </p:cNvPicPr>
          <p:nvPr/>
        </p:nvPicPr>
        <p:blipFill>
          <a:blip r:embed="rId11"/>
          <a:srcRect l="11111" r="11111"/>
          <a:stretch>
            <a:fillRect/>
          </a:stretch>
        </p:blipFill>
        <p:spPr bwMode="auto">
          <a:xfrm>
            <a:off x="1041400" y="4038600"/>
            <a:ext cx="2540000" cy="265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80072" name="Text Box 136"/>
          <p:cNvSpPr txBox="1">
            <a:spLocks noChangeArrowheads="1"/>
          </p:cNvSpPr>
          <p:nvPr/>
        </p:nvSpPr>
        <p:spPr bwMode="auto">
          <a:xfrm>
            <a:off x="4432300" y="4311650"/>
            <a:ext cx="36195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Trình bày những thông tin mà em biết về Tr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Định.</a:t>
            </a:r>
          </a:p>
        </p:txBody>
      </p:sp>
      <p:sp>
        <p:nvSpPr>
          <p:cNvPr id="680073" name="Text Box 137"/>
          <p:cNvSpPr txBox="1">
            <a:spLocks noChangeArrowheads="1"/>
          </p:cNvSpPr>
          <p:nvPr/>
        </p:nvSpPr>
        <p:spPr bwMode="auto">
          <a:xfrm>
            <a:off x="3965575" y="5130800"/>
            <a:ext cx="4927600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Tr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sinh n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 1820, mất n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 1864.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Quê ở Bình S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(S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Tịnh), Quảng Ngãi.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Là con của lãnh binh Tr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Cầm.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Theo cha vào lập nghiệp ở Tân An, thời kì vua Thiệu Trị (1841-1847).</a:t>
            </a:r>
          </a:p>
        </p:txBody>
      </p:sp>
      <p:graphicFrame>
        <p:nvGraphicFramePr>
          <p:cNvPr id="1027" name="Object 138"/>
          <p:cNvGraphicFramePr>
            <a:graphicFrameLocks noChangeAspect="1"/>
          </p:cNvGraphicFramePr>
          <p:nvPr>
            <p:ph/>
          </p:nvPr>
        </p:nvGraphicFramePr>
        <p:xfrm>
          <a:off x="88900" y="1071563"/>
          <a:ext cx="1277938" cy="1273175"/>
        </p:xfrm>
        <a:graphic>
          <a:graphicData uri="http://schemas.openxmlformats.org/presentationml/2006/ole">
            <p:oleObj spid="_x0000_s1027" r:id="rId12" imgW="1278331" imgH="1273759" progId="MS_ClipArt_Gallery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80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7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8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8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68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8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8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80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680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680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0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8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8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hold"/>
                                        <p:tgtEl>
                                          <p:spTgt spid="680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hold"/>
                                        <p:tgtEl>
                                          <p:spTgt spid="680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680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6800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80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80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80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680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680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680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2000"/>
                                        <p:tgtEl>
                                          <p:spTgt spid="68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8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8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8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85" decel="100000"/>
                                        <p:tgtEl>
                                          <p:spTgt spid="68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385" decel="100000"/>
                                        <p:tgtEl>
                                          <p:spTgt spid="68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8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385" fill="hold"/>
                                        <p:tgtEl>
                                          <p:spTgt spid="68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8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385" fill="hold"/>
                                        <p:tgtEl>
                                          <p:spTgt spid="68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8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8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8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2000"/>
                                        <p:tgtEl>
                                          <p:spTgt spid="68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680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6800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00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68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68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68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80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80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8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68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66" grpId="0"/>
      <p:bldP spid="679966" grpId="1"/>
      <p:bldP spid="680016" grpId="0"/>
      <p:bldP spid="680016" grpId="1"/>
      <p:bldP spid="680065" grpId="0"/>
      <p:bldP spid="680067" grpId="0"/>
      <p:bldP spid="680068" grpId="0"/>
      <p:bldP spid="680069" grpId="0"/>
      <p:bldP spid="680070" grpId="0"/>
      <p:bldP spid="680072" grpId="0"/>
      <p:bldP spid="6800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03"/>
          <p:cNvSpPr txBox="1">
            <a:spLocks noChangeArrowheads="1"/>
          </p:cNvSpPr>
          <p:nvPr/>
        </p:nvSpPr>
        <p:spPr bwMode="auto">
          <a:xfrm>
            <a:off x="828675" y="1781175"/>
            <a:ext cx="7540625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Arial" charset="0"/>
              </a:rPr>
              <a:t> </a:t>
            </a:r>
            <a:endParaRPr lang="en-US" sz="1600" b="1">
              <a:latin typeface="Arial" charset="0"/>
            </a:endParaRPr>
          </a:p>
        </p:txBody>
      </p:sp>
      <p:sp>
        <p:nvSpPr>
          <p:cNvPr id="2053" name="Rectangle 10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54" name="Text Box 105"/>
          <p:cNvSpPr txBox="1">
            <a:spLocks noChangeArrowheads="1"/>
          </p:cNvSpPr>
          <p:nvPr/>
        </p:nvSpPr>
        <p:spPr bwMode="auto">
          <a:xfrm>
            <a:off x="3505200" y="185738"/>
            <a:ext cx="449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i="1" u="sng">
                <a:solidFill>
                  <a:srgbClr val="000000"/>
                </a:solidFill>
                <a:latin typeface="Arial" charset="0"/>
              </a:rPr>
              <a:t>Thứ năm ngày 8 tháng 4 năm 2010.</a:t>
            </a:r>
          </a:p>
        </p:txBody>
      </p:sp>
      <p:grpSp>
        <p:nvGrpSpPr>
          <p:cNvPr id="2055" name="Group 106"/>
          <p:cNvGrpSpPr>
            <a:grpSpLocks/>
          </p:cNvGrpSpPr>
          <p:nvPr/>
        </p:nvGrpSpPr>
        <p:grpSpPr bwMode="auto">
          <a:xfrm>
            <a:off x="123825" y="42863"/>
            <a:ext cx="914400" cy="817562"/>
            <a:chOff x="2256" y="3360"/>
            <a:chExt cx="768" cy="515"/>
          </a:xfrm>
        </p:grpSpPr>
        <p:pic>
          <p:nvPicPr>
            <p:cNvPr id="2083" name="Picture 107" descr="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108" descr="19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6" name="Rectangle 10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grpSp>
        <p:nvGrpSpPr>
          <p:cNvPr id="2057" name="Group 110"/>
          <p:cNvGrpSpPr>
            <a:grpSpLocks/>
          </p:cNvGrpSpPr>
          <p:nvPr/>
        </p:nvGrpSpPr>
        <p:grpSpPr bwMode="auto">
          <a:xfrm>
            <a:off x="990600" y="42863"/>
            <a:ext cx="914400" cy="817562"/>
            <a:chOff x="2256" y="3360"/>
            <a:chExt cx="768" cy="515"/>
          </a:xfrm>
        </p:grpSpPr>
        <p:pic>
          <p:nvPicPr>
            <p:cNvPr id="2081" name="Picture 111" descr="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112" descr="19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8" name="Rectangle 113"/>
          <p:cNvSpPr>
            <a:spLocks noChangeArrowheads="1"/>
          </p:cNvSpPr>
          <p:nvPr/>
        </p:nvSpPr>
        <p:spPr bwMode="auto">
          <a:xfrm>
            <a:off x="76200" y="1081088"/>
            <a:ext cx="8991600" cy="5715000"/>
          </a:xfrm>
          <a:prstGeom prst="rect">
            <a:avLst/>
          </a:prstGeom>
          <a:noFill/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2059" name="Picture 114" descr="book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14288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0" name="Group 115"/>
          <p:cNvGrpSpPr>
            <a:grpSpLocks/>
          </p:cNvGrpSpPr>
          <p:nvPr/>
        </p:nvGrpSpPr>
        <p:grpSpPr bwMode="auto">
          <a:xfrm>
            <a:off x="61913" y="133350"/>
            <a:ext cx="1309687" cy="781050"/>
            <a:chOff x="4905" y="48"/>
            <a:chExt cx="807" cy="528"/>
          </a:xfrm>
        </p:grpSpPr>
        <p:sp>
          <p:nvSpPr>
            <p:cNvPr id="2077" name="Oval 116"/>
            <p:cNvSpPr>
              <a:spLocks noChangeArrowheads="1"/>
            </p:cNvSpPr>
            <p:nvPr/>
          </p:nvSpPr>
          <p:spPr bwMode="gray">
            <a:xfrm>
              <a:off x="4905" y="462"/>
              <a:ext cx="807" cy="11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  <a:cs typeface="Arial" charset="0"/>
              </a:endParaRPr>
            </a:p>
          </p:txBody>
        </p:sp>
        <p:grpSp>
          <p:nvGrpSpPr>
            <p:cNvPr id="2078" name="Group 117"/>
            <p:cNvGrpSpPr>
              <a:grpSpLocks/>
            </p:cNvGrpSpPr>
            <p:nvPr/>
          </p:nvGrpSpPr>
          <p:grpSpPr bwMode="auto">
            <a:xfrm>
              <a:off x="4926" y="48"/>
              <a:ext cx="759" cy="396"/>
              <a:chOff x="2016" y="1920"/>
              <a:chExt cx="1680" cy="1680"/>
            </a:xfrm>
          </p:grpSpPr>
          <p:sp>
            <p:nvSpPr>
              <p:cNvPr id="861302" name="Oval 118"/>
              <p:cNvSpPr>
                <a:spLocks noChangeArrowheads="1"/>
              </p:cNvSpPr>
              <p:nvPr/>
            </p:nvSpPr>
            <p:spPr bwMode="gray">
              <a:xfrm>
                <a:off x="2015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2080" name="Freeform 1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</p:grpSp>
      <p:grpSp>
        <p:nvGrpSpPr>
          <p:cNvPr id="2061" name="Group 120"/>
          <p:cNvGrpSpPr>
            <a:grpSpLocks/>
          </p:cNvGrpSpPr>
          <p:nvPr/>
        </p:nvGrpSpPr>
        <p:grpSpPr bwMode="auto">
          <a:xfrm>
            <a:off x="8382000" y="471488"/>
            <a:ext cx="685800" cy="838200"/>
            <a:chOff x="4368" y="3600"/>
            <a:chExt cx="576" cy="624"/>
          </a:xfrm>
        </p:grpSpPr>
        <p:pic>
          <p:nvPicPr>
            <p:cNvPr id="2075" name="Picture 121" descr="22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22" descr="2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2" name="Text Box 123"/>
          <p:cNvSpPr txBox="1">
            <a:spLocks noChangeArrowheads="1"/>
          </p:cNvSpPr>
          <p:nvPr/>
        </p:nvSpPr>
        <p:spPr bwMode="auto">
          <a:xfrm>
            <a:off x="101600" y="228600"/>
            <a:ext cx="1308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Lịch sử 5</a:t>
            </a:r>
          </a:p>
        </p:txBody>
      </p:sp>
      <p:graphicFrame>
        <p:nvGraphicFramePr>
          <p:cNvPr id="2050" name="Object 124"/>
          <p:cNvGraphicFramePr>
            <a:graphicFrameLocks noChangeAspect="1"/>
          </p:cNvGraphicFramePr>
          <p:nvPr/>
        </p:nvGraphicFramePr>
        <p:xfrm>
          <a:off x="6604000" y="3867150"/>
          <a:ext cx="127000" cy="190500"/>
        </p:xfrm>
        <a:graphic>
          <a:graphicData uri="http://schemas.openxmlformats.org/presentationml/2006/ole">
            <p:oleObj spid="_x0000_s2050" name="Equation" r:id="rId8" imgW="126890" imgH="190335" progId="Equation.DSMT4">
              <p:embed/>
            </p:oleObj>
          </a:graphicData>
        </a:graphic>
      </p:graphicFrame>
      <p:sp>
        <p:nvSpPr>
          <p:cNvPr id="2063" name="Text Box 127"/>
          <p:cNvSpPr txBox="1">
            <a:spLocks noChangeArrowheads="1"/>
          </p:cNvSpPr>
          <p:nvPr/>
        </p:nvSpPr>
        <p:spPr bwMode="auto">
          <a:xfrm>
            <a:off x="1790700" y="1206500"/>
            <a:ext cx="65405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- </a:t>
            </a:r>
          </a:p>
        </p:txBody>
      </p:sp>
      <p:sp>
        <p:nvSpPr>
          <p:cNvPr id="2064" name="Text Box 128"/>
          <p:cNvSpPr txBox="1">
            <a:spLocks noChangeArrowheads="1"/>
          </p:cNvSpPr>
          <p:nvPr/>
        </p:nvSpPr>
        <p:spPr bwMode="auto">
          <a:xfrm>
            <a:off x="1104900" y="1182688"/>
            <a:ext cx="745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u="sng">
                <a:solidFill>
                  <a:schemeClr val="bg2"/>
                </a:solidFill>
                <a:latin typeface="Arial" charset="0"/>
              </a:rPr>
              <a:t>Lịch sử: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  “Bình Tây Đại Nguyên Soái” Trương Định</a:t>
            </a:r>
            <a:r>
              <a:rPr lang="en-US" sz="2400" i="1">
                <a:solidFill>
                  <a:srgbClr val="FFFF66"/>
                </a:solidFill>
                <a:latin typeface="Arial" charset="0"/>
              </a:rPr>
              <a:t> </a:t>
            </a:r>
            <a:endParaRPr lang="en-US" sz="2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065" name="Text Box 129"/>
          <p:cNvSpPr txBox="1">
            <a:spLocks noChangeArrowheads="1"/>
          </p:cNvSpPr>
          <p:nvPr/>
        </p:nvSpPr>
        <p:spPr bwMode="auto">
          <a:xfrm>
            <a:off x="1320800" y="15367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>
                <a:solidFill>
                  <a:srgbClr val="3333FF"/>
                </a:solidFill>
                <a:latin typeface="Arial" charset="0"/>
              </a:rPr>
              <a:t> 1. 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Giới thiệu về Tr</a:t>
            </a:r>
            <a:r>
              <a:rPr lang="vi-VN" b="1">
                <a:solidFill>
                  <a:srgbClr val="3333FF"/>
                </a:solidFill>
                <a:latin typeface="Arial" charset="0"/>
              </a:rPr>
              <a:t>ươ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ng Định</a:t>
            </a:r>
            <a:r>
              <a:rPr lang="en-US" sz="2800" b="1">
                <a:solidFill>
                  <a:srgbClr val="3333FF"/>
                </a:solidFill>
                <a:latin typeface="Arial" charset="0"/>
              </a:rPr>
              <a:t>.</a:t>
            </a:r>
          </a:p>
        </p:txBody>
      </p:sp>
      <p:sp>
        <p:nvSpPr>
          <p:cNvPr id="861314" name="Text Box 130"/>
          <p:cNvSpPr txBox="1">
            <a:spLocks noChangeArrowheads="1"/>
          </p:cNvSpPr>
          <p:nvPr/>
        </p:nvSpPr>
        <p:spPr bwMode="auto">
          <a:xfrm>
            <a:off x="1358900" y="2171700"/>
            <a:ext cx="67310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2. Cuộc khởi nghĩa do Tr</a:t>
            </a:r>
            <a:r>
              <a:rPr lang="vi-VN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lãnh </a:t>
            </a:r>
            <a:r>
              <a:rPr lang="vi-VN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ạo.</a:t>
            </a:r>
            <a:endParaRPr lang="en-US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861315" name="Text Box 131"/>
          <p:cNvSpPr txBox="1">
            <a:spLocks noChangeArrowheads="1"/>
          </p:cNvSpPr>
          <p:nvPr/>
        </p:nvSpPr>
        <p:spPr bwMode="auto">
          <a:xfrm>
            <a:off x="955675" y="2686050"/>
            <a:ext cx="78994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 1862, phong trào kháng chiến chống Pháp của nhân dân ta và của nghĩa quân Tr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Địnhnh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thế nào ?</a:t>
            </a:r>
          </a:p>
        </p:txBody>
      </p:sp>
      <p:sp>
        <p:nvSpPr>
          <p:cNvPr id="861316" name="Text Box 132"/>
          <p:cNvSpPr txBox="1">
            <a:spLocks noChangeArrowheads="1"/>
          </p:cNvSpPr>
          <p:nvPr/>
        </p:nvSpPr>
        <p:spPr bwMode="auto">
          <a:xfrm>
            <a:off x="936625" y="2667000"/>
            <a:ext cx="76073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N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 1862, phong trào kháng chiến chống Phápcủa nhân dân ta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ang dâng cao, nghĩa quân Tr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thu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những thắng lợi lớn.</a:t>
            </a:r>
          </a:p>
        </p:txBody>
      </p:sp>
      <p:sp>
        <p:nvSpPr>
          <p:cNvPr id="861317" name="Text Box 133"/>
          <p:cNvSpPr txBox="1">
            <a:spLocks noChangeArrowheads="1"/>
          </p:cNvSpPr>
          <p:nvPr/>
        </p:nvSpPr>
        <p:spPr bwMode="auto">
          <a:xfrm>
            <a:off x="584200" y="3403600"/>
            <a:ext cx="447040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Lúc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ó, thực dân Pháp nh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thế nào ?</a:t>
            </a:r>
          </a:p>
        </p:txBody>
      </p:sp>
      <p:sp>
        <p:nvSpPr>
          <p:cNvPr id="861318" name="Text Box 134"/>
          <p:cNvSpPr txBox="1">
            <a:spLocks noChangeArrowheads="1"/>
          </p:cNvSpPr>
          <p:nvPr/>
        </p:nvSpPr>
        <p:spPr bwMode="auto">
          <a:xfrm>
            <a:off x="812800" y="3136900"/>
            <a:ext cx="44831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Lúc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vi-VN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ó,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thực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dân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Pháp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hoang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mang</a:t>
            </a:r>
            <a:r>
              <a:rPr lang="en-US" sz="1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lo </a:t>
            </a:r>
            <a:r>
              <a:rPr lang="en-US" sz="16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sợ</a:t>
            </a:r>
            <a:r>
              <a:rPr lang="en-US" sz="28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861319" name="Text Box 135"/>
          <p:cNvSpPr txBox="1">
            <a:spLocks noChangeArrowheads="1"/>
          </p:cNvSpPr>
          <p:nvPr/>
        </p:nvSpPr>
        <p:spPr bwMode="auto">
          <a:xfrm>
            <a:off x="685800" y="3733800"/>
            <a:ext cx="586740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solidFill>
                  <a:srgbClr val="3333FF"/>
                </a:solidFill>
                <a:latin typeface="Arial" charset="0"/>
              </a:rPr>
              <a:t>Giữa lúc </a:t>
            </a:r>
            <a:r>
              <a:rPr lang="vi-VN" sz="16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ó, triều </a:t>
            </a:r>
            <a:r>
              <a:rPr lang="vi-VN" sz="16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ình nhà Nguyễn </a:t>
            </a:r>
            <a:r>
              <a:rPr lang="vi-VN" sz="16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ã vội vã làm gì ?</a:t>
            </a:r>
          </a:p>
        </p:txBody>
      </p:sp>
      <p:sp>
        <p:nvSpPr>
          <p:cNvPr id="861320" name="Text Box 136"/>
          <p:cNvSpPr txBox="1">
            <a:spLocks noChangeArrowheads="1"/>
          </p:cNvSpPr>
          <p:nvPr/>
        </p:nvSpPr>
        <p:spPr bwMode="auto">
          <a:xfrm>
            <a:off x="850900" y="3746500"/>
            <a:ext cx="579120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Triều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ình vội vã kí hòa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với Pháp vào ngày 5-6-1862.</a:t>
            </a:r>
          </a:p>
        </p:txBody>
      </p:sp>
      <p:sp>
        <p:nvSpPr>
          <p:cNvPr id="861321" name="Text Box 137"/>
          <p:cNvSpPr txBox="1">
            <a:spLocks noChangeArrowheads="1"/>
          </p:cNvSpPr>
          <p:nvPr/>
        </p:nvSpPr>
        <p:spPr bwMode="auto">
          <a:xfrm>
            <a:off x="850900" y="4152900"/>
            <a:ext cx="76073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solidFill>
                  <a:srgbClr val="3333FF"/>
                </a:solidFill>
                <a:latin typeface="Arial" charset="0"/>
              </a:rPr>
              <a:t>Để tách Tr</a:t>
            </a:r>
            <a:r>
              <a:rPr lang="vi-VN" sz="1600">
                <a:solidFill>
                  <a:srgbClr val="3333FF"/>
                </a:solidFill>
                <a:latin typeface="Arial" charset="0"/>
              </a:rPr>
              <a:t>ươ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ng Định ra khỏi phong trào </a:t>
            </a:r>
            <a:r>
              <a:rPr lang="vi-VN" sz="16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ấu tranh của nhân dân, triều </a:t>
            </a:r>
            <a:r>
              <a:rPr lang="vi-VN" sz="16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ình nhà Nguyễn </a:t>
            </a:r>
            <a:r>
              <a:rPr lang="vi-VN" sz="16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ã làm gì ?</a:t>
            </a:r>
          </a:p>
        </p:txBody>
      </p:sp>
      <p:sp>
        <p:nvSpPr>
          <p:cNvPr id="861322" name="Text Box 138"/>
          <p:cNvSpPr txBox="1">
            <a:spLocks noChangeArrowheads="1"/>
          </p:cNvSpPr>
          <p:nvPr/>
        </p:nvSpPr>
        <p:spPr bwMode="auto">
          <a:xfrm>
            <a:off x="698500" y="4127500"/>
            <a:ext cx="7493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Lệnh vua ban xuống buộc Tr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phải giải tán nghĩa binh và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 nhận chức lãnh binh ở An Giang.</a:t>
            </a:r>
          </a:p>
        </p:txBody>
      </p:sp>
      <p:graphicFrame>
        <p:nvGraphicFramePr>
          <p:cNvPr id="2051" name="Object 141"/>
          <p:cNvGraphicFramePr>
            <a:graphicFrameLocks noChangeAspect="1"/>
          </p:cNvGraphicFramePr>
          <p:nvPr>
            <p:ph/>
          </p:nvPr>
        </p:nvGraphicFramePr>
        <p:xfrm>
          <a:off x="96838" y="1008063"/>
          <a:ext cx="1277937" cy="1273175"/>
        </p:xfrm>
        <a:graphic>
          <a:graphicData uri="http://schemas.openxmlformats.org/presentationml/2006/ole">
            <p:oleObj spid="_x0000_s2051" r:id="rId9" imgW="1278331" imgH="1273759" progId="MS_ClipArt_Gallery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6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6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6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6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6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6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6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61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6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6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61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861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8613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13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86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86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861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0" dur="1"/>
                                        <p:tgtEl>
                                          <p:spTgt spid="861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1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314" grpId="0"/>
      <p:bldP spid="861315" grpId="0"/>
      <p:bldP spid="861315" grpId="1"/>
      <p:bldP spid="861316" grpId="0"/>
      <p:bldP spid="861317" grpId="0"/>
      <p:bldP spid="861317" grpId="1"/>
      <p:bldP spid="861318" grpId="0"/>
      <p:bldP spid="861319" grpId="0"/>
      <p:bldP spid="861319" grpId="1"/>
      <p:bldP spid="861320" grpId="0"/>
      <p:bldP spid="861321" grpId="0"/>
      <p:bldP spid="8613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24"/>
          <p:cNvSpPr txBox="1">
            <a:spLocks noChangeArrowheads="1"/>
          </p:cNvSpPr>
          <p:nvPr/>
        </p:nvSpPr>
        <p:spPr bwMode="auto">
          <a:xfrm>
            <a:off x="828675" y="1781175"/>
            <a:ext cx="7540625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Arial" charset="0"/>
              </a:rPr>
              <a:t> </a:t>
            </a:r>
            <a:endParaRPr lang="en-US" sz="1600" b="1">
              <a:latin typeface="Arial" charset="0"/>
            </a:endParaRPr>
          </a:p>
        </p:txBody>
      </p:sp>
      <p:sp>
        <p:nvSpPr>
          <p:cNvPr id="3078" name="Rectangle 12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3079" name="Text Box 126"/>
          <p:cNvSpPr txBox="1">
            <a:spLocks noChangeArrowheads="1"/>
          </p:cNvSpPr>
          <p:nvPr/>
        </p:nvSpPr>
        <p:spPr bwMode="auto">
          <a:xfrm>
            <a:off x="3505200" y="185738"/>
            <a:ext cx="449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i="1" u="sng">
                <a:solidFill>
                  <a:srgbClr val="000000"/>
                </a:solidFill>
                <a:latin typeface="Arial" charset="0"/>
              </a:rPr>
              <a:t>Thứ năm ngày 8 tháng 4 năm 2010.</a:t>
            </a:r>
          </a:p>
        </p:txBody>
      </p:sp>
      <p:grpSp>
        <p:nvGrpSpPr>
          <p:cNvPr id="3080" name="Group 127"/>
          <p:cNvGrpSpPr>
            <a:grpSpLocks/>
          </p:cNvGrpSpPr>
          <p:nvPr/>
        </p:nvGrpSpPr>
        <p:grpSpPr bwMode="auto">
          <a:xfrm>
            <a:off x="123825" y="42863"/>
            <a:ext cx="914400" cy="817562"/>
            <a:chOff x="2256" y="3360"/>
            <a:chExt cx="768" cy="515"/>
          </a:xfrm>
        </p:grpSpPr>
        <p:pic>
          <p:nvPicPr>
            <p:cNvPr id="3132" name="Picture 128" descr="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3" name="Picture 129" descr="19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1" name="Rectangle 13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grpSp>
        <p:nvGrpSpPr>
          <p:cNvPr id="3082" name="Group 131"/>
          <p:cNvGrpSpPr>
            <a:grpSpLocks/>
          </p:cNvGrpSpPr>
          <p:nvPr/>
        </p:nvGrpSpPr>
        <p:grpSpPr bwMode="auto">
          <a:xfrm>
            <a:off x="990600" y="42863"/>
            <a:ext cx="914400" cy="817562"/>
            <a:chOff x="2256" y="3360"/>
            <a:chExt cx="768" cy="515"/>
          </a:xfrm>
        </p:grpSpPr>
        <p:pic>
          <p:nvPicPr>
            <p:cNvPr id="3130" name="Picture 132" descr="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1" name="Picture 133" descr="19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34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graphicFrame>
        <p:nvGraphicFramePr>
          <p:cNvPr id="3074" name="Object 135"/>
          <p:cNvGraphicFramePr>
            <a:graphicFrameLocks noChangeAspect="1"/>
          </p:cNvGraphicFramePr>
          <p:nvPr/>
        </p:nvGraphicFramePr>
        <p:xfrm>
          <a:off x="57150" y="1052513"/>
          <a:ext cx="990600" cy="987425"/>
        </p:xfrm>
        <a:graphic>
          <a:graphicData uri="http://schemas.openxmlformats.org/presentationml/2006/ole">
            <p:oleObj spid="_x0000_s3074" r:id="rId5" imgW="1278331" imgH="1273759" progId="MS_ClipArt_Gallery">
              <p:embed/>
            </p:oleObj>
          </a:graphicData>
        </a:graphic>
      </p:graphicFrame>
      <p:pic>
        <p:nvPicPr>
          <p:cNvPr id="3084" name="Picture 136" descr="book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4288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5" name="Group 137"/>
          <p:cNvGrpSpPr>
            <a:grpSpLocks/>
          </p:cNvGrpSpPr>
          <p:nvPr/>
        </p:nvGrpSpPr>
        <p:grpSpPr bwMode="auto">
          <a:xfrm>
            <a:off x="61913" y="133350"/>
            <a:ext cx="1309687" cy="781050"/>
            <a:chOff x="4905" y="48"/>
            <a:chExt cx="807" cy="528"/>
          </a:xfrm>
        </p:grpSpPr>
        <p:sp>
          <p:nvSpPr>
            <p:cNvPr id="3126" name="Oval 138"/>
            <p:cNvSpPr>
              <a:spLocks noChangeArrowheads="1"/>
            </p:cNvSpPr>
            <p:nvPr/>
          </p:nvSpPr>
          <p:spPr bwMode="gray">
            <a:xfrm>
              <a:off x="4905" y="462"/>
              <a:ext cx="807" cy="11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  <a:cs typeface="Arial" charset="0"/>
              </a:endParaRPr>
            </a:p>
          </p:txBody>
        </p:sp>
        <p:grpSp>
          <p:nvGrpSpPr>
            <p:cNvPr id="3127" name="Group 139"/>
            <p:cNvGrpSpPr>
              <a:grpSpLocks/>
            </p:cNvGrpSpPr>
            <p:nvPr/>
          </p:nvGrpSpPr>
          <p:grpSpPr bwMode="auto">
            <a:xfrm>
              <a:off x="4926" y="48"/>
              <a:ext cx="759" cy="396"/>
              <a:chOff x="2016" y="1920"/>
              <a:chExt cx="1680" cy="1680"/>
            </a:xfrm>
          </p:grpSpPr>
          <p:sp>
            <p:nvSpPr>
              <p:cNvPr id="862348" name="Oval 140"/>
              <p:cNvSpPr>
                <a:spLocks noChangeArrowheads="1"/>
              </p:cNvSpPr>
              <p:nvPr/>
            </p:nvSpPr>
            <p:spPr bwMode="gray">
              <a:xfrm>
                <a:off x="2015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3129" name="Freeform 14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</p:grpSp>
      <p:grpSp>
        <p:nvGrpSpPr>
          <p:cNvPr id="3086" name="Group 142"/>
          <p:cNvGrpSpPr>
            <a:grpSpLocks/>
          </p:cNvGrpSpPr>
          <p:nvPr/>
        </p:nvGrpSpPr>
        <p:grpSpPr bwMode="auto">
          <a:xfrm>
            <a:off x="8382000" y="471488"/>
            <a:ext cx="685800" cy="838200"/>
            <a:chOff x="4368" y="3600"/>
            <a:chExt cx="576" cy="624"/>
          </a:xfrm>
        </p:grpSpPr>
        <p:pic>
          <p:nvPicPr>
            <p:cNvPr id="3124" name="Picture 143" descr="2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5" name="Picture 144" descr="2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7" name="Text Box 145"/>
          <p:cNvSpPr txBox="1">
            <a:spLocks noChangeArrowheads="1"/>
          </p:cNvSpPr>
          <p:nvPr/>
        </p:nvSpPr>
        <p:spPr bwMode="auto">
          <a:xfrm>
            <a:off x="203200" y="228600"/>
            <a:ext cx="124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Lịch sử 5</a:t>
            </a:r>
          </a:p>
        </p:txBody>
      </p:sp>
      <p:graphicFrame>
        <p:nvGraphicFramePr>
          <p:cNvPr id="3075" name="Object 146"/>
          <p:cNvGraphicFramePr>
            <a:graphicFrameLocks noChangeAspect="1"/>
          </p:cNvGraphicFramePr>
          <p:nvPr/>
        </p:nvGraphicFramePr>
        <p:xfrm>
          <a:off x="4508500" y="3911600"/>
          <a:ext cx="127000" cy="190500"/>
        </p:xfrm>
        <a:graphic>
          <a:graphicData uri="http://schemas.openxmlformats.org/presentationml/2006/ole">
            <p:oleObj spid="_x0000_s3075" name="Equation" r:id="rId9" imgW="126890" imgH="190335" progId="Equation.DSMT4">
              <p:embed/>
            </p:oleObj>
          </a:graphicData>
        </a:graphic>
      </p:graphicFrame>
      <p:sp>
        <p:nvSpPr>
          <p:cNvPr id="3088" name="Text Box 147"/>
          <p:cNvSpPr txBox="1">
            <a:spLocks noChangeArrowheads="1"/>
          </p:cNvSpPr>
          <p:nvPr/>
        </p:nvSpPr>
        <p:spPr bwMode="auto">
          <a:xfrm>
            <a:off x="3670300" y="3937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u="sng">
                <a:solidFill>
                  <a:srgbClr val="000000"/>
                </a:solidFill>
                <a:latin typeface="Arial" charset="0"/>
              </a:rPr>
              <a:t>Thứ  sáu ngày 9 tháng 4 năm 2010.</a:t>
            </a:r>
          </a:p>
        </p:txBody>
      </p:sp>
      <p:sp>
        <p:nvSpPr>
          <p:cNvPr id="3089" name="Text Box 148"/>
          <p:cNvSpPr txBox="1">
            <a:spLocks noChangeArrowheads="1"/>
          </p:cNvSpPr>
          <p:nvPr/>
        </p:nvSpPr>
        <p:spPr bwMode="auto">
          <a:xfrm>
            <a:off x="828675" y="1781175"/>
            <a:ext cx="7540625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Arial" charset="0"/>
              </a:rPr>
              <a:t> </a:t>
            </a:r>
            <a:endParaRPr lang="en-US" sz="1600" b="1">
              <a:latin typeface="Arial" charset="0"/>
            </a:endParaRPr>
          </a:p>
        </p:txBody>
      </p:sp>
      <p:sp>
        <p:nvSpPr>
          <p:cNvPr id="3090" name="Rectangle 14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3091" name="Text Box 150"/>
          <p:cNvSpPr txBox="1">
            <a:spLocks noChangeArrowheads="1"/>
          </p:cNvSpPr>
          <p:nvPr/>
        </p:nvSpPr>
        <p:spPr bwMode="auto">
          <a:xfrm>
            <a:off x="3505200" y="185738"/>
            <a:ext cx="449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i="1" u="sng">
                <a:solidFill>
                  <a:srgbClr val="000000"/>
                </a:solidFill>
                <a:latin typeface="Arial" charset="0"/>
              </a:rPr>
              <a:t>Thứ năm ngày 8 tháng 4 năm 2010.</a:t>
            </a:r>
          </a:p>
        </p:txBody>
      </p:sp>
      <p:grpSp>
        <p:nvGrpSpPr>
          <p:cNvPr id="3092" name="Group 151"/>
          <p:cNvGrpSpPr>
            <a:grpSpLocks/>
          </p:cNvGrpSpPr>
          <p:nvPr/>
        </p:nvGrpSpPr>
        <p:grpSpPr bwMode="auto">
          <a:xfrm>
            <a:off x="123825" y="42863"/>
            <a:ext cx="914400" cy="817562"/>
            <a:chOff x="2256" y="3360"/>
            <a:chExt cx="768" cy="515"/>
          </a:xfrm>
        </p:grpSpPr>
        <p:pic>
          <p:nvPicPr>
            <p:cNvPr id="3122" name="Picture 152" descr="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3" name="Picture 153" descr="19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3" name="Rectangle 15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grpSp>
        <p:nvGrpSpPr>
          <p:cNvPr id="3094" name="Group 155"/>
          <p:cNvGrpSpPr>
            <a:grpSpLocks/>
          </p:cNvGrpSpPr>
          <p:nvPr/>
        </p:nvGrpSpPr>
        <p:grpSpPr bwMode="auto">
          <a:xfrm>
            <a:off x="990600" y="42863"/>
            <a:ext cx="914400" cy="817562"/>
            <a:chOff x="2256" y="3360"/>
            <a:chExt cx="768" cy="515"/>
          </a:xfrm>
        </p:grpSpPr>
        <p:pic>
          <p:nvPicPr>
            <p:cNvPr id="3120" name="Picture 156" descr="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1" name="Picture 157" descr="19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5" name="Rectangle 158"/>
          <p:cNvSpPr>
            <a:spLocks noChangeArrowheads="1"/>
          </p:cNvSpPr>
          <p:nvPr/>
        </p:nvSpPr>
        <p:spPr bwMode="auto">
          <a:xfrm>
            <a:off x="76200" y="1081088"/>
            <a:ext cx="8991600" cy="5715000"/>
          </a:xfrm>
          <a:prstGeom prst="rect">
            <a:avLst/>
          </a:prstGeom>
          <a:noFill/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3096" name="Picture 159" descr="book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4288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97" name="Group 160"/>
          <p:cNvGrpSpPr>
            <a:grpSpLocks/>
          </p:cNvGrpSpPr>
          <p:nvPr/>
        </p:nvGrpSpPr>
        <p:grpSpPr bwMode="auto">
          <a:xfrm>
            <a:off x="61913" y="133350"/>
            <a:ext cx="1309687" cy="781050"/>
            <a:chOff x="4905" y="48"/>
            <a:chExt cx="807" cy="528"/>
          </a:xfrm>
        </p:grpSpPr>
        <p:sp>
          <p:nvSpPr>
            <p:cNvPr id="3116" name="Oval 161"/>
            <p:cNvSpPr>
              <a:spLocks noChangeArrowheads="1"/>
            </p:cNvSpPr>
            <p:nvPr/>
          </p:nvSpPr>
          <p:spPr bwMode="gray">
            <a:xfrm>
              <a:off x="4905" y="462"/>
              <a:ext cx="807" cy="11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  <a:cs typeface="Arial" charset="0"/>
              </a:endParaRPr>
            </a:p>
          </p:txBody>
        </p:sp>
        <p:grpSp>
          <p:nvGrpSpPr>
            <p:cNvPr id="3117" name="Group 162"/>
            <p:cNvGrpSpPr>
              <a:grpSpLocks/>
            </p:cNvGrpSpPr>
            <p:nvPr/>
          </p:nvGrpSpPr>
          <p:grpSpPr bwMode="auto">
            <a:xfrm>
              <a:off x="4926" y="48"/>
              <a:ext cx="759" cy="396"/>
              <a:chOff x="2016" y="1920"/>
              <a:chExt cx="1680" cy="1680"/>
            </a:xfrm>
          </p:grpSpPr>
          <p:sp>
            <p:nvSpPr>
              <p:cNvPr id="862371" name="Oval 163"/>
              <p:cNvSpPr>
                <a:spLocks noChangeArrowheads="1"/>
              </p:cNvSpPr>
              <p:nvPr/>
            </p:nvSpPr>
            <p:spPr bwMode="gray">
              <a:xfrm>
                <a:off x="2015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3119" name="Freeform 16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</p:grpSp>
      <p:grpSp>
        <p:nvGrpSpPr>
          <p:cNvPr id="3098" name="Group 165"/>
          <p:cNvGrpSpPr>
            <a:grpSpLocks/>
          </p:cNvGrpSpPr>
          <p:nvPr/>
        </p:nvGrpSpPr>
        <p:grpSpPr bwMode="auto">
          <a:xfrm>
            <a:off x="8382000" y="471488"/>
            <a:ext cx="685800" cy="838200"/>
            <a:chOff x="4368" y="3600"/>
            <a:chExt cx="576" cy="624"/>
          </a:xfrm>
        </p:grpSpPr>
        <p:pic>
          <p:nvPicPr>
            <p:cNvPr id="3114" name="Picture 166" descr="2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5" name="Picture 167" descr="2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9" name="Text Box 168"/>
          <p:cNvSpPr txBox="1">
            <a:spLocks noChangeArrowheads="1"/>
          </p:cNvSpPr>
          <p:nvPr/>
        </p:nvSpPr>
        <p:spPr bwMode="auto">
          <a:xfrm>
            <a:off x="101600" y="228600"/>
            <a:ext cx="1308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Lịch sử 5</a:t>
            </a:r>
          </a:p>
        </p:txBody>
      </p:sp>
      <p:graphicFrame>
        <p:nvGraphicFramePr>
          <p:cNvPr id="3076" name="Object 169"/>
          <p:cNvGraphicFramePr>
            <a:graphicFrameLocks noChangeAspect="1"/>
          </p:cNvGraphicFramePr>
          <p:nvPr/>
        </p:nvGraphicFramePr>
        <p:xfrm>
          <a:off x="6604000" y="3867150"/>
          <a:ext cx="127000" cy="190500"/>
        </p:xfrm>
        <a:graphic>
          <a:graphicData uri="http://schemas.openxmlformats.org/presentationml/2006/ole">
            <p:oleObj spid="_x0000_s3076" name="Equation" r:id="rId10" imgW="126890" imgH="190335" progId="Equation.DSMT4">
              <p:embed/>
            </p:oleObj>
          </a:graphicData>
        </a:graphic>
      </p:graphicFrame>
      <p:sp>
        <p:nvSpPr>
          <p:cNvPr id="3100" name="Text Box 172"/>
          <p:cNvSpPr txBox="1">
            <a:spLocks noChangeArrowheads="1"/>
          </p:cNvSpPr>
          <p:nvPr/>
        </p:nvSpPr>
        <p:spPr bwMode="auto">
          <a:xfrm>
            <a:off x="1790700" y="1206500"/>
            <a:ext cx="65405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- </a:t>
            </a:r>
          </a:p>
        </p:txBody>
      </p:sp>
      <p:sp>
        <p:nvSpPr>
          <p:cNvPr id="3101" name="Text Box 173"/>
          <p:cNvSpPr txBox="1">
            <a:spLocks noChangeArrowheads="1"/>
          </p:cNvSpPr>
          <p:nvPr/>
        </p:nvSpPr>
        <p:spPr bwMode="auto">
          <a:xfrm>
            <a:off x="1104900" y="1182688"/>
            <a:ext cx="745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u="sng">
                <a:solidFill>
                  <a:schemeClr val="bg2"/>
                </a:solidFill>
                <a:latin typeface="Arial" charset="0"/>
              </a:rPr>
              <a:t>Lịch sử: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  “Bình Tây Đại Nguyên Soái” Trương Định</a:t>
            </a:r>
            <a:r>
              <a:rPr lang="en-US" sz="2400" i="1">
                <a:solidFill>
                  <a:srgbClr val="FFFF66"/>
                </a:solidFill>
                <a:latin typeface="Arial" charset="0"/>
              </a:rPr>
              <a:t> </a:t>
            </a:r>
            <a:endParaRPr lang="en-US" sz="2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102" name="Text Box 174"/>
          <p:cNvSpPr txBox="1">
            <a:spLocks noChangeArrowheads="1"/>
          </p:cNvSpPr>
          <p:nvPr/>
        </p:nvSpPr>
        <p:spPr bwMode="auto">
          <a:xfrm>
            <a:off x="1244600" y="15367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>
                <a:solidFill>
                  <a:srgbClr val="3333FF"/>
                </a:solidFill>
                <a:latin typeface="Arial" charset="0"/>
              </a:rPr>
              <a:t>1.  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Giới thiệu về Tr</a:t>
            </a:r>
            <a:r>
              <a:rPr lang="vi-VN" b="1">
                <a:solidFill>
                  <a:srgbClr val="3333FF"/>
                </a:solidFill>
                <a:latin typeface="Arial" charset="0"/>
              </a:rPr>
              <a:t>ươ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ng Định</a:t>
            </a:r>
            <a:r>
              <a:rPr lang="en-US" sz="2800" b="1">
                <a:solidFill>
                  <a:srgbClr val="3333FF"/>
                </a:solidFill>
                <a:latin typeface="Arial" charset="0"/>
              </a:rPr>
              <a:t>.</a:t>
            </a:r>
          </a:p>
        </p:txBody>
      </p:sp>
      <p:sp>
        <p:nvSpPr>
          <p:cNvPr id="862383" name="Text Box 175"/>
          <p:cNvSpPr txBox="1">
            <a:spLocks noChangeArrowheads="1"/>
          </p:cNvSpPr>
          <p:nvPr/>
        </p:nvSpPr>
        <p:spPr bwMode="auto">
          <a:xfrm>
            <a:off x="1219200" y="2057400"/>
            <a:ext cx="67310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2. </a:t>
            </a: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Cuộc khởi nghĩa do Tr</a:t>
            </a:r>
            <a:r>
              <a:rPr lang="vi-VN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lãnh </a:t>
            </a:r>
            <a:r>
              <a:rPr lang="vi-VN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ạo.</a:t>
            </a:r>
            <a:endParaRPr lang="en-US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862384" name="Text Box 176"/>
          <p:cNvSpPr txBox="1">
            <a:spLocks noChangeArrowheads="1"/>
          </p:cNvSpPr>
          <p:nvPr/>
        </p:nvSpPr>
        <p:spPr bwMode="auto">
          <a:xfrm>
            <a:off x="1206500" y="2341563"/>
            <a:ext cx="774700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3. Những b</a:t>
            </a:r>
            <a:r>
              <a:rPr lang="vi-VN" b="1">
                <a:solidFill>
                  <a:schemeClr val="bg1"/>
                </a:solidFill>
                <a:latin typeface="Arial" charset="0"/>
              </a:rPr>
              <a:t>ă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n kho</a:t>
            </a:r>
            <a:r>
              <a:rPr lang="vi-VN" b="1">
                <a:solidFill>
                  <a:schemeClr val="bg1"/>
                </a:solidFill>
                <a:latin typeface="Arial" charset="0"/>
              </a:rPr>
              <a:t>ă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n suy nghĩ và quyết </a:t>
            </a:r>
            <a:r>
              <a:rPr lang="vi-VN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ịnh cuối cùng của Tr</a:t>
            </a:r>
            <a:r>
              <a:rPr lang="vi-VN" b="1">
                <a:solidFill>
                  <a:schemeClr val="bg1"/>
                </a:solidFill>
                <a:latin typeface="Arial" charset="0"/>
              </a:rPr>
              <a:t>ươ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ng Định</a:t>
            </a: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862385" name="Text Box 177"/>
          <p:cNvSpPr txBox="1">
            <a:spLocks noChangeArrowheads="1"/>
          </p:cNvSpPr>
          <p:nvPr/>
        </p:nvSpPr>
        <p:spPr bwMode="auto">
          <a:xfrm>
            <a:off x="1066800" y="3219450"/>
            <a:ext cx="739457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Hãy nêu rõ những b</a:t>
            </a:r>
            <a:r>
              <a:rPr lang="vi-VN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kho</a:t>
            </a:r>
            <a:r>
              <a:rPr lang="vi-VN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suy nghĩ của Tr</a:t>
            </a:r>
            <a:r>
              <a:rPr lang="vi-VN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khi nhận </a:t>
            </a:r>
            <a:r>
              <a:rPr lang="vi-VN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lệnh vua ban ?</a:t>
            </a:r>
          </a:p>
        </p:txBody>
      </p:sp>
      <p:sp>
        <p:nvSpPr>
          <p:cNvPr id="862386" name="Text Box 178"/>
          <p:cNvSpPr txBox="1">
            <a:spLocks noChangeArrowheads="1"/>
          </p:cNvSpPr>
          <p:nvPr/>
        </p:nvSpPr>
        <p:spPr bwMode="auto">
          <a:xfrm>
            <a:off x="1092200" y="2857500"/>
            <a:ext cx="7799388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Làm quan phải tuân lệnh vua, nếu không sẽ chịu tội phản nghịch. Nh</a:t>
            </a:r>
            <a:r>
              <a:rPr lang="vi-VN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dân chúng và nghĩa quân không muốn giải tán lực l</a:t>
            </a:r>
            <a:r>
              <a:rPr lang="vi-VN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ợng, một lòng một dạ tiếp tục kháng chiến. Giữa lệnh vua và ý dân Tr</a:t>
            </a:r>
            <a:r>
              <a:rPr lang="vi-VN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ch</a:t>
            </a:r>
            <a:r>
              <a:rPr lang="vi-VN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 biết phải làm thế nào.</a:t>
            </a:r>
          </a:p>
        </p:txBody>
      </p:sp>
      <p:sp>
        <p:nvSpPr>
          <p:cNvPr id="862387" name="Text Box 179"/>
          <p:cNvSpPr txBox="1">
            <a:spLocks noChangeArrowheads="1"/>
          </p:cNvSpPr>
          <p:nvPr/>
        </p:nvSpPr>
        <p:spPr bwMode="auto">
          <a:xfrm>
            <a:off x="1114425" y="3860800"/>
            <a:ext cx="72644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Lòng dạ rối bời, Tr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ch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 biết phải làm thế nào ? Để giúp cho Tr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có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quyết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ịnh dứt khoát, nhân dân Nam Kì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ã làm gì ?</a:t>
            </a:r>
          </a:p>
        </p:txBody>
      </p:sp>
      <p:sp>
        <p:nvSpPr>
          <p:cNvPr id="862388" name="Text Box 180"/>
          <p:cNvSpPr txBox="1">
            <a:spLocks noChangeArrowheads="1"/>
          </p:cNvSpPr>
          <p:nvPr/>
        </p:nvSpPr>
        <p:spPr bwMode="auto">
          <a:xfrm>
            <a:off x="942975" y="3759200"/>
            <a:ext cx="77978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Chỉ huy nghĩa quân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óng ở Tân An là Phan Tuấn Phát truyền th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 khắp n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 suy tôn Tr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làm chủ soái. Đề xuất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ó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nhân dân và nghĩa quân ủng hộ. Họ suy tôn Tr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làm “Bình Tây Đại nguyên soái”.</a:t>
            </a:r>
          </a:p>
        </p:txBody>
      </p:sp>
      <p:sp>
        <p:nvSpPr>
          <p:cNvPr id="862389" name="Text Box 181"/>
          <p:cNvSpPr txBox="1">
            <a:spLocks noChangeArrowheads="1"/>
          </p:cNvSpPr>
          <p:nvPr/>
        </p:nvSpPr>
        <p:spPr bwMode="auto">
          <a:xfrm>
            <a:off x="787400" y="4660900"/>
            <a:ext cx="835660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Cảm kích tr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niềm tin yêu của nghĩa quân và nhân dân, Tr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ã làm gì ?</a:t>
            </a:r>
          </a:p>
        </p:txBody>
      </p:sp>
      <p:sp>
        <p:nvSpPr>
          <p:cNvPr id="862390" name="Text Box 182"/>
          <p:cNvSpPr txBox="1">
            <a:spLocks noChangeArrowheads="1"/>
          </p:cNvSpPr>
          <p:nvPr/>
        </p:nvSpPr>
        <p:spPr bwMode="auto">
          <a:xfrm>
            <a:off x="955675" y="4635500"/>
            <a:ext cx="618490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Tr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ã quyết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ịnh ở lại cùng nhân dân chống giặc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</p:txBody>
      </p:sp>
      <p:pic>
        <p:nvPicPr>
          <p:cNvPr id="862391" name="Picture 183" descr="DSCN0320"/>
          <p:cNvPicPr>
            <a:picLocks noChangeAspect="1" noChangeArrowheads="1"/>
          </p:cNvPicPr>
          <p:nvPr/>
        </p:nvPicPr>
        <p:blipFill>
          <a:blip r:embed="rId11">
            <a:lum bright="12000" contrast="36000"/>
          </a:blip>
          <a:srcRect l="11606" t="10965" r="9250" b="13649"/>
          <a:stretch>
            <a:fillRect/>
          </a:stretch>
        </p:blipFill>
        <p:spPr bwMode="auto">
          <a:xfrm>
            <a:off x="914400" y="1765300"/>
            <a:ext cx="79121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2392" name="Text Box 184"/>
          <p:cNvSpPr txBox="1">
            <a:spLocks noChangeArrowheads="1"/>
          </p:cNvSpPr>
          <p:nvPr/>
        </p:nvSpPr>
        <p:spPr bwMode="auto">
          <a:xfrm>
            <a:off x="1308100" y="6096000"/>
            <a:ext cx="7150100" cy="677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i="1">
                <a:solidFill>
                  <a:srgbClr val="3333FF"/>
                </a:solidFill>
                <a:latin typeface="Arial" charset="0"/>
              </a:rPr>
              <a:t>Bức tranh vẽ cảnh nhân dân phong soáicho Tr</a:t>
            </a:r>
            <a:r>
              <a:rPr lang="vi-VN" b="1" i="1">
                <a:solidFill>
                  <a:srgbClr val="3333FF"/>
                </a:solidFill>
                <a:latin typeface="Arial" charset="0"/>
              </a:rPr>
              <a:t>ươ</a:t>
            </a:r>
            <a:r>
              <a:rPr lang="en-US" b="1" i="1">
                <a:solidFill>
                  <a:srgbClr val="3333FF"/>
                </a:solidFill>
                <a:latin typeface="Arial" charset="0"/>
              </a:rPr>
              <a:t>ng Định.</a:t>
            </a:r>
          </a:p>
          <a:p>
            <a:pPr algn="ctr" eaLnBrk="1" hangingPunct="1"/>
            <a:endParaRPr lang="en-US" sz="2000" i="1">
              <a:latin typeface="Arial" charset="0"/>
            </a:endParaRPr>
          </a:p>
        </p:txBody>
      </p:sp>
      <p:sp>
        <p:nvSpPr>
          <p:cNvPr id="862393" name="Text Box 185"/>
          <p:cNvSpPr txBox="1">
            <a:spLocks noChangeArrowheads="1"/>
          </p:cNvSpPr>
          <p:nvPr/>
        </p:nvSpPr>
        <p:spPr bwMode="auto">
          <a:xfrm>
            <a:off x="723900" y="5130800"/>
            <a:ext cx="8178800" cy="1077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Ngọn cờ “Bình Tây” với khẩu hiệu “Phan – Lâm” mãi quốc, triều </a:t>
            </a:r>
            <a:r>
              <a:rPr lang="vi-VN" sz="1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ình khí dân” (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Phan Thanh Giản và Lâm Duy Hiệp bán n</a:t>
            </a:r>
            <a:r>
              <a:rPr lang="vi-VN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triều </a:t>
            </a:r>
            <a:r>
              <a:rPr lang="vi-VN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ình bỏ dân) </a:t>
            </a:r>
            <a:r>
              <a:rPr lang="vi-VN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ã tung bay ở khắp n</a:t>
            </a:r>
            <a:r>
              <a:rPr lang="vi-VN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 gây thêm tin t</a:t>
            </a:r>
            <a:r>
              <a:rPr lang="vi-VN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ởng cho </a:t>
            </a:r>
            <a:r>
              <a:rPr lang="vi-VN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ồng bào bao nhiêu thì làm cho bè lũ c</a:t>
            </a:r>
            <a:r>
              <a:rPr lang="vi-VN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ớp n</a:t>
            </a:r>
            <a:r>
              <a:rPr lang="vi-VN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và bán n</a:t>
            </a:r>
            <a:r>
              <a:rPr lang="vi-VN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khiếp </a:t>
            </a:r>
            <a:r>
              <a:rPr lang="vi-VN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ảm bấy nhiêu.</a:t>
            </a:r>
            <a:endParaRPr lang="en-US" sz="1600" b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2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2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62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62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62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62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62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2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6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62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86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6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6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6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2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862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862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862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6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6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6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6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86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86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862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86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383" grpId="0"/>
      <p:bldP spid="862384" grpId="0" build="allAtOnce"/>
      <p:bldP spid="862385" grpId="0"/>
      <p:bldP spid="862385" grpId="1"/>
      <p:bldP spid="862386" grpId="0"/>
      <p:bldP spid="862387" grpId="0"/>
      <p:bldP spid="862387" grpId="1"/>
      <p:bldP spid="862388" grpId="0"/>
      <p:bldP spid="862389" grpId="0"/>
      <p:bldP spid="862389" grpId="1"/>
      <p:bldP spid="862392" grpId="0"/>
      <p:bldP spid="862392" grpId="1"/>
      <p:bldP spid="8623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9"/>
          <p:cNvSpPr txBox="1">
            <a:spLocks noChangeArrowheads="1"/>
          </p:cNvSpPr>
          <p:nvPr/>
        </p:nvSpPr>
        <p:spPr bwMode="auto">
          <a:xfrm>
            <a:off x="828675" y="1781175"/>
            <a:ext cx="7540625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Arial" charset="0"/>
              </a:rPr>
              <a:t> </a:t>
            </a:r>
            <a:endParaRPr lang="en-US" sz="1600" b="1">
              <a:latin typeface="Arial" charset="0"/>
            </a:endParaRPr>
          </a:p>
        </p:txBody>
      </p:sp>
      <p:sp>
        <p:nvSpPr>
          <p:cNvPr id="4101" name="Rectangle 5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4102" name="Text Box 51"/>
          <p:cNvSpPr txBox="1">
            <a:spLocks noChangeArrowheads="1"/>
          </p:cNvSpPr>
          <p:nvPr/>
        </p:nvSpPr>
        <p:spPr bwMode="auto">
          <a:xfrm>
            <a:off x="3505200" y="185738"/>
            <a:ext cx="449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i="1" u="sng">
                <a:solidFill>
                  <a:srgbClr val="000000"/>
                </a:solidFill>
                <a:latin typeface="Arial" charset="0"/>
              </a:rPr>
              <a:t>Thứ năm ngày 8 tháng 4 năm 2010.</a:t>
            </a:r>
          </a:p>
        </p:txBody>
      </p:sp>
      <p:grpSp>
        <p:nvGrpSpPr>
          <p:cNvPr id="4103" name="Group 52"/>
          <p:cNvGrpSpPr>
            <a:grpSpLocks/>
          </p:cNvGrpSpPr>
          <p:nvPr/>
        </p:nvGrpSpPr>
        <p:grpSpPr bwMode="auto">
          <a:xfrm>
            <a:off x="123825" y="42863"/>
            <a:ext cx="914400" cy="817562"/>
            <a:chOff x="2256" y="3360"/>
            <a:chExt cx="768" cy="515"/>
          </a:xfrm>
        </p:grpSpPr>
        <p:pic>
          <p:nvPicPr>
            <p:cNvPr id="4154" name="Picture 53" descr="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5" name="Picture 54" descr="19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4" name="Rectangle 5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grpSp>
        <p:nvGrpSpPr>
          <p:cNvPr id="4105" name="Group 56"/>
          <p:cNvGrpSpPr>
            <a:grpSpLocks/>
          </p:cNvGrpSpPr>
          <p:nvPr/>
        </p:nvGrpSpPr>
        <p:grpSpPr bwMode="auto">
          <a:xfrm>
            <a:off x="990600" y="42863"/>
            <a:ext cx="914400" cy="817562"/>
            <a:chOff x="2256" y="3360"/>
            <a:chExt cx="768" cy="515"/>
          </a:xfrm>
        </p:grpSpPr>
        <p:pic>
          <p:nvPicPr>
            <p:cNvPr id="4152" name="Picture 57" descr="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58" descr="19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6" name="Rectangle 5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graphicFrame>
        <p:nvGraphicFramePr>
          <p:cNvPr id="4098" name="Object 60"/>
          <p:cNvGraphicFramePr>
            <a:graphicFrameLocks noChangeAspect="1"/>
          </p:cNvGraphicFramePr>
          <p:nvPr/>
        </p:nvGraphicFramePr>
        <p:xfrm>
          <a:off x="57150" y="1052513"/>
          <a:ext cx="990600" cy="987425"/>
        </p:xfrm>
        <a:graphic>
          <a:graphicData uri="http://schemas.openxmlformats.org/presentationml/2006/ole">
            <p:oleObj spid="_x0000_s4098" r:id="rId5" imgW="1278331" imgH="1273759" progId="MS_ClipArt_Gallery">
              <p:embed/>
            </p:oleObj>
          </a:graphicData>
        </a:graphic>
      </p:graphicFrame>
      <p:pic>
        <p:nvPicPr>
          <p:cNvPr id="4107" name="Picture 61" descr="book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4288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8" name="Group 62"/>
          <p:cNvGrpSpPr>
            <a:grpSpLocks/>
          </p:cNvGrpSpPr>
          <p:nvPr/>
        </p:nvGrpSpPr>
        <p:grpSpPr bwMode="auto">
          <a:xfrm>
            <a:off x="61913" y="133350"/>
            <a:ext cx="1309687" cy="781050"/>
            <a:chOff x="4905" y="48"/>
            <a:chExt cx="807" cy="528"/>
          </a:xfrm>
        </p:grpSpPr>
        <p:sp>
          <p:nvSpPr>
            <p:cNvPr id="4148" name="Oval 63"/>
            <p:cNvSpPr>
              <a:spLocks noChangeArrowheads="1"/>
            </p:cNvSpPr>
            <p:nvPr/>
          </p:nvSpPr>
          <p:spPr bwMode="gray">
            <a:xfrm>
              <a:off x="4905" y="462"/>
              <a:ext cx="807" cy="11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  <a:cs typeface="Arial" charset="0"/>
              </a:endParaRPr>
            </a:p>
          </p:txBody>
        </p:sp>
        <p:grpSp>
          <p:nvGrpSpPr>
            <p:cNvPr id="4149" name="Group 64"/>
            <p:cNvGrpSpPr>
              <a:grpSpLocks/>
            </p:cNvGrpSpPr>
            <p:nvPr/>
          </p:nvGrpSpPr>
          <p:grpSpPr bwMode="auto">
            <a:xfrm>
              <a:off x="4926" y="48"/>
              <a:ext cx="759" cy="396"/>
              <a:chOff x="2016" y="1920"/>
              <a:chExt cx="1680" cy="1680"/>
            </a:xfrm>
          </p:grpSpPr>
          <p:sp>
            <p:nvSpPr>
              <p:cNvPr id="864321" name="Oval 65"/>
              <p:cNvSpPr>
                <a:spLocks noChangeArrowheads="1"/>
              </p:cNvSpPr>
              <p:nvPr/>
            </p:nvSpPr>
            <p:spPr bwMode="gray">
              <a:xfrm>
                <a:off x="2015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4151" name="Freeform 6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</p:grpSp>
      <p:grpSp>
        <p:nvGrpSpPr>
          <p:cNvPr id="4109" name="Group 67"/>
          <p:cNvGrpSpPr>
            <a:grpSpLocks/>
          </p:cNvGrpSpPr>
          <p:nvPr/>
        </p:nvGrpSpPr>
        <p:grpSpPr bwMode="auto">
          <a:xfrm>
            <a:off x="8382000" y="471488"/>
            <a:ext cx="685800" cy="838200"/>
            <a:chOff x="4368" y="3600"/>
            <a:chExt cx="576" cy="624"/>
          </a:xfrm>
        </p:grpSpPr>
        <p:pic>
          <p:nvPicPr>
            <p:cNvPr id="4146" name="Picture 68" descr="2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69" descr="2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0" name="Text Box 70"/>
          <p:cNvSpPr txBox="1">
            <a:spLocks noChangeArrowheads="1"/>
          </p:cNvSpPr>
          <p:nvPr/>
        </p:nvSpPr>
        <p:spPr bwMode="auto">
          <a:xfrm>
            <a:off x="203200" y="228600"/>
            <a:ext cx="124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Lịch sử 5</a:t>
            </a:r>
          </a:p>
        </p:txBody>
      </p:sp>
      <p:sp>
        <p:nvSpPr>
          <p:cNvPr id="4111" name="Text Box 72"/>
          <p:cNvSpPr txBox="1">
            <a:spLocks noChangeArrowheads="1"/>
          </p:cNvSpPr>
          <p:nvPr/>
        </p:nvSpPr>
        <p:spPr bwMode="auto">
          <a:xfrm>
            <a:off x="3670300" y="3937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u="sng">
                <a:solidFill>
                  <a:srgbClr val="000000"/>
                </a:solidFill>
                <a:latin typeface="Arial" charset="0"/>
              </a:rPr>
              <a:t>Thứ  sáu ngày 9 tháng 4 năm 2010.</a:t>
            </a:r>
          </a:p>
        </p:txBody>
      </p:sp>
      <p:sp>
        <p:nvSpPr>
          <p:cNvPr id="4112" name="Text Box 73"/>
          <p:cNvSpPr txBox="1">
            <a:spLocks noChangeArrowheads="1"/>
          </p:cNvSpPr>
          <p:nvPr/>
        </p:nvSpPr>
        <p:spPr bwMode="auto">
          <a:xfrm>
            <a:off x="828675" y="1781175"/>
            <a:ext cx="7540625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Arial" charset="0"/>
              </a:rPr>
              <a:t> </a:t>
            </a:r>
            <a:endParaRPr lang="en-US" sz="1600" b="1">
              <a:latin typeface="Arial" charset="0"/>
            </a:endParaRPr>
          </a:p>
        </p:txBody>
      </p:sp>
      <p:sp>
        <p:nvSpPr>
          <p:cNvPr id="4113" name="Rectangle 7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4114" name="Text Box 75"/>
          <p:cNvSpPr txBox="1">
            <a:spLocks noChangeArrowheads="1"/>
          </p:cNvSpPr>
          <p:nvPr/>
        </p:nvSpPr>
        <p:spPr bwMode="auto">
          <a:xfrm>
            <a:off x="3505200" y="185738"/>
            <a:ext cx="449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i="1" u="sng">
                <a:solidFill>
                  <a:srgbClr val="000000"/>
                </a:solidFill>
                <a:latin typeface="Arial" charset="0"/>
              </a:rPr>
              <a:t>Thứ năm ngày 8 tháng 4 năm 2010.</a:t>
            </a:r>
          </a:p>
        </p:txBody>
      </p:sp>
      <p:grpSp>
        <p:nvGrpSpPr>
          <p:cNvPr id="4115" name="Group 76"/>
          <p:cNvGrpSpPr>
            <a:grpSpLocks/>
          </p:cNvGrpSpPr>
          <p:nvPr/>
        </p:nvGrpSpPr>
        <p:grpSpPr bwMode="auto">
          <a:xfrm>
            <a:off x="123825" y="42863"/>
            <a:ext cx="914400" cy="817562"/>
            <a:chOff x="2256" y="3360"/>
            <a:chExt cx="768" cy="515"/>
          </a:xfrm>
        </p:grpSpPr>
        <p:pic>
          <p:nvPicPr>
            <p:cNvPr id="4144" name="Picture 77" descr="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5" name="Picture 78" descr="19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6" name="Rectangle 7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grpSp>
        <p:nvGrpSpPr>
          <p:cNvPr id="4117" name="Group 80"/>
          <p:cNvGrpSpPr>
            <a:grpSpLocks/>
          </p:cNvGrpSpPr>
          <p:nvPr/>
        </p:nvGrpSpPr>
        <p:grpSpPr bwMode="auto">
          <a:xfrm>
            <a:off x="990600" y="42863"/>
            <a:ext cx="914400" cy="817562"/>
            <a:chOff x="2256" y="3360"/>
            <a:chExt cx="768" cy="515"/>
          </a:xfrm>
        </p:grpSpPr>
        <p:pic>
          <p:nvPicPr>
            <p:cNvPr id="4142" name="Picture 81" descr="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82" descr="19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8" name="Rectangle 83"/>
          <p:cNvSpPr>
            <a:spLocks noChangeArrowheads="1"/>
          </p:cNvSpPr>
          <p:nvPr/>
        </p:nvSpPr>
        <p:spPr bwMode="auto">
          <a:xfrm>
            <a:off x="76200" y="1081088"/>
            <a:ext cx="8991600" cy="5715000"/>
          </a:xfrm>
          <a:prstGeom prst="rect">
            <a:avLst/>
          </a:prstGeom>
          <a:noFill/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4119" name="Picture 84" descr="book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4288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20" name="Group 85"/>
          <p:cNvGrpSpPr>
            <a:grpSpLocks/>
          </p:cNvGrpSpPr>
          <p:nvPr/>
        </p:nvGrpSpPr>
        <p:grpSpPr bwMode="auto">
          <a:xfrm>
            <a:off x="61913" y="133350"/>
            <a:ext cx="1309687" cy="781050"/>
            <a:chOff x="4905" y="48"/>
            <a:chExt cx="807" cy="528"/>
          </a:xfrm>
        </p:grpSpPr>
        <p:sp>
          <p:nvSpPr>
            <p:cNvPr id="4138" name="Oval 86"/>
            <p:cNvSpPr>
              <a:spLocks noChangeArrowheads="1"/>
            </p:cNvSpPr>
            <p:nvPr/>
          </p:nvSpPr>
          <p:spPr bwMode="gray">
            <a:xfrm>
              <a:off x="4905" y="462"/>
              <a:ext cx="807" cy="11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  <a:cs typeface="Arial" charset="0"/>
              </a:endParaRPr>
            </a:p>
          </p:txBody>
        </p:sp>
        <p:grpSp>
          <p:nvGrpSpPr>
            <p:cNvPr id="4139" name="Group 87"/>
            <p:cNvGrpSpPr>
              <a:grpSpLocks/>
            </p:cNvGrpSpPr>
            <p:nvPr/>
          </p:nvGrpSpPr>
          <p:grpSpPr bwMode="auto">
            <a:xfrm>
              <a:off x="4926" y="48"/>
              <a:ext cx="759" cy="396"/>
              <a:chOff x="2016" y="1920"/>
              <a:chExt cx="1680" cy="1680"/>
            </a:xfrm>
          </p:grpSpPr>
          <p:sp>
            <p:nvSpPr>
              <p:cNvPr id="864344" name="Oval 88"/>
              <p:cNvSpPr>
                <a:spLocks noChangeArrowheads="1"/>
              </p:cNvSpPr>
              <p:nvPr/>
            </p:nvSpPr>
            <p:spPr bwMode="gray">
              <a:xfrm>
                <a:off x="2015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4141" name="Freeform 8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</p:grpSp>
      <p:grpSp>
        <p:nvGrpSpPr>
          <p:cNvPr id="4121" name="Group 90"/>
          <p:cNvGrpSpPr>
            <a:grpSpLocks/>
          </p:cNvGrpSpPr>
          <p:nvPr/>
        </p:nvGrpSpPr>
        <p:grpSpPr bwMode="auto">
          <a:xfrm>
            <a:off x="8382000" y="471488"/>
            <a:ext cx="685800" cy="838200"/>
            <a:chOff x="4368" y="3600"/>
            <a:chExt cx="576" cy="624"/>
          </a:xfrm>
        </p:grpSpPr>
        <p:pic>
          <p:nvPicPr>
            <p:cNvPr id="4136" name="Picture 91" descr="2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92" descr="2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2" name="Text Box 93"/>
          <p:cNvSpPr txBox="1">
            <a:spLocks noChangeArrowheads="1"/>
          </p:cNvSpPr>
          <p:nvPr/>
        </p:nvSpPr>
        <p:spPr bwMode="auto">
          <a:xfrm>
            <a:off x="101600" y="228600"/>
            <a:ext cx="1308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Lịch sử 5</a:t>
            </a:r>
          </a:p>
        </p:txBody>
      </p:sp>
      <p:graphicFrame>
        <p:nvGraphicFramePr>
          <p:cNvPr id="4099" name="Object 94"/>
          <p:cNvGraphicFramePr>
            <a:graphicFrameLocks noChangeAspect="1"/>
          </p:cNvGraphicFramePr>
          <p:nvPr/>
        </p:nvGraphicFramePr>
        <p:xfrm>
          <a:off x="6604000" y="3867150"/>
          <a:ext cx="127000" cy="190500"/>
        </p:xfrm>
        <a:graphic>
          <a:graphicData uri="http://schemas.openxmlformats.org/presentationml/2006/ole">
            <p:oleObj spid="_x0000_s4099" name="Equation" r:id="rId9" imgW="126890" imgH="190335" progId="Equation.DSMT4">
              <p:embed/>
            </p:oleObj>
          </a:graphicData>
        </a:graphic>
      </p:graphicFrame>
      <p:sp>
        <p:nvSpPr>
          <p:cNvPr id="4123" name="Text Box 97"/>
          <p:cNvSpPr txBox="1">
            <a:spLocks noChangeArrowheads="1"/>
          </p:cNvSpPr>
          <p:nvPr/>
        </p:nvSpPr>
        <p:spPr bwMode="auto">
          <a:xfrm>
            <a:off x="1790700" y="1206500"/>
            <a:ext cx="65405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- </a:t>
            </a:r>
          </a:p>
        </p:txBody>
      </p:sp>
      <p:sp>
        <p:nvSpPr>
          <p:cNvPr id="4124" name="Text Box 98"/>
          <p:cNvSpPr txBox="1">
            <a:spLocks noChangeArrowheads="1"/>
          </p:cNvSpPr>
          <p:nvPr/>
        </p:nvSpPr>
        <p:spPr bwMode="auto">
          <a:xfrm>
            <a:off x="1104900" y="1182688"/>
            <a:ext cx="745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u="sng">
                <a:solidFill>
                  <a:schemeClr val="bg2"/>
                </a:solidFill>
                <a:latin typeface="Arial" charset="0"/>
              </a:rPr>
              <a:t>Lịch sử: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  “Bình Tây Đại Nguyên Soái” Trương Định</a:t>
            </a:r>
            <a:r>
              <a:rPr lang="en-US" sz="2400" i="1">
                <a:solidFill>
                  <a:srgbClr val="FFFF66"/>
                </a:solidFill>
                <a:latin typeface="Arial" charset="0"/>
              </a:rPr>
              <a:t> </a:t>
            </a:r>
            <a:endParaRPr lang="en-US" sz="2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125" name="Text Box 99"/>
          <p:cNvSpPr txBox="1">
            <a:spLocks noChangeArrowheads="1"/>
          </p:cNvSpPr>
          <p:nvPr/>
        </p:nvSpPr>
        <p:spPr bwMode="auto">
          <a:xfrm>
            <a:off x="1244600" y="15367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>
                <a:solidFill>
                  <a:srgbClr val="3333FF"/>
                </a:solidFill>
                <a:latin typeface="Arial" charset="0"/>
              </a:rPr>
              <a:t>1.  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Giới thiệu về Tr</a:t>
            </a:r>
            <a:r>
              <a:rPr lang="vi-VN" b="1">
                <a:solidFill>
                  <a:srgbClr val="3333FF"/>
                </a:solidFill>
                <a:latin typeface="Arial" charset="0"/>
              </a:rPr>
              <a:t>ươ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ng Định</a:t>
            </a:r>
            <a:r>
              <a:rPr lang="en-US" sz="2800" b="1">
                <a:solidFill>
                  <a:srgbClr val="3333FF"/>
                </a:solidFill>
                <a:latin typeface="Arial" charset="0"/>
              </a:rPr>
              <a:t>.</a:t>
            </a:r>
          </a:p>
        </p:txBody>
      </p:sp>
      <p:sp>
        <p:nvSpPr>
          <p:cNvPr id="864356" name="Text Box 100"/>
          <p:cNvSpPr txBox="1">
            <a:spLocks noChangeArrowheads="1"/>
          </p:cNvSpPr>
          <p:nvPr/>
        </p:nvSpPr>
        <p:spPr bwMode="auto">
          <a:xfrm>
            <a:off x="1219200" y="2057400"/>
            <a:ext cx="67310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2. </a:t>
            </a: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Cuộc khởi nghĩa do Tr</a:t>
            </a:r>
            <a:r>
              <a:rPr lang="vi-VN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lãnh </a:t>
            </a:r>
            <a:r>
              <a:rPr lang="vi-VN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ạo.</a:t>
            </a:r>
            <a:endParaRPr lang="en-US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127" name="Text Box 101"/>
          <p:cNvSpPr txBox="1">
            <a:spLocks noChangeArrowheads="1"/>
          </p:cNvSpPr>
          <p:nvPr/>
        </p:nvSpPr>
        <p:spPr bwMode="auto">
          <a:xfrm>
            <a:off x="1206500" y="2341563"/>
            <a:ext cx="774700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3333FF"/>
                </a:solidFill>
                <a:latin typeface="Arial" charset="0"/>
              </a:rPr>
              <a:t>3. Những b</a:t>
            </a:r>
            <a:r>
              <a:rPr lang="vi-VN" b="1">
                <a:solidFill>
                  <a:srgbClr val="3333FF"/>
                </a:solidFill>
                <a:latin typeface="Arial" charset="0"/>
              </a:rPr>
              <a:t>ă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n kho</a:t>
            </a:r>
            <a:r>
              <a:rPr lang="vi-VN" b="1">
                <a:solidFill>
                  <a:srgbClr val="3333FF"/>
                </a:solidFill>
                <a:latin typeface="Arial" charset="0"/>
              </a:rPr>
              <a:t>ă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n suy nghĩ và quyết </a:t>
            </a:r>
            <a:r>
              <a:rPr lang="vi-VN" b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ịnh cuối cùng của Tr</a:t>
            </a:r>
            <a:r>
              <a:rPr lang="vi-VN" b="1">
                <a:solidFill>
                  <a:srgbClr val="3333FF"/>
                </a:solidFill>
                <a:latin typeface="Arial" charset="0"/>
              </a:rPr>
              <a:t>ươ</a:t>
            </a:r>
            <a:r>
              <a:rPr lang="en-US" b="1">
                <a:solidFill>
                  <a:srgbClr val="3333FF"/>
                </a:solidFill>
                <a:latin typeface="Arial" charset="0"/>
              </a:rPr>
              <a:t>ng Định</a:t>
            </a: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864367" name="Text Box 111"/>
          <p:cNvSpPr txBox="1">
            <a:spLocks noChangeArrowheads="1"/>
          </p:cNvSpPr>
          <p:nvPr/>
        </p:nvSpPr>
        <p:spPr bwMode="auto">
          <a:xfrm>
            <a:off x="1206500" y="3403600"/>
            <a:ext cx="7594600" cy="769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Thái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ộ của thực dân Pháp và triều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ình nhà Nguyễn tr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sự phát triển của các phong trào chống Pháp nh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thế nào</a:t>
            </a:r>
            <a:r>
              <a:rPr lang="en-US" sz="28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?</a:t>
            </a:r>
          </a:p>
        </p:txBody>
      </p:sp>
      <p:sp>
        <p:nvSpPr>
          <p:cNvPr id="864368" name="Text Box 112"/>
          <p:cNvSpPr txBox="1">
            <a:spLocks noChangeArrowheads="1"/>
          </p:cNvSpPr>
          <p:nvPr/>
        </p:nvSpPr>
        <p:spPr bwMode="auto">
          <a:xfrm>
            <a:off x="676275" y="2854325"/>
            <a:ext cx="45339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3333FF"/>
                </a:solidFill>
                <a:latin typeface="Arial" charset="0"/>
              </a:rPr>
              <a:t>4. Tìm hiểu kết quả và ý nghĩa.</a:t>
            </a:r>
          </a:p>
        </p:txBody>
      </p:sp>
      <p:sp>
        <p:nvSpPr>
          <p:cNvPr id="864369" name="Text Box 113"/>
          <p:cNvSpPr txBox="1">
            <a:spLocks noChangeArrowheads="1"/>
          </p:cNvSpPr>
          <p:nvPr/>
        </p:nvSpPr>
        <p:spPr bwMode="auto">
          <a:xfrm>
            <a:off x="914400" y="3403600"/>
            <a:ext cx="791210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Thực dân Pháp và triều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ình nhà Nguyễn ra sức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àn áp các cuộc khởi nghĩa.</a:t>
            </a:r>
          </a:p>
        </p:txBody>
      </p:sp>
      <p:sp>
        <p:nvSpPr>
          <p:cNvPr id="864370" name="Text Box 114"/>
          <p:cNvSpPr txBox="1">
            <a:spLocks noChangeArrowheads="1"/>
          </p:cNvSpPr>
          <p:nvPr/>
        </p:nvSpPr>
        <p:spPr bwMode="auto">
          <a:xfrm>
            <a:off x="1231900" y="3835400"/>
            <a:ext cx="723900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Nêu kết quả cuộc khởi nghĩa do Tr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lãnh </a:t>
            </a:r>
            <a:r>
              <a:rPr lang="vi-VN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ạo ?</a:t>
            </a:r>
          </a:p>
        </p:txBody>
      </p:sp>
      <p:sp>
        <p:nvSpPr>
          <p:cNvPr id="864371" name="Text Box 115"/>
          <p:cNvSpPr txBox="1">
            <a:spLocks noChangeArrowheads="1"/>
          </p:cNvSpPr>
          <p:nvPr/>
        </p:nvSpPr>
        <p:spPr bwMode="auto">
          <a:xfrm>
            <a:off x="1257300" y="3921125"/>
            <a:ext cx="7886700" cy="163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Cuộc khởi nghĩa thất bại. Tr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ươ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 Định mất n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 1864.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Đánh dấu sự suy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ốn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ến cùng cực của triều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ình nhà Nguyễn và sự phẩn nộ cao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ộ của các tầng lớp nhân dân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ối với giai cấp phong kiến thống trị và thực dân Pháp.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Khẳng 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ịnh lòng yêu n</a:t>
            </a:r>
            <a:r>
              <a:rPr lang="vi-VN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16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của nhân dân ta.</a:t>
            </a:r>
          </a:p>
        </p:txBody>
      </p:sp>
      <p:sp>
        <p:nvSpPr>
          <p:cNvPr id="864372" name="Text Box 116"/>
          <p:cNvSpPr txBox="1">
            <a:spLocks noChangeArrowheads="1"/>
          </p:cNvSpPr>
          <p:nvPr/>
        </p:nvSpPr>
        <p:spPr bwMode="auto">
          <a:xfrm>
            <a:off x="4114800" y="3378200"/>
            <a:ext cx="13335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3333FF"/>
                </a:solidFill>
                <a:latin typeface="Arial" charset="0"/>
              </a:rPr>
              <a:t>Ghi nhớ </a:t>
            </a:r>
            <a:r>
              <a:rPr lang="en-US" sz="2000" b="1">
                <a:solidFill>
                  <a:srgbClr val="3333FF"/>
                </a:solidFill>
                <a:latin typeface="Arial" charset="0"/>
              </a:rPr>
              <a:t>:</a:t>
            </a:r>
          </a:p>
        </p:txBody>
      </p:sp>
      <p:sp>
        <p:nvSpPr>
          <p:cNvPr id="864373" name="Text Box 117"/>
          <p:cNvSpPr txBox="1">
            <a:spLocks noChangeArrowheads="1"/>
          </p:cNvSpPr>
          <p:nvPr/>
        </p:nvSpPr>
        <p:spPr bwMode="auto">
          <a:xfrm>
            <a:off x="1219200" y="3975100"/>
            <a:ext cx="7594600" cy="1077913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N</a:t>
            </a:r>
            <a:r>
              <a:rPr lang="vi-VN" sz="1600" b="1" i="1">
                <a:solidFill>
                  <a:srgbClr val="3333FF"/>
                </a:solidFill>
                <a:latin typeface="Arial" charset="0"/>
              </a:rPr>
              <a:t>ă</a:t>
            </a:r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m 1862, triều </a:t>
            </a:r>
            <a:r>
              <a:rPr lang="vi-VN" sz="1600" b="1" i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ình nhà Nguyễn kí hòa </a:t>
            </a:r>
            <a:r>
              <a:rPr lang="vi-VN" sz="1600" b="1" i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ớc, nh</a:t>
            </a:r>
            <a:r>
              <a:rPr lang="vi-VN" sz="1600" b="1" i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ờng ba tỉnh miền Đông Nam Kì cho thực dân Pháp. Triều </a:t>
            </a:r>
            <a:r>
              <a:rPr lang="vi-VN" sz="1600" b="1" i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ình ra lệnh cho Tr</a:t>
            </a:r>
            <a:r>
              <a:rPr lang="vi-VN" sz="1600" b="1" i="1">
                <a:solidFill>
                  <a:srgbClr val="3333FF"/>
                </a:solidFill>
                <a:latin typeface="Arial" charset="0"/>
              </a:rPr>
              <a:t>ươ</a:t>
            </a:r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ng Định phải giải tán lực l</a:t>
            </a:r>
            <a:r>
              <a:rPr lang="vi-VN" sz="1600" b="1" i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ợng kháng chiến nh</a:t>
            </a:r>
            <a:r>
              <a:rPr lang="vi-VN" sz="1600" b="1" i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ng Tr</a:t>
            </a:r>
            <a:r>
              <a:rPr lang="vi-VN" sz="1600" b="1" i="1">
                <a:solidFill>
                  <a:srgbClr val="3333FF"/>
                </a:solidFill>
                <a:latin typeface="Arial" charset="0"/>
              </a:rPr>
              <a:t>ươ</a:t>
            </a:r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ng Định kiên quyết cùng nhân dân chống quân xâm l</a:t>
            </a:r>
            <a:r>
              <a:rPr lang="vi-VN" sz="1600" b="1" i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1600" b="1" i="1">
                <a:solidFill>
                  <a:srgbClr val="3333FF"/>
                </a:solidFill>
                <a:latin typeface="Arial" charset="0"/>
              </a:rPr>
              <a:t>ợc.</a:t>
            </a:r>
          </a:p>
        </p:txBody>
      </p:sp>
      <p:sp>
        <p:nvSpPr>
          <p:cNvPr id="864375" name="Text Box 119"/>
          <p:cNvSpPr txBox="1">
            <a:spLocks noChangeArrowheads="1"/>
          </p:cNvSpPr>
          <p:nvPr/>
        </p:nvSpPr>
        <p:spPr bwMode="auto">
          <a:xfrm>
            <a:off x="1171575" y="5241925"/>
            <a:ext cx="7553325" cy="1200150"/>
          </a:xfrm>
          <a:prstGeom prst="rect">
            <a:avLst/>
          </a:prstGeom>
          <a:noFill/>
          <a:ln w="57150" cmpd="thickThin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39713" indent="239713" eaLnBrk="1" hangingPunct="1"/>
            <a:r>
              <a:rPr lang="en-US" sz="1600" b="1" i="1" u="sng">
                <a:solidFill>
                  <a:srgbClr val="3333FF"/>
                </a:solidFill>
                <a:latin typeface="Arial" charset="0"/>
              </a:rPr>
              <a:t>Dặn d</a:t>
            </a:r>
            <a:r>
              <a:rPr lang="en-US" sz="1600" b="1" i="1" u="sng">
                <a:solidFill>
                  <a:srgbClr val="3333FF"/>
                </a:solidFill>
                <a:latin typeface="Times New Roman" pitchFamily="18" charset="0"/>
              </a:rPr>
              <a:t>ò</a:t>
            </a:r>
            <a:r>
              <a:rPr lang="en-US" sz="1600" b="1" i="1" u="sng">
                <a:solidFill>
                  <a:srgbClr val="3333FF"/>
                </a:solidFill>
                <a:latin typeface="Arial" charset="0"/>
              </a:rPr>
              <a:t>:</a:t>
            </a:r>
            <a:r>
              <a:rPr lang="en-US" sz="1600" i="1">
                <a:solidFill>
                  <a:srgbClr val="3333FF"/>
                </a:solidFill>
                <a:latin typeface="Arial" charset="0"/>
              </a:rPr>
              <a:t>Về nhà</a:t>
            </a:r>
            <a:r>
              <a:rPr lang="en-US" sz="2800" i="1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1600" i="1">
                <a:solidFill>
                  <a:srgbClr val="3333FF"/>
                </a:solidFill>
                <a:latin typeface="Arial" charset="0"/>
              </a:rPr>
              <a:t>tìm  hiểu thêm về Tr</a:t>
            </a:r>
            <a:r>
              <a:rPr lang="vi-VN" sz="1600" i="1">
                <a:solidFill>
                  <a:srgbClr val="3333FF"/>
                </a:solidFill>
                <a:latin typeface="Arial" charset="0"/>
              </a:rPr>
              <a:t>ươ</a:t>
            </a:r>
            <a:r>
              <a:rPr lang="en-US" sz="1600" i="1">
                <a:solidFill>
                  <a:srgbClr val="3333FF"/>
                </a:solidFill>
                <a:latin typeface="Arial" charset="0"/>
              </a:rPr>
              <a:t>ng Định và phong trào khởi nghĩa do ông lãnh </a:t>
            </a:r>
            <a:r>
              <a:rPr lang="vi-VN" sz="1600" i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1600" i="1">
                <a:solidFill>
                  <a:srgbClr val="3333FF"/>
                </a:solidFill>
                <a:latin typeface="Arial" charset="0"/>
              </a:rPr>
              <a:t>ạo.</a:t>
            </a:r>
          </a:p>
          <a:p>
            <a:pPr marL="239713" indent="239713" eaLnBrk="1" hangingPunct="1"/>
            <a:r>
              <a:rPr lang="en-US" sz="1600" i="1">
                <a:solidFill>
                  <a:srgbClr val="3333FF"/>
                </a:solidFill>
                <a:latin typeface="Arial" charset="0"/>
              </a:rPr>
              <a:t>Chuẩn bị bài : 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Nguyễn Tr</a:t>
            </a:r>
            <a:r>
              <a:rPr lang="vi-VN" sz="1600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ờng Tộ mong muốn canh tân </a:t>
            </a:r>
            <a:r>
              <a:rPr lang="vi-VN" sz="16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ất n</a:t>
            </a:r>
            <a:r>
              <a:rPr lang="vi-VN" sz="1600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1600">
                <a:solidFill>
                  <a:srgbClr val="3333FF"/>
                </a:solidFill>
                <a:latin typeface="Arial" charset="0"/>
              </a:rPr>
              <a:t>ớc</a:t>
            </a:r>
            <a:r>
              <a:rPr lang="en-US" sz="2800">
                <a:solidFill>
                  <a:srgbClr val="3333FF"/>
                </a:solidFill>
                <a:latin typeface="Arial" charset="0"/>
              </a:rPr>
              <a:t>.</a:t>
            </a:r>
            <a:endParaRPr lang="en-US" sz="2800" i="1">
              <a:solidFill>
                <a:srgbClr val="3333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6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6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6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86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9" dur="1"/>
                                        <p:tgtEl>
                                          <p:spTgt spid="86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86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5" dur="1"/>
                                        <p:tgtEl>
                                          <p:spTgt spid="864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6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86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86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3000"/>
                                        <p:tgtEl>
                                          <p:spTgt spid="86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86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86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86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3000"/>
                                        <p:tgtEl>
                                          <p:spTgt spid="86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67" grpId="0"/>
      <p:bldP spid="864367" grpId="1"/>
      <p:bldP spid="864368" grpId="0" build="allAtOnce"/>
      <p:bldP spid="864369" grpId="0"/>
      <p:bldP spid="864369" grpId="1"/>
      <p:bldP spid="864370" grpId="0"/>
      <p:bldP spid="864370" grpId="1"/>
      <p:bldP spid="864371" grpId="0" build="allAtOnce"/>
      <p:bldP spid="864372" grpId="0"/>
      <p:bldP spid="8643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None"/>
  <p:tag name="BRANCHTO" val="264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1308</Words>
  <Application>Microsoft PowerPoint</Application>
  <PresentationFormat>On-screen Show (4:3)</PresentationFormat>
  <Paragraphs>86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Tahoma</vt:lpstr>
      <vt:lpstr>Arial</vt:lpstr>
      <vt:lpstr>Wingdings</vt:lpstr>
      <vt:lpstr>Times New Roman</vt:lpstr>
      <vt:lpstr>Ocean</vt:lpstr>
      <vt:lpstr>MathType 5.0 Equation</vt:lpstr>
      <vt:lpstr>MS_ClipArt_Gallery</vt:lpstr>
      <vt:lpstr>Slide 1</vt:lpstr>
      <vt:lpstr>Slide 2</vt:lpstr>
      <vt:lpstr>Slide 3</vt:lpstr>
      <vt:lpstr>Slide 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1053</cp:revision>
  <cp:lastPrinted>1601-01-01T00:00:00Z</cp:lastPrinted>
  <dcterms:created xsi:type="dcterms:W3CDTF">2006-09-03T12:18:59Z</dcterms:created>
  <dcterms:modified xsi:type="dcterms:W3CDTF">2016-06-30T02:39:20Z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