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1"/>
  </p:sldMasterIdLst>
  <p:sldIdLst>
    <p:sldId id="256" r:id="rId2"/>
    <p:sldId id="257" r:id="rId3"/>
    <p:sldId id="275" r:id="rId4"/>
    <p:sldId id="258" r:id="rId5"/>
    <p:sldId id="276" r:id="rId6"/>
    <p:sldId id="274" r:id="rId7"/>
    <p:sldId id="264" r:id="rId8"/>
    <p:sldId id="265" r:id="rId9"/>
    <p:sldId id="266" r:id="rId10"/>
    <p:sldId id="278" r:id="rId11"/>
    <p:sldId id="263" r:id="rId12"/>
    <p:sldId id="277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.VnTime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.VnTime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.VnTime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.VnTime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.VnTime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.VnTime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.VnTime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.VnTime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.VnTime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CCFF99"/>
    <a:srgbClr val="FF0000"/>
    <a:srgbClr val="0000CC"/>
    <a:srgbClr val="CCFFCC"/>
    <a:srgbClr val="66FF66"/>
    <a:srgbClr val="FF7C80"/>
    <a:srgbClr val="6699FF"/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>
                <a:gd name="T0" fmla="*/ 335 w 5550"/>
                <a:gd name="T1" fmla="*/ 0 h 3216"/>
                <a:gd name="T2" fmla="*/ 333 w 5550"/>
                <a:gd name="T3" fmla="*/ 1290 h 3216"/>
                <a:gd name="T4" fmla="*/ 0 w 5550"/>
                <a:gd name="T5" fmla="*/ 1290 h 3216"/>
                <a:gd name="T6" fmla="*/ 6 w 5550"/>
                <a:gd name="T7" fmla="*/ 3210 h 3216"/>
                <a:gd name="T8" fmla="*/ 5550 w 5550"/>
                <a:gd name="T9" fmla="*/ 3216 h 3216"/>
                <a:gd name="T10" fmla="*/ 5550 w 5550"/>
                <a:gd name="T11" fmla="*/ 0 h 3216"/>
                <a:gd name="T12" fmla="*/ 335 w 5550"/>
                <a:gd name="T13" fmla="*/ 0 h 3216"/>
                <a:gd name="T14" fmla="*/ 335 w 5550"/>
                <a:gd name="T15" fmla="*/ 0 h 321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2182 h 2182"/>
                <a:gd name="T4" fmla="*/ 4897 w 4897"/>
                <a:gd name="T5" fmla="*/ 2182 h 2182"/>
                <a:gd name="T6" fmla="*/ 4897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196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3561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562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dt" sz="quarter" idx="10"/>
          </p:nvPr>
        </p:nvSpPr>
        <p:spPr>
          <a:xfrm>
            <a:off x="9906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468688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6FDB8-5774-42BD-9B1F-75417B7E3E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157E3D-60FF-4BF5-B957-7273F5FAE0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996291-5C76-442C-8FAA-BCC550ED63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56022-5FCC-488B-A885-C167D91269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CC975B-CCDE-403B-974C-E1D1D16F69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290B52-5678-4CE9-AC12-34221269D9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CCA724-2757-4C56-9619-77CF5F9E9A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896E5F-A6DC-46D4-AE75-F9F4C25054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BF64CC-7387-4DC1-BE9B-84A9037F48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158606-05AA-4C6D-BF48-CC0AE18AA3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1E2F78-A8F0-4CB3-A2C4-E7ECED199A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1032" name="Freeform 3"/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2182 h 2182"/>
                <a:gd name="T4" fmla="*/ 4897 w 4897"/>
                <a:gd name="T5" fmla="*/ 2182 h 2182"/>
                <a:gd name="T6" fmla="*/ 4897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196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>
                <a:gd name="T0" fmla="*/ 330 w 5550"/>
                <a:gd name="T1" fmla="*/ 1764 h 3168"/>
                <a:gd name="T2" fmla="*/ 0 w 5550"/>
                <a:gd name="T3" fmla="*/ 1764 h 3168"/>
                <a:gd name="T4" fmla="*/ 0 w 5550"/>
                <a:gd name="T5" fmla="*/ 3168 h 3168"/>
                <a:gd name="T6" fmla="*/ 5550 w 5550"/>
                <a:gd name="T7" fmla="*/ 3168 h 3168"/>
                <a:gd name="T8" fmla="*/ 5550 w 5550"/>
                <a:gd name="T9" fmla="*/ 0 h 3168"/>
                <a:gd name="T10" fmla="*/ 330 w 5550"/>
                <a:gd name="T11" fmla="*/ 0 h 3168"/>
                <a:gd name="T12" fmla="*/ 330 w 5550"/>
                <a:gd name="T13" fmla="*/ 1764 h 316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196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4" name="Freeform 5"/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2182 h 2182"/>
                <a:gd name="T4" fmla="*/ 4897 w 4897"/>
                <a:gd name="T5" fmla="*/ 2182 h 2182"/>
                <a:gd name="T6" fmla="*/ 4897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534" name="Freeform 6"/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535" name="Freeform 7"/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536" name="Freeform 8"/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/>
              <a:ahLst/>
              <a:cxnLst>
                <a:cxn ang="0">
                  <a:pos x="0" y="1416"/>
                </a:cxn>
                <a:cxn ang="0">
                  <a:pos x="29" y="1416"/>
                </a:cxn>
                <a:cxn ang="0">
                  <a:pos x="28" y="24"/>
                </a:cxn>
                <a:cxn ang="0">
                  <a:pos x="0" y="0"/>
                </a:cxn>
                <a:cxn ang="0">
                  <a:pos x="0" y="1416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537" name="Freeform 9"/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538" name="Freeform 10"/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253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4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4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093005DE-B2FA-43AD-B485-0855B67D49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542" name="Rectangle 14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2543" name="Rectangle 15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3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gif"/><Relationship Id="rId4" Type="http://schemas.openxmlformats.org/officeDocument/2006/relationships/image" Target="../media/image7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1270000" y="1625600"/>
            <a:ext cx="7848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latin typeface="Arial" charset="0"/>
              </a:rPr>
              <a:t>Em hãy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ọc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oạn v</a:t>
            </a:r>
            <a:r>
              <a:rPr lang="vi-VN" sz="2400">
                <a:latin typeface="Arial" charset="0"/>
              </a:rPr>
              <a:t>ă</a:t>
            </a:r>
            <a:r>
              <a:rPr lang="en-US" sz="2400">
                <a:latin typeface="Arial" charset="0"/>
              </a:rPr>
              <a:t>n miêu tả cảnh thiên nhiên ở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ịa           ph</a:t>
            </a:r>
            <a:r>
              <a:rPr lang="vi-VN" sz="2400">
                <a:latin typeface="Arial" charset="0"/>
              </a:rPr>
              <a:t>ươ</a:t>
            </a:r>
            <a:r>
              <a:rPr lang="en-US" sz="2400">
                <a:latin typeface="Arial" charset="0"/>
              </a:rPr>
              <a:t>ng em.</a:t>
            </a: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3124200" y="1050925"/>
            <a:ext cx="5867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latin typeface="Arial" charset="0"/>
              </a:rPr>
              <a:t>Tập làm v</a:t>
            </a:r>
            <a:r>
              <a:rPr lang="vi-VN" sz="2800">
                <a:latin typeface="Arial" charset="0"/>
              </a:rPr>
              <a:t>ă</a:t>
            </a:r>
            <a:r>
              <a:rPr lang="en-US" sz="2800">
                <a:latin typeface="Arial" charset="0"/>
              </a:rPr>
              <a:t>n</a:t>
            </a: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1905000" y="1600200"/>
            <a:ext cx="70104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latin typeface="Arial" charset="0"/>
              </a:rPr>
              <a:t>        Luyện tập tả cảnh</a:t>
            </a:r>
          </a:p>
          <a:p>
            <a:pPr eaLnBrk="1" hangingPunct="1">
              <a:spcBef>
                <a:spcPct val="50000"/>
              </a:spcBef>
            </a:pPr>
            <a:r>
              <a:rPr lang="en-US" sz="2400">
                <a:latin typeface="Arial" charset="0"/>
              </a:rPr>
              <a:t>    (Dựng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oạn mở bài, kết bài)</a:t>
            </a:r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1295400" y="2940050"/>
            <a:ext cx="7848600" cy="10160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Ở phân môn Tập làm v</a:t>
            </a:r>
            <a:r>
              <a:rPr lang="vi-VN" sz="2400">
                <a:latin typeface="Arial" charset="0"/>
              </a:rPr>
              <a:t>ă</a:t>
            </a:r>
            <a:r>
              <a:rPr lang="en-US" sz="2400">
                <a:latin typeface="Arial" charset="0"/>
              </a:rPr>
              <a:t>n lớp 4 em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ã học có mấy </a:t>
            </a:r>
          </a:p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kiểu mở bài, mấy kiểu kết bài. Đó là những kiểu nào?</a:t>
            </a: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228600" y="1614488"/>
            <a:ext cx="3581400" cy="46196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Bài cũ: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05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20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0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4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decel="100000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" decel="100000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6" presetClass="exit" presetSubtype="2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42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3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10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" decel="100000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 tmFilter="0,0; .5, 1; 1, 1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5" grpId="0"/>
      <p:bldP spid="2055" grpId="1"/>
      <p:bldP spid="2056" grpId="0"/>
      <p:bldP spid="2057" grpId="0"/>
      <p:bldP spid="2058" grpId="0"/>
      <p:bldP spid="2058" grpId="1"/>
      <p:bldP spid="2059" grpId="0"/>
      <p:bldP spid="2059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41" name="Picture 5" descr="1884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9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9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399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399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93" name="Picture 9" descr="ANd9GcR5JbuE6AnS8PYfCVkd5vgrC6fbrMfxhsK0i6HektJZYds0C_s&amp;t=1&amp;usg=__tVPg5A2Jc46q3lSQTMh_b4hL7rk=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288"/>
            <a:ext cx="4572000" cy="3567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4" name="Picture 10" descr="QB_SCMCT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581400"/>
            <a:ext cx="4572000" cy="331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9" name="Picture 15" descr="1884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0" y="0"/>
            <a:ext cx="45720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00" name="Picture 1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72000" y="3570288"/>
            <a:ext cx="4572000" cy="3287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64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6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16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" dur="500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3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163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decel="100000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9" presetClass="exit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164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164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/>
                                        <p:tgtEl>
                                          <p:spTgt spid="16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/>
                                        <p:tgtEl>
                                          <p:spTgt spid="16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5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8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két thú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4339" name="Group 5"/>
          <p:cNvGrpSpPr>
            <a:grpSpLocks/>
          </p:cNvGrpSpPr>
          <p:nvPr/>
        </p:nvGrpSpPr>
        <p:grpSpPr bwMode="auto">
          <a:xfrm>
            <a:off x="66675" y="142875"/>
            <a:ext cx="2509838" cy="2066925"/>
            <a:chOff x="54" y="54"/>
            <a:chExt cx="1581" cy="1302"/>
          </a:xfrm>
        </p:grpSpPr>
        <p:sp>
          <p:nvSpPr>
            <p:cNvPr id="14363" name="Line 6"/>
            <p:cNvSpPr>
              <a:spLocks noChangeShapeType="1"/>
            </p:cNvSpPr>
            <p:nvPr/>
          </p:nvSpPr>
          <p:spPr bwMode="auto">
            <a:xfrm>
              <a:off x="54" y="63"/>
              <a:ext cx="1536" cy="0"/>
            </a:xfrm>
            <a:prstGeom prst="line">
              <a:avLst/>
            </a:prstGeom>
            <a:noFill/>
            <a:ln w="38100">
              <a:solidFill>
                <a:srgbClr val="66FF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4" name="Line 7"/>
            <p:cNvSpPr>
              <a:spLocks noChangeShapeType="1"/>
            </p:cNvSpPr>
            <p:nvPr/>
          </p:nvSpPr>
          <p:spPr bwMode="auto">
            <a:xfrm>
              <a:off x="99" y="111"/>
              <a:ext cx="153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5" name="Line 8"/>
            <p:cNvSpPr>
              <a:spLocks noChangeShapeType="1"/>
            </p:cNvSpPr>
            <p:nvPr/>
          </p:nvSpPr>
          <p:spPr bwMode="auto">
            <a:xfrm>
              <a:off x="54" y="54"/>
              <a:ext cx="0" cy="1248"/>
            </a:xfrm>
            <a:prstGeom prst="line">
              <a:avLst/>
            </a:prstGeom>
            <a:noFill/>
            <a:ln w="38100">
              <a:solidFill>
                <a:srgbClr val="66FF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6" name="Line 9"/>
            <p:cNvSpPr>
              <a:spLocks noChangeShapeType="1"/>
            </p:cNvSpPr>
            <p:nvPr/>
          </p:nvSpPr>
          <p:spPr bwMode="auto">
            <a:xfrm>
              <a:off x="99" y="108"/>
              <a:ext cx="0" cy="124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pic>
          <p:nvPicPr>
            <p:cNvPr id="14367" name="Picture 10" descr="FLOWERS7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5400000">
              <a:off x="76" y="173"/>
              <a:ext cx="694" cy="5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4340" name="Group 11"/>
          <p:cNvGrpSpPr>
            <a:grpSpLocks/>
          </p:cNvGrpSpPr>
          <p:nvPr/>
        </p:nvGrpSpPr>
        <p:grpSpPr bwMode="auto">
          <a:xfrm rot="-5400000">
            <a:off x="-164306" y="4560094"/>
            <a:ext cx="2509837" cy="2066925"/>
            <a:chOff x="54" y="54"/>
            <a:chExt cx="1581" cy="1302"/>
          </a:xfrm>
        </p:grpSpPr>
        <p:sp>
          <p:nvSpPr>
            <p:cNvPr id="14358" name="Line 12"/>
            <p:cNvSpPr>
              <a:spLocks noChangeShapeType="1"/>
            </p:cNvSpPr>
            <p:nvPr/>
          </p:nvSpPr>
          <p:spPr bwMode="auto">
            <a:xfrm>
              <a:off x="54" y="63"/>
              <a:ext cx="1536" cy="0"/>
            </a:xfrm>
            <a:prstGeom prst="line">
              <a:avLst/>
            </a:prstGeom>
            <a:noFill/>
            <a:ln w="38100">
              <a:solidFill>
                <a:srgbClr val="66FF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9" name="Line 13"/>
            <p:cNvSpPr>
              <a:spLocks noChangeShapeType="1"/>
            </p:cNvSpPr>
            <p:nvPr/>
          </p:nvSpPr>
          <p:spPr bwMode="auto">
            <a:xfrm>
              <a:off x="99" y="111"/>
              <a:ext cx="153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0" name="Line 14"/>
            <p:cNvSpPr>
              <a:spLocks noChangeShapeType="1"/>
            </p:cNvSpPr>
            <p:nvPr/>
          </p:nvSpPr>
          <p:spPr bwMode="auto">
            <a:xfrm>
              <a:off x="54" y="54"/>
              <a:ext cx="0" cy="1248"/>
            </a:xfrm>
            <a:prstGeom prst="line">
              <a:avLst/>
            </a:prstGeom>
            <a:noFill/>
            <a:ln w="38100">
              <a:solidFill>
                <a:srgbClr val="66FF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1" name="Line 15"/>
            <p:cNvSpPr>
              <a:spLocks noChangeShapeType="1"/>
            </p:cNvSpPr>
            <p:nvPr/>
          </p:nvSpPr>
          <p:spPr bwMode="auto">
            <a:xfrm>
              <a:off x="99" y="108"/>
              <a:ext cx="0" cy="124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pic>
          <p:nvPicPr>
            <p:cNvPr id="14362" name="Picture 16" descr="FLOWERS7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5400000">
              <a:off x="76" y="173"/>
              <a:ext cx="694" cy="5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4341" name="Group 17"/>
          <p:cNvGrpSpPr>
            <a:grpSpLocks/>
          </p:cNvGrpSpPr>
          <p:nvPr/>
        </p:nvGrpSpPr>
        <p:grpSpPr bwMode="auto">
          <a:xfrm rot="10800000">
            <a:off x="6543675" y="4791075"/>
            <a:ext cx="2509838" cy="2066925"/>
            <a:chOff x="54" y="54"/>
            <a:chExt cx="1581" cy="1302"/>
          </a:xfrm>
        </p:grpSpPr>
        <p:sp>
          <p:nvSpPr>
            <p:cNvPr id="14353" name="Line 18"/>
            <p:cNvSpPr>
              <a:spLocks noChangeShapeType="1"/>
            </p:cNvSpPr>
            <p:nvPr/>
          </p:nvSpPr>
          <p:spPr bwMode="auto">
            <a:xfrm>
              <a:off x="54" y="63"/>
              <a:ext cx="1536" cy="0"/>
            </a:xfrm>
            <a:prstGeom prst="line">
              <a:avLst/>
            </a:prstGeom>
            <a:noFill/>
            <a:ln w="38100">
              <a:solidFill>
                <a:srgbClr val="66FF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4" name="Line 19"/>
            <p:cNvSpPr>
              <a:spLocks noChangeShapeType="1"/>
            </p:cNvSpPr>
            <p:nvPr/>
          </p:nvSpPr>
          <p:spPr bwMode="auto">
            <a:xfrm>
              <a:off x="99" y="111"/>
              <a:ext cx="153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5" name="Line 20"/>
            <p:cNvSpPr>
              <a:spLocks noChangeShapeType="1"/>
            </p:cNvSpPr>
            <p:nvPr/>
          </p:nvSpPr>
          <p:spPr bwMode="auto">
            <a:xfrm>
              <a:off x="54" y="54"/>
              <a:ext cx="0" cy="1248"/>
            </a:xfrm>
            <a:prstGeom prst="line">
              <a:avLst/>
            </a:prstGeom>
            <a:noFill/>
            <a:ln w="38100">
              <a:solidFill>
                <a:srgbClr val="66FF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6" name="Line 21"/>
            <p:cNvSpPr>
              <a:spLocks noChangeShapeType="1"/>
            </p:cNvSpPr>
            <p:nvPr/>
          </p:nvSpPr>
          <p:spPr bwMode="auto">
            <a:xfrm>
              <a:off x="99" y="108"/>
              <a:ext cx="0" cy="124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pic>
          <p:nvPicPr>
            <p:cNvPr id="14357" name="Picture 22" descr="FLOWERS7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5400000">
              <a:off x="76" y="173"/>
              <a:ext cx="694" cy="5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4342" name="Group 23"/>
          <p:cNvGrpSpPr>
            <a:grpSpLocks/>
          </p:cNvGrpSpPr>
          <p:nvPr/>
        </p:nvGrpSpPr>
        <p:grpSpPr bwMode="auto">
          <a:xfrm rot="5400000">
            <a:off x="6779419" y="364331"/>
            <a:ext cx="2509838" cy="2066925"/>
            <a:chOff x="54" y="54"/>
            <a:chExt cx="1581" cy="1302"/>
          </a:xfrm>
        </p:grpSpPr>
        <p:sp>
          <p:nvSpPr>
            <p:cNvPr id="14348" name="Line 24"/>
            <p:cNvSpPr>
              <a:spLocks noChangeShapeType="1"/>
            </p:cNvSpPr>
            <p:nvPr/>
          </p:nvSpPr>
          <p:spPr bwMode="auto">
            <a:xfrm>
              <a:off x="54" y="63"/>
              <a:ext cx="1536" cy="0"/>
            </a:xfrm>
            <a:prstGeom prst="line">
              <a:avLst/>
            </a:prstGeom>
            <a:noFill/>
            <a:ln w="38100">
              <a:solidFill>
                <a:srgbClr val="66FF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9" name="Line 25"/>
            <p:cNvSpPr>
              <a:spLocks noChangeShapeType="1"/>
            </p:cNvSpPr>
            <p:nvPr/>
          </p:nvSpPr>
          <p:spPr bwMode="auto">
            <a:xfrm>
              <a:off x="99" y="111"/>
              <a:ext cx="153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0" name="Line 26"/>
            <p:cNvSpPr>
              <a:spLocks noChangeShapeType="1"/>
            </p:cNvSpPr>
            <p:nvPr/>
          </p:nvSpPr>
          <p:spPr bwMode="auto">
            <a:xfrm>
              <a:off x="54" y="54"/>
              <a:ext cx="0" cy="1248"/>
            </a:xfrm>
            <a:prstGeom prst="line">
              <a:avLst/>
            </a:prstGeom>
            <a:noFill/>
            <a:ln w="38100">
              <a:solidFill>
                <a:srgbClr val="66FF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1" name="Line 27"/>
            <p:cNvSpPr>
              <a:spLocks noChangeShapeType="1"/>
            </p:cNvSpPr>
            <p:nvPr/>
          </p:nvSpPr>
          <p:spPr bwMode="auto">
            <a:xfrm>
              <a:off x="99" y="108"/>
              <a:ext cx="0" cy="124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pic>
          <p:nvPicPr>
            <p:cNvPr id="14352" name="Picture 28" descr="FLOWERS7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5400000">
              <a:off x="76" y="173"/>
              <a:ext cx="694" cy="5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38941" name="Picture 29" descr="BALLOON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2434861">
            <a:off x="2962275" y="66675"/>
            <a:ext cx="1673225" cy="248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42" name="Picture 30" descr="BALLOON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86275" y="66675"/>
            <a:ext cx="1673225" cy="248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43" name="Picture 31" descr="BALLOON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2284591">
            <a:off x="5257800" y="222250"/>
            <a:ext cx="1673225" cy="248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6" name="Picture 32" descr="Fireworks-09"/>
          <p:cNvPicPr>
            <a:picLocks noChangeAspect="1" noChangeArrowheads="1" noCrop="1"/>
          </p:cNvPicPr>
          <p:nvPr/>
        </p:nvPicPr>
        <p:blipFill>
          <a:blip r:embed="rId5">
            <a:lum bright="48000"/>
          </a:blip>
          <a:srcRect/>
          <a:stretch>
            <a:fillRect/>
          </a:stretch>
        </p:blipFill>
        <p:spPr bwMode="auto">
          <a:xfrm>
            <a:off x="206375" y="1219200"/>
            <a:ext cx="2613025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7" name="Picture 34" descr="Fireworks-09"/>
          <p:cNvPicPr>
            <a:picLocks noChangeAspect="1" noChangeArrowheads="1" noCrop="1"/>
          </p:cNvPicPr>
          <p:nvPr/>
        </p:nvPicPr>
        <p:blipFill>
          <a:blip r:embed="rId5">
            <a:lum bright="48000"/>
          </a:blip>
          <a:srcRect/>
          <a:stretch>
            <a:fillRect/>
          </a:stretch>
        </p:blipFill>
        <p:spPr bwMode="auto">
          <a:xfrm>
            <a:off x="990600" y="228600"/>
            <a:ext cx="2613025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211 -0.04717 L -0.24878 -0.2913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89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8" y="-122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622 -0.07214 L 0.29289 -0.33573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389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3" y="-132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4.91329E-6 C 0.00139 -0.14659 0.00313 -0.29272 0.00608 -0.34752 C 0.00903 -0.40232 0.01337 -0.36486 0.01788 -0.32694 " pathEditMode="relative" rAng="0" ptsTypes="aaA">
                                      <p:cBhvr>
                                        <p:cTn id="10" dur="2000" fill="hold"/>
                                        <p:tgtEl>
                                          <p:spTgt spid="389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" y="-2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1143000" y="457200"/>
            <a:ext cx="678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3352800" y="914400"/>
            <a:ext cx="5867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latin typeface="Arial" charset="0"/>
              </a:rPr>
              <a:t>Tập làm v</a:t>
            </a:r>
            <a:r>
              <a:rPr lang="vi-VN" sz="2800">
                <a:latin typeface="Arial" charset="0"/>
              </a:rPr>
              <a:t>ă</a:t>
            </a:r>
            <a:r>
              <a:rPr lang="en-US" sz="2800">
                <a:latin typeface="Arial" charset="0"/>
              </a:rPr>
              <a:t>n</a:t>
            </a: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438400" y="1371600"/>
            <a:ext cx="68580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latin typeface="Arial" charset="0"/>
              </a:rPr>
              <a:t>      Luyện tập tả cảnh</a:t>
            </a:r>
          </a:p>
          <a:p>
            <a:pPr eaLnBrk="1" hangingPunct="1">
              <a:spcBef>
                <a:spcPct val="50000"/>
              </a:spcBef>
            </a:pPr>
            <a:endParaRPr lang="en-US" sz="2800">
              <a:latin typeface="Arial" charset="0"/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609600" y="2270125"/>
            <a:ext cx="7696200" cy="115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>
                <a:latin typeface="Arial" charset="0"/>
              </a:rPr>
              <a:t>1. D</a:t>
            </a:r>
            <a:r>
              <a:rPr lang="vi-VN">
                <a:latin typeface="Arial" charset="0"/>
              </a:rPr>
              <a:t>ư</a:t>
            </a:r>
            <a:r>
              <a:rPr lang="en-US">
                <a:latin typeface="Arial" charset="0"/>
              </a:rPr>
              <a:t>ới 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ây là hai cách mở bài của bài v</a:t>
            </a:r>
            <a:r>
              <a:rPr lang="vi-VN">
                <a:latin typeface="Arial" charset="0"/>
              </a:rPr>
              <a:t>ă</a:t>
            </a:r>
            <a:r>
              <a:rPr lang="en-US">
                <a:latin typeface="Arial" charset="0"/>
              </a:rPr>
              <a:t>n  </a:t>
            </a:r>
            <a:r>
              <a:rPr lang="en-US">
                <a:solidFill>
                  <a:srgbClr val="0000CC"/>
                </a:solidFill>
                <a:latin typeface="Arial" charset="0"/>
              </a:rPr>
              <a:t>Tả con </a:t>
            </a:r>
            <a:r>
              <a:rPr lang="vi-VN">
                <a:solidFill>
                  <a:srgbClr val="0000CC"/>
                </a:solidFill>
                <a:latin typeface="Arial" charset="0"/>
              </a:rPr>
              <a:t>đư</a:t>
            </a:r>
            <a:r>
              <a:rPr lang="en-US">
                <a:solidFill>
                  <a:srgbClr val="0000CC"/>
                </a:solidFill>
                <a:latin typeface="Arial" charset="0"/>
              </a:rPr>
              <a:t>ờng quen thuộc từ nhà em tới tr</a:t>
            </a:r>
            <a:r>
              <a:rPr lang="vi-VN">
                <a:solidFill>
                  <a:srgbClr val="0000CC"/>
                </a:solidFill>
                <a:latin typeface="Arial" charset="0"/>
              </a:rPr>
              <a:t>ư</a:t>
            </a:r>
            <a:r>
              <a:rPr lang="en-US">
                <a:solidFill>
                  <a:srgbClr val="0000CC"/>
                </a:solidFill>
                <a:latin typeface="Arial" charset="0"/>
              </a:rPr>
              <a:t>ờng.</a:t>
            </a:r>
          </a:p>
          <a:p>
            <a:pPr eaLnBrk="1" hangingPunct="1">
              <a:spcBef>
                <a:spcPct val="50000"/>
              </a:spcBef>
            </a:pPr>
            <a:r>
              <a:rPr lang="en-US">
                <a:latin typeface="Arial" charset="0"/>
              </a:rPr>
              <a:t>                                                     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609600" y="2590800"/>
            <a:ext cx="82296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charset="0"/>
              </a:rPr>
              <a:t>                              Em hãy cho biết: Đoạn nào mở bài theo kiểu trực tiếp, 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oạn nào mở bài theo kiểu gián tiếp? Nêu cách viết mỗi kiểu mở bài 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ó.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685800" y="4572000"/>
            <a:ext cx="80010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charset="0"/>
              </a:rPr>
              <a:t>b) Tuổi th</a:t>
            </a:r>
            <a:r>
              <a:rPr lang="vi-VN">
                <a:latin typeface="Arial" charset="0"/>
              </a:rPr>
              <a:t>ơ</a:t>
            </a:r>
            <a:r>
              <a:rPr lang="en-US">
                <a:latin typeface="Arial" charset="0"/>
              </a:rPr>
              <a:t> của em có biết bao kỉ niệm gắn với những cảnh vật của quê h</a:t>
            </a:r>
            <a:r>
              <a:rPr lang="vi-VN">
                <a:latin typeface="Arial" charset="0"/>
              </a:rPr>
              <a:t>ươ</a:t>
            </a:r>
            <a:r>
              <a:rPr lang="en-US">
                <a:latin typeface="Arial" charset="0"/>
              </a:rPr>
              <a:t>ng. Đây là dòng sông nhỏ 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ầy ắp tiếng c</a:t>
            </a:r>
            <a:r>
              <a:rPr lang="vi-VN">
                <a:latin typeface="Arial" charset="0"/>
              </a:rPr>
              <a:t>ư</a:t>
            </a:r>
            <a:r>
              <a:rPr lang="en-US">
                <a:latin typeface="Arial" charset="0"/>
              </a:rPr>
              <a:t>ời của bọn trẻ chúng em mỗi buổi chiều hè. Kia là triền 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ê rộn rã tiếng hát của thanh niên nam nữ những 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êm sáng tr</a:t>
            </a:r>
            <a:r>
              <a:rPr lang="vi-VN">
                <a:latin typeface="Arial" charset="0"/>
              </a:rPr>
              <a:t>ă</a:t>
            </a:r>
            <a:r>
              <a:rPr lang="en-US">
                <a:latin typeface="Arial" charset="0"/>
              </a:rPr>
              <a:t>ng. Nh</a:t>
            </a:r>
            <a:r>
              <a:rPr lang="vi-VN">
                <a:latin typeface="Arial" charset="0"/>
              </a:rPr>
              <a:t>ư</a:t>
            </a:r>
            <a:r>
              <a:rPr lang="en-US">
                <a:latin typeface="Arial" charset="0"/>
              </a:rPr>
              <a:t>ng gần gũi, thân thiết nhất với em vẫn là con </a:t>
            </a:r>
            <a:r>
              <a:rPr lang="vi-VN">
                <a:latin typeface="Arial" charset="0"/>
              </a:rPr>
              <a:t>đư</a:t>
            </a:r>
            <a:r>
              <a:rPr lang="en-US">
                <a:latin typeface="Arial" charset="0"/>
              </a:rPr>
              <a:t>ờng từ nhà 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ến tr</a:t>
            </a:r>
            <a:r>
              <a:rPr lang="vi-VN">
                <a:latin typeface="Arial" charset="0"/>
              </a:rPr>
              <a:t>ư</a:t>
            </a:r>
            <a:r>
              <a:rPr lang="en-US">
                <a:latin typeface="Arial" charset="0"/>
              </a:rPr>
              <a:t>ờng – con </a:t>
            </a:r>
            <a:r>
              <a:rPr lang="vi-VN">
                <a:latin typeface="Arial" charset="0"/>
              </a:rPr>
              <a:t>đư</a:t>
            </a:r>
            <a:r>
              <a:rPr lang="en-US">
                <a:latin typeface="Arial" charset="0"/>
              </a:rPr>
              <a:t>ờng 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ẹp 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ẽ suốt những n</a:t>
            </a:r>
            <a:r>
              <a:rPr lang="vi-VN">
                <a:latin typeface="Arial" charset="0"/>
              </a:rPr>
              <a:t>ă</a:t>
            </a:r>
            <a:r>
              <a:rPr lang="en-US">
                <a:latin typeface="Arial" charset="0"/>
              </a:rPr>
              <a:t>m tháng học trò của em.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685800" y="3505200"/>
            <a:ext cx="7924800" cy="7016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charset="0"/>
              </a:rPr>
              <a:t>a) Từ nhà em 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ến tr</a:t>
            </a:r>
            <a:r>
              <a:rPr lang="vi-VN">
                <a:latin typeface="Arial" charset="0"/>
              </a:rPr>
              <a:t>ư</a:t>
            </a:r>
            <a:r>
              <a:rPr lang="en-US">
                <a:latin typeface="Arial" charset="0"/>
              </a:rPr>
              <a:t>ờng có thể 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i theo nhiều ngả </a:t>
            </a:r>
            <a:r>
              <a:rPr lang="vi-VN">
                <a:latin typeface="Arial" charset="0"/>
              </a:rPr>
              <a:t>đư</a:t>
            </a:r>
            <a:r>
              <a:rPr lang="en-US">
                <a:latin typeface="Arial" charset="0"/>
              </a:rPr>
              <a:t>ờng. Nh</a:t>
            </a:r>
            <a:r>
              <a:rPr lang="vi-VN">
                <a:latin typeface="Arial" charset="0"/>
              </a:rPr>
              <a:t>ư</a:t>
            </a:r>
            <a:r>
              <a:rPr lang="en-US">
                <a:latin typeface="Arial" charset="0"/>
              </a:rPr>
              <a:t>ng con </a:t>
            </a:r>
            <a:r>
              <a:rPr lang="vi-VN">
                <a:latin typeface="Arial" charset="0"/>
              </a:rPr>
              <a:t>đư</a:t>
            </a:r>
            <a:r>
              <a:rPr lang="en-US">
                <a:latin typeface="Arial" charset="0"/>
              </a:rPr>
              <a:t>ờng mà em thích 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i h</a:t>
            </a:r>
            <a:r>
              <a:rPr lang="vi-VN">
                <a:latin typeface="Arial" charset="0"/>
              </a:rPr>
              <a:t>ơ</a:t>
            </a:r>
            <a:r>
              <a:rPr lang="en-US">
                <a:latin typeface="Arial" charset="0"/>
              </a:rPr>
              <a:t>n cả là </a:t>
            </a:r>
            <a:r>
              <a:rPr lang="vi-VN">
                <a:latin typeface="Arial" charset="0"/>
              </a:rPr>
              <a:t>đư</a:t>
            </a:r>
            <a:r>
              <a:rPr lang="en-US">
                <a:latin typeface="Arial" charset="0"/>
              </a:rPr>
              <a:t>ờng Nguyễn Tr</a:t>
            </a:r>
            <a:r>
              <a:rPr lang="vi-VN">
                <a:latin typeface="Arial" charset="0"/>
              </a:rPr>
              <a:t>ư</a:t>
            </a:r>
            <a:r>
              <a:rPr lang="en-US">
                <a:latin typeface="Arial" charset="0"/>
              </a:rPr>
              <a:t>ờng Tộ.</a:t>
            </a:r>
          </a:p>
        </p:txBody>
      </p:sp>
      <p:sp>
        <p:nvSpPr>
          <p:cNvPr id="3089" name="Line 17"/>
          <p:cNvSpPr>
            <a:spLocks noChangeShapeType="1"/>
          </p:cNvSpPr>
          <p:nvPr/>
        </p:nvSpPr>
        <p:spPr bwMode="auto">
          <a:xfrm>
            <a:off x="3352800" y="4165600"/>
            <a:ext cx="2667000" cy="0"/>
          </a:xfrm>
          <a:prstGeom prst="line">
            <a:avLst/>
          </a:prstGeom>
          <a:noFill/>
          <a:ln w="38100" cap="sq">
            <a:solidFill>
              <a:srgbClr val="FF00F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090" name="Line 18"/>
          <p:cNvSpPr>
            <a:spLocks noChangeShapeType="1"/>
          </p:cNvSpPr>
          <p:nvPr/>
        </p:nvSpPr>
        <p:spPr bwMode="auto">
          <a:xfrm>
            <a:off x="2286000" y="5194300"/>
            <a:ext cx="1295400" cy="0"/>
          </a:xfrm>
          <a:prstGeom prst="line">
            <a:avLst/>
          </a:prstGeom>
          <a:noFill/>
          <a:ln w="38100" cap="sq">
            <a:solidFill>
              <a:srgbClr val="FF00F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092" name="Line 20"/>
          <p:cNvSpPr>
            <a:spLocks noChangeShapeType="1"/>
          </p:cNvSpPr>
          <p:nvPr/>
        </p:nvSpPr>
        <p:spPr bwMode="auto">
          <a:xfrm>
            <a:off x="2590800" y="6108700"/>
            <a:ext cx="914400" cy="0"/>
          </a:xfrm>
          <a:prstGeom prst="line">
            <a:avLst/>
          </a:prstGeom>
          <a:noFill/>
          <a:ln w="38100" cap="sq">
            <a:solidFill>
              <a:srgbClr val="FF00F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093" name="Line 21"/>
          <p:cNvSpPr>
            <a:spLocks noChangeShapeType="1"/>
          </p:cNvSpPr>
          <p:nvPr/>
        </p:nvSpPr>
        <p:spPr bwMode="auto">
          <a:xfrm>
            <a:off x="6934200" y="5791200"/>
            <a:ext cx="1371600" cy="0"/>
          </a:xfrm>
          <a:prstGeom prst="line">
            <a:avLst/>
          </a:prstGeom>
          <a:noFill/>
          <a:ln w="38100" cap="sq">
            <a:solidFill>
              <a:srgbClr val="FF00F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094" name="Line 22"/>
          <p:cNvSpPr>
            <a:spLocks noChangeShapeType="1"/>
          </p:cNvSpPr>
          <p:nvPr/>
        </p:nvSpPr>
        <p:spPr bwMode="auto">
          <a:xfrm>
            <a:off x="2895600" y="5499100"/>
            <a:ext cx="838200" cy="0"/>
          </a:xfrm>
          <a:prstGeom prst="line">
            <a:avLst/>
          </a:prstGeom>
          <a:noFill/>
          <a:ln w="38100" cap="sq">
            <a:solidFill>
              <a:srgbClr val="FF00F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095" name="Text Box 23"/>
          <p:cNvSpPr txBox="1">
            <a:spLocks noChangeArrowheads="1"/>
          </p:cNvSpPr>
          <p:nvPr/>
        </p:nvSpPr>
        <p:spPr bwMode="auto">
          <a:xfrm>
            <a:off x="2743200" y="1752600"/>
            <a:ext cx="4572000" cy="8540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charset="0"/>
              </a:rPr>
              <a:t>(Dựng 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oạn mở bài, kết bài)</a:t>
            </a:r>
          </a:p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0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0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0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0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/>
      <p:bldP spid="3079" grpId="0"/>
      <p:bldP spid="3080" grpId="0"/>
      <p:bldP spid="3083" grpId="0"/>
      <p:bldP spid="3085" grpId="0"/>
      <p:bldP spid="3084" grpId="0"/>
      <p:bldP spid="3089" grpId="0" animBg="1"/>
      <p:bldP spid="3090" grpId="0" animBg="1"/>
      <p:bldP spid="3092" grpId="0" animBg="1"/>
      <p:bldP spid="3093" grpId="0" animBg="1"/>
      <p:bldP spid="3094" grpId="0" animBg="1"/>
      <p:bldP spid="309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457200" y="1905000"/>
            <a:ext cx="8077200" cy="2678113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chemeClr val="hlink"/>
              </a:gs>
            </a:gsLst>
            <a:lin ang="5400000" scaled="1"/>
          </a:gra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  <a:latin typeface="Arial" charset="0"/>
              </a:rPr>
              <a:t>KL: Trong v</a:t>
            </a:r>
            <a:r>
              <a:rPr lang="vi-VN" sz="2800">
                <a:solidFill>
                  <a:srgbClr val="0000CC"/>
                </a:solidFill>
                <a:latin typeface="Arial" charset="0"/>
              </a:rPr>
              <a:t>ă</a:t>
            </a:r>
            <a:r>
              <a:rPr lang="en-US" sz="2800">
                <a:solidFill>
                  <a:srgbClr val="0000CC"/>
                </a:solidFill>
                <a:latin typeface="Arial" charset="0"/>
              </a:rPr>
              <a:t>n tả cảnh có hai kiểu mở bài: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2800">
                <a:solidFill>
                  <a:srgbClr val="0000CC"/>
                </a:solidFill>
                <a:latin typeface="Arial" charset="0"/>
              </a:rPr>
              <a:t>Mở bài trực tiếp: giới thiệu luôn cảnh mình </a:t>
            </a:r>
            <a:r>
              <a:rPr lang="vi-VN" sz="2800">
                <a:solidFill>
                  <a:srgbClr val="0000CC"/>
                </a:solidFill>
                <a:latin typeface="Arial" charset="0"/>
              </a:rPr>
              <a:t>đ</a:t>
            </a:r>
            <a:r>
              <a:rPr lang="en-US" sz="2800">
                <a:solidFill>
                  <a:srgbClr val="0000CC"/>
                </a:solidFill>
                <a:latin typeface="Arial" charset="0"/>
              </a:rPr>
              <a:t>ịnh tả.</a:t>
            </a:r>
          </a:p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  <a:latin typeface="Arial" charset="0"/>
              </a:rPr>
              <a:t>-Mở bài gián tiếp: giới thiệu một vài cảnh rồi mới giới thiệu cảnh </a:t>
            </a:r>
            <a:r>
              <a:rPr lang="vi-VN" sz="2800">
                <a:solidFill>
                  <a:srgbClr val="0000CC"/>
                </a:solidFill>
                <a:latin typeface="Arial" charset="0"/>
              </a:rPr>
              <a:t>đ</a:t>
            </a:r>
            <a:r>
              <a:rPr lang="en-US" sz="2800">
                <a:solidFill>
                  <a:srgbClr val="0000CC"/>
                </a:solidFill>
                <a:latin typeface="Arial" charset="0"/>
              </a:rPr>
              <a:t>ịnh tả.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xit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5" grpId="0" animBg="1"/>
      <p:bldP spid="35845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1752600" y="152400"/>
            <a:ext cx="586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>
                <a:latin typeface="Arial" charset="0"/>
              </a:rPr>
              <a:t>Tập làm v</a:t>
            </a:r>
            <a:r>
              <a:rPr lang="vi-VN" sz="2400">
                <a:latin typeface="Arial" charset="0"/>
              </a:rPr>
              <a:t>ă</a:t>
            </a:r>
            <a:r>
              <a:rPr lang="en-US" sz="2400">
                <a:latin typeface="Arial" charset="0"/>
              </a:rPr>
              <a:t>n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1676400" y="685800"/>
            <a:ext cx="6400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>
                <a:latin typeface="Arial" charset="0"/>
              </a:rPr>
              <a:t>Luyện tập tả cảnh</a:t>
            </a: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228600" y="1828800"/>
            <a:ext cx="8839200" cy="4894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latin typeface="Arial" charset="0"/>
              </a:rPr>
              <a:t>2. D</a:t>
            </a:r>
            <a:r>
              <a:rPr lang="vi-VN" sz="2400">
                <a:latin typeface="Arial" charset="0"/>
              </a:rPr>
              <a:t>ư</a:t>
            </a:r>
            <a:r>
              <a:rPr lang="en-US" sz="2400">
                <a:latin typeface="Arial" charset="0"/>
              </a:rPr>
              <a:t>ới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ây là hai cách kết bài của bài v</a:t>
            </a:r>
            <a:r>
              <a:rPr lang="vi-VN" sz="2400">
                <a:latin typeface="Arial" charset="0"/>
              </a:rPr>
              <a:t>ă</a:t>
            </a:r>
            <a:r>
              <a:rPr lang="en-US" sz="2400">
                <a:latin typeface="Arial" charset="0"/>
              </a:rPr>
              <a:t>n </a:t>
            </a:r>
            <a:r>
              <a:rPr lang="en-US" sz="2400">
                <a:solidFill>
                  <a:srgbClr val="FFFF66"/>
                </a:solidFill>
                <a:latin typeface="Arial" charset="0"/>
              </a:rPr>
              <a:t>Tả con </a:t>
            </a:r>
            <a:r>
              <a:rPr lang="vi-VN" sz="2400">
                <a:solidFill>
                  <a:srgbClr val="FFFF66"/>
                </a:solidFill>
                <a:latin typeface="Arial" charset="0"/>
              </a:rPr>
              <a:t>đư</a:t>
            </a:r>
            <a:r>
              <a:rPr lang="en-US" sz="2400">
                <a:solidFill>
                  <a:srgbClr val="FFFF66"/>
                </a:solidFill>
                <a:latin typeface="Arial" charset="0"/>
              </a:rPr>
              <a:t>ờng quen thuộc từ nhà em tới tr</a:t>
            </a:r>
            <a:r>
              <a:rPr lang="vi-VN" sz="2400">
                <a:solidFill>
                  <a:srgbClr val="FFFF66"/>
                </a:solidFill>
                <a:latin typeface="Arial" charset="0"/>
              </a:rPr>
              <a:t>ư</a:t>
            </a:r>
            <a:r>
              <a:rPr lang="en-US" sz="2400">
                <a:solidFill>
                  <a:srgbClr val="FFFF66"/>
                </a:solidFill>
                <a:latin typeface="Arial" charset="0"/>
              </a:rPr>
              <a:t>ờng</a:t>
            </a:r>
            <a:r>
              <a:rPr lang="en-US" sz="2400">
                <a:latin typeface="Arial" charset="0"/>
              </a:rPr>
              <a:t>. Em hãy cho biết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iểm giống nhau và khác nhau giữa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oạn kết bài không mở rộng (a) và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oạn kết bài mở rộng (b).</a:t>
            </a:r>
          </a:p>
          <a:p>
            <a:pPr eaLnBrk="1" hangingPunct="1">
              <a:spcBef>
                <a:spcPct val="50000"/>
              </a:spcBef>
            </a:pPr>
            <a:r>
              <a:rPr lang="en-US" sz="2400">
                <a:latin typeface="Arial" charset="0"/>
              </a:rPr>
              <a:t>a)Con </a:t>
            </a:r>
            <a:r>
              <a:rPr lang="vi-VN" sz="2400">
                <a:latin typeface="Arial" charset="0"/>
              </a:rPr>
              <a:t>đư</a:t>
            </a:r>
            <a:r>
              <a:rPr lang="en-US" sz="2400">
                <a:latin typeface="Arial" charset="0"/>
              </a:rPr>
              <a:t>ờng từ nhà em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ến tr</a:t>
            </a:r>
            <a:r>
              <a:rPr lang="vi-VN" sz="2400">
                <a:latin typeface="Arial" charset="0"/>
              </a:rPr>
              <a:t>ư</a:t>
            </a:r>
            <a:r>
              <a:rPr lang="en-US" sz="2400">
                <a:latin typeface="Arial" charset="0"/>
              </a:rPr>
              <a:t>ờng có lẽ không khác nhiều lắm những con </a:t>
            </a:r>
            <a:r>
              <a:rPr lang="vi-VN" sz="2400">
                <a:latin typeface="Arial" charset="0"/>
              </a:rPr>
              <a:t>đư</a:t>
            </a:r>
            <a:r>
              <a:rPr lang="en-US" sz="2400">
                <a:latin typeface="Arial" charset="0"/>
              </a:rPr>
              <a:t>ờng trong thành phố, nh</a:t>
            </a:r>
            <a:r>
              <a:rPr lang="vi-VN" sz="2400">
                <a:latin typeface="Arial" charset="0"/>
              </a:rPr>
              <a:t>ư</a:t>
            </a:r>
            <a:r>
              <a:rPr lang="en-US" sz="2400">
                <a:latin typeface="Arial" charset="0"/>
              </a:rPr>
              <a:t>ng nó thật thân thiết với em.</a:t>
            </a:r>
          </a:p>
          <a:p>
            <a:pPr eaLnBrk="1" hangingPunct="1">
              <a:spcBef>
                <a:spcPct val="50000"/>
              </a:spcBef>
            </a:pPr>
            <a:r>
              <a:rPr lang="en-US" sz="2400">
                <a:latin typeface="Arial" charset="0"/>
              </a:rPr>
              <a:t>b) Em rất yêu quí con </a:t>
            </a:r>
            <a:r>
              <a:rPr lang="vi-VN" sz="2400">
                <a:latin typeface="Arial" charset="0"/>
              </a:rPr>
              <a:t>đư</a:t>
            </a:r>
            <a:r>
              <a:rPr lang="en-US" sz="2400">
                <a:latin typeface="Arial" charset="0"/>
              </a:rPr>
              <a:t>ờng từ nhà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ến tr</a:t>
            </a:r>
            <a:r>
              <a:rPr lang="vi-VN" sz="2400">
                <a:latin typeface="Arial" charset="0"/>
              </a:rPr>
              <a:t>ư</a:t>
            </a:r>
            <a:r>
              <a:rPr lang="en-US" sz="2400">
                <a:latin typeface="Arial" charset="0"/>
              </a:rPr>
              <a:t>ờng. Sáng nào di học, em cũng thấy con </a:t>
            </a:r>
            <a:r>
              <a:rPr lang="vi-VN" sz="2400">
                <a:latin typeface="Arial" charset="0"/>
              </a:rPr>
              <a:t>đư</a:t>
            </a:r>
            <a:r>
              <a:rPr lang="en-US" sz="2400">
                <a:latin typeface="Arial" charset="0"/>
              </a:rPr>
              <a:t>ờng rất sạch sẽ. Em biết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ấy là nhờ công quét dọn ngày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êm của các cô bác công nhân vệ sinh. Em và các bạn bảo nhau không xả rác bừa bãi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ẻ con </a:t>
            </a:r>
            <a:r>
              <a:rPr lang="vi-VN" sz="2400">
                <a:latin typeface="Arial" charset="0"/>
              </a:rPr>
              <a:t>đư</a:t>
            </a:r>
            <a:r>
              <a:rPr lang="en-US" sz="2400">
                <a:latin typeface="Arial" charset="0"/>
              </a:rPr>
              <a:t>ờng luôn sạch,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ẹp.</a:t>
            </a:r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3148013" y="1066800"/>
            <a:ext cx="3775075" cy="4302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200">
                <a:latin typeface="Arial" charset="0"/>
              </a:rPr>
              <a:t>(Dựng </a:t>
            </a:r>
            <a:r>
              <a:rPr lang="vi-VN" sz="2200">
                <a:latin typeface="Arial" charset="0"/>
              </a:rPr>
              <a:t>đ</a:t>
            </a:r>
            <a:r>
              <a:rPr lang="en-US" sz="2200">
                <a:latin typeface="Arial" charset="0"/>
              </a:rPr>
              <a:t>oạn mở bài, kết bài)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10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800" decel="100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800" decel="100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/>
      <p:bldP spid="4102" grpId="0"/>
      <p:bldP spid="4104" grpId="0"/>
      <p:bldP spid="410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533400" y="2438400"/>
            <a:ext cx="7772400" cy="2655888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rgbClr val="FF0000"/>
              </a:gs>
            </a:gsLst>
            <a:lin ang="5400000" scaled="1"/>
          </a:gra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  <a:latin typeface="Arial" charset="0"/>
              </a:rPr>
              <a:t>KL: Trong v</a:t>
            </a:r>
            <a:r>
              <a:rPr lang="vi-VN" sz="2800">
                <a:solidFill>
                  <a:srgbClr val="0000CC"/>
                </a:solidFill>
                <a:latin typeface="Arial" charset="0"/>
              </a:rPr>
              <a:t>ă</a:t>
            </a:r>
            <a:r>
              <a:rPr lang="en-US" sz="2800">
                <a:solidFill>
                  <a:srgbClr val="0000CC"/>
                </a:solidFill>
                <a:latin typeface="Arial" charset="0"/>
              </a:rPr>
              <a:t>n tả cảnh có hai cách kết bài: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2800">
                <a:solidFill>
                  <a:srgbClr val="0000CC"/>
                </a:solidFill>
                <a:latin typeface="Arial" charset="0"/>
              </a:rPr>
              <a:t>Kết bài không mở rộng: nêu luôn tình cảm với cảnh mình tả.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2800">
                <a:solidFill>
                  <a:srgbClr val="0000CC"/>
                </a:solidFill>
                <a:latin typeface="Arial" charset="0"/>
              </a:rPr>
              <a:t>Kết bài mở rộng nêu tình cảm của mình và có thêm lời bình với cảnh mình tả.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2" grpId="0" animBg="1"/>
      <p:bldP spid="37892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Line 5"/>
          <p:cNvSpPr>
            <a:spLocks noChangeShapeType="1"/>
          </p:cNvSpPr>
          <p:nvPr/>
        </p:nvSpPr>
        <p:spPr bwMode="auto">
          <a:xfrm>
            <a:off x="3733800" y="1828800"/>
            <a:ext cx="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685800" y="2817813"/>
            <a:ext cx="7696200" cy="157003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Arial" charset="0"/>
              </a:rPr>
              <a:t>3. Viết một </a:t>
            </a:r>
            <a:r>
              <a:rPr lang="vi-VN" sz="3200">
                <a:latin typeface="Arial" charset="0"/>
              </a:rPr>
              <a:t>đ</a:t>
            </a:r>
            <a:r>
              <a:rPr lang="en-US" sz="3200">
                <a:latin typeface="Arial" charset="0"/>
              </a:rPr>
              <a:t>oạn mở bài kiểu gián tiếp và một </a:t>
            </a:r>
            <a:r>
              <a:rPr lang="vi-VN" sz="3200">
                <a:latin typeface="Arial" charset="0"/>
              </a:rPr>
              <a:t>đ</a:t>
            </a:r>
            <a:r>
              <a:rPr lang="en-US" sz="3200">
                <a:latin typeface="Arial" charset="0"/>
              </a:rPr>
              <a:t>oạn kết bài mở rộng cho bài v</a:t>
            </a:r>
            <a:r>
              <a:rPr lang="vi-VN" sz="3200">
                <a:latin typeface="Arial" charset="0"/>
              </a:rPr>
              <a:t>ă</a:t>
            </a:r>
            <a:r>
              <a:rPr lang="en-US" sz="3200">
                <a:latin typeface="Arial" charset="0"/>
              </a:rPr>
              <a:t>n tả cảnh thiên nhiên ở </a:t>
            </a:r>
            <a:r>
              <a:rPr lang="vi-VN" sz="3200">
                <a:latin typeface="Arial" charset="0"/>
              </a:rPr>
              <a:t>đ</a:t>
            </a:r>
            <a:r>
              <a:rPr lang="en-US" sz="3200">
                <a:latin typeface="Arial" charset="0"/>
              </a:rPr>
              <a:t>ịa ph</a:t>
            </a:r>
            <a:r>
              <a:rPr lang="vi-VN" sz="3200">
                <a:latin typeface="Arial" charset="0"/>
              </a:rPr>
              <a:t>ươ</a:t>
            </a:r>
            <a:r>
              <a:rPr lang="en-US" sz="3200">
                <a:latin typeface="Arial" charset="0"/>
              </a:rPr>
              <a:t>ng em.</a:t>
            </a:r>
          </a:p>
        </p:txBody>
      </p:sp>
      <p:sp>
        <p:nvSpPr>
          <p:cNvPr id="34823" name="Line 7"/>
          <p:cNvSpPr>
            <a:spLocks noChangeShapeType="1"/>
          </p:cNvSpPr>
          <p:nvPr/>
        </p:nvSpPr>
        <p:spPr bwMode="auto">
          <a:xfrm>
            <a:off x="3581400" y="3351213"/>
            <a:ext cx="2895600" cy="0"/>
          </a:xfrm>
          <a:prstGeom prst="line">
            <a:avLst/>
          </a:prstGeom>
          <a:noFill/>
          <a:ln w="28575" cap="sq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4824" name="Line 8"/>
          <p:cNvSpPr>
            <a:spLocks noChangeShapeType="1"/>
          </p:cNvSpPr>
          <p:nvPr/>
        </p:nvSpPr>
        <p:spPr bwMode="auto">
          <a:xfrm>
            <a:off x="1625600" y="3832225"/>
            <a:ext cx="2209800" cy="0"/>
          </a:xfrm>
          <a:prstGeom prst="line">
            <a:avLst/>
          </a:prstGeom>
          <a:noFill/>
          <a:ln w="28575" cap="sq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5638800" y="3848100"/>
            <a:ext cx="1752600" cy="0"/>
          </a:xfrm>
          <a:prstGeom prst="line">
            <a:avLst/>
          </a:prstGeom>
          <a:noFill/>
          <a:ln w="28575" cap="sq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4827" name="Line 11"/>
          <p:cNvSpPr>
            <a:spLocks noChangeShapeType="1"/>
          </p:cNvSpPr>
          <p:nvPr/>
        </p:nvSpPr>
        <p:spPr bwMode="auto">
          <a:xfrm flipV="1">
            <a:off x="762000" y="4343400"/>
            <a:ext cx="4572000" cy="19050"/>
          </a:xfrm>
          <a:prstGeom prst="line">
            <a:avLst/>
          </a:prstGeom>
          <a:noFill/>
          <a:ln w="28575" cap="sq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8200" name="Text Box 32"/>
          <p:cNvSpPr txBox="1">
            <a:spLocks noChangeArrowheads="1"/>
          </p:cNvSpPr>
          <p:nvPr/>
        </p:nvSpPr>
        <p:spPr bwMode="auto">
          <a:xfrm>
            <a:off x="1981200" y="762000"/>
            <a:ext cx="4953000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34850" name="Text Box 34"/>
          <p:cNvSpPr txBox="1">
            <a:spLocks noChangeArrowheads="1"/>
          </p:cNvSpPr>
          <p:nvPr/>
        </p:nvSpPr>
        <p:spPr bwMode="auto">
          <a:xfrm>
            <a:off x="1752600" y="914400"/>
            <a:ext cx="586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>
                <a:latin typeface="Arial" charset="0"/>
              </a:rPr>
              <a:t>Tập làm v</a:t>
            </a:r>
            <a:r>
              <a:rPr lang="vi-VN" sz="2400">
                <a:latin typeface="Arial" charset="0"/>
              </a:rPr>
              <a:t>ă</a:t>
            </a:r>
            <a:r>
              <a:rPr lang="en-US" sz="2400">
                <a:latin typeface="Arial" charset="0"/>
              </a:rPr>
              <a:t>n</a:t>
            </a:r>
          </a:p>
        </p:txBody>
      </p:sp>
      <p:sp>
        <p:nvSpPr>
          <p:cNvPr id="34851" name="Text Box 35"/>
          <p:cNvSpPr txBox="1">
            <a:spLocks noChangeArrowheads="1"/>
          </p:cNvSpPr>
          <p:nvPr/>
        </p:nvSpPr>
        <p:spPr bwMode="auto">
          <a:xfrm>
            <a:off x="1676400" y="1447800"/>
            <a:ext cx="6400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200">
                <a:latin typeface="Arial" charset="0"/>
              </a:rPr>
              <a:t>Luyện tập tả cảnh</a:t>
            </a:r>
          </a:p>
        </p:txBody>
      </p:sp>
      <p:sp>
        <p:nvSpPr>
          <p:cNvPr id="34852" name="Rectangle 36"/>
          <p:cNvSpPr>
            <a:spLocks noChangeArrowheads="1"/>
          </p:cNvSpPr>
          <p:nvPr/>
        </p:nvSpPr>
        <p:spPr bwMode="auto">
          <a:xfrm>
            <a:off x="2971800" y="1905000"/>
            <a:ext cx="4429125" cy="4921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600">
                <a:latin typeface="Arial" charset="0"/>
              </a:rPr>
              <a:t>(Dựng </a:t>
            </a:r>
            <a:r>
              <a:rPr lang="vi-VN" sz="2600">
                <a:latin typeface="Arial" charset="0"/>
              </a:rPr>
              <a:t>đ</a:t>
            </a:r>
            <a:r>
              <a:rPr lang="en-US" sz="2600">
                <a:latin typeface="Arial" charset="0"/>
              </a:rPr>
              <a:t>oạn mở bài, kết bài)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48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48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48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48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48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48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348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48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48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48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48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48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34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800" decel="1000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6" dur="2000"/>
                                        <p:tgtEl>
                                          <p:spTgt spid="34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9" dur="2000"/>
                                        <p:tgtEl>
                                          <p:spTgt spid="34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2" dur="2000"/>
                                        <p:tgtEl>
                                          <p:spTgt spid="34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5" dur="2000"/>
                                        <p:tgtEl>
                                          <p:spTgt spid="34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0" grpId="0"/>
      <p:bldP spid="34823" grpId="0" animBg="1"/>
      <p:bldP spid="34824" grpId="0" animBg="1"/>
      <p:bldP spid="34826" grpId="0" animBg="1"/>
      <p:bldP spid="34827" grpId="0" animBg="1"/>
      <p:bldP spid="34850" grpId="0"/>
      <p:bldP spid="34851" grpId="0"/>
      <p:bldP spid="3485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25" name="Picture 17" descr="QB_SCMCT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174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174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174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174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10" name="Picture 10" descr="ANd9GcR5JbuE6AnS8PYfCVkd5vgrC6fbrMfxhsK0i6HektJZYds0C_s&amp;t=1&amp;usg=__tVPg5A2Jc46q3lSQTMh_b4hL7rk=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" dur="1000"/>
                                        <p:tgtEl>
                                          <p:spTgt spid="256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35" name="Picture 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6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6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6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" decel="100000"/>
                                        <p:tgtEl>
                                          <p:spTgt spid="266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decel="100000"/>
                                        <p:tgtEl>
                                          <p:spTgt spid="266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Glass Layers">
  <a:themeElements>
    <a:clrScheme name="Glass Layers 4">
      <a:dk1>
        <a:srgbClr val="006600"/>
      </a:dk1>
      <a:lt1>
        <a:srgbClr val="FFFFFF"/>
      </a:lt1>
      <a:dk2>
        <a:srgbClr val="008000"/>
      </a:dk2>
      <a:lt2>
        <a:srgbClr val="FFFFB7"/>
      </a:lt2>
      <a:accent1>
        <a:srgbClr val="99CC00"/>
      </a:accent1>
      <a:accent2>
        <a:srgbClr val="00CC00"/>
      </a:accent2>
      <a:accent3>
        <a:srgbClr val="AAC0AA"/>
      </a:accent3>
      <a:accent4>
        <a:srgbClr val="DADADA"/>
      </a:accent4>
      <a:accent5>
        <a:srgbClr val="CAE2AA"/>
      </a:accent5>
      <a:accent6>
        <a:srgbClr val="00B900"/>
      </a:accent6>
      <a:hlink>
        <a:srgbClr val="99FF66"/>
      </a:hlink>
      <a:folHlink>
        <a:srgbClr val="FFFF66"/>
      </a:folHlink>
    </a:clrScheme>
    <a:fontScheme name="Glass Layers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Tim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Time" pitchFamily="34" charset="0"/>
          </a:defRPr>
        </a:defPPr>
      </a:lstStyle>
    </a:lnDef>
  </a:objectDefaults>
  <a:extraClrSchemeLst>
    <a:extraClrScheme>
      <a:clrScheme name="Glass Layers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ass Layers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Glass Layers</Template>
  <TotalTime>336</TotalTime>
  <Words>660</Words>
  <Application>Microsoft Office PowerPoint</Application>
  <PresentationFormat>On-screen Show (4:3)</PresentationFormat>
  <Paragraphs>31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.VnTime</vt:lpstr>
      <vt:lpstr>Arial</vt:lpstr>
      <vt:lpstr>Arial Black</vt:lpstr>
      <vt:lpstr>Wingdings</vt:lpstr>
      <vt:lpstr>Calibri</vt:lpstr>
      <vt:lpstr>Glass Layers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Tùng Anh Computer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Smart</dc:creator>
  <cp:lastModifiedBy>CSTeam</cp:lastModifiedBy>
  <cp:revision>40</cp:revision>
  <dcterms:created xsi:type="dcterms:W3CDTF">2010-10-15T15:03:46Z</dcterms:created>
  <dcterms:modified xsi:type="dcterms:W3CDTF">2016-06-30T03:05:24Z</dcterms:modified>
</cp:coreProperties>
</file>