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57" r:id="rId3"/>
    <p:sldId id="275" r:id="rId4"/>
    <p:sldId id="258" r:id="rId5"/>
    <p:sldId id="276" r:id="rId6"/>
    <p:sldId id="274" r:id="rId7"/>
    <p:sldId id="264" r:id="rId8"/>
    <p:sldId id="265" r:id="rId9"/>
    <p:sldId id="266" r:id="rId10"/>
    <p:sldId id="278" r:id="rId11"/>
    <p:sldId id="263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99"/>
    <a:srgbClr val="FF0000"/>
    <a:srgbClr val="0000CC"/>
    <a:srgbClr val="CCFFCC"/>
    <a:srgbClr val="66FF66"/>
    <a:srgbClr val="FF7C80"/>
    <a:srgbClr val="66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FDB8-5774-42BD-9B1F-75417B7E3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7E3D-60FF-4BF5-B957-7273F5FAE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96291-5C76-442C-8FAA-BCC550ED6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56022-5FCC-488B-A885-C167D9126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975B-CCDE-403B-974C-E1D1D16F6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90B52-5678-4CE9-AC12-34221269D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CA724-2757-4C56-9619-77CF5F9E9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96E5F-A6DC-46D4-AE75-F9F4C2505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64CC-7387-4DC1-BE9B-84A9037F4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58606-05AA-4C6D-BF48-CC0AE18A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E2F78-A8F0-4CB3-A2C4-E7ECED19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93005DE-B2FA-43AD-B485-0855B67D4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4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4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70000" y="16256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Em hãy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ọc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oạn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miêu tả cảnh thiên nhiên ở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ịa           ph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 em.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124200" y="1050925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Tập làm v</a:t>
            </a:r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905000" y="1600200"/>
            <a:ext cx="7010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  Luyện tập tả cảnh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(Dựng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oạn mở bài, kết bài)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95400" y="2940050"/>
            <a:ext cx="7848600" cy="101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Ở phân môn Tập làm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lớp 4 em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ã học có mấy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kiểu mở bài, mấy kiểu kết bài. Đó là những kiểu nào?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28600" y="1614488"/>
            <a:ext cx="35814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Bài cũ: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decel="100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decel="10000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5" grpId="1"/>
      <p:bldP spid="2056" grpId="0"/>
      <p:bldP spid="2057" grpId="0"/>
      <p:bldP spid="2058" grpId="0"/>
      <p:bldP spid="2058" grpId="1"/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188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ANd9GcR5JbuE6AnS8PYfCVkd5vgrC6fbrMfxhsK0i6HektJZYds0C_s&amp;t=1&amp;usg=__tVPg5A2Jc46q3lSQTMh_b4hL7rk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8"/>
            <a:ext cx="4572000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 descr="QB_SCMC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1400"/>
            <a:ext cx="45720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188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57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570288"/>
            <a:ext cx="4572000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ét thú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66675" y="142875"/>
            <a:ext cx="2509838" cy="2066925"/>
            <a:chOff x="54" y="54"/>
            <a:chExt cx="1581" cy="1302"/>
          </a:xfrm>
        </p:grpSpPr>
        <p:sp>
          <p:nvSpPr>
            <p:cNvPr id="14363" name="Line 6"/>
            <p:cNvSpPr>
              <a:spLocks noChangeShapeType="1"/>
            </p:cNvSpPr>
            <p:nvPr/>
          </p:nvSpPr>
          <p:spPr bwMode="auto">
            <a:xfrm>
              <a:off x="54" y="63"/>
              <a:ext cx="1536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7"/>
            <p:cNvSpPr>
              <a:spLocks noChangeShapeType="1"/>
            </p:cNvSpPr>
            <p:nvPr/>
          </p:nvSpPr>
          <p:spPr bwMode="auto">
            <a:xfrm>
              <a:off x="99" y="111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8"/>
            <p:cNvSpPr>
              <a:spLocks noChangeShapeType="1"/>
            </p:cNvSpPr>
            <p:nvPr/>
          </p:nvSpPr>
          <p:spPr bwMode="auto">
            <a:xfrm>
              <a:off x="54" y="54"/>
              <a:ext cx="0" cy="124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9"/>
            <p:cNvSpPr>
              <a:spLocks noChangeShapeType="1"/>
            </p:cNvSpPr>
            <p:nvPr/>
          </p:nvSpPr>
          <p:spPr bwMode="auto">
            <a:xfrm>
              <a:off x="99" y="108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4367" name="Picture 10" descr="FLOWERS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76" y="173"/>
              <a:ext cx="694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40" name="Group 11"/>
          <p:cNvGrpSpPr>
            <a:grpSpLocks/>
          </p:cNvGrpSpPr>
          <p:nvPr/>
        </p:nvGrpSpPr>
        <p:grpSpPr bwMode="auto">
          <a:xfrm rot="-5400000">
            <a:off x="-164306" y="4560094"/>
            <a:ext cx="2509837" cy="2066925"/>
            <a:chOff x="54" y="54"/>
            <a:chExt cx="1581" cy="1302"/>
          </a:xfrm>
        </p:grpSpPr>
        <p:sp>
          <p:nvSpPr>
            <p:cNvPr id="14358" name="Line 12"/>
            <p:cNvSpPr>
              <a:spLocks noChangeShapeType="1"/>
            </p:cNvSpPr>
            <p:nvPr/>
          </p:nvSpPr>
          <p:spPr bwMode="auto">
            <a:xfrm>
              <a:off x="54" y="63"/>
              <a:ext cx="1536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13"/>
            <p:cNvSpPr>
              <a:spLocks noChangeShapeType="1"/>
            </p:cNvSpPr>
            <p:nvPr/>
          </p:nvSpPr>
          <p:spPr bwMode="auto">
            <a:xfrm>
              <a:off x="99" y="111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14"/>
            <p:cNvSpPr>
              <a:spLocks noChangeShapeType="1"/>
            </p:cNvSpPr>
            <p:nvPr/>
          </p:nvSpPr>
          <p:spPr bwMode="auto">
            <a:xfrm>
              <a:off x="54" y="54"/>
              <a:ext cx="0" cy="124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15"/>
            <p:cNvSpPr>
              <a:spLocks noChangeShapeType="1"/>
            </p:cNvSpPr>
            <p:nvPr/>
          </p:nvSpPr>
          <p:spPr bwMode="auto">
            <a:xfrm>
              <a:off x="99" y="108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4362" name="Picture 16" descr="FLOWERS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76" y="173"/>
              <a:ext cx="694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41" name="Group 17"/>
          <p:cNvGrpSpPr>
            <a:grpSpLocks/>
          </p:cNvGrpSpPr>
          <p:nvPr/>
        </p:nvGrpSpPr>
        <p:grpSpPr bwMode="auto">
          <a:xfrm rot="10800000">
            <a:off x="6543675" y="4791075"/>
            <a:ext cx="2509838" cy="2066925"/>
            <a:chOff x="54" y="54"/>
            <a:chExt cx="1581" cy="1302"/>
          </a:xfrm>
        </p:grpSpPr>
        <p:sp>
          <p:nvSpPr>
            <p:cNvPr id="14353" name="Line 18"/>
            <p:cNvSpPr>
              <a:spLocks noChangeShapeType="1"/>
            </p:cNvSpPr>
            <p:nvPr/>
          </p:nvSpPr>
          <p:spPr bwMode="auto">
            <a:xfrm>
              <a:off x="54" y="63"/>
              <a:ext cx="1536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9"/>
            <p:cNvSpPr>
              <a:spLocks noChangeShapeType="1"/>
            </p:cNvSpPr>
            <p:nvPr/>
          </p:nvSpPr>
          <p:spPr bwMode="auto">
            <a:xfrm>
              <a:off x="99" y="111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0"/>
            <p:cNvSpPr>
              <a:spLocks noChangeShapeType="1"/>
            </p:cNvSpPr>
            <p:nvPr/>
          </p:nvSpPr>
          <p:spPr bwMode="auto">
            <a:xfrm>
              <a:off x="54" y="54"/>
              <a:ext cx="0" cy="124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1"/>
            <p:cNvSpPr>
              <a:spLocks noChangeShapeType="1"/>
            </p:cNvSpPr>
            <p:nvPr/>
          </p:nvSpPr>
          <p:spPr bwMode="auto">
            <a:xfrm>
              <a:off x="99" y="108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4357" name="Picture 22" descr="FLOWERS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76" y="173"/>
              <a:ext cx="694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42" name="Group 23"/>
          <p:cNvGrpSpPr>
            <a:grpSpLocks/>
          </p:cNvGrpSpPr>
          <p:nvPr/>
        </p:nvGrpSpPr>
        <p:grpSpPr bwMode="auto">
          <a:xfrm rot="5400000">
            <a:off x="6779419" y="364331"/>
            <a:ext cx="2509838" cy="2066925"/>
            <a:chOff x="54" y="54"/>
            <a:chExt cx="1581" cy="1302"/>
          </a:xfrm>
        </p:grpSpPr>
        <p:sp>
          <p:nvSpPr>
            <p:cNvPr id="14348" name="Line 24"/>
            <p:cNvSpPr>
              <a:spLocks noChangeShapeType="1"/>
            </p:cNvSpPr>
            <p:nvPr/>
          </p:nvSpPr>
          <p:spPr bwMode="auto">
            <a:xfrm>
              <a:off x="54" y="63"/>
              <a:ext cx="1536" cy="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25"/>
            <p:cNvSpPr>
              <a:spLocks noChangeShapeType="1"/>
            </p:cNvSpPr>
            <p:nvPr/>
          </p:nvSpPr>
          <p:spPr bwMode="auto">
            <a:xfrm>
              <a:off x="99" y="111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26"/>
            <p:cNvSpPr>
              <a:spLocks noChangeShapeType="1"/>
            </p:cNvSpPr>
            <p:nvPr/>
          </p:nvSpPr>
          <p:spPr bwMode="auto">
            <a:xfrm>
              <a:off x="54" y="54"/>
              <a:ext cx="0" cy="124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27"/>
            <p:cNvSpPr>
              <a:spLocks noChangeShapeType="1"/>
            </p:cNvSpPr>
            <p:nvPr/>
          </p:nvSpPr>
          <p:spPr bwMode="auto">
            <a:xfrm>
              <a:off x="99" y="108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4352" name="Picture 28" descr="FLOWERS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76" y="173"/>
              <a:ext cx="694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941" name="Picture 29" descr="BALLOON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434861">
            <a:off x="2962275" y="66675"/>
            <a:ext cx="167322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2" name="Picture 30" descr="BALLOON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6275" y="66675"/>
            <a:ext cx="167322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3" name="Picture 31" descr="BALLOON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284591">
            <a:off x="5257800" y="222250"/>
            <a:ext cx="167322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32" descr="Fireworks-09"/>
          <p:cNvPicPr>
            <a:picLocks noChangeAspect="1" noChangeArrowheads="1" noCrop="1"/>
          </p:cNvPicPr>
          <p:nvPr/>
        </p:nvPicPr>
        <p:blipFill>
          <a:blip r:embed="rId5">
            <a:lum bright="48000"/>
          </a:blip>
          <a:srcRect/>
          <a:stretch>
            <a:fillRect/>
          </a:stretch>
        </p:blipFill>
        <p:spPr bwMode="auto">
          <a:xfrm>
            <a:off x="206375" y="1219200"/>
            <a:ext cx="26130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34" descr="Fireworks-09"/>
          <p:cNvPicPr>
            <a:picLocks noChangeAspect="1" noChangeArrowheads="1" noCrop="1"/>
          </p:cNvPicPr>
          <p:nvPr/>
        </p:nvPicPr>
        <p:blipFill>
          <a:blip r:embed="rId5">
            <a:lum bright="48000"/>
          </a:blip>
          <a:srcRect/>
          <a:stretch>
            <a:fillRect/>
          </a:stretch>
        </p:blipFill>
        <p:spPr bwMode="auto">
          <a:xfrm>
            <a:off x="990600" y="228600"/>
            <a:ext cx="26130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1 -0.04717 L -0.24878 -0.291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22 -0.07214 L 0.29289 -0.3357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13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91329E-6 C 0.00139 -0.14659 0.00313 -0.29272 0.00608 -0.34752 C 0.00903 -0.40232 0.01337 -0.36486 0.01788 -0.32694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-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43000" y="4572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352800" y="9144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Tập làm v</a:t>
            </a:r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438400" y="1371600"/>
            <a:ext cx="6858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      Luyện tập tả cảnh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09600" y="2270125"/>
            <a:ext cx="7696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1. D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ới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ây là hai cách mở bài của bài v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 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Tả con 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ờng quen thuộc từ nhà em tới tr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ờng.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                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09600" y="2590800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Em hãy cho biết: Đoạn nào mở bài theo kiểu trực tiếp,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oạn nào mở bài theo kiểu gián tiếp? Nêu cách viết mỗi kiểu mở bài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ó.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5800" y="4572000"/>
            <a:ext cx="8001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b) Tuổi th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 của em có biết bao kỉ niệm gắn với những cảnh vật của quê h</a:t>
            </a:r>
            <a:r>
              <a:rPr lang="vi-VN">
                <a:latin typeface="Arial" charset="0"/>
              </a:rPr>
              <a:t>ươ</a:t>
            </a:r>
            <a:r>
              <a:rPr lang="en-US">
                <a:latin typeface="Arial" charset="0"/>
              </a:rPr>
              <a:t>ng. Đây là dòng sông nhỏ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ầy ắp tiếng c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ời của bọn trẻ chúng em mỗi buổi chiều hè. Kia là triền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ê rộn rã tiếng hát của thanh niên nam nữ những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êm sáng tr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ng.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ng gần gũi, thân thiết nhất với em vẫn là con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từ nhà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– con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ẹp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ẽ suốt những n</a:t>
            </a:r>
            <a:r>
              <a:rPr lang="vi-VN">
                <a:latin typeface="Arial" charset="0"/>
              </a:rPr>
              <a:t>ă</a:t>
            </a:r>
            <a:r>
              <a:rPr lang="en-US">
                <a:latin typeface="Arial" charset="0"/>
              </a:rPr>
              <a:t>m tháng học trò của em.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85800" y="3505200"/>
            <a:ext cx="79248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a) Từ nhà em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ến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có thể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 theo nhiều ngả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ờng. Nh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ng con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mà em thích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 cả là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Nguyễn Tr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ờng Tộ.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3352800" y="4165600"/>
            <a:ext cx="2667000" cy="0"/>
          </a:xfrm>
          <a:prstGeom prst="line">
            <a:avLst/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2286000" y="5194300"/>
            <a:ext cx="1295400" cy="0"/>
          </a:xfrm>
          <a:prstGeom prst="line">
            <a:avLst/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590800" y="6108700"/>
            <a:ext cx="914400" cy="0"/>
          </a:xfrm>
          <a:prstGeom prst="line">
            <a:avLst/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934200" y="5791200"/>
            <a:ext cx="1371600" cy="0"/>
          </a:xfrm>
          <a:prstGeom prst="line">
            <a:avLst/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2895600" y="5499100"/>
            <a:ext cx="838200" cy="0"/>
          </a:xfrm>
          <a:prstGeom prst="line">
            <a:avLst/>
          </a:prstGeom>
          <a:noFill/>
          <a:ln w="3810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743200" y="1752600"/>
            <a:ext cx="4572000" cy="85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(Dựng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oạn mở bài, kết bài)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0" grpId="0"/>
      <p:bldP spid="3083" grpId="0"/>
      <p:bldP spid="3085" grpId="0"/>
      <p:bldP spid="3084" grpId="0"/>
      <p:bldP spid="3089" grpId="0" animBg="1"/>
      <p:bldP spid="3090" grpId="0" animBg="1"/>
      <p:bldP spid="3092" grpId="0" animBg="1"/>
      <p:bldP spid="3093" grpId="0" animBg="1"/>
      <p:bldP spid="3094" grpId="0" animBg="1"/>
      <p:bldP spid="30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57200" y="1905000"/>
            <a:ext cx="8077200" cy="267811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hlink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KL: Trong v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n tả cảnh có hai kiểu mở bài: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Mở bài trực tiếp: giới thiệu luôn cảnh mình 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ịnh tả.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-Mở bài gián tiếp: giới thiệu một vài cảnh rồi mới giới thiệu cảnh 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ịnh tả.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52600" y="1524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Tập làm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76400" y="6858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Luyện tập tả cảnh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8600" y="1828800"/>
            <a:ext cx="8839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2. D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ây là hai cách kết bài của bài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 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Tả con </a:t>
            </a:r>
            <a:r>
              <a:rPr lang="vi-VN" sz="2400">
                <a:solidFill>
                  <a:srgbClr val="FFFF66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ờng quen thuộc từ nhà em tới tr</a:t>
            </a:r>
            <a:r>
              <a:rPr lang="vi-VN" sz="2400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FF66"/>
                </a:solidFill>
                <a:latin typeface="Arial" charset="0"/>
              </a:rPr>
              <a:t>ờng</a:t>
            </a:r>
            <a:r>
              <a:rPr lang="en-US" sz="2400">
                <a:latin typeface="Arial" charset="0"/>
              </a:rPr>
              <a:t>. Em hãy cho biết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iểm giống nhau và khác nhau giữa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oạn kết bài không mở rộng (a) và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oạn kết bài mở rộng (b).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a)Con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từ nhà em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ến tr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ờng có lẽ không khác nhiều lắm những con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trong thành phố,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ng nó thật thân thiết với em.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b) Em rất yêu quí con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từ nhà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ến tr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ờng. Sáng nào di học, em cũng thấy con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rất sạch sẽ. Em biết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ấy là nhờ công quét dọn ngày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êm của các cô bác công nhân vệ sinh. Em và các bạn bảo nhau không xả rác bừa bãi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ẻ con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ờng luôn sạch,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ẹp.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148013" y="1066800"/>
            <a:ext cx="3775075" cy="430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(Dựng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oạn mở bài, kết bài)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4" grpId="0"/>
      <p:bldP spid="4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772400" cy="265588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F0000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KL: Trong v</a:t>
            </a:r>
            <a:r>
              <a:rPr lang="vi-VN" sz="2800">
                <a:solidFill>
                  <a:srgbClr val="0000CC"/>
                </a:solidFill>
                <a:latin typeface="Arial" charset="0"/>
              </a:rPr>
              <a:t>ă</a:t>
            </a:r>
            <a:r>
              <a:rPr lang="en-US" sz="2800">
                <a:solidFill>
                  <a:srgbClr val="0000CC"/>
                </a:solidFill>
                <a:latin typeface="Arial" charset="0"/>
              </a:rPr>
              <a:t>n tả cảnh có hai cách kết bài: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Kết bài không mở rộng: nêu luôn tình cảm với cảnh mình tả.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Kết bài mở rộng nêu tình cảm của mình và có thêm lời bình với cảnh mình tả.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5"/>
          <p:cNvSpPr>
            <a:spLocks noChangeShapeType="1"/>
          </p:cNvSpPr>
          <p:nvPr/>
        </p:nvSpPr>
        <p:spPr bwMode="auto">
          <a:xfrm>
            <a:off x="3733800" y="18288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2817813"/>
            <a:ext cx="7696200" cy="1570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3. Viết một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oạn mở bài kiểu gián tiếp và một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oạn kết bài mở rộng cho bài v</a:t>
            </a:r>
            <a:r>
              <a:rPr lang="vi-VN" sz="3200">
                <a:latin typeface="Arial" charset="0"/>
              </a:rPr>
              <a:t>ă</a:t>
            </a:r>
            <a:r>
              <a:rPr lang="en-US" sz="3200">
                <a:latin typeface="Arial" charset="0"/>
              </a:rPr>
              <a:t>n tả cảnh thiên nhiên ở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ịa ph</a:t>
            </a:r>
            <a:r>
              <a:rPr lang="vi-VN" sz="3200">
                <a:latin typeface="Arial" charset="0"/>
              </a:rPr>
              <a:t>ươ</a:t>
            </a:r>
            <a:r>
              <a:rPr lang="en-US" sz="3200">
                <a:latin typeface="Arial" charset="0"/>
              </a:rPr>
              <a:t>ng em.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581400" y="3351213"/>
            <a:ext cx="28956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625600" y="3832225"/>
            <a:ext cx="22098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638800" y="3848100"/>
            <a:ext cx="17526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762000" y="4343400"/>
            <a:ext cx="4572000" cy="190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32"/>
          <p:cNvSpPr txBox="1">
            <a:spLocks noChangeArrowheads="1"/>
          </p:cNvSpPr>
          <p:nvPr/>
        </p:nvSpPr>
        <p:spPr bwMode="auto">
          <a:xfrm>
            <a:off x="1981200" y="762000"/>
            <a:ext cx="49530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1752600" y="9144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Tập làm v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n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1676400" y="1447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Luyện tập tả cảnh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2971800" y="1905000"/>
            <a:ext cx="4429125" cy="492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600">
                <a:latin typeface="Arial" charset="0"/>
              </a:rPr>
              <a:t>(Dựng </a:t>
            </a:r>
            <a:r>
              <a:rPr lang="vi-VN" sz="2600">
                <a:latin typeface="Arial" charset="0"/>
              </a:rPr>
              <a:t>đ</a:t>
            </a:r>
            <a:r>
              <a:rPr lang="en-US" sz="2600">
                <a:latin typeface="Arial" charset="0"/>
              </a:rPr>
              <a:t>oạn mở bài, kết bài)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3" grpId="0" animBg="1"/>
      <p:bldP spid="34824" grpId="0" animBg="1"/>
      <p:bldP spid="34826" grpId="0" animBg="1"/>
      <p:bldP spid="34827" grpId="0" animBg="1"/>
      <p:bldP spid="34850" grpId="0"/>
      <p:bldP spid="34851" grpId="0"/>
      <p:bldP spid="348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5" name="Picture 17" descr="QB_SCMC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 descr="ANd9GcR5JbuE6AnS8PYfCVkd5vgrC6fbrMfxhsK0i6HektJZYds0C_s&amp;t=1&amp;usg=__tVPg5A2Jc46q3lSQTMh_b4hL7rk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10000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336</TotalTime>
  <Words>660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.VnTime</vt:lpstr>
      <vt:lpstr>Arial</vt:lpstr>
      <vt:lpstr>Arial Black</vt:lpstr>
      <vt:lpstr>Wingdings</vt:lpstr>
      <vt:lpstr>Calibri</vt:lpstr>
      <vt:lpstr>Glass Layers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Tùng Anh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CSTeam</cp:lastModifiedBy>
  <cp:revision>40</cp:revision>
  <dcterms:created xsi:type="dcterms:W3CDTF">2010-10-15T15:03:46Z</dcterms:created>
  <dcterms:modified xsi:type="dcterms:W3CDTF">2016-06-30T03:05:24Z</dcterms:modified>
</cp:coreProperties>
</file>