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266" r:id="rId2"/>
    <p:sldId id="399" r:id="rId3"/>
    <p:sldId id="381" r:id="rId4"/>
    <p:sldId id="269" r:id="rId5"/>
    <p:sldId id="388" r:id="rId6"/>
    <p:sldId id="397" r:id="rId7"/>
    <p:sldId id="364" r:id="rId8"/>
    <p:sldId id="385" r:id="rId9"/>
    <p:sldId id="390" r:id="rId10"/>
    <p:sldId id="391" r:id="rId11"/>
    <p:sldId id="386" r:id="rId12"/>
    <p:sldId id="403" r:id="rId13"/>
    <p:sldId id="3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9933"/>
    <a:srgbClr val="0066FF"/>
    <a:srgbClr val="FFFF00"/>
    <a:srgbClr val="FF0000"/>
    <a:srgbClr val="0000FF"/>
    <a:srgbClr val="FFCCFF"/>
    <a:srgbClr val="3399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1" autoAdjust="0"/>
    <p:restoredTop sz="92958" autoAdjust="0"/>
  </p:normalViewPr>
  <p:slideViewPr>
    <p:cSldViewPr>
      <p:cViewPr>
        <p:scale>
          <a:sx n="75" d="100"/>
          <a:sy n="75" d="100"/>
        </p:scale>
        <p:origin x="-3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F9A309-CD73-491E-8903-7AFE526831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75321A-440B-42C6-A52B-2784E3E3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FE29-7F71-49E3-85EC-E7F89D7A9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776D-59B6-4C76-AAC1-5C53AAA2D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01FE-BC66-49A1-BF3B-AFF2D715A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14E1-3ACD-492E-A592-80AF43981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0659-0767-4B18-9706-E6D05D2A8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BF7B-F6D6-4865-BB13-720DBF980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97A8B-843C-4907-BE33-92CFCE3B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2155-2DA3-406B-AF70-B419B4C0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CFF7-78A1-4600-A513-9A6259CAD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920A-FA93-4936-8D9F-3939CBF0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AC37-AAB1-4C5A-87C7-BFD2894C9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EFEC-E680-46A8-B764-DA9C3BED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Ngô Thị Hồng Nhung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209AE7-071A-41B5-B56B-03D98AD68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file:///E:\TUAN%209,%20TIET%2035%20-%205.11\NHAC,%20PHIM%20tdn\Ch%20-%20Johnny%20Guitar.mp3" TargetMode="Externa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TUAN%209,%20TIET%2035%20-%205.11\NHAC,%20PHIM%20tdn\Ch%20-%20Johnny%20Guitar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file:///E:\TUAN%209,%20TIET%2035%20-%205.11\NHAC,%20PHIM%20tdn\Ch%20-%20Johnny%20Guitar.mp3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file:///E:\TUAN%209,%20TIET%2035%20-%205.11\NHAC,%20PHIM%20tdn\Ch%20-%20Johnny%20Guitar.mp3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gi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2060575" y="1905000"/>
            <a:ext cx="5751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Tiết 6 –</a:t>
            </a:r>
            <a:r>
              <a:rPr lang="en-US" sz="2800" b="1">
                <a:solidFill>
                  <a:srgbClr val="FF00FF"/>
                </a:solidFill>
              </a:rPr>
              <a:t> </a:t>
            </a:r>
            <a:r>
              <a:rPr lang="en-US" sz="3600" b="1">
                <a:solidFill>
                  <a:srgbClr val="660066"/>
                </a:solidFill>
              </a:rPr>
              <a:t>Luy</a:t>
            </a:r>
            <a:r>
              <a:rPr lang="en-US" sz="3600" b="1"/>
              <a:t>ện từ và câu</a:t>
            </a:r>
            <a:r>
              <a:rPr lang="en-US" sz="2800" b="1">
                <a:solidFill>
                  <a:srgbClr val="660066"/>
                </a:solidFill>
              </a:rPr>
              <a:t>:</a:t>
            </a:r>
          </a:p>
        </p:txBody>
      </p:sp>
      <p:sp>
        <p:nvSpPr>
          <p:cNvPr id="19463" name="WordArt 7" descr="Shingle"/>
          <p:cNvSpPr>
            <a:spLocks noChangeArrowheads="1" noChangeShapeType="1" noTextEdit="1"/>
          </p:cNvSpPr>
          <p:nvPr/>
        </p:nvSpPr>
        <p:spPr bwMode="auto">
          <a:xfrm>
            <a:off x="1150938" y="2819400"/>
            <a:ext cx="7381875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pattFill prst="shingle">
                  <a:fgClr>
                    <a:schemeClr val="folHlink"/>
                  </a:fgClr>
                  <a:bgClr>
                    <a:srgbClr val="008000"/>
                  </a:bgClr>
                </a:pattFill>
                <a:latin typeface="Arial"/>
                <a:cs typeface="Arial"/>
              </a:rPr>
              <a:t>LUYỆN TẬP VỀ TỪ ĐỒNG NGHĨA</a:t>
            </a:r>
            <a:endParaRPr lang="en-US" sz="3600" b="1" kern="10">
              <a:ln w="19050">
                <a:solidFill>
                  <a:srgbClr val="006600"/>
                </a:solidFill>
                <a:round/>
                <a:headEnd/>
                <a:tailEnd/>
              </a:ln>
              <a:pattFill prst="shingle">
                <a:fgClr>
                  <a:schemeClr val="folHlink"/>
                </a:fgClr>
                <a:bgClr>
                  <a:srgbClr val="008000"/>
                </a:bgClr>
              </a:pattFill>
              <a:latin typeface="Arial"/>
              <a:cs typeface="Arial"/>
            </a:endParaRPr>
          </a:p>
        </p:txBody>
      </p:sp>
      <p:pic>
        <p:nvPicPr>
          <p:cNvPr id="4100" name="Picture 8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3275" y="5791200"/>
            <a:ext cx="7207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47637" y="5940425"/>
            <a:ext cx="990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8686800" y="64611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4103" name="Oval 13"/>
          <p:cNvSpPr>
            <a:spLocks noChangeArrowheads="1"/>
          </p:cNvSpPr>
          <p:nvPr/>
        </p:nvSpPr>
        <p:spPr bwMode="auto">
          <a:xfrm>
            <a:off x="3200400" y="762000"/>
            <a:ext cx="3276600" cy="6858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50000">
                <a:srgbClr val="FFCCCC"/>
              </a:gs>
              <a:gs pos="100000">
                <a:srgbClr val="FF0066"/>
              </a:gs>
            </a:gsLst>
            <a:lin ang="2700000" scaled="1"/>
          </a:gradFill>
          <a:ln w="190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Tuần 3</a:t>
            </a:r>
          </a:p>
        </p:txBody>
      </p:sp>
      <p:pic>
        <p:nvPicPr>
          <p:cNvPr id="4104" name="Picture 1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0325"/>
            <a:ext cx="955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86738" y="261937"/>
            <a:ext cx="106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PENPAP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1525" y="6858000"/>
            <a:ext cx="1719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 L 0.00243 -0.3666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200" smtClean="0"/>
              <a:t>Ngô Thị Hồng Nhung</a:t>
            </a:r>
          </a:p>
        </p:txBody>
      </p:sp>
      <p:pic>
        <p:nvPicPr>
          <p:cNvPr id="2052" name="Picture 4" descr="48affab1_img_0255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8925"/>
            <a:ext cx="41417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48affac6_1462411182_0fb655287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11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48affacd_langquenhatrangmd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57840008128nj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2613" y="3789363"/>
            <a:ext cx="48593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9" descr="Shingle"/>
          <p:cNvGraphicFramePr>
            <a:graphicFrameLocks noChangeAspect="1"/>
          </p:cNvGraphicFramePr>
          <p:nvPr>
            <p:ph/>
          </p:nvPr>
        </p:nvGraphicFramePr>
        <p:xfrm>
          <a:off x="0" y="3608388"/>
          <a:ext cx="4211638" cy="3614737"/>
        </p:xfrm>
        <a:graphic>
          <a:graphicData uri="http://schemas.openxmlformats.org/presentationml/2006/ole">
            <p:oleObj spid="_x0000_s2050" name="Slide" r:id="rId7" imgW="3870960" imgH="2903220" progId="PowerPoint.Slide.8">
              <p:embed/>
            </p:oleObj>
          </a:graphicData>
        </a:graphic>
      </p:graphicFrame>
      <p:pic>
        <p:nvPicPr>
          <p:cNvPr id="273419" name="Picture 11" descr="s5020004ak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211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Valentine 04 01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 descr="Shingle"/>
          <p:cNvSpPr>
            <a:spLocks noChangeArrowheads="1"/>
          </p:cNvSpPr>
          <p:nvPr/>
        </p:nvSpPr>
        <p:spPr bwMode="auto">
          <a:xfrm>
            <a:off x="1511300" y="188913"/>
            <a:ext cx="7632700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Tiết 6 – </a:t>
            </a:r>
            <a:r>
              <a:rPr lang="en-US" sz="2000"/>
              <a:t>Luyện từ và câu</a:t>
            </a:r>
            <a:r>
              <a:rPr lang="en-US" sz="2000">
                <a:solidFill>
                  <a:srgbClr val="FF0000"/>
                </a:solidFill>
              </a:rPr>
              <a:t>:  </a:t>
            </a:r>
            <a:r>
              <a:rPr lang="en-US" sz="2400" b="1">
                <a:solidFill>
                  <a:srgbClr val="FF0000"/>
                </a:solidFill>
              </a:rPr>
              <a:t>Luyện tập về từ đồng nghĩa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 flipH="1">
            <a:off x="1739900" y="869950"/>
            <a:ext cx="6840538" cy="174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 flipH="1">
            <a:off x="2411413" y="908050"/>
            <a:ext cx="0" cy="5949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10" descr="Shingle"/>
          <p:cNvSpPr>
            <a:spLocks noChangeArrowheads="1"/>
          </p:cNvSpPr>
          <p:nvPr/>
        </p:nvSpPr>
        <p:spPr bwMode="auto">
          <a:xfrm>
            <a:off x="652463" y="1196975"/>
            <a:ext cx="1608137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1/32</a:t>
            </a:r>
          </a:p>
          <a:p>
            <a:endParaRPr lang="en-US" sz="1600" b="1" i="1" u="sng">
              <a:solidFill>
                <a:srgbClr val="006600"/>
              </a:solidFill>
            </a:endParaRPr>
          </a:p>
        </p:txBody>
      </p:sp>
      <p:sp>
        <p:nvSpPr>
          <p:cNvPr id="12295" name="Rectangle 11" descr="Shingle"/>
          <p:cNvSpPr>
            <a:spLocks noChangeArrowheads="1"/>
          </p:cNvSpPr>
          <p:nvPr/>
        </p:nvSpPr>
        <p:spPr bwMode="auto">
          <a:xfrm>
            <a:off x="611188" y="1630363"/>
            <a:ext cx="160813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2/33</a:t>
            </a:r>
          </a:p>
        </p:txBody>
      </p:sp>
      <p:pic>
        <p:nvPicPr>
          <p:cNvPr id="261134" name="Ch - Johnny Guitar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8839200" y="0"/>
            <a:ext cx="304800" cy="304800"/>
          </a:xfrm>
        </p:spPr>
      </p:pic>
      <p:pic>
        <p:nvPicPr>
          <p:cNvPr id="261136" name="Picture 16" descr="questspin_w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163" y="2528888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24" descr="Shingle"/>
          <p:cNvSpPr>
            <a:spLocks noChangeArrowheads="1"/>
          </p:cNvSpPr>
          <p:nvPr/>
        </p:nvSpPr>
        <p:spPr bwMode="auto">
          <a:xfrm>
            <a:off x="611188" y="1989138"/>
            <a:ext cx="160813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3/33</a:t>
            </a:r>
          </a:p>
        </p:txBody>
      </p:sp>
      <p:sp>
        <p:nvSpPr>
          <p:cNvPr id="261146" name="Text Box 26" descr="Shingle"/>
          <p:cNvSpPr txBox="1">
            <a:spLocks noChangeArrowheads="1"/>
          </p:cNvSpPr>
          <p:nvPr/>
        </p:nvSpPr>
        <p:spPr bwMode="auto">
          <a:xfrm>
            <a:off x="2232025" y="1922463"/>
            <a:ext cx="6661150" cy="4318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		 </a:t>
            </a:r>
            <a:r>
              <a:rPr lang="en-US" sz="2400">
                <a:solidFill>
                  <a:schemeClr val="tx2"/>
                </a:solidFill>
              </a:rPr>
              <a:t>C</a:t>
            </a:r>
            <a:r>
              <a:rPr lang="vi-VN" sz="2400"/>
              <a:t>ó</a:t>
            </a:r>
            <a:r>
              <a:rPr lang="en-US" sz="2400"/>
              <a:t> nh</a:t>
            </a:r>
            <a:r>
              <a:rPr lang="vi-VN" sz="2400"/>
              <a:t>ững</a:t>
            </a:r>
            <a:r>
              <a:rPr lang="en-US" sz="2400"/>
              <a:t> m</a:t>
            </a:r>
            <a:r>
              <a:rPr lang="vi-VN" sz="2400"/>
              <a:t>àu</a:t>
            </a:r>
            <a:r>
              <a:rPr lang="en-US" sz="2400"/>
              <a:t> sắc l</a:t>
            </a:r>
            <a:r>
              <a:rPr lang="vi-VN" sz="2400"/>
              <a:t>ộng</a:t>
            </a:r>
            <a:r>
              <a:rPr lang="en-US" sz="2400"/>
              <a:t> l</a:t>
            </a:r>
            <a:r>
              <a:rPr lang="vi-VN" sz="2400"/>
              <a:t>ẫy</a:t>
            </a:r>
            <a:r>
              <a:rPr lang="en-US" sz="2400"/>
              <a:t>, sang tr</a:t>
            </a:r>
            <a:r>
              <a:rPr lang="vi-VN" sz="2400"/>
              <a:t>ọng</a:t>
            </a:r>
            <a:r>
              <a:rPr lang="en-US" sz="2400"/>
              <a:t> nh</a:t>
            </a:r>
            <a:r>
              <a:rPr lang="vi-VN" sz="2400"/>
              <a:t>ư</a:t>
            </a:r>
            <a:r>
              <a:rPr lang="en-US" sz="2400"/>
              <a:t>ng c</a:t>
            </a:r>
            <a:r>
              <a:rPr lang="vi-VN" sz="2400"/>
              <a:t>ũng</a:t>
            </a:r>
            <a:r>
              <a:rPr lang="en-US" sz="2400"/>
              <a:t> c</a:t>
            </a:r>
            <a:r>
              <a:rPr lang="vi-VN" sz="2400"/>
              <a:t>ó</a:t>
            </a:r>
            <a:r>
              <a:rPr lang="en-US" sz="2400"/>
              <a:t> m</a:t>
            </a:r>
            <a:r>
              <a:rPr lang="vi-VN" sz="2400"/>
              <a:t>àu</a:t>
            </a:r>
            <a:r>
              <a:rPr lang="en-US" sz="2400"/>
              <a:t> s</a:t>
            </a:r>
            <a:r>
              <a:rPr lang="vi-VN" sz="2400"/>
              <a:t>ắc</a:t>
            </a:r>
            <a:r>
              <a:rPr lang="en-US" sz="2400"/>
              <a:t> b</a:t>
            </a:r>
            <a:r>
              <a:rPr lang="vi-VN" sz="2400"/>
              <a:t>ình</a:t>
            </a:r>
            <a:r>
              <a:rPr lang="en-US" sz="2400"/>
              <a:t> d</a:t>
            </a:r>
            <a:r>
              <a:rPr lang="vi-VN" sz="2400"/>
              <a:t>ị</a:t>
            </a:r>
            <a:r>
              <a:rPr lang="en-US" sz="2400"/>
              <a:t>, thanh tao. Em r</a:t>
            </a:r>
            <a:r>
              <a:rPr lang="vi-VN" sz="2400"/>
              <a:t>ất</a:t>
            </a:r>
            <a:r>
              <a:rPr lang="en-US" sz="2400"/>
              <a:t> y</a:t>
            </a:r>
            <a:r>
              <a:rPr lang="vi-VN" sz="2400"/>
              <a:t>ê</a:t>
            </a:r>
            <a:r>
              <a:rPr lang="en-US" sz="2400"/>
              <a:t>u </a:t>
            </a:r>
            <a:r>
              <a:rPr lang="en-US" sz="2400">
                <a:solidFill>
                  <a:srgbClr val="FF0000"/>
                </a:solidFill>
              </a:rPr>
              <a:t>m</a:t>
            </a:r>
            <a:r>
              <a:rPr lang="vi-VN" sz="2400">
                <a:solidFill>
                  <a:srgbClr val="FF0000"/>
                </a:solidFill>
              </a:rPr>
              <a:t>àu</a:t>
            </a:r>
            <a:r>
              <a:rPr lang="en-US" sz="2400"/>
              <a:t>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en</a:t>
            </a:r>
            <a:r>
              <a:rPr lang="en-US" sz="2400"/>
              <a:t>. G</a:t>
            </a:r>
            <a:r>
              <a:rPr lang="vi-VN" sz="2400"/>
              <a:t>â</a:t>
            </a:r>
            <a:r>
              <a:rPr lang="en-US" sz="2400"/>
              <a:t>y </a:t>
            </a:r>
            <a:r>
              <a:rPr lang="vi-VN" sz="2400"/>
              <a:t>ấn</a:t>
            </a:r>
            <a:r>
              <a:rPr lang="en-US" sz="2400"/>
              <a:t> t</a:t>
            </a:r>
            <a:r>
              <a:rPr lang="vi-VN" sz="2400"/>
              <a:t>ượng</a:t>
            </a:r>
            <a:r>
              <a:rPr lang="en-US" sz="2400"/>
              <a:t> nh</a:t>
            </a:r>
            <a:r>
              <a:rPr lang="vi-VN" sz="2400"/>
              <a:t>ất</a:t>
            </a:r>
            <a:r>
              <a:rPr lang="en-US" sz="2400"/>
              <a:t> l</a:t>
            </a:r>
            <a:r>
              <a:rPr lang="vi-VN" sz="2400"/>
              <a:t>à</a:t>
            </a:r>
            <a:r>
              <a:rPr lang="en-US" sz="2400"/>
              <a:t> m</a:t>
            </a:r>
            <a:r>
              <a:rPr lang="vi-VN" sz="2400"/>
              <a:t>àu</a:t>
            </a:r>
            <a:r>
              <a:rPr lang="en-US" sz="2400"/>
              <a:t>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en nh</a:t>
            </a:r>
            <a:r>
              <a:rPr lang="vi-VN" sz="2400">
                <a:solidFill>
                  <a:srgbClr val="FF0000"/>
                </a:solidFill>
              </a:rPr>
              <a:t>ánh</a:t>
            </a:r>
            <a:r>
              <a:rPr lang="en-US" sz="2400"/>
              <a:t> c</a:t>
            </a:r>
            <a:r>
              <a:rPr lang="vi-VN" sz="2400"/>
              <a:t>ủa</a:t>
            </a:r>
            <a:r>
              <a:rPr lang="en-US" sz="2400"/>
              <a:t> than – v</a:t>
            </a:r>
            <a:r>
              <a:rPr lang="vi-VN" sz="2400"/>
              <a:t>àng</a:t>
            </a:r>
            <a:r>
              <a:rPr lang="en-US" sz="2400"/>
              <a:t> </a:t>
            </a:r>
            <a:r>
              <a:rPr lang="vi-VN" sz="2400"/>
              <a:t>đ</a:t>
            </a:r>
            <a:r>
              <a:rPr lang="en-US" sz="2400"/>
              <a:t>en c</a:t>
            </a:r>
            <a:r>
              <a:rPr lang="vi-VN" sz="2400"/>
              <a:t>ủa</a:t>
            </a:r>
            <a:r>
              <a:rPr lang="en-US" sz="2400"/>
              <a:t> t</a:t>
            </a:r>
            <a:r>
              <a:rPr lang="vi-VN" sz="2400"/>
              <a:t>ổ</a:t>
            </a:r>
            <a:r>
              <a:rPr lang="en-US" sz="2400"/>
              <a:t> qu</a:t>
            </a:r>
            <a:r>
              <a:rPr lang="vi-VN" sz="2400"/>
              <a:t>ốc</a:t>
            </a:r>
            <a:r>
              <a:rPr lang="en-US" sz="2400"/>
              <a:t>, m</a:t>
            </a:r>
            <a:r>
              <a:rPr lang="vi-VN" sz="2400"/>
              <a:t>àu</a:t>
            </a:r>
            <a:r>
              <a:rPr lang="en-US" sz="2400"/>
              <a:t>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en l</a:t>
            </a:r>
            <a:r>
              <a:rPr lang="vi-VN" sz="2400">
                <a:solidFill>
                  <a:srgbClr val="FF0000"/>
                </a:solidFill>
              </a:rPr>
              <a:t>áy</a:t>
            </a:r>
            <a:r>
              <a:rPr lang="en-US" sz="2400"/>
              <a:t> c</a:t>
            </a:r>
            <a:r>
              <a:rPr lang="vi-VN" sz="2400"/>
              <a:t>ủa</a:t>
            </a:r>
            <a:r>
              <a:rPr lang="en-US" sz="2400"/>
              <a:t> </a:t>
            </a:r>
            <a:r>
              <a:rPr lang="vi-VN" sz="2400"/>
              <a:t>đô</a:t>
            </a:r>
            <a:r>
              <a:rPr lang="en-US" sz="2400"/>
              <a:t>i m</a:t>
            </a:r>
            <a:r>
              <a:rPr lang="vi-VN" sz="2400"/>
              <a:t>ắt</a:t>
            </a:r>
            <a:r>
              <a:rPr lang="en-US" sz="2400"/>
              <a:t> b</a:t>
            </a:r>
            <a:r>
              <a:rPr lang="vi-VN" sz="2400"/>
              <a:t>é</a:t>
            </a:r>
            <a:r>
              <a:rPr lang="en-US" sz="2400"/>
              <a:t> y</a:t>
            </a:r>
            <a:r>
              <a:rPr lang="vi-VN" sz="2400"/>
              <a:t>ê</a:t>
            </a:r>
            <a:r>
              <a:rPr lang="en-US" sz="2400"/>
              <a:t>u, m</a:t>
            </a:r>
            <a:r>
              <a:rPr lang="vi-VN" sz="2400"/>
              <a:t>àu</a:t>
            </a:r>
            <a:r>
              <a:rPr lang="en-US" sz="2400"/>
              <a:t>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en ng</a:t>
            </a:r>
            <a:r>
              <a:rPr lang="vi-VN" sz="2400">
                <a:solidFill>
                  <a:srgbClr val="FF0000"/>
                </a:solidFill>
              </a:rPr>
              <a:t>òm</a:t>
            </a:r>
            <a:r>
              <a:rPr lang="en-US" sz="2400"/>
              <a:t> c</a:t>
            </a:r>
            <a:r>
              <a:rPr lang="vi-VN" sz="2400"/>
              <a:t>ủa</a:t>
            </a:r>
            <a:r>
              <a:rPr lang="en-US" sz="2400"/>
              <a:t> b</a:t>
            </a:r>
            <a:r>
              <a:rPr lang="vi-VN" sz="2400"/>
              <a:t>ầu</a:t>
            </a:r>
            <a:r>
              <a:rPr lang="en-US" sz="2400"/>
              <a:t> tr</a:t>
            </a:r>
            <a:r>
              <a:rPr lang="vi-VN" sz="2400"/>
              <a:t>ời</a:t>
            </a:r>
            <a:r>
              <a:rPr lang="en-US" sz="2400"/>
              <a:t> khi s</a:t>
            </a:r>
            <a:r>
              <a:rPr lang="vi-VN" sz="2400"/>
              <a:t>ắp</a:t>
            </a:r>
            <a:r>
              <a:rPr lang="en-US" sz="2400"/>
              <a:t> m</a:t>
            </a:r>
            <a:r>
              <a:rPr lang="vi-VN" sz="2400"/>
              <a:t>ư</a:t>
            </a:r>
            <a:r>
              <a:rPr lang="en-US" sz="2400"/>
              <a:t>a b</a:t>
            </a:r>
            <a:r>
              <a:rPr lang="vi-VN" sz="2400"/>
              <a:t>ão</a:t>
            </a:r>
            <a:r>
              <a:rPr lang="en-US" sz="2400"/>
              <a:t>. Nh</a:t>
            </a:r>
            <a:r>
              <a:rPr lang="vi-VN" sz="2400"/>
              <a:t>ững</a:t>
            </a:r>
            <a:r>
              <a:rPr lang="en-US" sz="2400"/>
              <a:t> </a:t>
            </a:r>
            <a:r>
              <a:rPr lang="vi-VN" sz="2400"/>
              <a:t>đê</a:t>
            </a:r>
            <a:r>
              <a:rPr lang="en-US" sz="2400"/>
              <a:t>m kh</a:t>
            </a:r>
            <a:r>
              <a:rPr lang="vi-VN" sz="2400"/>
              <a:t>ô</a:t>
            </a:r>
            <a:r>
              <a:rPr lang="en-US" sz="2400"/>
              <a:t>ng c</a:t>
            </a:r>
            <a:r>
              <a:rPr lang="vi-VN" sz="2400"/>
              <a:t>ó</a:t>
            </a:r>
            <a:r>
              <a:rPr lang="en-US" sz="2400"/>
              <a:t> tr</a:t>
            </a:r>
            <a:r>
              <a:rPr lang="vi-VN" sz="2400"/>
              <a:t>ă</a:t>
            </a:r>
            <a:r>
              <a:rPr lang="en-US" sz="2400"/>
              <a:t>ng, sao m</a:t>
            </a:r>
            <a:r>
              <a:rPr lang="vi-VN" sz="2400"/>
              <a:t>ọi</a:t>
            </a:r>
            <a:r>
              <a:rPr lang="en-US" sz="2400"/>
              <a:t> v</a:t>
            </a:r>
            <a:r>
              <a:rPr lang="vi-VN" sz="2400"/>
              <a:t>ật</a:t>
            </a:r>
            <a:r>
              <a:rPr lang="en-US" sz="2400"/>
              <a:t> </a:t>
            </a:r>
            <a:r>
              <a:rPr lang="vi-VN" sz="2400"/>
              <a:t>đều</a:t>
            </a:r>
            <a:r>
              <a:rPr lang="en-US" sz="2400"/>
              <a:t>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en tr</a:t>
            </a:r>
            <a:r>
              <a:rPr lang="vi-VN" sz="2400">
                <a:solidFill>
                  <a:srgbClr val="FF0000"/>
                </a:solidFill>
              </a:rPr>
              <a:t>ùi</a:t>
            </a:r>
            <a:r>
              <a:rPr lang="en-US" sz="2400">
                <a:solidFill>
                  <a:srgbClr val="FF0000"/>
                </a:solidFill>
              </a:rPr>
              <a:t> tr</a:t>
            </a:r>
            <a:r>
              <a:rPr lang="vi-VN" sz="2400">
                <a:solidFill>
                  <a:srgbClr val="FF0000"/>
                </a:solidFill>
              </a:rPr>
              <a:t>ũi</a:t>
            </a:r>
            <a:r>
              <a:rPr lang="en-US" sz="2400"/>
              <a:t>, </a:t>
            </a:r>
            <a:r>
              <a:rPr lang="vi-VN" sz="2400"/>
              <a:t>đến</a:t>
            </a:r>
            <a:r>
              <a:rPr lang="en-US" sz="2400"/>
              <a:t> c</a:t>
            </a:r>
            <a:r>
              <a:rPr lang="vi-VN" sz="2400"/>
              <a:t>ả</a:t>
            </a:r>
            <a:r>
              <a:rPr lang="en-US" sz="2400"/>
              <a:t> con ch</a:t>
            </a:r>
            <a:r>
              <a:rPr lang="vi-VN" sz="2400"/>
              <a:t>ó</a:t>
            </a:r>
            <a:r>
              <a:rPr lang="en-US" sz="2400"/>
              <a:t>, con m</a:t>
            </a:r>
            <a:r>
              <a:rPr lang="vi-VN" sz="2400"/>
              <a:t>èo</a:t>
            </a:r>
            <a:r>
              <a:rPr lang="en-US" sz="2400"/>
              <a:t> c</a:t>
            </a:r>
            <a:r>
              <a:rPr lang="vi-VN" sz="2400"/>
              <a:t>ũng</a:t>
            </a:r>
            <a:r>
              <a:rPr lang="en-US" sz="2400"/>
              <a:t> m</a:t>
            </a:r>
            <a:r>
              <a:rPr lang="vi-VN" sz="2400"/>
              <a:t>ột</a:t>
            </a:r>
            <a:r>
              <a:rPr lang="en-US" sz="2400"/>
              <a:t> m</a:t>
            </a:r>
            <a:r>
              <a:rPr lang="vi-VN" sz="2400"/>
              <a:t>àu</a:t>
            </a:r>
            <a:r>
              <a:rPr lang="en-US" sz="2400"/>
              <a:t>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en nh</a:t>
            </a:r>
            <a:r>
              <a:rPr lang="vi-VN" sz="2400">
                <a:solidFill>
                  <a:srgbClr val="FF0000"/>
                </a:solidFill>
              </a:rPr>
              <a:t>ẻm</a:t>
            </a:r>
            <a:r>
              <a:rPr lang="en-US" sz="2400"/>
              <a:t>.</a:t>
            </a:r>
            <a:endParaRPr lang="vi-VN" sz="2400"/>
          </a:p>
        </p:txBody>
      </p:sp>
      <p:sp>
        <p:nvSpPr>
          <p:cNvPr id="261147" name="Text Box 27" descr="Shingle"/>
          <p:cNvSpPr txBox="1">
            <a:spLocks noChangeArrowheads="1"/>
          </p:cNvSpPr>
          <p:nvPr/>
        </p:nvSpPr>
        <p:spPr bwMode="auto">
          <a:xfrm>
            <a:off x="2411413" y="1858963"/>
            <a:ext cx="6551612" cy="54848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      Trong c</a:t>
            </a:r>
            <a:r>
              <a:rPr lang="vi-VN" sz="2400"/>
              <a:t>ác</a:t>
            </a:r>
            <a:r>
              <a:rPr lang="en-US" sz="2400"/>
              <a:t> m</a:t>
            </a:r>
            <a:r>
              <a:rPr lang="vi-VN" sz="2400"/>
              <a:t>àu</a:t>
            </a:r>
            <a:r>
              <a:rPr lang="en-US" sz="2400"/>
              <a:t> s</a:t>
            </a:r>
            <a:r>
              <a:rPr lang="vi-VN" sz="2400"/>
              <a:t>ắc</a:t>
            </a:r>
            <a:r>
              <a:rPr lang="en-US" sz="2400"/>
              <a:t> Vi</a:t>
            </a:r>
            <a:r>
              <a:rPr lang="vi-VN" sz="2400"/>
              <a:t>ệt</a:t>
            </a:r>
            <a:r>
              <a:rPr lang="en-US" sz="2400"/>
              <a:t> Nam em th</a:t>
            </a:r>
            <a:r>
              <a:rPr lang="vi-VN" sz="2400"/>
              <a:t>ích</a:t>
            </a:r>
            <a:r>
              <a:rPr lang="en-US" sz="2400"/>
              <a:t> nh</a:t>
            </a:r>
            <a:r>
              <a:rPr lang="vi-VN" sz="2400"/>
              <a:t>ất</a:t>
            </a:r>
            <a:r>
              <a:rPr lang="en-US" sz="2400"/>
              <a:t> l</a:t>
            </a:r>
            <a:r>
              <a:rPr lang="vi-VN" sz="2400"/>
              <a:t>à</a:t>
            </a:r>
            <a:r>
              <a:rPr lang="en-US" sz="2400"/>
              <a:t> </a:t>
            </a:r>
            <a:r>
              <a:rPr lang="en-US" sz="2400" i="1">
                <a:solidFill>
                  <a:srgbClr val="0000FF"/>
                </a:solidFill>
              </a:rPr>
              <a:t>m</a:t>
            </a:r>
            <a:r>
              <a:rPr lang="vi-VN" sz="2400" i="1">
                <a:solidFill>
                  <a:srgbClr val="0000FF"/>
                </a:solidFill>
              </a:rPr>
              <a:t>àu</a:t>
            </a:r>
            <a:r>
              <a:rPr lang="en-US" sz="2400" i="1">
                <a:solidFill>
                  <a:srgbClr val="0000FF"/>
                </a:solidFill>
              </a:rPr>
              <a:t> v</a:t>
            </a:r>
            <a:r>
              <a:rPr lang="vi-VN" sz="2400" i="1">
                <a:solidFill>
                  <a:srgbClr val="0000FF"/>
                </a:solidFill>
              </a:rPr>
              <a:t>àng</a:t>
            </a:r>
            <a:r>
              <a:rPr lang="en-US" sz="2400"/>
              <a:t>. M</a:t>
            </a:r>
            <a:r>
              <a:rPr lang="vi-VN" sz="2400"/>
              <a:t>àu</a:t>
            </a:r>
            <a:r>
              <a:rPr lang="en-US" sz="2400"/>
              <a:t> </a:t>
            </a:r>
            <a:r>
              <a:rPr lang="en-US" sz="2400" i="1">
                <a:solidFill>
                  <a:srgbClr val="0000FF"/>
                </a:solidFill>
              </a:rPr>
              <a:t>v</a:t>
            </a:r>
            <a:r>
              <a:rPr lang="vi-VN" sz="2400" i="1">
                <a:solidFill>
                  <a:srgbClr val="0000FF"/>
                </a:solidFill>
              </a:rPr>
              <a:t>àng</a:t>
            </a:r>
            <a:r>
              <a:rPr lang="en-US" sz="2400" i="1">
                <a:solidFill>
                  <a:srgbClr val="0000FF"/>
                </a:solidFill>
              </a:rPr>
              <a:t> t</a:t>
            </a:r>
            <a:r>
              <a:rPr lang="vi-VN" sz="2400" i="1">
                <a:solidFill>
                  <a:srgbClr val="0000FF"/>
                </a:solidFill>
              </a:rPr>
              <a:t>ươ</a:t>
            </a:r>
            <a:r>
              <a:rPr lang="en-US" sz="2400" i="1">
                <a:solidFill>
                  <a:srgbClr val="0000FF"/>
                </a:solidFill>
              </a:rPr>
              <a:t>i</a:t>
            </a:r>
            <a:r>
              <a:rPr lang="en-US" sz="2400"/>
              <a:t> c</a:t>
            </a:r>
            <a:r>
              <a:rPr lang="vi-VN" sz="2400"/>
              <a:t>ủa</a:t>
            </a:r>
            <a:r>
              <a:rPr lang="en-US" sz="2400"/>
              <a:t> hoa c</a:t>
            </a:r>
            <a:r>
              <a:rPr lang="vi-VN" sz="2400"/>
              <a:t>úc</a:t>
            </a:r>
            <a:r>
              <a:rPr lang="en-US" sz="2400"/>
              <a:t> g</a:t>
            </a:r>
            <a:r>
              <a:rPr lang="vi-VN" sz="2400"/>
              <a:t>ợi</a:t>
            </a:r>
            <a:r>
              <a:rPr lang="en-US" sz="2400"/>
              <a:t> nh</a:t>
            </a:r>
            <a:r>
              <a:rPr lang="vi-VN" sz="2400"/>
              <a:t>ớ</a:t>
            </a:r>
            <a:r>
              <a:rPr lang="en-US" sz="2400"/>
              <a:t> m</a:t>
            </a:r>
            <a:r>
              <a:rPr lang="vi-VN" sz="2400"/>
              <a:t>ùa</a:t>
            </a:r>
            <a:r>
              <a:rPr lang="en-US" sz="2400"/>
              <a:t> thu trong l</a:t>
            </a:r>
            <a:r>
              <a:rPr lang="vi-VN" sz="2400"/>
              <a:t>ành</a:t>
            </a:r>
            <a:r>
              <a:rPr lang="en-US" sz="2400"/>
              <a:t>, m</a:t>
            </a:r>
            <a:r>
              <a:rPr lang="vi-VN" sz="2400"/>
              <a:t>át</a:t>
            </a:r>
            <a:r>
              <a:rPr lang="en-US" sz="2400"/>
              <a:t> m</a:t>
            </a:r>
            <a:r>
              <a:rPr lang="vi-VN" sz="2400"/>
              <a:t>ẻ</a:t>
            </a:r>
            <a:r>
              <a:rPr lang="en-US" sz="2400"/>
              <a:t>. Nh</a:t>
            </a:r>
            <a:r>
              <a:rPr lang="vi-VN" sz="2400"/>
              <a:t>ững</a:t>
            </a:r>
            <a:r>
              <a:rPr lang="en-US" sz="2400"/>
              <a:t> </a:t>
            </a:r>
            <a:r>
              <a:rPr lang="vi-VN" sz="2400"/>
              <a:t>ánh</a:t>
            </a:r>
            <a:r>
              <a:rPr lang="en-US" sz="2400"/>
              <a:t> n</a:t>
            </a:r>
            <a:r>
              <a:rPr lang="vi-VN" sz="2400"/>
              <a:t>ắng</a:t>
            </a:r>
            <a:r>
              <a:rPr lang="en-US" sz="2400"/>
              <a:t> v</a:t>
            </a:r>
            <a:r>
              <a:rPr lang="vi-VN" sz="2400"/>
              <a:t>àng</a:t>
            </a:r>
            <a:r>
              <a:rPr lang="en-US" sz="2400"/>
              <a:t> hoe r</a:t>
            </a:r>
            <a:r>
              <a:rPr lang="vi-VN" sz="2400"/>
              <a:t>ải</a:t>
            </a:r>
            <a:r>
              <a:rPr lang="en-US" sz="2400"/>
              <a:t> nh</a:t>
            </a:r>
            <a:r>
              <a:rPr lang="vi-VN" sz="2400"/>
              <a:t>ẹ</a:t>
            </a:r>
            <a:r>
              <a:rPr lang="en-US" sz="2400"/>
              <a:t> tr</a:t>
            </a:r>
            <a:r>
              <a:rPr lang="vi-VN" sz="2400"/>
              <a:t>ê</a:t>
            </a:r>
            <a:r>
              <a:rPr lang="en-US" sz="2400"/>
              <a:t>n </a:t>
            </a:r>
            <a:r>
              <a:rPr lang="vi-VN" sz="2400"/>
              <a:t>đường</a:t>
            </a:r>
            <a:r>
              <a:rPr lang="en-US" sz="2400"/>
              <a:t>. M</a:t>
            </a:r>
            <a:r>
              <a:rPr lang="vi-VN" sz="2400"/>
              <a:t>àu</a:t>
            </a:r>
            <a:r>
              <a:rPr lang="en-US" sz="2400"/>
              <a:t> v</a:t>
            </a:r>
            <a:r>
              <a:rPr lang="vi-VN" sz="2400"/>
              <a:t>àng</a:t>
            </a:r>
            <a:r>
              <a:rPr lang="en-US" sz="2400"/>
              <a:t> g</a:t>
            </a:r>
            <a:r>
              <a:rPr lang="vi-VN" sz="2400"/>
              <a:t>ợi</a:t>
            </a:r>
            <a:r>
              <a:rPr lang="en-US" sz="2400"/>
              <a:t> s</a:t>
            </a:r>
            <a:r>
              <a:rPr lang="vi-VN" sz="2400"/>
              <a:t>ự</a:t>
            </a:r>
            <a:r>
              <a:rPr lang="en-US" sz="2400"/>
              <a:t> no </a:t>
            </a:r>
            <a:r>
              <a:rPr lang="vi-VN" sz="2400"/>
              <a:t>ấm</a:t>
            </a:r>
            <a:r>
              <a:rPr lang="en-US" sz="2400"/>
              <a:t>, b</a:t>
            </a:r>
            <a:r>
              <a:rPr lang="vi-VN" sz="2400"/>
              <a:t>ình</a:t>
            </a:r>
            <a:r>
              <a:rPr lang="en-US" sz="2400"/>
              <a:t> y</a:t>
            </a:r>
            <a:r>
              <a:rPr lang="vi-VN" sz="2400"/>
              <a:t>ê</a:t>
            </a:r>
            <a:r>
              <a:rPr lang="en-US" sz="2400"/>
              <a:t>n. Nh</a:t>
            </a:r>
            <a:r>
              <a:rPr lang="vi-VN" sz="2400"/>
              <a:t>ững</a:t>
            </a:r>
            <a:r>
              <a:rPr lang="en-US" sz="2400"/>
              <a:t> c</a:t>
            </a:r>
            <a:r>
              <a:rPr lang="vi-VN" sz="2400"/>
              <a:t>ánh</a:t>
            </a:r>
            <a:r>
              <a:rPr lang="en-US" sz="2400"/>
              <a:t> </a:t>
            </a:r>
            <a:r>
              <a:rPr lang="vi-VN" sz="2400"/>
              <a:t>đồng</a:t>
            </a:r>
            <a:r>
              <a:rPr lang="en-US" sz="2400"/>
              <a:t> l</a:t>
            </a:r>
            <a:r>
              <a:rPr lang="vi-VN" sz="2400"/>
              <a:t>úa</a:t>
            </a:r>
            <a:r>
              <a:rPr lang="en-US" sz="2400"/>
              <a:t> ch</a:t>
            </a:r>
            <a:r>
              <a:rPr lang="vi-VN" sz="2400"/>
              <a:t>ín</a:t>
            </a:r>
            <a:r>
              <a:rPr lang="en-US" sz="2400"/>
              <a:t> </a:t>
            </a:r>
            <a:r>
              <a:rPr lang="en-US" sz="2400" i="1">
                <a:solidFill>
                  <a:srgbClr val="0000FF"/>
                </a:solidFill>
              </a:rPr>
              <a:t>v</a:t>
            </a:r>
            <a:r>
              <a:rPr lang="vi-VN" sz="2400" i="1">
                <a:solidFill>
                  <a:srgbClr val="0000FF"/>
                </a:solidFill>
              </a:rPr>
              <a:t>àng</a:t>
            </a:r>
            <a:r>
              <a:rPr lang="en-US" sz="2400" i="1">
                <a:solidFill>
                  <a:srgbClr val="0000FF"/>
                </a:solidFill>
              </a:rPr>
              <a:t> r</a:t>
            </a:r>
            <a:r>
              <a:rPr lang="vi-VN" sz="2400" i="1">
                <a:solidFill>
                  <a:srgbClr val="0000FF"/>
                </a:solidFill>
              </a:rPr>
              <a:t>ực</a:t>
            </a:r>
            <a:r>
              <a:rPr lang="en-US" sz="2400"/>
              <a:t>. Trong v</a:t>
            </a:r>
            <a:r>
              <a:rPr lang="vi-VN" sz="2400"/>
              <a:t>ườn</a:t>
            </a:r>
            <a:r>
              <a:rPr lang="en-US" sz="2400"/>
              <a:t>, l</a:t>
            </a:r>
            <a:r>
              <a:rPr lang="vi-VN" sz="2400"/>
              <a:t>ắc</a:t>
            </a:r>
            <a:r>
              <a:rPr lang="en-US" sz="2400"/>
              <a:t> l</a:t>
            </a:r>
            <a:r>
              <a:rPr lang="vi-VN" sz="2400"/>
              <a:t>ư</a:t>
            </a:r>
            <a:r>
              <a:rPr lang="en-US" sz="2400"/>
              <a:t> nh</a:t>
            </a:r>
            <a:r>
              <a:rPr lang="vi-VN" sz="2400"/>
              <a:t>ững</a:t>
            </a:r>
            <a:r>
              <a:rPr lang="en-US" sz="2400"/>
              <a:t> ch</a:t>
            </a:r>
            <a:r>
              <a:rPr lang="vi-VN" sz="2400"/>
              <a:t>ùm</a:t>
            </a:r>
            <a:r>
              <a:rPr lang="en-US" sz="2400"/>
              <a:t> kh</a:t>
            </a:r>
            <a:r>
              <a:rPr lang="vi-VN" sz="2400"/>
              <a:t>ế</a:t>
            </a:r>
            <a:r>
              <a:rPr lang="en-US" sz="2400"/>
              <a:t>, qu</a:t>
            </a:r>
            <a:r>
              <a:rPr lang="vi-VN" sz="2400"/>
              <a:t>ả</a:t>
            </a:r>
            <a:r>
              <a:rPr lang="en-US" sz="2400"/>
              <a:t> cam </a:t>
            </a:r>
            <a:r>
              <a:rPr lang="en-US" sz="2400" i="1">
                <a:solidFill>
                  <a:srgbClr val="0000FF"/>
                </a:solidFill>
              </a:rPr>
              <a:t>v</a:t>
            </a:r>
            <a:r>
              <a:rPr lang="vi-VN" sz="2400" i="1">
                <a:solidFill>
                  <a:srgbClr val="0000FF"/>
                </a:solidFill>
              </a:rPr>
              <a:t>àng</a:t>
            </a:r>
            <a:r>
              <a:rPr lang="en-US" sz="2400" i="1">
                <a:solidFill>
                  <a:srgbClr val="0000FF"/>
                </a:solidFill>
              </a:rPr>
              <a:t> l</a:t>
            </a:r>
            <a:r>
              <a:rPr lang="vi-VN" sz="2400" i="1">
                <a:solidFill>
                  <a:srgbClr val="0000FF"/>
                </a:solidFill>
              </a:rPr>
              <a:t>ịm</a:t>
            </a:r>
            <a:r>
              <a:rPr lang="en-US" sz="2400"/>
              <a:t>.</a:t>
            </a:r>
            <a:endParaRPr lang="vi-VN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1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1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7174" fill="hold"/>
                                        <p:tgtEl>
                                          <p:spTgt spid="261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34"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34"/>
                </p:tgtEl>
              </p:cMediaNode>
            </p:audio>
          </p:childTnLst>
        </p:cTn>
      </p:par>
    </p:tnLst>
    <p:bldLst>
      <p:bldP spid="261146" grpId="0"/>
      <p:bldP spid="261146" grpId="1"/>
      <p:bldP spid="261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925" y="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925" y="310515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0515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12f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1150" y="0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12f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plant"/>
          <p:cNvSpPr>
            <a:spLocks noEditPoints="1" noChangeArrowheads="1"/>
          </p:cNvSpPr>
          <p:nvPr/>
        </p:nvSpPr>
        <p:spPr bwMode="auto">
          <a:xfrm rot="-632351">
            <a:off x="8077200" y="6019800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0 h 21600"/>
              <a:gd name="T4" fmla="*/ 609600 w 21600"/>
              <a:gd name="T5" fmla="*/ 0 h 21600"/>
              <a:gd name="T6" fmla="*/ 609600 w 21600"/>
              <a:gd name="T7" fmla="*/ 190500 h 21600"/>
              <a:gd name="T8" fmla="*/ 609600 w 21600"/>
              <a:gd name="T9" fmla="*/ 381000 h 21600"/>
              <a:gd name="T10" fmla="*/ 304800 w 21600"/>
              <a:gd name="T11" fmla="*/ 381000 h 21600"/>
              <a:gd name="T12" fmla="*/ 0 w 21600"/>
              <a:gd name="T13" fmla="*/ 381000 h 21600"/>
              <a:gd name="T14" fmla="*/ 0 w 21600"/>
              <a:gd name="T15" fmla="*/ 1905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9600"/>
          </a:solidFill>
          <a:ln w="9525">
            <a:solidFill>
              <a:srgbClr val="DE00D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pic>
        <p:nvPicPr>
          <p:cNvPr id="13321" name="Picture 11" descr="ST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52400"/>
            <a:ext cx="914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8" name="Picture 12" descr="duong phan ca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-2171700" y="2095500"/>
            <a:ext cx="426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2362200" y="908050"/>
            <a:ext cx="48006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/>
              <a:t>TRÒ CHƠI</a:t>
            </a:r>
            <a:r>
              <a:rPr lang="en-US" sz="1600" b="1" u="sng"/>
              <a:t>  </a:t>
            </a:r>
            <a:r>
              <a:rPr lang="en-US" sz="2400" b="1"/>
              <a:t>:</a:t>
            </a:r>
          </a:p>
        </p:txBody>
      </p:sp>
      <p:sp>
        <p:nvSpPr>
          <p:cNvPr id="306190" name="Text Box 14"/>
          <p:cNvSpPr txBox="1">
            <a:spLocks noChangeArrowheads="1"/>
          </p:cNvSpPr>
          <p:nvPr/>
        </p:nvSpPr>
        <p:spPr bwMode="auto">
          <a:xfrm>
            <a:off x="611188" y="1808163"/>
            <a:ext cx="802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* </a:t>
            </a:r>
            <a:r>
              <a:rPr lang="en-US" sz="2400">
                <a:solidFill>
                  <a:srgbClr val="0000FF"/>
                </a:solidFill>
              </a:rPr>
              <a:t>Chia lớp thành 4 tổ, mỗi tổ tìm ít nhất 2 từ đồng nghĩa và đặt ít nhất 2 câu với từ về tìm được.</a:t>
            </a:r>
          </a:p>
          <a:p>
            <a:pPr algn="just"/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8610600" y="6400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18</a:t>
            </a:r>
          </a:p>
        </p:txBody>
      </p:sp>
      <p:sp>
        <p:nvSpPr>
          <p:cNvPr id="306193" name="Text Box 17" descr="Shingle"/>
          <p:cNvSpPr txBox="1">
            <a:spLocks noChangeArrowheads="1"/>
          </p:cNvSpPr>
          <p:nvPr/>
        </p:nvSpPr>
        <p:spPr bwMode="auto">
          <a:xfrm>
            <a:off x="792163" y="4149725"/>
            <a:ext cx="7559675" cy="17541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VD: </a:t>
            </a:r>
            <a:r>
              <a:rPr lang="en-US" sz="2400" b="1" i="1"/>
              <a:t>Em sẽ tặng chị một chiếc mũ đỏ nếu chị sinh con gái.</a:t>
            </a:r>
            <a:r>
              <a:rPr lang="vi-VN" sz="2400" b="1" i="1"/>
              <a:t> Em sẽ biếu chị một chiếc mũ xanh nếu chị đẻ con trai.</a:t>
            </a:r>
          </a:p>
          <a:p>
            <a:pPr algn="just">
              <a:spcBef>
                <a:spcPct val="50000"/>
              </a:spcBef>
            </a:pPr>
            <a:endParaRPr lang="en-US" sz="2400"/>
          </a:p>
        </p:txBody>
      </p:sp>
      <p:sp>
        <p:nvSpPr>
          <p:cNvPr id="306194" name="Text Box 18" descr="Shingle"/>
          <p:cNvSpPr txBox="1">
            <a:spLocks noChangeArrowheads="1"/>
          </p:cNvSpPr>
          <p:nvPr/>
        </p:nvSpPr>
        <p:spPr bwMode="auto">
          <a:xfrm>
            <a:off x="971550" y="3249613"/>
            <a:ext cx="7200900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VD: </a:t>
            </a:r>
            <a:r>
              <a:rPr lang="en-US" sz="2400">
                <a:solidFill>
                  <a:srgbClr val="0000FF"/>
                </a:solidFill>
              </a:rPr>
              <a:t>tặng, biếu</a:t>
            </a:r>
            <a:r>
              <a:rPr lang="en-US" sz="2400"/>
              <a:t>; </a:t>
            </a:r>
            <a:r>
              <a:rPr lang="en-US" sz="2400">
                <a:solidFill>
                  <a:srgbClr val="339933"/>
                </a:solidFill>
              </a:rPr>
              <a:t>sinh, đẻ</a:t>
            </a:r>
            <a:r>
              <a:rPr lang="en-US" sz="2400"/>
              <a:t>; </a:t>
            </a:r>
            <a:r>
              <a:rPr lang="en-US" sz="2400">
                <a:solidFill>
                  <a:schemeClr val="tx2"/>
                </a:solidFill>
              </a:rPr>
              <a:t>quả, trái</a:t>
            </a:r>
            <a:r>
              <a:rPr lang="en-US" sz="2400"/>
              <a:t>; </a:t>
            </a:r>
            <a:r>
              <a:rPr lang="en-US" sz="2400">
                <a:solidFill>
                  <a:srgbClr val="FF0000"/>
                </a:solidFill>
              </a:rPr>
              <a:t>bắp, ngô</a:t>
            </a:r>
            <a:r>
              <a:rPr lang="en-US" sz="2400"/>
              <a:t>…</a:t>
            </a: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2500313" y="4505325"/>
            <a:ext cx="71913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>
            <a:off x="7543800" y="4505325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3136900" y="4864100"/>
            <a:ext cx="719138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>
            <a:off x="804863" y="5222875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6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0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3" grpId="0"/>
      <p:bldP spid="306194" grpId="0"/>
      <p:bldP spid="306195" grpId="0" animBg="1"/>
      <p:bldP spid="306196" grpId="0" animBg="1"/>
      <p:bldP spid="306197" grpId="0" animBg="1"/>
      <p:bldP spid="306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925" y="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925" y="310515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0515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12f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1150" y="0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12f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plant"/>
          <p:cNvSpPr>
            <a:spLocks noEditPoints="1" noChangeArrowheads="1"/>
          </p:cNvSpPr>
          <p:nvPr/>
        </p:nvSpPr>
        <p:spPr bwMode="auto">
          <a:xfrm rot="-632351">
            <a:off x="8077200" y="6019800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0 h 21600"/>
              <a:gd name="T4" fmla="*/ 609600 w 21600"/>
              <a:gd name="T5" fmla="*/ 0 h 21600"/>
              <a:gd name="T6" fmla="*/ 609600 w 21600"/>
              <a:gd name="T7" fmla="*/ 190500 h 21600"/>
              <a:gd name="T8" fmla="*/ 609600 w 21600"/>
              <a:gd name="T9" fmla="*/ 381000 h 21600"/>
              <a:gd name="T10" fmla="*/ 304800 w 21600"/>
              <a:gd name="T11" fmla="*/ 381000 h 21600"/>
              <a:gd name="T12" fmla="*/ 0 w 21600"/>
              <a:gd name="T13" fmla="*/ 381000 h 21600"/>
              <a:gd name="T14" fmla="*/ 0 w 21600"/>
              <a:gd name="T15" fmla="*/ 1905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9600"/>
          </a:solidFill>
          <a:ln w="9525">
            <a:solidFill>
              <a:srgbClr val="DE00D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45" name="Picture 11" descr="ST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52400"/>
            <a:ext cx="914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0" name="Picture 12" descr="duong phan ca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-2171700" y="2095500"/>
            <a:ext cx="4267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2362200" y="908050"/>
            <a:ext cx="48006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/>
              <a:t>HƯỚNG DẪN HỌC Ở NHÀ</a:t>
            </a:r>
            <a:r>
              <a:rPr lang="en-US" sz="2800" b="1"/>
              <a:t>:</a:t>
            </a: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85800" y="1808163"/>
            <a:ext cx="802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/>
              <a:t>- Về nhà viết tiếp đoạn văn nếu chưa hoàn chỉnh.</a:t>
            </a:r>
          </a:p>
          <a:p>
            <a:pPr algn="just"/>
            <a:r>
              <a:rPr lang="en-US" sz="2800"/>
              <a:t>- Chuẩn bị bài học: </a:t>
            </a:r>
            <a:r>
              <a:rPr lang="en-US" sz="2800">
                <a:solidFill>
                  <a:srgbClr val="0000FF"/>
                </a:solidFill>
              </a:rPr>
              <a:t>Từ trái nghĩa</a:t>
            </a: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610600" y="6400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6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1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2900" cy="6489700"/>
          </a:xfrm>
          <a:noFill/>
        </p:spPr>
      </p:pic>
      <p:sp>
        <p:nvSpPr>
          <p:cNvPr id="291843" name="Line 3"/>
          <p:cNvSpPr>
            <a:spLocks noChangeShapeType="1"/>
          </p:cNvSpPr>
          <p:nvPr/>
        </p:nvSpPr>
        <p:spPr bwMode="auto">
          <a:xfrm>
            <a:off x="1511300" y="549275"/>
            <a:ext cx="360363" cy="179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44" name="Text Box 4" descr="Shingle"/>
          <p:cNvSpPr txBox="1">
            <a:spLocks noChangeArrowheads="1"/>
          </p:cNvSpPr>
          <p:nvPr/>
        </p:nvSpPr>
        <p:spPr bwMode="auto">
          <a:xfrm>
            <a:off x="792163" y="188913"/>
            <a:ext cx="1800225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vác</a:t>
            </a:r>
          </a:p>
        </p:txBody>
      </p:sp>
      <p:sp>
        <p:nvSpPr>
          <p:cNvPr id="291845" name="Text Box 5" descr="Shingle"/>
          <p:cNvSpPr txBox="1">
            <a:spLocks noChangeArrowheads="1"/>
          </p:cNvSpPr>
          <p:nvPr/>
        </p:nvSpPr>
        <p:spPr bwMode="auto">
          <a:xfrm>
            <a:off x="3492500" y="0"/>
            <a:ext cx="1260475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khiêng</a:t>
            </a: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4032250" y="549275"/>
            <a:ext cx="360363" cy="900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47" name="Text Box 7" descr="Shingle"/>
          <p:cNvSpPr txBox="1">
            <a:spLocks noChangeArrowheads="1"/>
          </p:cNvSpPr>
          <p:nvPr/>
        </p:nvSpPr>
        <p:spPr bwMode="auto">
          <a:xfrm>
            <a:off x="1150938" y="5229225"/>
            <a:ext cx="900112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kẹp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 flipV="1">
            <a:off x="1511300" y="3968750"/>
            <a:ext cx="900113" cy="1260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49" name="Text Box 9" descr="Shingle"/>
          <p:cNvSpPr txBox="1">
            <a:spLocks noChangeArrowheads="1"/>
          </p:cNvSpPr>
          <p:nvPr/>
        </p:nvSpPr>
        <p:spPr bwMode="auto">
          <a:xfrm>
            <a:off x="4392613" y="5949950"/>
            <a:ext cx="1079500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xách</a:t>
            </a:r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 flipV="1">
            <a:off x="4751388" y="5229225"/>
            <a:ext cx="720725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51" name="Text Box 11" descr="Shingle"/>
          <p:cNvSpPr txBox="1">
            <a:spLocks noChangeArrowheads="1"/>
          </p:cNvSpPr>
          <p:nvPr/>
        </p:nvSpPr>
        <p:spPr bwMode="auto">
          <a:xfrm>
            <a:off x="7272338" y="549275"/>
            <a:ext cx="900112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đeo</a:t>
            </a:r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7451725" y="1089025"/>
            <a:ext cx="360363" cy="900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1853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-1611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54" name="Text Box 14" descr="Shingle"/>
          <p:cNvSpPr txBox="1">
            <a:spLocks noChangeArrowheads="1"/>
          </p:cNvSpPr>
          <p:nvPr/>
        </p:nvSpPr>
        <p:spPr bwMode="auto">
          <a:xfrm>
            <a:off x="4802188" y="6400800"/>
            <a:ext cx="90011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vác,</a:t>
            </a:r>
          </a:p>
        </p:txBody>
      </p:sp>
      <p:sp>
        <p:nvSpPr>
          <p:cNvPr id="291855" name="Text Box 15" descr="Shingle"/>
          <p:cNvSpPr txBox="1">
            <a:spLocks noChangeArrowheads="1"/>
          </p:cNvSpPr>
          <p:nvPr/>
        </p:nvSpPr>
        <p:spPr bwMode="auto">
          <a:xfrm>
            <a:off x="5446713" y="6400800"/>
            <a:ext cx="12604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khiêng)</a:t>
            </a:r>
          </a:p>
        </p:txBody>
      </p:sp>
      <p:sp>
        <p:nvSpPr>
          <p:cNvPr id="291856" name="Text Box 16" descr="Shingle"/>
          <p:cNvSpPr txBox="1">
            <a:spLocks noChangeArrowheads="1"/>
          </p:cNvSpPr>
          <p:nvPr/>
        </p:nvSpPr>
        <p:spPr bwMode="auto">
          <a:xfrm>
            <a:off x="2771775" y="6400800"/>
            <a:ext cx="90011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(kẹp,</a:t>
            </a:r>
          </a:p>
        </p:txBody>
      </p:sp>
      <p:sp>
        <p:nvSpPr>
          <p:cNvPr id="291857" name="Text Box 17" descr="Shingle"/>
          <p:cNvSpPr txBox="1">
            <a:spLocks noChangeArrowheads="1"/>
          </p:cNvSpPr>
          <p:nvPr/>
        </p:nvSpPr>
        <p:spPr bwMode="auto">
          <a:xfrm>
            <a:off x="3492500" y="6400800"/>
            <a:ext cx="900113" cy="8302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xách,</a:t>
            </a:r>
          </a:p>
        </p:txBody>
      </p:sp>
      <p:sp>
        <p:nvSpPr>
          <p:cNvPr id="291858" name="Text Box 18" descr="Shingle"/>
          <p:cNvSpPr txBox="1">
            <a:spLocks noChangeArrowheads="1"/>
          </p:cNvSpPr>
          <p:nvPr/>
        </p:nvSpPr>
        <p:spPr bwMode="auto">
          <a:xfrm>
            <a:off x="4211638" y="6400800"/>
            <a:ext cx="90011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đeo,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1853"/>
                </p:tgtEl>
              </p:cMediaNode>
            </p:audio>
          </p:childTnLst>
        </p:cTn>
      </p:par>
    </p:tnLst>
    <p:bldLst>
      <p:bldP spid="291843" grpId="0" animBg="1"/>
      <p:bldP spid="291844" grpId="0"/>
      <p:bldP spid="291845" grpId="0"/>
      <p:bldP spid="291846" grpId="0" animBg="1"/>
      <p:bldP spid="291847" grpId="0"/>
      <p:bldP spid="291848" grpId="0" animBg="1"/>
      <p:bldP spid="291849" grpId="0"/>
      <p:bldP spid="291850" grpId="0" animBg="1"/>
      <p:bldP spid="291851" grpId="0"/>
      <p:bldP spid="291852" grpId="0" animBg="1"/>
      <p:bldP spid="291854" grpId="0"/>
      <p:bldP spid="291855" grpId="0"/>
      <p:bldP spid="291856" grpId="0"/>
      <p:bldP spid="291857" grpId="0"/>
      <p:bldP spid="2918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871663" y="1628775"/>
            <a:ext cx="7092950" cy="830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?. </a:t>
            </a:r>
            <a:r>
              <a:rPr lang="en-US" sz="2400">
                <a:solidFill>
                  <a:srgbClr val="0000FF"/>
                </a:solidFill>
              </a:rPr>
              <a:t>C</a:t>
            </a:r>
            <a:r>
              <a:rPr lang="vi-VN" sz="2400">
                <a:solidFill>
                  <a:srgbClr val="0000FF"/>
                </a:solidFill>
              </a:rPr>
              <a:t>ác</a:t>
            </a:r>
            <a:r>
              <a:rPr lang="en-US" sz="2400">
                <a:solidFill>
                  <a:srgbClr val="0000FF"/>
                </a:solidFill>
              </a:rPr>
              <a:t> t</a:t>
            </a:r>
            <a:r>
              <a:rPr lang="vi-VN" sz="2400">
                <a:solidFill>
                  <a:srgbClr val="0000FF"/>
                </a:solidFill>
              </a:rPr>
              <a:t>ừ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x</a:t>
            </a:r>
            <a:r>
              <a:rPr lang="vi-VN" sz="2400" i="1">
                <a:solidFill>
                  <a:srgbClr val="FF0000"/>
                </a:solidFill>
              </a:rPr>
              <a:t>ách</a:t>
            </a:r>
            <a:r>
              <a:rPr lang="en-US" sz="2400" i="1">
                <a:solidFill>
                  <a:srgbClr val="FF0000"/>
                </a:solidFill>
              </a:rPr>
              <a:t>, </a:t>
            </a:r>
            <a:r>
              <a:rPr lang="vi-VN" sz="2400" i="1">
                <a:solidFill>
                  <a:srgbClr val="FF0000"/>
                </a:solidFill>
              </a:rPr>
              <a:t>đ</a:t>
            </a:r>
            <a:r>
              <a:rPr lang="en-US" sz="2400" i="1">
                <a:solidFill>
                  <a:srgbClr val="FF0000"/>
                </a:solidFill>
              </a:rPr>
              <a:t>eo, khi</a:t>
            </a:r>
            <a:r>
              <a:rPr lang="vi-VN" sz="2400" i="1">
                <a:solidFill>
                  <a:srgbClr val="FF0000"/>
                </a:solidFill>
              </a:rPr>
              <a:t>ê</a:t>
            </a:r>
            <a:r>
              <a:rPr lang="en-US" sz="2400" i="1">
                <a:solidFill>
                  <a:srgbClr val="FF0000"/>
                </a:solidFill>
              </a:rPr>
              <a:t>ng, k</a:t>
            </a:r>
            <a:r>
              <a:rPr lang="vi-VN" sz="2400" i="1">
                <a:solidFill>
                  <a:srgbClr val="FF0000"/>
                </a:solidFill>
              </a:rPr>
              <a:t>ẹp</a:t>
            </a:r>
            <a:r>
              <a:rPr lang="en-US" sz="2400" i="1">
                <a:solidFill>
                  <a:srgbClr val="FF0000"/>
                </a:solidFill>
              </a:rPr>
              <a:t>, v</a:t>
            </a:r>
            <a:r>
              <a:rPr lang="vi-VN" sz="2400" i="1">
                <a:solidFill>
                  <a:srgbClr val="FF0000"/>
                </a:solidFill>
              </a:rPr>
              <a:t>ác</a:t>
            </a:r>
            <a:r>
              <a:rPr lang="en-US" sz="2400">
                <a:solidFill>
                  <a:srgbClr val="0000FF"/>
                </a:solidFill>
              </a:rPr>
              <a:t> c</a:t>
            </a:r>
            <a:r>
              <a:rPr lang="vi-VN" sz="2400">
                <a:solidFill>
                  <a:srgbClr val="0000FF"/>
                </a:solidFill>
              </a:rPr>
              <a:t>ùng</a:t>
            </a:r>
            <a:r>
              <a:rPr lang="en-US" sz="2400">
                <a:solidFill>
                  <a:srgbClr val="0000FF"/>
                </a:solidFill>
              </a:rPr>
              <a:t> c</a:t>
            </a:r>
            <a:r>
              <a:rPr lang="vi-VN" sz="2400">
                <a:solidFill>
                  <a:srgbClr val="0000FF"/>
                </a:solidFill>
              </a:rPr>
              <a:t>ó</a:t>
            </a:r>
            <a:r>
              <a:rPr lang="en-US" sz="2400">
                <a:solidFill>
                  <a:srgbClr val="0000FF"/>
                </a:solidFill>
              </a:rPr>
              <a:t> ngh</a:t>
            </a:r>
            <a:r>
              <a:rPr lang="vi-VN" sz="2400">
                <a:solidFill>
                  <a:srgbClr val="0000FF"/>
                </a:solidFill>
              </a:rPr>
              <a:t>ĩa</a:t>
            </a:r>
            <a:r>
              <a:rPr lang="en-US" sz="2400">
                <a:solidFill>
                  <a:srgbClr val="0000FF"/>
                </a:solidFill>
              </a:rPr>
              <a:t> chung l</a:t>
            </a:r>
            <a:r>
              <a:rPr lang="vi-VN" sz="2400">
                <a:solidFill>
                  <a:srgbClr val="0000FF"/>
                </a:solidFill>
              </a:rPr>
              <a:t>à</a:t>
            </a:r>
            <a:r>
              <a:rPr lang="en-US" sz="2400">
                <a:solidFill>
                  <a:srgbClr val="0000FF"/>
                </a:solidFill>
              </a:rPr>
              <a:t> g</a:t>
            </a:r>
            <a:r>
              <a:rPr lang="vi-VN" sz="2400">
                <a:solidFill>
                  <a:srgbClr val="0000FF"/>
                </a:solidFill>
              </a:rPr>
              <a:t>ì</a:t>
            </a:r>
            <a:r>
              <a:rPr lang="en-US" sz="2400">
                <a:solidFill>
                  <a:srgbClr val="0000FF"/>
                </a:solidFill>
              </a:rPr>
              <a:t> ?</a:t>
            </a:r>
            <a:endParaRPr lang="vi-VN" sz="2400">
              <a:solidFill>
                <a:srgbClr val="0000FF"/>
              </a:solidFill>
            </a:endParaRPr>
          </a:p>
        </p:txBody>
      </p:sp>
      <p:sp>
        <p:nvSpPr>
          <p:cNvPr id="230403" name="AutoShape 3"/>
          <p:cNvSpPr>
            <a:spLocks noChangeArrowheads="1"/>
          </p:cNvSpPr>
          <p:nvPr/>
        </p:nvSpPr>
        <p:spPr bwMode="auto">
          <a:xfrm>
            <a:off x="4751388" y="3068638"/>
            <a:ext cx="152400" cy="228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0404" name="AutoShape 4"/>
          <p:cNvSpPr>
            <a:spLocks noChangeArrowheads="1"/>
          </p:cNvSpPr>
          <p:nvPr/>
        </p:nvSpPr>
        <p:spPr bwMode="auto">
          <a:xfrm>
            <a:off x="5292725" y="3068638"/>
            <a:ext cx="152400" cy="228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0405" name="AutoShape 5"/>
          <p:cNvSpPr>
            <a:spLocks noChangeArrowheads="1"/>
          </p:cNvSpPr>
          <p:nvPr/>
        </p:nvSpPr>
        <p:spPr bwMode="auto">
          <a:xfrm>
            <a:off x="5651500" y="3068638"/>
            <a:ext cx="152400" cy="228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871663" y="3789363"/>
            <a:ext cx="7110412" cy="1200150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vi-VN" sz="2400">
                <a:solidFill>
                  <a:srgbClr val="0000CC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C</a:t>
            </a:r>
            <a:r>
              <a:rPr lang="vi-VN" sz="2400">
                <a:solidFill>
                  <a:srgbClr val="0000FF"/>
                </a:solidFill>
              </a:rPr>
              <a:t>ác</a:t>
            </a:r>
            <a:r>
              <a:rPr lang="en-US" sz="2400">
                <a:solidFill>
                  <a:srgbClr val="0000FF"/>
                </a:solidFill>
              </a:rPr>
              <a:t> t</a:t>
            </a:r>
            <a:r>
              <a:rPr lang="vi-VN" sz="2400">
                <a:solidFill>
                  <a:srgbClr val="0000FF"/>
                </a:solidFill>
              </a:rPr>
              <a:t>ừ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x</a:t>
            </a:r>
            <a:r>
              <a:rPr lang="vi-VN" sz="2400" i="1">
                <a:solidFill>
                  <a:srgbClr val="FF0000"/>
                </a:solidFill>
              </a:rPr>
              <a:t>ách</a:t>
            </a:r>
            <a:r>
              <a:rPr lang="en-US" sz="2400" i="1">
                <a:solidFill>
                  <a:srgbClr val="FF0000"/>
                </a:solidFill>
              </a:rPr>
              <a:t>, </a:t>
            </a:r>
            <a:r>
              <a:rPr lang="vi-VN" sz="2400" i="1">
                <a:solidFill>
                  <a:srgbClr val="FF0000"/>
                </a:solidFill>
              </a:rPr>
              <a:t>đ</a:t>
            </a:r>
            <a:r>
              <a:rPr lang="en-US" sz="2400" i="1">
                <a:solidFill>
                  <a:srgbClr val="FF0000"/>
                </a:solidFill>
              </a:rPr>
              <a:t>eo, khi</a:t>
            </a:r>
            <a:r>
              <a:rPr lang="vi-VN" sz="2400" i="1">
                <a:solidFill>
                  <a:srgbClr val="FF0000"/>
                </a:solidFill>
              </a:rPr>
              <a:t>ê</a:t>
            </a:r>
            <a:r>
              <a:rPr lang="en-US" sz="2400" i="1">
                <a:solidFill>
                  <a:srgbClr val="FF0000"/>
                </a:solidFill>
              </a:rPr>
              <a:t>ng, k</a:t>
            </a:r>
            <a:r>
              <a:rPr lang="vi-VN" sz="2400" i="1">
                <a:solidFill>
                  <a:srgbClr val="FF0000"/>
                </a:solidFill>
              </a:rPr>
              <a:t>ẹp</a:t>
            </a:r>
            <a:r>
              <a:rPr lang="en-US" sz="2400" i="1">
                <a:solidFill>
                  <a:srgbClr val="FF0000"/>
                </a:solidFill>
              </a:rPr>
              <a:t>, v</a:t>
            </a:r>
            <a:r>
              <a:rPr lang="vi-VN" sz="2400" i="1">
                <a:solidFill>
                  <a:srgbClr val="FF0000"/>
                </a:solidFill>
              </a:rPr>
              <a:t>ác</a:t>
            </a:r>
            <a:r>
              <a:rPr lang="en-US" sz="2400">
                <a:solidFill>
                  <a:srgbClr val="0000FF"/>
                </a:solidFill>
              </a:rPr>
              <a:t> c</a:t>
            </a:r>
            <a:r>
              <a:rPr lang="vi-VN" sz="2400">
                <a:solidFill>
                  <a:srgbClr val="0000FF"/>
                </a:solidFill>
              </a:rPr>
              <a:t>ùng</a:t>
            </a:r>
            <a:r>
              <a:rPr lang="en-US" sz="2400">
                <a:solidFill>
                  <a:srgbClr val="0000FF"/>
                </a:solidFill>
              </a:rPr>
              <a:t> c</a:t>
            </a:r>
            <a:r>
              <a:rPr lang="vi-VN" sz="2400">
                <a:solidFill>
                  <a:srgbClr val="0000FF"/>
                </a:solidFill>
              </a:rPr>
              <a:t>ó</a:t>
            </a:r>
            <a:r>
              <a:rPr lang="en-US" sz="2400">
                <a:solidFill>
                  <a:srgbClr val="0000FF"/>
                </a:solidFill>
              </a:rPr>
              <a:t> ngh</a:t>
            </a:r>
            <a:r>
              <a:rPr lang="vi-VN" sz="2400">
                <a:solidFill>
                  <a:srgbClr val="0000FF"/>
                </a:solidFill>
              </a:rPr>
              <a:t>ĩa</a:t>
            </a:r>
            <a:r>
              <a:rPr lang="en-US" sz="2400">
                <a:solidFill>
                  <a:srgbClr val="0000FF"/>
                </a:solidFill>
              </a:rPr>
              <a:t> chung l</a:t>
            </a:r>
            <a:r>
              <a:rPr lang="vi-VN" sz="2400">
                <a:solidFill>
                  <a:srgbClr val="0000FF"/>
                </a:solidFill>
              </a:rPr>
              <a:t>à</a:t>
            </a:r>
            <a:r>
              <a:rPr lang="en-US" sz="2400">
                <a:solidFill>
                  <a:srgbClr val="0000FF"/>
                </a:solidFill>
              </a:rPr>
              <a:t> mang m</a:t>
            </a:r>
            <a:r>
              <a:rPr lang="vi-VN" sz="2400">
                <a:solidFill>
                  <a:srgbClr val="0000FF"/>
                </a:solidFill>
              </a:rPr>
              <a:t>ột</a:t>
            </a:r>
            <a:r>
              <a:rPr lang="en-US" sz="2400">
                <a:solidFill>
                  <a:srgbClr val="0000FF"/>
                </a:solidFill>
              </a:rPr>
              <a:t> v</a:t>
            </a:r>
            <a:r>
              <a:rPr lang="vi-VN" sz="2400">
                <a:solidFill>
                  <a:srgbClr val="0000FF"/>
                </a:solidFill>
              </a:rPr>
              <a:t>ật</a:t>
            </a:r>
            <a:r>
              <a:rPr lang="en-US" sz="2400">
                <a:solidFill>
                  <a:srgbClr val="0000FF"/>
                </a:solidFill>
              </a:rPr>
              <a:t> n</a:t>
            </a:r>
            <a:r>
              <a:rPr lang="vi-VN" sz="2400">
                <a:solidFill>
                  <a:srgbClr val="0000FF"/>
                </a:solidFill>
              </a:rPr>
              <a:t>ào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vi-VN" sz="2400">
                <a:solidFill>
                  <a:srgbClr val="0000FF"/>
                </a:solidFill>
              </a:rPr>
              <a:t>đó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vi-VN" sz="2400">
                <a:solidFill>
                  <a:srgbClr val="0000FF"/>
                </a:solidFill>
              </a:rPr>
              <a:t>đến</a:t>
            </a:r>
            <a:r>
              <a:rPr lang="en-US" sz="2400">
                <a:solidFill>
                  <a:srgbClr val="0000FF"/>
                </a:solidFill>
              </a:rPr>
              <a:t> n</a:t>
            </a:r>
            <a:r>
              <a:rPr lang="vi-VN" sz="2400">
                <a:solidFill>
                  <a:srgbClr val="0000FF"/>
                </a:solidFill>
              </a:rPr>
              <a:t>ơ</a:t>
            </a:r>
            <a:r>
              <a:rPr lang="en-US" sz="2400">
                <a:solidFill>
                  <a:srgbClr val="0000FF"/>
                </a:solidFill>
              </a:rPr>
              <a:t>i kh</a:t>
            </a:r>
            <a:r>
              <a:rPr lang="vi-VN" sz="2400">
                <a:solidFill>
                  <a:srgbClr val="0000FF"/>
                </a:solidFill>
              </a:rPr>
              <a:t>ác</a:t>
            </a:r>
            <a:r>
              <a:rPr lang="en-US" sz="2400">
                <a:solidFill>
                  <a:srgbClr val="0000FF"/>
                </a:solidFill>
              </a:rPr>
              <a:t>.</a:t>
            </a:r>
            <a:endParaRPr lang="vi-VN" sz="2400">
              <a:solidFill>
                <a:srgbClr val="0000FF"/>
              </a:solidFill>
            </a:endParaRPr>
          </a:p>
          <a:p>
            <a:pPr algn="just" eaLnBrk="0" hangingPunct="0"/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6151" name="Picture 8" descr="Valentine 09 01 "/>
          <p:cNvPicPr>
            <a:picLocks noChangeAspect="1" noChangeArrowheads="1"/>
          </p:cNvPicPr>
          <p:nvPr/>
        </p:nvPicPr>
        <p:blipFill>
          <a:blip r:embed="rId4"/>
          <a:srcRect l="38333" t="68896"/>
          <a:stretch>
            <a:fillRect/>
          </a:stretch>
        </p:blipFill>
        <p:spPr bwMode="auto">
          <a:xfrm>
            <a:off x="5003800" y="4833938"/>
            <a:ext cx="4140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8839200" y="6400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pic>
        <p:nvPicPr>
          <p:cNvPr id="6153" name="Picture 10" descr="Valentine 04 01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1" name="Picture 11" descr="questspin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1663" y="90805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8532813" y="188913"/>
            <a:ext cx="381000" cy="304800"/>
          </a:xfrm>
          <a:prstGeom prst="sun">
            <a:avLst>
              <a:gd name="adj" fmla="val 12500"/>
            </a:avLst>
          </a:prstGeom>
          <a:solidFill>
            <a:srgbClr val="FF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156" name="Text Box 13" descr="Shingle"/>
          <p:cNvSpPr txBox="1">
            <a:spLocks noChangeArrowheads="1"/>
          </p:cNvSpPr>
          <p:nvPr/>
        </p:nvSpPr>
        <p:spPr bwMode="auto">
          <a:xfrm>
            <a:off x="1150938" y="368300"/>
            <a:ext cx="7381875" cy="8620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Tiết 6 – </a:t>
            </a:r>
            <a:r>
              <a:rPr lang="en-US" sz="2000" b="1">
                <a:solidFill>
                  <a:srgbClr val="FF0000"/>
                </a:solidFill>
              </a:rPr>
              <a:t>Luyện từ và câu:  Luyện tập về từ đồng nghĩa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 flipH="1">
            <a:off x="1422400" y="908050"/>
            <a:ext cx="6840538" cy="174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H="1">
            <a:off x="1871663" y="908050"/>
            <a:ext cx="0" cy="5949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16" descr="Shingle"/>
          <p:cNvSpPr txBox="1">
            <a:spLocks noChangeArrowheads="1"/>
          </p:cNvSpPr>
          <p:nvPr/>
        </p:nvSpPr>
        <p:spPr bwMode="auto">
          <a:xfrm>
            <a:off x="431800" y="1989138"/>
            <a:ext cx="1260475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6160" name="Rectangle 17" descr="Shingle"/>
          <p:cNvSpPr>
            <a:spLocks noChangeArrowheads="1"/>
          </p:cNvSpPr>
          <p:nvPr/>
        </p:nvSpPr>
        <p:spPr bwMode="auto">
          <a:xfrm>
            <a:off x="250825" y="1628775"/>
            <a:ext cx="1481138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u="sng"/>
              <a:t>Bài tập1/32</a:t>
            </a:r>
          </a:p>
        </p:txBody>
      </p:sp>
      <p:pic>
        <p:nvPicPr>
          <p:cNvPr id="230418" name="Ch - Johnny Guitar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8839200" y="549275"/>
            <a:ext cx="304800" cy="30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18"/>
                </p:tgtEl>
              </p:cMediaNode>
            </p:audio>
          </p:childTnLst>
        </p:cTn>
      </p:par>
    </p:tnLst>
    <p:bldLst>
      <p:bldP spid="230402" grpId="0" animBg="1"/>
      <p:bldP spid="230403" grpId="0" animBg="1"/>
      <p:bldP spid="230404" grpId="0" animBg="1"/>
      <p:bldP spid="230405" grpId="0" animBg="1"/>
      <p:bldP spid="2304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BA8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8217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Tiết 6 – </a:t>
            </a:r>
            <a:r>
              <a:rPr lang="en-US" sz="2400" b="1">
                <a:solidFill>
                  <a:srgbClr val="FF0000"/>
                </a:solidFill>
              </a:rPr>
              <a:t>Luyện từ và câu:  LUYỆN TẬP VỀ TỪ</a:t>
            </a:r>
            <a:r>
              <a:rPr lang="en-US" sz="2400" b="1">
                <a:solidFill>
                  <a:srgbClr val="FF0066"/>
                </a:solidFill>
              </a:rPr>
              <a:t> ĐỒNG NGHĨA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431800" y="728663"/>
            <a:ext cx="381000" cy="304800"/>
          </a:xfrm>
          <a:prstGeom prst="sun">
            <a:avLst>
              <a:gd name="adj" fmla="val 25000"/>
            </a:avLst>
          </a:prstGeom>
          <a:solidFill>
            <a:srgbClr val="FF0066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871663" y="685800"/>
            <a:ext cx="0" cy="617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51"/>
          <p:cNvSpPr txBox="1">
            <a:spLocks noChangeArrowheads="1"/>
          </p:cNvSpPr>
          <p:nvPr/>
        </p:nvSpPr>
        <p:spPr bwMode="auto">
          <a:xfrm>
            <a:off x="8686800" y="64611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5</a:t>
            </a:r>
          </a:p>
        </p:txBody>
      </p:sp>
      <p:sp>
        <p:nvSpPr>
          <p:cNvPr id="20544" name="Text Box 64" descr="Shingle"/>
          <p:cNvSpPr txBox="1">
            <a:spLocks noChangeArrowheads="1"/>
          </p:cNvSpPr>
          <p:nvPr/>
        </p:nvSpPr>
        <p:spPr bwMode="auto">
          <a:xfrm>
            <a:off x="2051050" y="1482725"/>
            <a:ext cx="7092950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/>
              <a:t>Tại sao chúng ta không nói: Bạn Lệ </a:t>
            </a:r>
            <a:r>
              <a:rPr lang="en-US" sz="2800" i="1">
                <a:solidFill>
                  <a:srgbClr val="0000FF"/>
                </a:solidFill>
              </a:rPr>
              <a:t>vác</a:t>
            </a:r>
            <a:r>
              <a:rPr lang="en-US" sz="2800"/>
              <a:t> trên vai chiếc ba lô con cóc ?</a:t>
            </a:r>
            <a:endParaRPr lang="vi-VN" sz="2800"/>
          </a:p>
        </p:txBody>
      </p:sp>
      <p:sp>
        <p:nvSpPr>
          <p:cNvPr id="20555" name="Text Box 75" descr="Shingle"/>
          <p:cNvSpPr txBox="1">
            <a:spLocks noChangeArrowheads="1"/>
          </p:cNvSpPr>
          <p:nvPr/>
        </p:nvSpPr>
        <p:spPr bwMode="auto">
          <a:xfrm>
            <a:off x="2051050" y="3608388"/>
            <a:ext cx="6842125" cy="22272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 </a:t>
            </a:r>
            <a:r>
              <a:rPr lang="en-US" sz="2800">
                <a:solidFill>
                  <a:srgbClr val="006600"/>
                </a:solidFill>
              </a:rPr>
              <a:t>V</a:t>
            </a:r>
            <a:r>
              <a:rPr lang="vi-VN" sz="2800"/>
              <a:t>ì</a:t>
            </a:r>
            <a:r>
              <a:rPr lang="en-US" sz="2800"/>
              <a:t>: </a:t>
            </a:r>
            <a:r>
              <a:rPr lang="vi-VN" sz="2800" i="1">
                <a:solidFill>
                  <a:srgbClr val="0000FF"/>
                </a:solidFill>
              </a:rPr>
              <a:t>đ</a:t>
            </a:r>
            <a:r>
              <a:rPr lang="en-US" sz="2800" i="1">
                <a:solidFill>
                  <a:srgbClr val="0000FF"/>
                </a:solidFill>
              </a:rPr>
              <a:t>eo</a:t>
            </a:r>
            <a:r>
              <a:rPr lang="en-US" sz="2800"/>
              <a:t> ngh</a:t>
            </a:r>
            <a:r>
              <a:rPr lang="vi-VN" sz="2800"/>
              <a:t>ĩa</a:t>
            </a:r>
            <a:r>
              <a:rPr lang="en-US" sz="2800"/>
              <a:t> l</a:t>
            </a:r>
            <a:r>
              <a:rPr lang="vi-VN" sz="2800"/>
              <a:t>à</a:t>
            </a:r>
            <a:r>
              <a:rPr lang="en-US" sz="2800"/>
              <a:t> mang </a:t>
            </a:r>
            <a:r>
              <a:rPr lang="vi-VN" sz="2800"/>
              <a:t>đồ</a:t>
            </a:r>
            <a:r>
              <a:rPr lang="en-US" sz="2800"/>
              <a:t> v</a:t>
            </a:r>
            <a:r>
              <a:rPr lang="vi-VN" sz="2800"/>
              <a:t>ật</a:t>
            </a:r>
            <a:r>
              <a:rPr lang="en-US" sz="2800"/>
              <a:t> n</a:t>
            </a:r>
            <a:r>
              <a:rPr lang="vi-VN" sz="2800"/>
              <a:t>ào</a:t>
            </a:r>
            <a:r>
              <a:rPr lang="en-US" sz="2800"/>
              <a:t> </a:t>
            </a:r>
            <a:r>
              <a:rPr lang="vi-VN" sz="2800"/>
              <a:t>đó</a:t>
            </a:r>
            <a:r>
              <a:rPr lang="en-US" sz="2800"/>
              <a:t> ki</a:t>
            </a:r>
            <a:r>
              <a:rPr lang="vi-VN" sz="2800"/>
              <a:t>ểu</a:t>
            </a:r>
            <a:r>
              <a:rPr lang="en-US" sz="2800"/>
              <a:t> d</a:t>
            </a:r>
            <a:r>
              <a:rPr lang="vi-VN" sz="2800"/>
              <a:t>ễ</a:t>
            </a:r>
            <a:r>
              <a:rPr lang="en-US" sz="2800"/>
              <a:t> th</a:t>
            </a:r>
            <a:r>
              <a:rPr lang="vi-VN" sz="2800"/>
              <a:t>áo</a:t>
            </a:r>
            <a:r>
              <a:rPr lang="en-US" sz="2800"/>
              <a:t> c</a:t>
            </a:r>
            <a:r>
              <a:rPr lang="vi-VN" sz="2800"/>
              <a:t>ởi</a:t>
            </a:r>
            <a:r>
              <a:rPr lang="en-US" sz="2800"/>
              <a:t>, </a:t>
            </a:r>
            <a:r>
              <a:rPr lang="en-US" sz="2800" i="1">
                <a:solidFill>
                  <a:srgbClr val="0000FF"/>
                </a:solidFill>
              </a:rPr>
              <a:t>v</a:t>
            </a:r>
            <a:r>
              <a:rPr lang="vi-VN" sz="2800" i="1">
                <a:solidFill>
                  <a:srgbClr val="0000FF"/>
                </a:solidFill>
              </a:rPr>
              <a:t>ác</a:t>
            </a:r>
            <a:r>
              <a:rPr lang="en-US" sz="2800"/>
              <a:t> ngh</a:t>
            </a:r>
            <a:r>
              <a:rPr lang="vi-VN" sz="2800"/>
              <a:t>ĩa</a:t>
            </a:r>
            <a:r>
              <a:rPr lang="en-US" sz="2800"/>
              <a:t> l</a:t>
            </a:r>
            <a:r>
              <a:rPr lang="vi-VN" sz="2800"/>
              <a:t>à</a:t>
            </a:r>
            <a:r>
              <a:rPr lang="en-US" sz="2800"/>
              <a:t> chuy</a:t>
            </a:r>
            <a:r>
              <a:rPr lang="vi-VN" sz="2800"/>
              <a:t>ển</a:t>
            </a:r>
            <a:r>
              <a:rPr lang="en-US" sz="2800"/>
              <a:t> v</a:t>
            </a:r>
            <a:r>
              <a:rPr lang="vi-VN" sz="2800"/>
              <a:t>ật</a:t>
            </a:r>
            <a:r>
              <a:rPr lang="en-US" sz="2800"/>
              <a:t> n</a:t>
            </a:r>
            <a:r>
              <a:rPr lang="vi-VN" sz="2800"/>
              <a:t>ặng</a:t>
            </a:r>
            <a:r>
              <a:rPr lang="en-US" sz="2800"/>
              <a:t> ho</a:t>
            </a:r>
            <a:r>
              <a:rPr lang="vi-VN" sz="2800"/>
              <a:t>ặc</a:t>
            </a:r>
            <a:r>
              <a:rPr lang="en-US" sz="2800"/>
              <a:t> c</a:t>
            </a:r>
            <a:r>
              <a:rPr lang="vi-VN" sz="2800"/>
              <a:t>ồng</a:t>
            </a:r>
            <a:r>
              <a:rPr lang="en-US" sz="2800"/>
              <a:t> k</a:t>
            </a:r>
            <a:r>
              <a:rPr lang="vi-VN" sz="2800"/>
              <a:t>ềnh</a:t>
            </a:r>
            <a:r>
              <a:rPr lang="en-US" sz="2800"/>
              <a:t> b</a:t>
            </a:r>
            <a:r>
              <a:rPr lang="vi-VN" sz="2800"/>
              <a:t>ằng</a:t>
            </a:r>
            <a:r>
              <a:rPr lang="en-US" sz="2800"/>
              <a:t> c</a:t>
            </a:r>
            <a:r>
              <a:rPr lang="vi-VN" sz="2800"/>
              <a:t>ách</a:t>
            </a:r>
            <a:r>
              <a:rPr lang="en-US" sz="2800"/>
              <a:t> </a:t>
            </a:r>
            <a:r>
              <a:rPr lang="vi-VN" sz="2800"/>
              <a:t>đặt</a:t>
            </a:r>
            <a:r>
              <a:rPr lang="en-US" sz="2800"/>
              <a:t> l</a:t>
            </a:r>
            <a:r>
              <a:rPr lang="vi-VN" sz="2800"/>
              <a:t>ê</a:t>
            </a:r>
            <a:r>
              <a:rPr lang="en-US" sz="2800"/>
              <a:t>n vai. Chi</a:t>
            </a:r>
            <a:r>
              <a:rPr lang="vi-VN" sz="2800"/>
              <a:t>ếc</a:t>
            </a:r>
            <a:r>
              <a:rPr lang="en-US" sz="2800"/>
              <a:t> ba l</a:t>
            </a:r>
            <a:r>
              <a:rPr lang="vi-VN" sz="2800"/>
              <a:t>ô</a:t>
            </a:r>
            <a:r>
              <a:rPr lang="en-US" sz="2800"/>
              <a:t> con c</a:t>
            </a:r>
            <a:r>
              <a:rPr lang="vi-VN" sz="2800"/>
              <a:t>óc</a:t>
            </a:r>
            <a:r>
              <a:rPr lang="en-US" sz="2800"/>
              <a:t> nh</a:t>
            </a:r>
            <a:r>
              <a:rPr lang="vi-VN" sz="2800"/>
              <a:t>ỏ</a:t>
            </a:r>
            <a:r>
              <a:rPr lang="en-US" sz="2800"/>
              <a:t> v</a:t>
            </a:r>
            <a:r>
              <a:rPr lang="vi-VN" sz="2800"/>
              <a:t>à</a:t>
            </a:r>
            <a:r>
              <a:rPr lang="en-US" sz="2800"/>
              <a:t> nh</a:t>
            </a:r>
            <a:r>
              <a:rPr lang="vi-VN" sz="2800"/>
              <a:t>ẹ</a:t>
            </a:r>
            <a:r>
              <a:rPr lang="en-US" sz="2800"/>
              <a:t> n</a:t>
            </a:r>
            <a:r>
              <a:rPr lang="vi-VN" sz="2800"/>
              <a:t>ê</a:t>
            </a:r>
            <a:r>
              <a:rPr lang="en-US" sz="2800"/>
              <a:t>n d</a:t>
            </a:r>
            <a:r>
              <a:rPr lang="vi-VN" sz="2800"/>
              <a:t>ùng</a:t>
            </a:r>
            <a:r>
              <a:rPr lang="en-US" sz="2800"/>
              <a:t> t</a:t>
            </a:r>
            <a:r>
              <a:rPr lang="vi-VN" sz="2800"/>
              <a:t>ừ</a:t>
            </a:r>
            <a:r>
              <a:rPr lang="en-US" sz="2800"/>
              <a:t> </a:t>
            </a:r>
            <a:r>
              <a:rPr lang="vi-VN" sz="2800" i="1">
                <a:solidFill>
                  <a:srgbClr val="0000FF"/>
                </a:solidFill>
              </a:rPr>
              <a:t>đ</a:t>
            </a:r>
            <a:r>
              <a:rPr lang="en-US" sz="2800" i="1">
                <a:solidFill>
                  <a:srgbClr val="0000FF"/>
                </a:solidFill>
              </a:rPr>
              <a:t>eo</a:t>
            </a:r>
            <a:r>
              <a:rPr lang="en-US" sz="2800"/>
              <a:t> l</a:t>
            </a:r>
            <a:r>
              <a:rPr lang="vi-VN" sz="2800"/>
              <a:t>à</a:t>
            </a:r>
            <a:r>
              <a:rPr lang="en-US" sz="2800"/>
              <a:t> ph</a:t>
            </a:r>
            <a:r>
              <a:rPr lang="vi-VN" sz="2800"/>
              <a:t>ù</a:t>
            </a:r>
            <a:r>
              <a:rPr lang="en-US" sz="2800"/>
              <a:t> h</a:t>
            </a:r>
            <a:r>
              <a:rPr lang="vi-VN" sz="2800"/>
              <a:t>ợp</a:t>
            </a:r>
            <a:r>
              <a:rPr lang="en-US" sz="2800"/>
              <a:t>.</a:t>
            </a:r>
            <a:endParaRPr lang="vi-VN" sz="2800"/>
          </a:p>
        </p:txBody>
      </p:sp>
      <p:pic>
        <p:nvPicPr>
          <p:cNvPr id="20568" name="Picture 88" descr="questspin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728663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9" name="AutoShape 89"/>
          <p:cNvSpPr>
            <a:spLocks noChangeArrowheads="1"/>
          </p:cNvSpPr>
          <p:nvPr/>
        </p:nvSpPr>
        <p:spPr bwMode="auto">
          <a:xfrm>
            <a:off x="3671888" y="2708275"/>
            <a:ext cx="152400" cy="228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AutoShape 90"/>
          <p:cNvSpPr>
            <a:spLocks noChangeArrowheads="1"/>
          </p:cNvSpPr>
          <p:nvPr/>
        </p:nvSpPr>
        <p:spPr bwMode="auto">
          <a:xfrm>
            <a:off x="4392613" y="2708275"/>
            <a:ext cx="152400" cy="228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1" name="AutoShape 91"/>
          <p:cNvSpPr>
            <a:spLocks noChangeArrowheads="1"/>
          </p:cNvSpPr>
          <p:nvPr/>
        </p:nvSpPr>
        <p:spPr bwMode="auto">
          <a:xfrm>
            <a:off x="4032250" y="2708275"/>
            <a:ext cx="152400" cy="228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31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92" descr="Shingle"/>
          <p:cNvSpPr>
            <a:spLocks noChangeArrowheads="1"/>
          </p:cNvSpPr>
          <p:nvPr/>
        </p:nvSpPr>
        <p:spPr bwMode="auto">
          <a:xfrm>
            <a:off x="165100" y="1557338"/>
            <a:ext cx="1743075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Bài tập1/32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4" grpId="0"/>
      <p:bldP spid="20555" grpId="0"/>
      <p:bldP spid="20569" grpId="0" animBg="1"/>
      <p:bldP spid="20570" grpId="0" animBg="1"/>
      <p:bldP spid="205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lentine 04 01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Valentine 09 01 "/>
          <p:cNvPicPr>
            <a:picLocks noChangeAspect="1" noChangeArrowheads="1"/>
          </p:cNvPicPr>
          <p:nvPr/>
        </p:nvPicPr>
        <p:blipFill>
          <a:blip r:embed="rId6"/>
          <a:srcRect l="38333" t="68896"/>
          <a:stretch>
            <a:fillRect/>
          </a:stretch>
        </p:blipFill>
        <p:spPr bwMode="auto">
          <a:xfrm>
            <a:off x="5003800" y="4833938"/>
            <a:ext cx="4140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 descr="Shingle"/>
          <p:cNvSpPr>
            <a:spLocks noChangeArrowheads="1"/>
          </p:cNvSpPr>
          <p:nvPr/>
        </p:nvSpPr>
        <p:spPr bwMode="auto">
          <a:xfrm>
            <a:off x="1511300" y="188913"/>
            <a:ext cx="7632700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Tiết 6 – </a:t>
            </a:r>
            <a:r>
              <a:rPr lang="en-US" sz="2000"/>
              <a:t>Luyện từ và câu</a:t>
            </a:r>
            <a:r>
              <a:rPr lang="en-US" sz="2000">
                <a:solidFill>
                  <a:srgbClr val="FF0000"/>
                </a:solidFill>
              </a:rPr>
              <a:t>:  </a:t>
            </a:r>
            <a:r>
              <a:rPr lang="en-US" sz="2400" b="1">
                <a:solidFill>
                  <a:srgbClr val="FF0000"/>
                </a:solidFill>
              </a:rPr>
              <a:t>Luyện tập về từ đồng nghĩa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1739900" y="869950"/>
            <a:ext cx="6840538" cy="174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411413" y="908050"/>
            <a:ext cx="0" cy="5949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Rectangle 7" descr="Shingle"/>
          <p:cNvSpPr>
            <a:spLocks noChangeArrowheads="1"/>
          </p:cNvSpPr>
          <p:nvPr/>
        </p:nvSpPr>
        <p:spPr bwMode="auto">
          <a:xfrm>
            <a:off x="652463" y="1196975"/>
            <a:ext cx="1608137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1/32</a:t>
            </a:r>
          </a:p>
          <a:p>
            <a:endParaRPr lang="en-US" sz="1600" b="1" i="1" u="sng">
              <a:solidFill>
                <a:srgbClr val="006600"/>
              </a:solidFill>
            </a:endParaRPr>
          </a:p>
        </p:txBody>
      </p:sp>
      <p:sp>
        <p:nvSpPr>
          <p:cNvPr id="8200" name="Rectangle 8" descr="Shingle"/>
          <p:cNvSpPr>
            <a:spLocks noChangeArrowheads="1"/>
          </p:cNvSpPr>
          <p:nvPr/>
        </p:nvSpPr>
        <p:spPr bwMode="auto">
          <a:xfrm>
            <a:off x="611188" y="1630363"/>
            <a:ext cx="160813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2/33</a:t>
            </a:r>
          </a:p>
        </p:txBody>
      </p:sp>
      <p:sp>
        <p:nvSpPr>
          <p:cNvPr id="268297" name="Text Box 9" descr="Shingle"/>
          <p:cNvSpPr txBox="1">
            <a:spLocks noChangeArrowheads="1"/>
          </p:cNvSpPr>
          <p:nvPr/>
        </p:nvSpPr>
        <p:spPr bwMode="auto">
          <a:xfrm>
            <a:off x="2771775" y="3249613"/>
            <a:ext cx="5400675" cy="28622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a) Cáo chết ba năm quay đầu về núi.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b) Lá rụng về cội.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c) Trâu bảy năm còn nhớ chuồng.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(làm người phải thuỷ chung; gắn bó với quê hương là tình cảm tự nhiên; loài vật thường nhớ nơi ở cũ)</a:t>
            </a:r>
          </a:p>
        </p:txBody>
      </p:sp>
      <p:sp>
        <p:nvSpPr>
          <p:cNvPr id="8202" name="Text Box 10" descr="Shingle"/>
          <p:cNvSpPr txBox="1">
            <a:spLocks noChangeArrowheads="1"/>
          </p:cNvSpPr>
          <p:nvPr/>
        </p:nvSpPr>
        <p:spPr bwMode="auto">
          <a:xfrm>
            <a:off x="2951163" y="1808163"/>
            <a:ext cx="4321175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268299" name="Ch - Johnny Guitar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8839200" y="0"/>
            <a:ext cx="304800" cy="304800"/>
          </a:xfrm>
        </p:spPr>
      </p:pic>
      <p:pic>
        <p:nvPicPr>
          <p:cNvPr id="268300" name="Picture 12" descr="questspin_w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2528888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01" name="Text Box 13" descr="Shingle"/>
          <p:cNvSpPr txBox="1">
            <a:spLocks noChangeArrowheads="1"/>
          </p:cNvSpPr>
          <p:nvPr/>
        </p:nvSpPr>
        <p:spPr bwMode="auto">
          <a:xfrm>
            <a:off x="2771775" y="1628775"/>
            <a:ext cx="5942013" cy="1200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Chọn ý thích hợp trong ngoặc đơn để giải thích ý nghĩa chung của các câu tục ngữ sau:</a:t>
            </a:r>
          </a:p>
        </p:txBody>
      </p:sp>
      <p:sp>
        <p:nvSpPr>
          <p:cNvPr id="268302" name="AutoShape 14"/>
          <p:cNvSpPr>
            <a:spLocks noChangeArrowheads="1"/>
          </p:cNvSpPr>
          <p:nvPr/>
        </p:nvSpPr>
        <p:spPr bwMode="auto">
          <a:xfrm>
            <a:off x="2843213" y="2528888"/>
            <a:ext cx="6300787" cy="2879725"/>
          </a:xfrm>
          <a:prstGeom prst="cloudCallout">
            <a:avLst>
              <a:gd name="adj1" fmla="val -34935"/>
              <a:gd name="adj2" fmla="val 28778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i="1"/>
              <a:t>Thảo luận nhóm 4 (2 học sinh bàn trên và 2 học sinh bàn dưới)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</a:rPr>
              <a:t>Thời gian: 3 phút</a:t>
            </a:r>
          </a:p>
        </p:txBody>
      </p:sp>
      <p:sp>
        <p:nvSpPr>
          <p:cNvPr id="268306" name="Text Box 18"/>
          <p:cNvSpPr txBox="1">
            <a:spLocks noChangeArrowheads="1"/>
          </p:cNvSpPr>
          <p:nvPr/>
        </p:nvSpPr>
        <p:spPr bwMode="auto">
          <a:xfrm>
            <a:off x="0" y="3249613"/>
            <a:ext cx="2592388" cy="1260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/>
              <a:t>.Đây là hình ảnh lá rụng về </a:t>
            </a:r>
            <a:r>
              <a:rPr lang="en-US" sz="2000">
                <a:solidFill>
                  <a:srgbClr val="0000FF"/>
                </a:solidFill>
              </a:rPr>
              <a:t>cội</a:t>
            </a:r>
            <a:r>
              <a:rPr lang="en-US" sz="2000"/>
              <a:t>. Vậy, </a:t>
            </a:r>
            <a:r>
              <a:rPr lang="en-US" sz="2000">
                <a:solidFill>
                  <a:srgbClr val="0000FF"/>
                </a:solidFill>
              </a:rPr>
              <a:t>cội</a:t>
            </a:r>
            <a:r>
              <a:rPr lang="en-US" sz="2000"/>
              <a:t> có nghĩa là gì (hiểu theo nghĩa gốc) ?</a:t>
            </a:r>
          </a:p>
        </p:txBody>
      </p:sp>
      <p:sp>
        <p:nvSpPr>
          <p:cNvPr id="268307" name="Text Box 19" descr="Shingle"/>
          <p:cNvSpPr txBox="1">
            <a:spLocks noChangeArrowheads="1"/>
          </p:cNvSpPr>
          <p:nvPr/>
        </p:nvSpPr>
        <p:spPr bwMode="auto">
          <a:xfrm>
            <a:off x="0" y="5229225"/>
            <a:ext cx="2051050" cy="708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.Cội</a:t>
            </a:r>
            <a:r>
              <a:rPr lang="en-US" sz="2000"/>
              <a:t>: có nghĩa là</a:t>
            </a:r>
            <a:r>
              <a:rPr lang="en-US" sz="1600"/>
              <a:t> </a:t>
            </a:r>
            <a:r>
              <a:rPr lang="en-US" sz="2000">
                <a:solidFill>
                  <a:srgbClr val="0000FF"/>
                </a:solidFill>
              </a:rPr>
              <a:t>gốc</a:t>
            </a:r>
            <a:r>
              <a:rPr lang="en-US" sz="2000"/>
              <a:t>.</a:t>
            </a:r>
          </a:p>
        </p:txBody>
      </p:sp>
      <p:sp>
        <p:nvSpPr>
          <p:cNvPr id="268310" name="Text Box 22" descr="Shingle"/>
          <p:cNvSpPr txBox="1">
            <a:spLocks noChangeArrowheads="1"/>
          </p:cNvSpPr>
          <p:nvPr/>
        </p:nvSpPr>
        <p:spPr bwMode="auto">
          <a:xfrm>
            <a:off x="3851275" y="5768975"/>
            <a:ext cx="3240088" cy="4619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Cội</a:t>
            </a:r>
            <a:r>
              <a:rPr lang="en-US" sz="2400"/>
              <a:t>: có nghĩa là </a:t>
            </a:r>
            <a:r>
              <a:rPr lang="en-US" sz="2400">
                <a:solidFill>
                  <a:srgbClr val="0000FF"/>
                </a:solidFill>
              </a:rPr>
              <a:t>gốc</a:t>
            </a:r>
            <a:r>
              <a:rPr lang="en-US" sz="2400"/>
              <a:t>.</a:t>
            </a:r>
          </a:p>
        </p:txBody>
      </p:sp>
      <p:pic>
        <p:nvPicPr>
          <p:cNvPr id="268311" name="Picture 23" descr="ahha_ConDuongMuaThu36744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4113" y="0"/>
            <a:ext cx="6732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12" name="Line 24"/>
          <p:cNvSpPr>
            <a:spLocks noChangeShapeType="1"/>
          </p:cNvSpPr>
          <p:nvPr/>
        </p:nvSpPr>
        <p:spPr bwMode="auto">
          <a:xfrm>
            <a:off x="2411413" y="3789363"/>
            <a:ext cx="900112" cy="14398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8314" name="Line 26"/>
          <p:cNvSpPr>
            <a:spLocks noChangeShapeType="1"/>
          </p:cNvSpPr>
          <p:nvPr/>
        </p:nvSpPr>
        <p:spPr bwMode="auto">
          <a:xfrm>
            <a:off x="7092950" y="3608388"/>
            <a:ext cx="1079500" cy="1800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8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8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8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8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8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8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8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8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8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8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6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6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8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47174" fill="hold"/>
                                        <p:tgtEl>
                                          <p:spTgt spid="268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299"/>
                  </p:tgtEl>
                </p:cond>
              </p:nextCondLst>
            </p:seq>
            <p:audio>
              <p:cMediaNode>
                <p:cTn id="1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8299"/>
                </p:tgtEl>
              </p:cMediaNode>
            </p:audio>
          </p:childTnLst>
        </p:cTn>
      </p:par>
    </p:tnLst>
    <p:bldLst>
      <p:bldP spid="268297" grpId="0" build="allAtOnce"/>
      <p:bldP spid="268301" grpId="0" build="allAtOnce"/>
      <p:bldP spid="268302" grpId="0" animBg="1"/>
      <p:bldP spid="268306" grpId="0"/>
      <p:bldP spid="268306" grpId="1"/>
      <p:bldP spid="268307" grpId="0"/>
      <p:bldP spid="268307" grpId="1"/>
      <p:bldP spid="268310" grpId="0"/>
      <p:bldP spid="268312" grpId="0" animBg="1"/>
      <p:bldP spid="268312" grpId="1" animBg="1"/>
      <p:bldP spid="268314" grpId="0" animBg="1"/>
      <p:bldP spid="2683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lentine 04 01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Valentine 09 01 "/>
          <p:cNvPicPr>
            <a:picLocks noChangeAspect="1" noChangeArrowheads="1"/>
          </p:cNvPicPr>
          <p:nvPr/>
        </p:nvPicPr>
        <p:blipFill>
          <a:blip r:embed="rId7"/>
          <a:srcRect l="38333" t="68896"/>
          <a:stretch>
            <a:fillRect/>
          </a:stretch>
        </p:blipFill>
        <p:spPr bwMode="auto">
          <a:xfrm>
            <a:off x="5003800" y="4833938"/>
            <a:ext cx="4140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 descr="Shingle"/>
          <p:cNvSpPr>
            <a:spLocks noChangeArrowheads="1"/>
          </p:cNvSpPr>
          <p:nvPr/>
        </p:nvSpPr>
        <p:spPr bwMode="auto">
          <a:xfrm>
            <a:off x="1511300" y="188913"/>
            <a:ext cx="7632700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Tiết 6 – </a:t>
            </a:r>
            <a:r>
              <a:rPr lang="en-US" sz="2000"/>
              <a:t>Luyện từ và câu</a:t>
            </a:r>
            <a:r>
              <a:rPr lang="en-US" sz="2000">
                <a:solidFill>
                  <a:srgbClr val="FF0000"/>
                </a:solidFill>
              </a:rPr>
              <a:t>:  </a:t>
            </a:r>
            <a:r>
              <a:rPr lang="en-US" sz="2400" b="1">
                <a:solidFill>
                  <a:srgbClr val="FF0000"/>
                </a:solidFill>
              </a:rPr>
              <a:t>Luyện tập về từ đồng nghĩa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1739900" y="869950"/>
            <a:ext cx="6840538" cy="174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2411413" y="908050"/>
            <a:ext cx="0" cy="5949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7" descr="Shingle"/>
          <p:cNvSpPr>
            <a:spLocks noChangeArrowheads="1"/>
          </p:cNvSpPr>
          <p:nvPr/>
        </p:nvSpPr>
        <p:spPr bwMode="auto">
          <a:xfrm>
            <a:off x="652463" y="1196975"/>
            <a:ext cx="1608137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1/32</a:t>
            </a:r>
          </a:p>
          <a:p>
            <a:endParaRPr lang="en-US" sz="1600" b="1" i="1" u="sng">
              <a:solidFill>
                <a:srgbClr val="006600"/>
              </a:solidFill>
            </a:endParaRPr>
          </a:p>
        </p:txBody>
      </p:sp>
      <p:sp>
        <p:nvSpPr>
          <p:cNvPr id="9224" name="Rectangle 8" descr="Shingle"/>
          <p:cNvSpPr>
            <a:spLocks noChangeArrowheads="1"/>
          </p:cNvSpPr>
          <p:nvPr/>
        </p:nvSpPr>
        <p:spPr bwMode="auto">
          <a:xfrm>
            <a:off x="611188" y="1630363"/>
            <a:ext cx="160813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2/33</a:t>
            </a:r>
          </a:p>
        </p:txBody>
      </p:sp>
      <p:sp>
        <p:nvSpPr>
          <p:cNvPr id="9225" name="Text Box 10" descr="Shingle"/>
          <p:cNvSpPr txBox="1">
            <a:spLocks noChangeArrowheads="1"/>
          </p:cNvSpPr>
          <p:nvPr/>
        </p:nvSpPr>
        <p:spPr bwMode="auto">
          <a:xfrm>
            <a:off x="2951163" y="1808163"/>
            <a:ext cx="4321175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289803" name="Ch - Johnny Guitar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2"/>
          </p:nvPr>
        </p:nvPicPr>
        <p:blipFill>
          <a:blip r:embed="rId8"/>
          <a:srcRect/>
          <a:stretch>
            <a:fillRect/>
          </a:stretch>
        </p:blipFill>
        <p:spPr>
          <a:xfrm>
            <a:off x="8839200" y="0"/>
            <a:ext cx="304800" cy="304800"/>
          </a:xfrm>
        </p:spPr>
      </p:pic>
      <p:pic>
        <p:nvPicPr>
          <p:cNvPr id="289804" name="Picture 12" descr="questspin_w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2528888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09" name="Text Box 17"/>
          <p:cNvSpPr txBox="1">
            <a:spLocks noChangeArrowheads="1"/>
          </p:cNvSpPr>
          <p:nvPr/>
        </p:nvSpPr>
        <p:spPr bwMode="auto">
          <a:xfrm>
            <a:off x="2487613" y="1858963"/>
            <a:ext cx="6551612" cy="13906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      </a:t>
            </a:r>
            <a:r>
              <a:rPr lang="vi-VN" sz="2400"/>
              <a:t>Đặt</a:t>
            </a:r>
            <a:r>
              <a:rPr lang="en-US" sz="2400"/>
              <a:t> c</a:t>
            </a:r>
            <a:r>
              <a:rPr lang="vi-VN" sz="2400"/>
              <a:t>â</a:t>
            </a:r>
            <a:r>
              <a:rPr lang="en-US" sz="2400"/>
              <a:t>u có s</a:t>
            </a:r>
            <a:r>
              <a:rPr lang="vi-VN" sz="2400"/>
              <a:t>ử</a:t>
            </a:r>
            <a:r>
              <a:rPr lang="en-US" sz="2400"/>
              <a:t> d</a:t>
            </a:r>
            <a:r>
              <a:rPr lang="vi-VN" sz="2400"/>
              <a:t>ụng</a:t>
            </a:r>
            <a:r>
              <a:rPr lang="en-US" sz="2400"/>
              <a:t> 1 trong 3 c</a:t>
            </a:r>
            <a:r>
              <a:rPr lang="vi-VN" sz="2400"/>
              <a:t>â</a:t>
            </a:r>
            <a:r>
              <a:rPr lang="en-US" sz="2400"/>
              <a:t>u t</a:t>
            </a:r>
            <a:r>
              <a:rPr lang="vi-VN" sz="2400"/>
              <a:t>ục</a:t>
            </a:r>
            <a:r>
              <a:rPr lang="en-US" sz="2400"/>
              <a:t> ng</a:t>
            </a:r>
            <a:r>
              <a:rPr lang="vi-VN" sz="2400"/>
              <a:t>ữ</a:t>
            </a:r>
            <a:r>
              <a:rPr lang="en-US" sz="2400"/>
              <a:t> tr</a:t>
            </a:r>
            <a:r>
              <a:rPr lang="vi-VN" sz="2400"/>
              <a:t>ê</a:t>
            </a:r>
            <a:r>
              <a:rPr lang="en-US" sz="2400"/>
              <a:t>n</a:t>
            </a:r>
            <a:r>
              <a:rPr lang="en-US" sz="1600"/>
              <a:t>.</a:t>
            </a:r>
            <a:endParaRPr lang="vi-VN" sz="1600"/>
          </a:p>
        </p:txBody>
      </p: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2474913" y="3429000"/>
            <a:ext cx="6605587" cy="18002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 VD: </a:t>
            </a:r>
            <a:r>
              <a:rPr lang="vi-VN" sz="2400"/>
              <a:t>Ô</a:t>
            </a:r>
            <a:r>
              <a:rPr lang="en-US" sz="2400"/>
              <a:t>ng t</a:t>
            </a:r>
            <a:r>
              <a:rPr lang="vi-VN" sz="2400"/>
              <a:t>ô</a:t>
            </a:r>
            <a:r>
              <a:rPr lang="en-US" sz="2400"/>
              <a:t>i </a:t>
            </a:r>
            <a:r>
              <a:rPr lang="vi-VN" sz="2400"/>
              <a:t>ở</a:t>
            </a:r>
            <a:r>
              <a:rPr lang="en-US" sz="2400"/>
              <a:t> n</a:t>
            </a:r>
            <a:r>
              <a:rPr lang="vi-VN" sz="2400"/>
              <a:t>ước</a:t>
            </a:r>
            <a:r>
              <a:rPr lang="en-US" sz="2400"/>
              <a:t> ngo</a:t>
            </a:r>
            <a:r>
              <a:rPr lang="vi-VN" sz="2400"/>
              <a:t>ài</a:t>
            </a:r>
            <a:r>
              <a:rPr lang="en-US" sz="2400"/>
              <a:t> s</a:t>
            </a:r>
            <a:r>
              <a:rPr lang="vi-VN" sz="2400"/>
              <a:t>ắp</a:t>
            </a:r>
            <a:r>
              <a:rPr lang="en-US" sz="2400"/>
              <a:t> v</a:t>
            </a:r>
            <a:r>
              <a:rPr lang="vi-VN" sz="2400"/>
              <a:t>ề</a:t>
            </a:r>
            <a:r>
              <a:rPr lang="en-US" sz="2400"/>
              <a:t> n</a:t>
            </a:r>
            <a:r>
              <a:rPr lang="vi-VN" sz="2400"/>
              <a:t>ước</a:t>
            </a:r>
            <a:r>
              <a:rPr lang="en-US" sz="2400"/>
              <a:t> s</a:t>
            </a:r>
            <a:r>
              <a:rPr lang="vi-VN" sz="2400"/>
              <a:t>ống</a:t>
            </a:r>
            <a:r>
              <a:rPr lang="en-US" sz="2400"/>
              <a:t> c</a:t>
            </a:r>
            <a:r>
              <a:rPr lang="vi-VN" sz="2400"/>
              <a:t>ùng</a:t>
            </a:r>
            <a:r>
              <a:rPr lang="en-US" sz="2400"/>
              <a:t> gia </a:t>
            </a:r>
            <a:r>
              <a:rPr lang="vi-VN" sz="2400"/>
              <a:t>đình</a:t>
            </a:r>
            <a:r>
              <a:rPr lang="en-US" sz="2400"/>
              <a:t> t</a:t>
            </a:r>
            <a:r>
              <a:rPr lang="vi-VN" sz="2400"/>
              <a:t>ô</a:t>
            </a:r>
            <a:r>
              <a:rPr lang="en-US" sz="2400"/>
              <a:t>i. </a:t>
            </a:r>
            <a:r>
              <a:rPr lang="vi-VN" sz="2400"/>
              <a:t>Ô</a:t>
            </a:r>
            <a:r>
              <a:rPr lang="en-US" sz="2400"/>
              <a:t>ng b</a:t>
            </a:r>
            <a:r>
              <a:rPr lang="vi-VN" sz="2400"/>
              <a:t>ảo</a:t>
            </a:r>
            <a:r>
              <a:rPr lang="en-US" sz="2400"/>
              <a:t>: “</a:t>
            </a:r>
            <a:r>
              <a:rPr lang="en-US" sz="2400" i="1">
                <a:solidFill>
                  <a:srgbClr val="FF0000"/>
                </a:solidFill>
              </a:rPr>
              <a:t>L</a:t>
            </a:r>
            <a:r>
              <a:rPr lang="vi-VN" sz="2400" i="1">
                <a:solidFill>
                  <a:srgbClr val="FF0000"/>
                </a:solidFill>
              </a:rPr>
              <a:t>á</a:t>
            </a:r>
            <a:r>
              <a:rPr lang="en-US" sz="2400" i="1">
                <a:solidFill>
                  <a:srgbClr val="FF0000"/>
                </a:solidFill>
              </a:rPr>
              <a:t> r</a:t>
            </a:r>
            <a:r>
              <a:rPr lang="vi-VN" sz="2400" i="1">
                <a:solidFill>
                  <a:srgbClr val="FF0000"/>
                </a:solidFill>
              </a:rPr>
              <a:t>ụng</a:t>
            </a:r>
            <a:r>
              <a:rPr lang="en-US" sz="2400" i="1">
                <a:solidFill>
                  <a:srgbClr val="FF0000"/>
                </a:solidFill>
              </a:rPr>
              <a:t> v</a:t>
            </a:r>
            <a:r>
              <a:rPr lang="vi-VN" sz="2400" i="1">
                <a:solidFill>
                  <a:srgbClr val="FF0000"/>
                </a:solidFill>
              </a:rPr>
              <a:t>ề</a:t>
            </a:r>
            <a:r>
              <a:rPr lang="en-US" sz="2400" i="1">
                <a:solidFill>
                  <a:srgbClr val="FF0000"/>
                </a:solidFill>
              </a:rPr>
              <a:t> c</a:t>
            </a:r>
            <a:r>
              <a:rPr lang="vi-VN" sz="2400" i="1">
                <a:solidFill>
                  <a:srgbClr val="FF0000"/>
                </a:solidFill>
              </a:rPr>
              <a:t>ội</a:t>
            </a:r>
            <a:r>
              <a:rPr lang="en-US" sz="2400"/>
              <a:t>, </a:t>
            </a:r>
            <a:r>
              <a:rPr lang="vi-VN" sz="2400"/>
              <a:t>ô</a:t>
            </a:r>
            <a:r>
              <a:rPr lang="en-US" sz="2400"/>
              <a:t>ng mu</a:t>
            </a:r>
            <a:r>
              <a:rPr lang="vi-VN" sz="2400"/>
              <a:t>ốn</a:t>
            </a:r>
            <a:r>
              <a:rPr lang="en-US" sz="2400"/>
              <a:t> v</a:t>
            </a:r>
            <a:r>
              <a:rPr lang="vi-VN" sz="2400"/>
              <a:t>ề</a:t>
            </a:r>
            <a:r>
              <a:rPr lang="en-US" sz="2400"/>
              <a:t> ch</a:t>
            </a:r>
            <a:r>
              <a:rPr lang="vi-VN" sz="2400"/>
              <a:t>ết</a:t>
            </a:r>
            <a:r>
              <a:rPr lang="en-US" sz="2400"/>
              <a:t> ở</a:t>
            </a:r>
            <a:r>
              <a:rPr lang="en-US" sz="1600"/>
              <a:t> </a:t>
            </a:r>
            <a:r>
              <a:rPr lang="en-US" sz="2400"/>
              <a:t>n</a:t>
            </a:r>
            <a:r>
              <a:rPr lang="vi-VN" sz="2400"/>
              <a:t>ơ</a:t>
            </a:r>
            <a:r>
              <a:rPr lang="en-US" sz="2400"/>
              <a:t>i qu</a:t>
            </a:r>
            <a:r>
              <a:rPr lang="vi-VN" sz="2400"/>
              <a:t>ê</a:t>
            </a:r>
            <a:r>
              <a:rPr lang="en-US" sz="2400"/>
              <a:t> cha </a:t>
            </a:r>
            <a:r>
              <a:rPr lang="vi-VN" sz="2400"/>
              <a:t>đất</a:t>
            </a:r>
            <a:r>
              <a:rPr lang="en-US" sz="2400"/>
              <a:t> t</a:t>
            </a:r>
            <a:r>
              <a:rPr lang="vi-VN" sz="2400"/>
              <a:t>ổ</a:t>
            </a:r>
            <a:r>
              <a:rPr lang="en-US" sz="2400"/>
              <a:t>.”</a:t>
            </a:r>
            <a:endParaRPr lang="vi-VN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9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9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7174" fill="hold"/>
                                        <p:tgtEl>
                                          <p:spTgt spid="289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803"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9803"/>
                </p:tgtEl>
              </p:cMediaNode>
            </p:audio>
          </p:childTnLst>
        </p:cTn>
      </p:par>
    </p:tnLst>
    <p:bldLst>
      <p:bldP spid="289809" grpId="0" animBg="1"/>
      <p:bldP spid="2898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06363"/>
            <a:ext cx="871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Tiết 6 – Luyện từ và câu</a:t>
            </a:r>
            <a:r>
              <a:rPr lang="en-US" sz="2400" b="1">
                <a:solidFill>
                  <a:srgbClr val="FF0066"/>
                </a:solidFill>
              </a:rPr>
              <a:t>:  </a:t>
            </a:r>
            <a:r>
              <a:rPr lang="en-US" sz="2400" b="1"/>
              <a:t>Luyện tập về từ đồng nghĩa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31800" y="908050"/>
            <a:ext cx="381000" cy="3048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047750" y="865188"/>
            <a:ext cx="4784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10246" name="Line 35"/>
          <p:cNvSpPr>
            <a:spLocks noChangeShapeType="1"/>
          </p:cNvSpPr>
          <p:nvPr/>
        </p:nvSpPr>
        <p:spPr bwMode="auto">
          <a:xfrm>
            <a:off x="2051050" y="685800"/>
            <a:ext cx="0" cy="617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40"/>
          <p:cNvSpPr txBox="1">
            <a:spLocks noChangeArrowheads="1"/>
          </p:cNvSpPr>
          <p:nvPr/>
        </p:nvSpPr>
        <p:spPr bwMode="auto">
          <a:xfrm>
            <a:off x="8686800" y="646112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12</a:t>
            </a:r>
          </a:p>
        </p:txBody>
      </p:sp>
      <p:pic>
        <p:nvPicPr>
          <p:cNvPr id="10248" name="Picture 43" descr="Valentine 11 01 "/>
          <p:cNvPicPr>
            <a:picLocks noChangeAspect="1" noChangeArrowheads="1"/>
          </p:cNvPicPr>
          <p:nvPr/>
        </p:nvPicPr>
        <p:blipFill>
          <a:blip r:embed="rId6"/>
          <a:srcRect l="50833" t="62231"/>
          <a:stretch>
            <a:fillRect/>
          </a:stretch>
        </p:blipFill>
        <p:spPr bwMode="auto">
          <a:xfrm>
            <a:off x="7451725" y="4689475"/>
            <a:ext cx="16922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4" descr="Valentine 11 01 "/>
          <p:cNvPicPr>
            <a:picLocks noChangeAspect="1" noChangeArrowheads="1"/>
          </p:cNvPicPr>
          <p:nvPr/>
        </p:nvPicPr>
        <p:blipFill>
          <a:blip r:embed="rId6"/>
          <a:srcRect l="50833" t="62231"/>
          <a:stretch>
            <a:fillRect/>
          </a:stretch>
        </p:blipFill>
        <p:spPr bwMode="auto">
          <a:xfrm>
            <a:off x="6192838" y="5364163"/>
            <a:ext cx="141763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5" descr="Valentine 11 01 "/>
          <p:cNvPicPr>
            <a:picLocks noChangeAspect="1" noChangeArrowheads="1"/>
          </p:cNvPicPr>
          <p:nvPr/>
        </p:nvPicPr>
        <p:blipFill>
          <a:blip r:embed="rId7"/>
          <a:srcRect l="50833" t="62231"/>
          <a:stretch>
            <a:fillRect/>
          </a:stretch>
        </p:blipFill>
        <p:spPr bwMode="auto">
          <a:xfrm>
            <a:off x="4932363" y="6146800"/>
            <a:ext cx="14176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46" descr="Shingle"/>
          <p:cNvSpPr txBox="1">
            <a:spLocks noChangeArrowheads="1"/>
          </p:cNvSpPr>
          <p:nvPr/>
        </p:nvSpPr>
        <p:spPr bwMode="auto">
          <a:xfrm>
            <a:off x="2193925" y="2157413"/>
            <a:ext cx="6840538" cy="1570037"/>
          </a:xfrm>
          <a:prstGeom prst="rect">
            <a:avLst/>
          </a:prstGeom>
          <a:noFill/>
          <a:ln w="19050" algn="ctr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Dựa theo ý một khổ thơ trong bài </a:t>
            </a:r>
            <a:r>
              <a:rPr lang="en-US" sz="2400" b="1" i="1">
                <a:solidFill>
                  <a:srgbClr val="FF0000"/>
                </a:solidFill>
              </a:rPr>
              <a:t>Sắc màu em yêu</a:t>
            </a:r>
            <a:r>
              <a:rPr lang="en-US" sz="2400">
                <a:solidFill>
                  <a:srgbClr val="0000FF"/>
                </a:solidFill>
              </a:rPr>
              <a:t>, hãy viết</a:t>
            </a:r>
            <a:r>
              <a:rPr lang="en-US" sz="1600"/>
              <a:t> </a:t>
            </a:r>
            <a:r>
              <a:rPr lang="en-US" sz="2400">
                <a:solidFill>
                  <a:srgbClr val="0000FF"/>
                </a:solidFill>
              </a:rPr>
              <a:t>một đoạn văn miêu tả màu sắc đẹp của những sự vật mà em yêu thích. Trong đoạn văn, chú ý sử dụng những </a:t>
            </a:r>
            <a:r>
              <a:rPr lang="en-US" sz="2400" i="1" u="sng">
                <a:solidFill>
                  <a:srgbClr val="339933"/>
                </a:solidFill>
              </a:rPr>
              <a:t>từ đồng nghĩa</a:t>
            </a:r>
            <a:r>
              <a:rPr lang="en-US" sz="240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0252" name="Text Box 48" descr="Shingle"/>
          <p:cNvSpPr txBox="1">
            <a:spLocks noChangeArrowheads="1"/>
          </p:cNvSpPr>
          <p:nvPr/>
        </p:nvSpPr>
        <p:spPr bwMode="auto">
          <a:xfrm>
            <a:off x="0" y="1989138"/>
            <a:ext cx="2051050" cy="769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3/33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253" name="Rectangle 49" descr="Shingle"/>
          <p:cNvSpPr>
            <a:spLocks noChangeArrowheads="1"/>
          </p:cNvSpPr>
          <p:nvPr/>
        </p:nvSpPr>
        <p:spPr bwMode="auto">
          <a:xfrm>
            <a:off x="250825" y="1196975"/>
            <a:ext cx="1608138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1/32</a:t>
            </a:r>
          </a:p>
        </p:txBody>
      </p:sp>
      <p:sp>
        <p:nvSpPr>
          <p:cNvPr id="10254" name="Rectangle 50" descr="Shingle"/>
          <p:cNvSpPr>
            <a:spLocks noChangeArrowheads="1"/>
          </p:cNvSpPr>
          <p:nvPr/>
        </p:nvSpPr>
        <p:spPr bwMode="auto">
          <a:xfrm>
            <a:off x="250825" y="1577975"/>
            <a:ext cx="1608138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2/33</a:t>
            </a:r>
          </a:p>
        </p:txBody>
      </p:sp>
      <p:pic>
        <p:nvPicPr>
          <p:cNvPr id="144436" name="Picture 52" descr="questspin_w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396875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437" name="Text Box 53" descr="Shingle"/>
          <p:cNvSpPr txBox="1">
            <a:spLocks noChangeArrowheads="1"/>
          </p:cNvSpPr>
          <p:nvPr/>
        </p:nvSpPr>
        <p:spPr bwMode="auto">
          <a:xfrm>
            <a:off x="2411413" y="4149725"/>
            <a:ext cx="6551612" cy="3194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sz="2400"/>
              <a:t>Em ch</a:t>
            </a:r>
            <a:r>
              <a:rPr lang="vi-VN" sz="2400"/>
              <a:t>ọn</a:t>
            </a:r>
            <a:r>
              <a:rPr lang="en-US" sz="2400"/>
              <a:t> kh</a:t>
            </a:r>
            <a:r>
              <a:rPr lang="vi-VN" sz="2400"/>
              <a:t>ổ</a:t>
            </a:r>
            <a:r>
              <a:rPr lang="en-US" sz="2400"/>
              <a:t> th</a:t>
            </a:r>
            <a:r>
              <a:rPr lang="vi-VN" sz="2400"/>
              <a:t>ơ</a:t>
            </a:r>
            <a:r>
              <a:rPr lang="en-US" sz="2400"/>
              <a:t> n</a:t>
            </a:r>
            <a:r>
              <a:rPr lang="vi-VN" sz="2400"/>
              <a:t>ào</a:t>
            </a:r>
            <a:r>
              <a:rPr lang="en-US" sz="2400"/>
              <a:t> trong b</a:t>
            </a:r>
            <a:r>
              <a:rPr lang="vi-VN" sz="2400"/>
              <a:t>ài</a:t>
            </a:r>
            <a:r>
              <a:rPr lang="en-US" sz="2400"/>
              <a:t> th</a:t>
            </a:r>
            <a:r>
              <a:rPr lang="vi-VN" sz="2400"/>
              <a:t>ơ</a:t>
            </a:r>
            <a:r>
              <a:rPr lang="en-US" sz="2400"/>
              <a:t> </a:t>
            </a:r>
            <a:r>
              <a:rPr lang="vi-VN" sz="2400"/>
              <a:t>để</a:t>
            </a:r>
            <a:r>
              <a:rPr lang="en-US" sz="2400"/>
              <a:t> mi</a:t>
            </a:r>
            <a:r>
              <a:rPr lang="vi-VN" sz="2400"/>
              <a:t>ê</a:t>
            </a:r>
            <a:r>
              <a:rPr lang="en-US" sz="2400"/>
              <a:t>u t</a:t>
            </a:r>
            <a:r>
              <a:rPr lang="vi-VN" sz="2400"/>
              <a:t>ả</a:t>
            </a:r>
            <a:r>
              <a:rPr lang="en-US" sz="2400"/>
              <a:t>. Kh</a:t>
            </a:r>
            <a:r>
              <a:rPr lang="vi-VN" sz="2400"/>
              <a:t>ổ</a:t>
            </a:r>
            <a:r>
              <a:rPr lang="en-US" sz="2400"/>
              <a:t> th</a:t>
            </a:r>
            <a:r>
              <a:rPr lang="vi-VN" sz="2400"/>
              <a:t>ơ</a:t>
            </a:r>
            <a:r>
              <a:rPr lang="en-US" sz="2400"/>
              <a:t> </a:t>
            </a:r>
            <a:r>
              <a:rPr lang="vi-VN" sz="2400"/>
              <a:t>đó</a:t>
            </a:r>
            <a:r>
              <a:rPr lang="en-US" sz="2400"/>
              <a:t> c</a:t>
            </a:r>
            <a:r>
              <a:rPr lang="vi-VN" sz="2400"/>
              <a:t>ó</a:t>
            </a:r>
            <a:r>
              <a:rPr lang="en-US" sz="2400"/>
              <a:t> m</a:t>
            </a:r>
            <a:r>
              <a:rPr lang="vi-VN" sz="2400"/>
              <a:t>àu</a:t>
            </a:r>
            <a:r>
              <a:rPr lang="en-US" sz="2400"/>
              <a:t> s</a:t>
            </a:r>
            <a:r>
              <a:rPr lang="vi-VN" sz="2400"/>
              <a:t>ắc</a:t>
            </a:r>
            <a:r>
              <a:rPr lang="en-US" sz="2400"/>
              <a:t> của những</a:t>
            </a:r>
            <a:r>
              <a:rPr lang="en-US" sz="1600"/>
              <a:t> </a:t>
            </a:r>
            <a:r>
              <a:rPr lang="en-US" sz="2400"/>
              <a:t>s</a:t>
            </a:r>
            <a:r>
              <a:rPr lang="vi-VN" sz="2400"/>
              <a:t>ự</a:t>
            </a:r>
            <a:r>
              <a:rPr lang="en-US" sz="2400"/>
              <a:t> v</a:t>
            </a:r>
            <a:r>
              <a:rPr lang="vi-VN" sz="2400"/>
              <a:t>ật</a:t>
            </a:r>
            <a:r>
              <a:rPr lang="en-US" sz="2400"/>
              <a:t> n</a:t>
            </a:r>
            <a:r>
              <a:rPr lang="vi-VN" sz="2400"/>
              <a:t>ào</a:t>
            </a:r>
            <a:r>
              <a:rPr lang="en-US" sz="2400"/>
              <a:t> ?</a:t>
            </a:r>
            <a:endParaRPr lang="vi-VN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4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4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Ngô Thị Hồng Nhung</a:t>
            </a:r>
          </a:p>
        </p:txBody>
      </p:sp>
      <p:pic>
        <p:nvPicPr>
          <p:cNvPr id="11267" name="Picture 4" descr="hi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Valentine 04 01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Valentine 09 01 "/>
          <p:cNvPicPr>
            <a:picLocks noChangeAspect="1" noChangeArrowheads="1"/>
          </p:cNvPicPr>
          <p:nvPr/>
        </p:nvPicPr>
        <p:blipFill>
          <a:blip r:embed="rId6"/>
          <a:srcRect l="38333" t="68896"/>
          <a:stretch>
            <a:fillRect/>
          </a:stretch>
        </p:blipFill>
        <p:spPr bwMode="auto">
          <a:xfrm>
            <a:off x="5003800" y="4833938"/>
            <a:ext cx="4140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 descr="Shingle"/>
          <p:cNvSpPr>
            <a:spLocks noChangeArrowheads="1"/>
          </p:cNvSpPr>
          <p:nvPr/>
        </p:nvSpPr>
        <p:spPr bwMode="auto">
          <a:xfrm>
            <a:off x="1511300" y="188913"/>
            <a:ext cx="7632700" cy="461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Tiết 6 – </a:t>
            </a:r>
            <a:r>
              <a:rPr lang="en-US" sz="2000"/>
              <a:t>Luyện từ và câu</a:t>
            </a:r>
            <a:r>
              <a:rPr lang="en-US" sz="2000">
                <a:solidFill>
                  <a:srgbClr val="FF0000"/>
                </a:solidFill>
              </a:rPr>
              <a:t>:  </a:t>
            </a:r>
            <a:r>
              <a:rPr lang="en-US" sz="2400" b="1">
                <a:solidFill>
                  <a:srgbClr val="FF0000"/>
                </a:solidFill>
              </a:rPr>
              <a:t>Luyện tập về từ đồng nghĩa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H="1">
            <a:off x="1739900" y="869950"/>
            <a:ext cx="6840538" cy="174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2411413" y="908050"/>
            <a:ext cx="0" cy="5949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Rectangle 7" descr="Shingle"/>
          <p:cNvSpPr>
            <a:spLocks noChangeArrowheads="1"/>
          </p:cNvSpPr>
          <p:nvPr/>
        </p:nvSpPr>
        <p:spPr bwMode="auto">
          <a:xfrm>
            <a:off x="652463" y="879475"/>
            <a:ext cx="1608137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1/32</a:t>
            </a:r>
          </a:p>
          <a:p>
            <a:endParaRPr lang="en-US" sz="1600" b="1" i="1" u="sng">
              <a:solidFill>
                <a:srgbClr val="006600"/>
              </a:solidFill>
            </a:endParaRPr>
          </a:p>
        </p:txBody>
      </p:sp>
      <p:sp>
        <p:nvSpPr>
          <p:cNvPr id="1033" name="Rectangle 8" descr="Shingle"/>
          <p:cNvSpPr>
            <a:spLocks noChangeArrowheads="1"/>
          </p:cNvSpPr>
          <p:nvPr/>
        </p:nvSpPr>
        <p:spPr bwMode="auto">
          <a:xfrm>
            <a:off x="611188" y="1249363"/>
            <a:ext cx="160813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2/33</a:t>
            </a:r>
          </a:p>
        </p:txBody>
      </p:sp>
      <p:sp>
        <p:nvSpPr>
          <p:cNvPr id="1034" name="Text Box 10" descr="Shingle"/>
          <p:cNvSpPr txBox="1">
            <a:spLocks noChangeArrowheads="1"/>
          </p:cNvSpPr>
          <p:nvPr/>
        </p:nvSpPr>
        <p:spPr bwMode="auto">
          <a:xfrm>
            <a:off x="2951163" y="1808163"/>
            <a:ext cx="4321175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271372" name="Picture 12" descr="questspin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2168525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1378" name="Object 18" descr="Shingle"/>
          <p:cNvGraphicFramePr>
            <a:graphicFrameLocks noChangeAspect="1"/>
          </p:cNvGraphicFramePr>
          <p:nvPr>
            <p:ph sz="half" idx="2"/>
          </p:nvPr>
        </p:nvGraphicFramePr>
        <p:xfrm>
          <a:off x="2411413" y="908050"/>
          <a:ext cx="6732587" cy="5949950"/>
        </p:xfrm>
        <a:graphic>
          <a:graphicData uri="http://schemas.openxmlformats.org/presentationml/2006/ole">
            <p:oleObj spid="_x0000_s1026" name="Slide" r:id="rId8" imgW="4572042" imgH="3428869" progId="PowerPoint.Slide.8">
              <p:embed/>
            </p:oleObj>
          </a:graphicData>
        </a:graphic>
      </p:graphicFrame>
      <p:sp>
        <p:nvSpPr>
          <p:cNvPr id="1036" name="Rectangle 25" descr="Shingle"/>
          <p:cNvSpPr>
            <a:spLocks noChangeArrowheads="1"/>
          </p:cNvSpPr>
          <p:nvPr/>
        </p:nvSpPr>
        <p:spPr bwMode="auto">
          <a:xfrm>
            <a:off x="588963" y="1576388"/>
            <a:ext cx="1608137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u="sng">
                <a:solidFill>
                  <a:srgbClr val="006600"/>
                </a:solidFill>
              </a:rPr>
              <a:t>Bài tập</a:t>
            </a:r>
            <a:r>
              <a:rPr lang="en-US" sz="2000" b="1" i="1" u="sng"/>
              <a:t> </a:t>
            </a:r>
            <a:r>
              <a:rPr lang="en-US" sz="2000" b="1" i="1" u="sng">
                <a:solidFill>
                  <a:srgbClr val="006600"/>
                </a:solidFill>
              </a:rPr>
              <a:t>3/33</a:t>
            </a:r>
          </a:p>
        </p:txBody>
      </p:sp>
      <p:pic>
        <p:nvPicPr>
          <p:cNvPr id="271386" name="Picture 26" descr="57840008128nj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908050"/>
            <a:ext cx="67325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87" name="Picture 27" descr="48affacd_langquenhatrangmd9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908050"/>
            <a:ext cx="67325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5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5698</TotalTime>
  <Words>900</Words>
  <Application>Microsoft Office PowerPoint</Application>
  <PresentationFormat>On-screen Show (4:3)</PresentationFormat>
  <Paragraphs>70</Paragraphs>
  <Slides>13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Default Design</vt:lpstr>
      <vt:lpstr>Microsoft PowerPoint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1344</cp:revision>
  <dcterms:created xsi:type="dcterms:W3CDTF">2009-01-10T13:51:55Z</dcterms:created>
  <dcterms:modified xsi:type="dcterms:W3CDTF">2016-06-30T02:50:14Z</dcterms:modified>
</cp:coreProperties>
</file>