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1"/>
  </p:notesMasterIdLst>
  <p:handoutMasterIdLst>
    <p:handoutMasterId r:id="rId32"/>
  </p:handoutMasterIdLst>
  <p:sldIdLst>
    <p:sldId id="271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326" r:id="rId15"/>
    <p:sldId id="292" r:id="rId16"/>
    <p:sldId id="335" r:id="rId17"/>
    <p:sldId id="336" r:id="rId18"/>
    <p:sldId id="337" r:id="rId19"/>
    <p:sldId id="338" r:id="rId20"/>
    <p:sldId id="339" r:id="rId21"/>
    <p:sldId id="341" r:id="rId22"/>
    <p:sldId id="346" r:id="rId23"/>
    <p:sldId id="354" r:id="rId24"/>
    <p:sldId id="355" r:id="rId25"/>
    <p:sldId id="302" r:id="rId26"/>
    <p:sldId id="279" r:id="rId27"/>
    <p:sldId id="351" r:id="rId28"/>
    <p:sldId id="350" r:id="rId29"/>
    <p:sldId id="31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DA393481-77C1-4AE4-B1C9-5C8667787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8D74E98F-81DF-426C-BC17-43CFBD386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T0" fmla="*/ 8474 w 43200"/>
                <a:gd name="T1" fmla="*/ 3400 h 43200"/>
                <a:gd name="T2" fmla="*/ 4900 w 43200"/>
                <a:gd name="T3" fmla="*/ 42 h 43200"/>
                <a:gd name="T4" fmla="*/ 4237 w 43200"/>
                <a:gd name="T5" fmla="*/ 3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045FF-5C8D-4D8E-88EA-242B9DAFC03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3A4EE613-91F4-4E95-9B82-8055EEF0C7F2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A3806-C8EB-4E95-B6E2-26B6B865AB5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06F0173-EA4C-4533-9EEA-9E2CC66ADA7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95795-C270-4754-9EFB-DF90C49F542C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3B1E7A9-C61C-416D-8C06-4D3B16830530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AFBE2-CBA8-4D39-B37B-B42E39BE1036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515DA47-58E6-4BD9-A13B-344C7A169EA5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0E7F9-B8F3-4727-AF70-147E21BD02A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54F8F4D-14F1-4696-B39C-17E0905A4BED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F316-8AF5-482C-BC76-4A836587813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A94CC37-1778-405C-9584-8839B3420D78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8379E-6429-4FA9-AE61-2192445222A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D356560-BDFE-4A45-89AD-DCF801964D2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D50C7-EDA6-4FD3-87B2-37A3D8AC7AF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5942519-C77E-47BA-AA31-61FD490A7D3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C7A9A-2A2E-403F-A2D4-CEB8C2B1BE8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5A5D8EF-1A7F-4E03-A795-167B1A67FFA8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5161D-9EA1-4EA0-BFF2-B76DE166419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CB463FC-7368-42F2-8E2D-A15E259507E2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136C4-304E-48E5-8AFC-B5A7803BE274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20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FF1F3D6-E0F5-4218-90E2-4CA870E239B8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T0" fmla="*/ 10596 w 43200"/>
                <a:gd name="T1" fmla="*/ 4312 h 43200"/>
                <a:gd name="T2" fmla="*/ 5298 w 43200"/>
                <a:gd name="T3" fmla="*/ 0 h 43200"/>
                <a:gd name="T4" fmla="*/ 5298 w 43200"/>
                <a:gd name="T5" fmla="*/ 4312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2FB90908-6549-4DC8-8140-5CD48D80A2C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 b="0">
                <a:latin typeface="+mj-lt"/>
              </a:defRPr>
            </a:lvl2pPr>
          </a:lstStyle>
          <a:p>
            <a:pPr lvl="1">
              <a:defRPr/>
            </a:pPr>
            <a:fld id="{02B4ED5B-4CCD-42F0-B40C-9DF38B160048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hyperlink" Target="http://bhmanh73.googlepages.com/Herp4_8396_075.jpg/Herp4_8396_075-full.jpg" TargetMode="External"/><Relationship Id="rId7" Type="http://schemas.openxmlformats.org/officeDocument/2006/relationships/hyperlink" Target="http://bhmanh73.googlepages.com/Herp2_030.jpg/Herp2_030-full.jpg" TargetMode="Externa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hyperlink" Target="http://bhmanh73.googlepages.com/Herp6_7963_075.jpg/Herp6_7963_075-full.jpg" TargetMode="External"/><Relationship Id="rId10" Type="http://schemas.openxmlformats.org/officeDocument/2006/relationships/image" Target="../media/image25.jpeg"/><Relationship Id="rId4" Type="http://schemas.openxmlformats.org/officeDocument/2006/relationships/image" Target="../media/image22.jpeg"/><Relationship Id="rId9" Type="http://schemas.openxmlformats.org/officeDocument/2006/relationships/hyperlink" Target="http://bhmanh73.googlepages.com/Herp8_075.jpg/Herp8_075-full.jpg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hyperlink" Target="http://bhmanh73.googlepages.com/Herp5_7687_040.jpg/Herp5_7687_040-full.jpg" TargetMode="External"/><Relationship Id="rId7" Type="http://schemas.openxmlformats.org/officeDocument/2006/relationships/hyperlink" Target="http://bhmanh73.googlepages.com/Herp3_0106_024.jpg/Herp3_0106_024-full.jpg" TargetMode="External"/><Relationship Id="rId12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11" Type="http://schemas.openxmlformats.org/officeDocument/2006/relationships/hyperlink" Target="http://bhmanh73.googlepages.com/Herp9_5800_0385.jpg/Herp9_5800_0385-full.jpg" TargetMode="External"/><Relationship Id="rId5" Type="http://schemas.openxmlformats.org/officeDocument/2006/relationships/hyperlink" Target="http://bhmanh73.googlepages.com/herp1_075.jpg/herp1_075-full.jpg" TargetMode="External"/><Relationship Id="rId10" Type="http://schemas.openxmlformats.org/officeDocument/2006/relationships/image" Target="../media/image30.jpeg"/><Relationship Id="rId4" Type="http://schemas.openxmlformats.org/officeDocument/2006/relationships/image" Target="../media/image27.jpeg"/><Relationship Id="rId9" Type="http://schemas.openxmlformats.org/officeDocument/2006/relationships/hyperlink" Target="http://bhmanh73.googlepages.com/Herp7_6070_030.jpg/Herp7_6070_030-full.jpg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9398E9A-8745-48BB-AF2F-A0205FD827DA}" type="slidenum">
              <a:rPr lang="en-US" sz="1200" smtClean="0">
                <a:latin typeface="Arial" charset="0"/>
              </a:rPr>
              <a:pPr lvl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3077" name="Text Box 14"/>
          <p:cNvSpPr txBox="1">
            <a:spLocks noChangeArrowheads="1"/>
          </p:cNvSpPr>
          <p:nvPr/>
        </p:nvSpPr>
        <p:spPr bwMode="auto">
          <a:xfrm>
            <a:off x="1371600" y="0"/>
            <a:ext cx="6670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               M ôn : Luyện từ và câu </a:t>
            </a:r>
          </a:p>
          <a:p>
            <a:r>
              <a:rPr lang="en-US" sz="2400">
                <a:latin typeface="Arial" charset="0"/>
              </a:rPr>
              <a:t>     Bài : </a:t>
            </a:r>
            <a:r>
              <a:rPr lang="en-US" sz="2400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sz="2400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sz="2400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sz="2400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0" y="2057400"/>
            <a:ext cx="8494713" cy="3108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     Rừng nguyên sinh Nam Cát Tiên là khu bảo tồn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a </a:t>
            </a:r>
          </a:p>
          <a:p>
            <a:r>
              <a:rPr lang="en-US" sz="2400">
                <a:latin typeface="Arial" charset="0"/>
              </a:rPr>
              <a:t>dạng sinh học với ít nhất 55 loài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ộng vật có vú, 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n 300</a:t>
            </a:r>
          </a:p>
          <a:p>
            <a:r>
              <a:rPr lang="en-US" sz="2400">
                <a:latin typeface="Arial" charset="0"/>
              </a:rPr>
              <a:t>loài chim ,40 loài bò sát , rất nhiều loài l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ỡng c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và cá </a:t>
            </a:r>
          </a:p>
          <a:p>
            <a:r>
              <a:rPr lang="en-US" sz="2400">
                <a:latin typeface="Arial" charset="0"/>
              </a:rPr>
              <a:t>n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 ngọt… thảm thực vật ở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ây rất phong phú.</a:t>
            </a:r>
          </a:p>
          <a:p>
            <a:r>
              <a:rPr lang="en-US" sz="2400">
                <a:latin typeface="Arial" charset="0"/>
              </a:rPr>
              <a:t> Hàng tr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m loại cây khác nhau làm thành các loại rừng:</a:t>
            </a:r>
          </a:p>
          <a:p>
            <a:r>
              <a:rPr lang="en-US" sz="2400">
                <a:latin typeface="Arial" charset="0"/>
              </a:rPr>
              <a:t> rừng th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ờng xanh, rừng bán th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ờng xanh, rừng tre, </a:t>
            </a:r>
          </a:p>
          <a:p>
            <a:r>
              <a:rPr lang="en-US" sz="2400">
                <a:latin typeface="Arial" charset="0"/>
              </a:rPr>
              <a:t>rừng hỗn hợp.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327025" y="5638800"/>
            <a:ext cx="8293100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rgbClr val="FFFF66"/>
                </a:solidFill>
                <a:latin typeface="Arial" charset="0"/>
              </a:rPr>
              <a:t>Khu bảo tồn </a:t>
            </a:r>
            <a:r>
              <a:rPr lang="vi-VN" sz="2400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a dạng sinh học là n</a:t>
            </a:r>
            <a:r>
              <a:rPr lang="vi-VN" sz="2400">
                <a:solidFill>
                  <a:srgbClr val="FFFF66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i l</a:t>
            </a:r>
            <a:r>
              <a:rPr lang="vi-VN" sz="2400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u giữ nhiều loài</a:t>
            </a:r>
          </a:p>
          <a:p>
            <a:r>
              <a:rPr lang="vi-VN" sz="2400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ộng vật và thực vật.</a:t>
            </a:r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0" y="3505200"/>
            <a:ext cx="830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228600" y="3886200"/>
            <a:ext cx="7162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>
            <a:off x="0" y="4267200"/>
            <a:ext cx="830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228600" y="4648200"/>
            <a:ext cx="7848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0" y="5029200"/>
            <a:ext cx="2286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085" name="Text Box 28"/>
          <p:cNvSpPr txBox="1">
            <a:spLocks noChangeArrowheads="1"/>
          </p:cNvSpPr>
          <p:nvPr/>
        </p:nvSpPr>
        <p:spPr bwMode="auto">
          <a:xfrm>
            <a:off x="593725" y="1144588"/>
            <a:ext cx="102235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Bài 1:</a:t>
            </a:r>
          </a:p>
        </p:txBody>
      </p:sp>
      <p:sp>
        <p:nvSpPr>
          <p:cNvPr id="67613" name="Text Box 29"/>
          <p:cNvSpPr txBox="1">
            <a:spLocks noChangeArrowheads="1"/>
          </p:cNvSpPr>
          <p:nvPr/>
        </p:nvSpPr>
        <p:spPr bwMode="auto">
          <a:xfrm>
            <a:off x="685800" y="1600200"/>
            <a:ext cx="7680325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Qua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oạn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sau, em hiểu : “ </a:t>
            </a:r>
            <a:r>
              <a:rPr lang="en-US" sz="2400">
                <a:solidFill>
                  <a:srgbClr val="FFCC00"/>
                </a:solidFill>
                <a:latin typeface="Arial" charset="0"/>
              </a:rPr>
              <a:t>khu bảo tồn </a:t>
            </a:r>
            <a:r>
              <a:rPr lang="vi-VN" sz="2400">
                <a:solidFill>
                  <a:srgbClr val="FFCC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CC00"/>
                </a:solidFill>
                <a:latin typeface="Arial" charset="0"/>
              </a:rPr>
              <a:t>a dạng</a:t>
            </a:r>
          </a:p>
          <a:p>
            <a:r>
              <a:rPr lang="en-US" sz="2400">
                <a:solidFill>
                  <a:srgbClr val="FFCC00"/>
                </a:solidFill>
                <a:latin typeface="Arial" charset="0"/>
              </a:rPr>
              <a:t>sinh học</a:t>
            </a:r>
            <a:r>
              <a:rPr lang="en-US" sz="2400">
                <a:latin typeface="Arial" charset="0"/>
              </a:rPr>
              <a:t>” là gì?</a:t>
            </a:r>
          </a:p>
        </p:txBody>
      </p:sp>
      <p:sp>
        <p:nvSpPr>
          <p:cNvPr id="67614" name="Line 30"/>
          <p:cNvSpPr>
            <a:spLocks noChangeShapeType="1"/>
          </p:cNvSpPr>
          <p:nvPr/>
        </p:nvSpPr>
        <p:spPr bwMode="auto">
          <a:xfrm>
            <a:off x="2438400" y="3200400"/>
            <a:ext cx="6019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6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7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7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7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7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20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7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7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0" grpId="0"/>
      <p:bldP spid="67601" grpId="0"/>
      <p:bldP spid="67605" grpId="0" animBg="1"/>
      <p:bldP spid="67607" grpId="0" animBg="1"/>
      <p:bldP spid="67609" grpId="0" animBg="1"/>
      <p:bldP spid="67610" grpId="0" animBg="1"/>
      <p:bldP spid="67611" grpId="0" animBg="1"/>
      <p:bldP spid="67613" grpId="0"/>
      <p:bldP spid="67614" grpId="0" animBg="1"/>
      <p:bldP spid="6761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F893A99-E70E-49D4-9B0E-CE54FC0A3B37}" type="slidenum">
              <a:rPr lang="en-US" smtClean="0">
                <a:latin typeface="Arial" charset="0"/>
              </a:rPr>
              <a:pPr lvl="1"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2294" name="Picture 6" descr="Bao-l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962400" y="6338888"/>
            <a:ext cx="152241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Báo lửa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AE7555D-2BFA-466E-8257-AB399E45DDCE}" type="slidenum">
              <a:rPr lang="en-US" smtClean="0">
                <a:latin typeface="Arial" charset="0"/>
              </a:rPr>
              <a:pPr lvl="1"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3318" name="Picture 6" descr="bo-x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886200" y="6338888"/>
            <a:ext cx="14827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Bò xám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BE26AD2-18E7-47CD-9DD6-A72BCB495B60}" type="slidenum">
              <a:rPr lang="en-US" smtClean="0">
                <a:latin typeface="Arial" charset="0"/>
              </a:rPr>
              <a:pPr lvl="1"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4342" name="Picture 6" descr="Cha-v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124200" y="6338888"/>
            <a:ext cx="304323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Chà vá chân nâu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6BA8580-A2B3-4673-ADDE-28A73DDE9A64}" type="slidenum">
              <a:rPr lang="en-US" smtClean="0">
                <a:latin typeface="Arial" charset="0"/>
              </a:rPr>
              <a:pPr lvl="1"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5366" name="Picture 6" descr="Cho-soi-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3"/>
            <a:ext cx="9144000" cy="612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429000" y="6338888"/>
            <a:ext cx="20669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Chó sói 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ỏ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F012617-0045-4D56-A986-D23D600358D5}" type="slidenum">
              <a:rPr lang="en-US" smtClean="0">
                <a:latin typeface="Arial" charset="0"/>
              </a:rPr>
              <a:pPr lvl="1"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6390" name="Picture 7" descr="user pos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513"/>
            <a:ext cx="9144000" cy="613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3733800" y="6338888"/>
            <a:ext cx="14239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Tê giác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2613D77-5198-4249-9C98-C1445440344E}" type="slidenum">
              <a:rPr lang="en-US" smtClean="0">
                <a:latin typeface="Arial" charset="0"/>
              </a:rPr>
              <a:pPr lvl="1"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7414" name="Picture 6" descr="Cheo-cheo-Nam-Du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362200" y="6338888"/>
            <a:ext cx="41338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Cheo cheo nam d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ươ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ng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82E5A5C-C6ED-461F-9B2D-9FE08602F82C}" type="slidenum">
              <a:rPr lang="en-US" smtClean="0">
                <a:latin typeface="Arial" charset="0"/>
              </a:rPr>
              <a:pPr lvl="1"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8438" name="Picture 5" descr="user pos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1219200" y="4572000"/>
            <a:ext cx="16097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Arial" charset="0"/>
              </a:rPr>
              <a:t>Gà lôi</a:t>
            </a:r>
          </a:p>
        </p:txBody>
      </p:sp>
      <p:pic>
        <p:nvPicPr>
          <p:cNvPr id="18440" name="Picture 7" descr="Image for Nguyen Viet Hoai Nam's bl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5181600" y="4495800"/>
            <a:ext cx="3570288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Arial" charset="0"/>
              </a:rPr>
              <a:t>Diệc xanh lớn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1B9CE9F-E887-4554-AB17-10E30EDAB70E}" type="slidenum">
              <a:rPr lang="en-US" smtClean="0">
                <a:latin typeface="Arial" charset="0"/>
              </a:rPr>
              <a:pPr lvl="1"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9462" name="Picture 5" descr="Image for Nguyen Viet Hoai Nam's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971800" y="6338888"/>
            <a:ext cx="270033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bồ nông trắng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73D4DC0-65CB-4C44-AC1C-2DB06F83199B}" type="slidenum">
              <a:rPr lang="en-US" smtClean="0">
                <a:latin typeface="Arial" charset="0"/>
              </a:rPr>
              <a:pPr lvl="1"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pic>
        <p:nvPicPr>
          <p:cNvPr id="20485" name="Picture 4" descr="Image for Nguyen Viet Hoai Nam's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9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5" descr="Image for Nguyen Viet Hoai Nam's bl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438400"/>
            <a:ext cx="46482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609600" y="4572000"/>
            <a:ext cx="172243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Cò qu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ă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m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6019800" y="6338888"/>
            <a:ext cx="16017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Cò rừng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C0DBB90-3FBE-4C55-A59A-FED9586AA374}" type="slidenum">
              <a:rPr lang="en-US" smtClean="0">
                <a:latin typeface="Arial" charset="0"/>
              </a:rPr>
              <a:pPr lvl="1"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21510" name="Picture 5" descr="Image for Nguyen Viet Hoai Nam's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048000" y="6338888"/>
            <a:ext cx="25574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Diệc bạch lớn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FAF1E9C-692B-4904-9956-93AB20410A61}" type="slidenum">
              <a:rPr lang="en-US" smtClean="0">
                <a:latin typeface="Arial" charset="0"/>
              </a:rPr>
              <a:pPr lvl="1"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pic>
        <p:nvPicPr>
          <p:cNvPr id="4101" name="Picture 6" descr="200783113250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685800" y="5486400"/>
            <a:ext cx="573087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* Khu dự trữ sinh quyển thế giới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685800" y="5943600"/>
            <a:ext cx="83200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* Hệ </a:t>
            </a:r>
            <a:r>
              <a:rPr lang="vi-VN">
                <a:solidFill>
                  <a:srgbClr val="FFCC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ộng thực vật vô cùng </a:t>
            </a:r>
            <a:r>
              <a:rPr lang="vi-VN">
                <a:solidFill>
                  <a:srgbClr val="FFCC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a dạng, phong phú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762000" y="6338888"/>
            <a:ext cx="590073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* Là kho báu về </a:t>
            </a:r>
            <a:r>
              <a:rPr lang="vi-VN">
                <a:solidFill>
                  <a:srgbClr val="FFCC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a dạng sinh học</a:t>
            </a:r>
          </a:p>
        </p:txBody>
      </p:sp>
    </p:spTree>
  </p:cSld>
  <p:clrMapOvr>
    <a:masterClrMapping/>
  </p:clrMapOvr>
  <p:transition spd="slow">
    <p:randomBar dir="vert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3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7" grpId="0"/>
      <p:bldP spid="839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E2FE500-991B-47AC-8CA0-547EFBEADAF5}" type="slidenum">
              <a:rPr lang="en-US" smtClean="0">
                <a:latin typeface="Arial" charset="0"/>
              </a:rPr>
              <a:pPr lvl="1"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22534" name="Picture 5" descr="Herp10_8527_075-fu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05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6" descr="Herp4_8396_075-smal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0"/>
            <a:ext cx="289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7" descr="Herp6_7963_075-small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0"/>
            <a:ext cx="2743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8" descr="Herp2_030-small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0480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9" descr="Herp8_075-small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0" y="30480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3048000" y="6156325"/>
            <a:ext cx="2890838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CC00"/>
                </a:solidFill>
                <a:latin typeface="Arial" charset="0"/>
              </a:rPr>
              <a:t>Loài bò sát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0A90F35-976F-4766-9C88-68756638F2B6}" type="slidenum">
              <a:rPr lang="en-US" smtClean="0">
                <a:latin typeface="Arial" charset="0"/>
              </a:rPr>
              <a:pPr lvl="1"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23558" name="Picture 5" descr="poison-fr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743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 descr="Herp5_7687_040-smal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0"/>
            <a:ext cx="320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7" descr="herp1_075-small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3600" y="0"/>
            <a:ext cx="320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8" descr="Herp3_0106_024-small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43200" y="2819400"/>
            <a:ext cx="3124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9" descr="Herp7_6070_030-small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867400" y="28194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0" descr="Herp9_5800_0385-small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2819400"/>
            <a:ext cx="2743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2667000" y="5638800"/>
            <a:ext cx="5326063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CC00"/>
                </a:solidFill>
                <a:latin typeface="Arial" charset="0"/>
              </a:rPr>
              <a:t>ếch nhái l</a:t>
            </a:r>
            <a:r>
              <a:rPr lang="vi-VN" sz="4400">
                <a:solidFill>
                  <a:srgbClr val="FFCC00"/>
                </a:solidFill>
                <a:latin typeface="Arial" charset="0"/>
              </a:rPr>
              <a:t>ư</a:t>
            </a:r>
            <a:r>
              <a:rPr lang="en-US" sz="4400">
                <a:solidFill>
                  <a:srgbClr val="FFCC00"/>
                </a:solidFill>
                <a:latin typeface="Arial" charset="0"/>
              </a:rPr>
              <a:t>ỡng c</a:t>
            </a:r>
            <a:r>
              <a:rPr lang="vi-VN" sz="4400">
                <a:solidFill>
                  <a:srgbClr val="FFCC00"/>
                </a:solidFill>
                <a:latin typeface="Arial" charset="0"/>
              </a:rPr>
              <a:t>ư</a:t>
            </a:r>
            <a:r>
              <a:rPr lang="en-US" sz="440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2B88639-B8B6-4B62-B7A1-933EEAA39CA5}" type="datetime1">
              <a:rPr lang="en-US" sz="1200" smtClean="0">
                <a:latin typeface="Arial" charset="0"/>
              </a:rPr>
              <a:pPr/>
              <a:t>6/30/2016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4579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EA3BC7B-E0B1-46D1-9D1C-84147FA7E7FD}" type="slidenum">
              <a:rPr lang="en-US" sz="1200" smtClean="0">
                <a:latin typeface="Arial" charset="0"/>
              </a:rPr>
              <a:pPr lvl="1"/>
              <a:t>22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371600" y="0"/>
            <a:ext cx="6670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     </a:t>
            </a:r>
          </a:p>
          <a:p>
            <a:r>
              <a:rPr lang="en-US" sz="2400">
                <a:latin typeface="Arial" charset="0"/>
              </a:rPr>
              <a:t>                  Môn : Luyện từ và câu </a:t>
            </a:r>
          </a:p>
          <a:p>
            <a:r>
              <a:rPr lang="en-US" sz="2400">
                <a:latin typeface="Arial" charset="0"/>
              </a:rPr>
              <a:t>     Bài : </a:t>
            </a:r>
            <a:r>
              <a:rPr lang="en-US" sz="2400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sz="2400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sz="2400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sz="2400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9144000" cy="3108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Bài số 2:</a:t>
            </a:r>
          </a:p>
          <a:p>
            <a:r>
              <a:rPr lang="en-US" sz="2400">
                <a:latin typeface="Arial" charset="0"/>
              </a:rPr>
              <a:t>Xếp các từ ngữ chỉ hành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ộng nêu trong ngoặc </a:t>
            </a:r>
            <a:r>
              <a:rPr lang="vi-VN" sz="2400">
                <a:latin typeface="Arial" charset="0"/>
              </a:rPr>
              <a:t>đơ</a:t>
            </a:r>
            <a:r>
              <a:rPr lang="en-US" sz="2400">
                <a:latin typeface="Arial" charset="0"/>
              </a:rPr>
              <a:t>n vào nhóm thích hợp:</a:t>
            </a:r>
          </a:p>
          <a:p>
            <a:r>
              <a:rPr lang="en-US" sz="2400">
                <a:latin typeface="Arial" charset="0"/>
              </a:rPr>
              <a:t>( phá rừng; trồng cây;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ánh cá bằng mìn; trồng rừng; xả rác bừa bãi; tham gia vệ sinh tr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ờng lớp;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ốt n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ng; s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bắn thú rừng; phủ xanh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ồi trọc; buôn  bán 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ộng vật hoang dã; giữ sạch nguồn n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ớc; bảo vệ các loài vật có ích…) </a:t>
            </a:r>
          </a:p>
          <a:p>
            <a:endParaRPr lang="en-US" sz="2400">
              <a:latin typeface="Arial" charset="0"/>
            </a:endParaRPr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>
              <a:latin typeface="Arial" charset="0"/>
            </a:endParaRPr>
          </a:p>
        </p:txBody>
      </p:sp>
      <p:sp>
        <p:nvSpPr>
          <p:cNvPr id="24585" name="Line 7"/>
          <p:cNvSpPr>
            <a:spLocks noChangeShapeType="1"/>
          </p:cNvSpPr>
          <p:nvPr/>
        </p:nvSpPr>
        <p:spPr bwMode="auto">
          <a:xfrm>
            <a:off x="4572000" y="6019800"/>
            <a:ext cx="0" cy="838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0" y="6172200"/>
            <a:ext cx="9144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hlink"/>
                </a:solidFill>
                <a:latin typeface="Arial" charset="0"/>
              </a:rPr>
              <a:t>Hành 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ộng bảo vệ môi tr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ờng               Hành 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ộng phá hoại môi tr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5FFAB50-A733-48C2-855E-B7F904579EA6}" type="slidenum">
              <a:rPr lang="en-US" smtClean="0">
                <a:latin typeface="Arial" charset="0"/>
              </a:rPr>
              <a:pPr lvl="1"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pic>
        <p:nvPicPr>
          <p:cNvPr id="25605" name="Picture 4" descr="doi troc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048000" y="6156325"/>
            <a:ext cx="3176588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CC00"/>
                </a:solidFill>
                <a:latin typeface="Arial" charset="0"/>
              </a:rPr>
              <a:t>Đồi, núi trọc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0A2478F-1CE9-462E-A558-46B9E4CCF2E9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26627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24701AC-C393-4F6F-B8BB-F561CD2C08EA}" type="slidenum">
              <a:rPr lang="en-US" smtClean="0">
                <a:latin typeface="Arial" charset="0"/>
              </a:rPr>
              <a:pPr lvl="1"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pic>
        <p:nvPicPr>
          <p:cNvPr id="26630" name="Picture 6" descr="images627113_tettrongcay1_bt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82A0BB4-6E12-44AA-95E9-9ABADCF04938}" type="slidenum">
              <a:rPr lang="en-US" smtClean="0">
                <a:latin typeface="Arial" charset="0"/>
              </a:rPr>
              <a:pPr lvl="1"/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27654" name="Picture 5" descr="xả rác bừa bãi trên đường phố H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 descr="SonCau23Ch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E6A9E37-7AC7-4886-90CE-41B5E66256E2}" type="slidenum">
              <a:rPr lang="en-US" smtClean="0">
                <a:latin typeface="Arial" charset="0"/>
              </a:rPr>
              <a:pPr lvl="1"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28678" name="Picture 9" descr="60TanRacH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8CF37A3-F132-4BE4-A330-83ECEFAC22B6}" type="slidenum">
              <a:rPr lang="en-US" smtClean="0">
                <a:latin typeface="Arial" charset="0"/>
              </a:rPr>
              <a:pPr lvl="1"/>
              <a:t>27</a:t>
            </a:fld>
            <a:endParaRPr lang="en-US" smtClean="0">
              <a:latin typeface="Arial" charset="0"/>
            </a:endParaRP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pic>
        <p:nvPicPr>
          <p:cNvPr id="29701" name="Picture 8" descr="V187_clip_image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24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10" descr="images1217195_tiger_sk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0"/>
            <a:ext cx="28654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14" descr="Bear1_HaTayprovince_byJamesCompton_TSEA_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0"/>
            <a:ext cx="3200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4" name="Text Box 15"/>
          <p:cNvSpPr txBox="1">
            <a:spLocks noChangeArrowheads="1"/>
          </p:cNvSpPr>
          <p:nvPr/>
        </p:nvSpPr>
        <p:spPr bwMode="auto">
          <a:xfrm>
            <a:off x="1889125" y="5564188"/>
            <a:ext cx="512127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Buôn bán </a:t>
            </a:r>
            <a:r>
              <a:rPr lang="vi-VN">
                <a:solidFill>
                  <a:srgbClr val="FFCC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ộng vật hoang dã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5E157F2-45DB-4336-A5F6-45EAA929D72E}" type="slidenum">
              <a:rPr lang="en-US" sz="1200" smtClean="0">
                <a:latin typeface="Arial" charset="0"/>
              </a:rPr>
              <a:pPr lvl="1"/>
              <a:t>28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1371600" y="0"/>
            <a:ext cx="6670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     </a:t>
            </a:r>
          </a:p>
          <a:p>
            <a:r>
              <a:rPr lang="en-US" sz="2400">
                <a:latin typeface="Arial" charset="0"/>
              </a:rPr>
              <a:t>                  Môn : Luyện từ và câu </a:t>
            </a:r>
          </a:p>
          <a:p>
            <a:r>
              <a:rPr lang="en-US" sz="2400">
                <a:latin typeface="Arial" charset="0"/>
              </a:rPr>
              <a:t>     Bài : </a:t>
            </a:r>
            <a:r>
              <a:rPr lang="en-US" sz="2400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sz="2400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sz="2400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sz="2400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146050" y="1524000"/>
            <a:ext cx="8537575" cy="120015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Bài 3: chọn một trong các cụm từ ở bài tập 2 làm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ề tài</a:t>
            </a:r>
          </a:p>
          <a:p>
            <a:r>
              <a:rPr lang="en-US" sz="2400">
                <a:latin typeface="Arial" charset="0"/>
              </a:rPr>
              <a:t>(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M</a:t>
            </a:r>
            <a:r>
              <a:rPr lang="en-US" sz="2400">
                <a:latin typeface="Arial" charset="0"/>
              </a:rPr>
              <a:t>: 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Phủ xanh </a:t>
            </a:r>
            <a:r>
              <a:rPr lang="vi-VN" sz="24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ồi trọc</a:t>
            </a:r>
            <a:r>
              <a:rPr lang="en-US" sz="2400">
                <a:latin typeface="Arial" charset="0"/>
              </a:rPr>
              <a:t>), em hãy viết một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oạn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khoảng</a:t>
            </a:r>
          </a:p>
          <a:p>
            <a:r>
              <a:rPr lang="en-US" sz="2400">
                <a:latin typeface="Arial" charset="0"/>
              </a:rPr>
              <a:t>5 câu về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ề tài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ó.</a:t>
            </a: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228600" y="3200400"/>
            <a:ext cx="89154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( phá rừng, trồng cây,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ánh cá bằng mìn, trồng rừng, xả rác bừa bãi, tham gia vệ sinh tr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ờng lớp,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ốt n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ng, s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bắn thú rừng, phủ xanh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ồi trọc, buôn  bán 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ộng vật hoang dã, giữ sạch nguồn n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ớc, bảo vệ các loài vật có ích…)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5A77659-4D08-499C-8D7C-8D27D24D12B4}" type="slidenum">
              <a:rPr lang="en-US" smtClean="0">
                <a:latin typeface="Arial" charset="0"/>
              </a:rPr>
              <a:pPr lvl="1"/>
              <a:t>29</a:t>
            </a:fld>
            <a:endParaRPr lang="en-US" smtClean="0">
              <a:latin typeface="Arial" charset="0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10668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     </a:t>
            </a:r>
          </a:p>
          <a:p>
            <a:r>
              <a:rPr lang="en-US">
                <a:latin typeface="Arial" charset="0"/>
              </a:rPr>
              <a:t>   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sp>
        <p:nvSpPr>
          <p:cNvPr id="119818" name="WordArt 10"/>
          <p:cNvSpPr>
            <a:spLocks noChangeArrowheads="1" noChangeShapeType="1" noTextEdit="1"/>
          </p:cNvSpPr>
          <p:nvPr/>
        </p:nvSpPr>
        <p:spPr bwMode="auto">
          <a:xfrm>
            <a:off x="0" y="1905000"/>
            <a:ext cx="8610600" cy="4038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Triển lãm tranh vẽ</a:t>
            </a:r>
          </a:p>
          <a:p>
            <a:pPr algn="ctr"/>
            <a:r>
              <a:rPr lang="vi-VN" sz="3600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Bảo vệ môi trường</a:t>
            </a:r>
            <a:endParaRPr lang="en-US" sz="3600" i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3CD3FC3-07AE-4E7A-BA10-4FC42C83A864}" type="slidenum">
              <a:rPr lang="en-US" smtClean="0">
                <a:latin typeface="Arial" charset="0"/>
              </a:rPr>
              <a:pPr lvl="1"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5126" name="Picture 6" descr="20078311375_mk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295400" y="6338888"/>
            <a:ext cx="68976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Sông suối trong rừng quốc gia Cát Tiên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B382B31-78ED-45A6-935A-08939D2C8C68}" type="slidenum">
              <a:rPr lang="en-US" smtClean="0">
                <a:latin typeface="Arial" charset="0"/>
              </a:rPr>
              <a:pPr lvl="1"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6150" name="Picture 6" descr="200783113342_cay-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85800" y="6338888"/>
            <a:ext cx="80184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Cây si ngàn n</a:t>
            </a:r>
            <a:r>
              <a:rPr lang="vi-VN">
                <a:solidFill>
                  <a:srgbClr val="FFCC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 trong rừng quốc gia Cát Tiên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FFDFBC7-5F6F-4D2D-976C-EB3CD69048A2}" type="slidenum">
              <a:rPr lang="en-US" smtClean="0">
                <a:latin typeface="Arial" charset="0"/>
              </a:rPr>
              <a:pPr lvl="1"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7174" name="Picture 6" descr="20078311346_cay-bang-l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828800" y="6338888"/>
            <a:ext cx="61087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Cây bằng l</a:t>
            </a:r>
            <a:r>
              <a:rPr lang="vi-VN">
                <a:solidFill>
                  <a:srgbClr val="FFCC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ng trong rừng Cát Tiên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1B27201-D0F8-4C7C-9BDB-5401000B5F37}" type="slidenum">
              <a:rPr lang="en-US" smtClean="0">
                <a:latin typeface="Arial" charset="0"/>
              </a:rPr>
              <a:pPr lvl="1"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pic>
        <p:nvPicPr>
          <p:cNvPr id="8197" name="Picture 6" descr="bo-r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124200" y="6096000"/>
            <a:ext cx="16017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Bò rừng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C2E239A-157A-4C59-A61A-12DC7F083799}" type="slidenum">
              <a:rPr lang="en-US" smtClean="0">
                <a:latin typeface="Arial" charset="0"/>
              </a:rPr>
              <a:pPr lvl="1"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9222" name="Picture 6" descr="bo-t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038600" y="6338888"/>
            <a:ext cx="12239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Bò tót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5BAB073-3EC9-4436-BA76-F61400E6A82B}" type="slidenum">
              <a:rPr lang="en-US" smtClean="0">
                <a:latin typeface="Arial" charset="0"/>
              </a:rPr>
              <a:pPr lvl="1"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0246" name="Picture 6" descr="Bao-g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962400" y="6338888"/>
            <a:ext cx="17414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Báo gấm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A7CECFC-BF8C-43A6-A1CF-E2E7E87F2A66}" type="slidenum">
              <a:rPr lang="en-US" smtClean="0">
                <a:latin typeface="Arial" charset="0"/>
              </a:rPr>
              <a:pPr lvl="1"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31083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803525" y="38258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371600" y="0"/>
            <a:ext cx="7721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Thứ     ngày    tháng 1  năm 2007</a:t>
            </a:r>
          </a:p>
          <a:p>
            <a:r>
              <a:rPr lang="en-US">
                <a:latin typeface="Arial" charset="0"/>
              </a:rPr>
              <a:t>               Môn : Luyện từ và câu </a:t>
            </a:r>
          </a:p>
          <a:p>
            <a:r>
              <a:rPr lang="en-US">
                <a:latin typeface="Arial" charset="0"/>
              </a:rPr>
              <a:t>     Bài : </a:t>
            </a:r>
            <a:r>
              <a:rPr lang="en-US">
                <a:solidFill>
                  <a:srgbClr val="FFCC00"/>
                </a:solidFill>
                <a:latin typeface="Arial" charset="0"/>
              </a:rPr>
              <a:t>Mở rộng vốn từ : 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Bảo vệ môi tr</a:t>
            </a:r>
            <a:r>
              <a:rPr lang="vi-VN" i="1">
                <a:solidFill>
                  <a:schemeClr val="hlink"/>
                </a:solidFill>
                <a:latin typeface="Arial" charset="0"/>
              </a:rPr>
              <a:t>ư</a:t>
            </a:r>
            <a:r>
              <a:rPr lang="en-US" i="1">
                <a:solidFill>
                  <a:schemeClr val="hlink"/>
                </a:solidFill>
                <a:latin typeface="Arial" charset="0"/>
              </a:rPr>
              <a:t>ờng</a:t>
            </a:r>
          </a:p>
        </p:txBody>
      </p:sp>
      <p:pic>
        <p:nvPicPr>
          <p:cNvPr id="11270" name="Picture 6" descr="Bao-hoa-ma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505200" y="6338888"/>
            <a:ext cx="23209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Arial" charset="0"/>
              </a:rPr>
              <a:t>Báo hoa mai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Office\Templates\1033\Training.pot</Template>
  <TotalTime>2020</TotalTime>
  <Words>1149</Words>
  <Application>Microsoft PowerPoint 7.0</Application>
  <PresentationFormat>On-screen Show (4:3)</PresentationFormat>
  <Paragraphs>149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.VnTime</vt:lpstr>
      <vt:lpstr>Arial</vt:lpstr>
      <vt:lpstr>Times New Roman</vt:lpstr>
      <vt:lpstr>Wingdings</vt:lpstr>
      <vt:lpstr>Training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49</cp:revision>
  <cp:lastPrinted>1601-01-01T00:00:00Z</cp:lastPrinted>
  <dcterms:created xsi:type="dcterms:W3CDTF">1601-01-01T00:00:00Z</dcterms:created>
  <dcterms:modified xsi:type="dcterms:W3CDTF">2016-06-30T03:10:55Z</dcterms:modified>
</cp:coreProperties>
</file>