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8"/>
  </p:notesMasterIdLst>
  <p:sldIdLst>
    <p:sldId id="288" r:id="rId2"/>
    <p:sldId id="273" r:id="rId3"/>
    <p:sldId id="266" r:id="rId4"/>
    <p:sldId id="281" r:id="rId5"/>
    <p:sldId id="272" r:id="rId6"/>
    <p:sldId id="270" r:id="rId7"/>
    <p:sldId id="256" r:id="rId8"/>
    <p:sldId id="262" r:id="rId9"/>
    <p:sldId id="263" r:id="rId10"/>
    <p:sldId id="264" r:id="rId11"/>
    <p:sldId id="258" r:id="rId12"/>
    <p:sldId id="267" r:id="rId13"/>
    <p:sldId id="265" r:id="rId14"/>
    <p:sldId id="259" r:id="rId15"/>
    <p:sldId id="287" r:id="rId16"/>
    <p:sldId id="28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00"/>
    <a:srgbClr val="FF66CC"/>
    <a:srgbClr val="008080"/>
    <a:srgbClr val="0000FF"/>
    <a:srgbClr val="FF0066"/>
    <a:srgbClr val="6699FF"/>
    <a:srgbClr val="A50021"/>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78" autoAdjust="0"/>
    <p:restoredTop sz="94660"/>
  </p:normalViewPr>
  <p:slideViewPr>
    <p:cSldViewPr>
      <p:cViewPr varScale="1">
        <p:scale>
          <a:sx n="38" d="100"/>
          <a:sy n="38" d="100"/>
        </p:scale>
        <p:origin x="-13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BE800C-C82C-4BAE-A735-7F1F4C91CB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8F6A8D-E898-4729-938A-92E5E9FD03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AEA91B-9A2D-48D0-8C89-9335C957ED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1A407-A9ED-4DDA-AE5E-074EE845C8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3453D-2C48-436E-81E0-088A630740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9DA8C-5BE7-4618-A4F7-5A204156DC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75D3E8-C782-4BD6-AD78-58BB276E10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0EC328-7380-42ED-A94C-AA054A8F38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EA69E5-E75E-48F8-86F3-D3065F56C5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91A834-7918-4B65-9456-E4D4793117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01EC0-A3D6-4FA0-ABC8-E3F1C837B6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B90A0-4F10-468B-A879-7BE260018A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FBD36A3-F134-4289-B111-942F42C5B2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4.png"/><Relationship Id="rId5" Type="http://schemas.openxmlformats.org/officeDocument/2006/relationships/image" Target="../media/image10.jpeg"/><Relationship Id="rId10"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042" name="Picture 2" descr="TeacherDay"/>
          <p:cNvPicPr>
            <a:picLocks noChangeAspect="1" noChangeArrowheads="1"/>
          </p:cNvPicPr>
          <p:nvPr/>
        </p:nvPicPr>
        <p:blipFill>
          <a:blip r:embed="rId2">
            <a:lum bright="-2000" contrast="-26000"/>
          </a:blip>
          <a:srcRect/>
          <a:stretch>
            <a:fillRect/>
          </a:stretch>
        </p:blipFill>
        <p:spPr bwMode="auto">
          <a:xfrm>
            <a:off x="0" y="0"/>
            <a:ext cx="9144000" cy="6858000"/>
          </a:xfrm>
          <a:prstGeom prst="rect">
            <a:avLst/>
          </a:prstGeom>
          <a:noFill/>
          <a:ln w="9525">
            <a:noFill/>
            <a:miter lim="800000"/>
            <a:headEnd/>
            <a:tailEnd/>
          </a:ln>
        </p:spPr>
      </p:pic>
      <p:sp>
        <p:nvSpPr>
          <p:cNvPr id="87044" name="WordArt 4"/>
          <p:cNvSpPr>
            <a:spLocks noChangeArrowheads="1" noChangeShapeType="1" noTextEdit="1"/>
          </p:cNvSpPr>
          <p:nvPr/>
        </p:nvSpPr>
        <p:spPr bwMode="auto">
          <a:xfrm>
            <a:off x="1600200" y="2419350"/>
            <a:ext cx="5867400" cy="2000250"/>
          </a:xfrm>
          <a:prstGeom prst="rect">
            <a:avLst/>
          </a:prstGeom>
        </p:spPr>
        <p:txBody>
          <a:bodyPr wrap="none" fromWordArt="1">
            <a:prstTxWarp prst="textPlain">
              <a:avLst>
                <a:gd name="adj" fmla="val 50000"/>
              </a:avLst>
            </a:prstTxWarp>
          </a:bodyPr>
          <a:lstStyle/>
          <a:p>
            <a:pPr algn="ctr"/>
            <a:r>
              <a:rPr lang="en-US" sz="3600" kern="10">
                <a:ln w="19050">
                  <a:solidFill>
                    <a:srgbClr val="000080"/>
                  </a:solidFill>
                  <a:round/>
                  <a:headEnd/>
                  <a:tailEnd/>
                </a:ln>
                <a:solidFill>
                  <a:srgbClr val="000080"/>
                </a:solidFill>
                <a:effectLst>
                  <a:outerShdw dist="35921" dir="2700000" algn="ctr" rotWithShape="0">
                    <a:srgbClr val="990000"/>
                  </a:outerShdw>
                </a:effectLst>
                <a:latin typeface="Arial"/>
                <a:cs typeface="Arial"/>
              </a:rPr>
              <a:t>TIẾT: LUYỆN TỪ VÀ CÂU</a:t>
            </a:r>
          </a:p>
          <a:p>
            <a:pPr algn="ctr"/>
            <a:endParaRPr lang="en-US" sz="3600" kern="10">
              <a:ln w="19050">
                <a:solidFill>
                  <a:srgbClr val="000080"/>
                </a:solidFill>
                <a:round/>
                <a:headEnd/>
                <a:tailEnd/>
              </a:ln>
              <a:solidFill>
                <a:srgbClr val="000080"/>
              </a:solidFill>
              <a:effectLst>
                <a:outerShdw dist="35921" dir="2700000" algn="ctr" rotWithShape="0">
                  <a:srgbClr val="990000"/>
                </a:outerShdw>
              </a:effectLst>
              <a:latin typeface="Arial"/>
              <a:cs typeface="Arial"/>
            </a:endParaRPr>
          </a:p>
        </p:txBody>
      </p:sp>
      <p:pic>
        <p:nvPicPr>
          <p:cNvPr id="83976" name="Picture 8" descr="XMASCA~1"/>
          <p:cNvPicPr>
            <a:picLocks noChangeAspect="1" noChangeArrowheads="1" noCrop="1"/>
          </p:cNvPicPr>
          <p:nvPr/>
        </p:nvPicPr>
        <p:blipFill>
          <a:blip r:embed="rId3"/>
          <a:srcRect/>
          <a:stretch>
            <a:fillRect/>
          </a:stretch>
        </p:blipFill>
        <p:spPr bwMode="auto">
          <a:xfrm>
            <a:off x="0" y="5705475"/>
            <a:ext cx="1981200" cy="1152525"/>
          </a:xfrm>
          <a:prstGeom prst="rect">
            <a:avLst/>
          </a:prstGeom>
          <a:noFill/>
          <a:ln w="9525">
            <a:noFill/>
            <a:miter lim="800000"/>
            <a:headEnd/>
            <a:tailEnd/>
          </a:ln>
        </p:spPr>
      </p:pic>
      <p:pic>
        <p:nvPicPr>
          <p:cNvPr id="83977" name="Picture 9" descr="XMASCA~1"/>
          <p:cNvPicPr>
            <a:picLocks noChangeAspect="1" noChangeArrowheads="1" noCrop="1"/>
          </p:cNvPicPr>
          <p:nvPr/>
        </p:nvPicPr>
        <p:blipFill>
          <a:blip r:embed="rId3"/>
          <a:srcRect/>
          <a:stretch>
            <a:fillRect/>
          </a:stretch>
        </p:blipFill>
        <p:spPr bwMode="auto">
          <a:xfrm>
            <a:off x="7162800" y="5705475"/>
            <a:ext cx="1981200" cy="1152525"/>
          </a:xfrm>
          <a:prstGeom prst="rect">
            <a:avLst/>
          </a:prstGeom>
          <a:noFill/>
          <a:ln w="9525">
            <a:noFill/>
            <a:miter lim="800000"/>
            <a:headEnd/>
            <a:tailEnd/>
          </a:ln>
        </p:spPr>
      </p:pic>
    </p:spTree>
  </p:cSld>
  <p:clrMapOvr>
    <a:masterClrMapping/>
  </p:clrMapOvr>
  <p:transition spd="slow" advTm="67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amond(in)">
                                      <p:cBhvr>
                                        <p:cTn id="7" dur="2000"/>
                                        <p:tgtEl>
                                          <p:spTgt spid="87042"/>
                                        </p:tgtEl>
                                      </p:cBhvr>
                                    </p:animEffect>
                                  </p:childTnLst>
                                </p:cTn>
                              </p:par>
                            </p:childTnLst>
                          </p:cTn>
                        </p:par>
                        <p:par>
                          <p:cTn id="8" fill="hold" nodeType="afterGroup">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87044"/>
                                        </p:tgtEl>
                                        <p:attrNameLst>
                                          <p:attrName>style.visibility</p:attrName>
                                        </p:attrNameLst>
                                      </p:cBhvr>
                                      <p:to>
                                        <p:strVal val="visible"/>
                                      </p:to>
                                    </p:set>
                                    <p:animEffect transition="in" filter="wipe(down)">
                                      <p:cBhvr>
                                        <p:cTn id="11" dur="580">
                                          <p:stCondLst>
                                            <p:cond delay="0"/>
                                          </p:stCondLst>
                                        </p:cTn>
                                        <p:tgtEl>
                                          <p:spTgt spid="87044"/>
                                        </p:tgtEl>
                                      </p:cBhvr>
                                    </p:animEffect>
                                    <p:anim calcmode="lin" valueType="num">
                                      <p:cBhvr>
                                        <p:cTn id="12" dur="1822" tmFilter="0,0; 0.14,0.36; 0.43,0.73; 0.71,0.91; 1.0,1.0">
                                          <p:stCondLst>
                                            <p:cond delay="0"/>
                                          </p:stCondLst>
                                        </p:cTn>
                                        <p:tgtEl>
                                          <p:spTgt spid="8704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704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704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704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7044"/>
                                        </p:tgtEl>
                                        <p:attrNameLst>
                                          <p:attrName>ppt_y</p:attrName>
                                        </p:attrNameLst>
                                      </p:cBhvr>
                                      <p:tavLst>
                                        <p:tav tm="0" fmla="#ppt_y-sin(pi*$)/81">
                                          <p:val>
                                            <p:fltVal val="0"/>
                                          </p:val>
                                        </p:tav>
                                        <p:tav tm="100000">
                                          <p:val>
                                            <p:fltVal val="1"/>
                                          </p:val>
                                        </p:tav>
                                      </p:tavLst>
                                    </p:anim>
                                    <p:animScale>
                                      <p:cBhvr>
                                        <p:cTn id="17" dur="26">
                                          <p:stCondLst>
                                            <p:cond delay="650"/>
                                          </p:stCondLst>
                                        </p:cTn>
                                        <p:tgtEl>
                                          <p:spTgt spid="87044"/>
                                        </p:tgtEl>
                                      </p:cBhvr>
                                      <p:to x="100000" y="60000"/>
                                    </p:animScale>
                                    <p:animScale>
                                      <p:cBhvr>
                                        <p:cTn id="18" dur="166" decel="50000">
                                          <p:stCondLst>
                                            <p:cond delay="676"/>
                                          </p:stCondLst>
                                        </p:cTn>
                                        <p:tgtEl>
                                          <p:spTgt spid="87044"/>
                                        </p:tgtEl>
                                      </p:cBhvr>
                                      <p:to x="100000" y="100000"/>
                                    </p:animScale>
                                    <p:animScale>
                                      <p:cBhvr>
                                        <p:cTn id="19" dur="26">
                                          <p:stCondLst>
                                            <p:cond delay="1312"/>
                                          </p:stCondLst>
                                        </p:cTn>
                                        <p:tgtEl>
                                          <p:spTgt spid="87044"/>
                                        </p:tgtEl>
                                      </p:cBhvr>
                                      <p:to x="100000" y="80000"/>
                                    </p:animScale>
                                    <p:animScale>
                                      <p:cBhvr>
                                        <p:cTn id="20" dur="166" decel="50000">
                                          <p:stCondLst>
                                            <p:cond delay="1338"/>
                                          </p:stCondLst>
                                        </p:cTn>
                                        <p:tgtEl>
                                          <p:spTgt spid="87044"/>
                                        </p:tgtEl>
                                      </p:cBhvr>
                                      <p:to x="100000" y="100000"/>
                                    </p:animScale>
                                    <p:animScale>
                                      <p:cBhvr>
                                        <p:cTn id="21" dur="26">
                                          <p:stCondLst>
                                            <p:cond delay="1642"/>
                                          </p:stCondLst>
                                        </p:cTn>
                                        <p:tgtEl>
                                          <p:spTgt spid="87044"/>
                                        </p:tgtEl>
                                      </p:cBhvr>
                                      <p:to x="100000" y="90000"/>
                                    </p:animScale>
                                    <p:animScale>
                                      <p:cBhvr>
                                        <p:cTn id="22" dur="166" decel="50000">
                                          <p:stCondLst>
                                            <p:cond delay="1668"/>
                                          </p:stCondLst>
                                        </p:cTn>
                                        <p:tgtEl>
                                          <p:spTgt spid="87044"/>
                                        </p:tgtEl>
                                      </p:cBhvr>
                                      <p:to x="100000" y="100000"/>
                                    </p:animScale>
                                    <p:animScale>
                                      <p:cBhvr>
                                        <p:cTn id="23" dur="26">
                                          <p:stCondLst>
                                            <p:cond delay="1808"/>
                                          </p:stCondLst>
                                        </p:cTn>
                                        <p:tgtEl>
                                          <p:spTgt spid="87044"/>
                                        </p:tgtEl>
                                      </p:cBhvr>
                                      <p:to x="100000" y="95000"/>
                                    </p:animScale>
                                    <p:animScale>
                                      <p:cBhvr>
                                        <p:cTn id="24" dur="166" decel="50000">
                                          <p:stCondLst>
                                            <p:cond delay="1834"/>
                                          </p:stCondLst>
                                        </p:cTn>
                                        <p:tgtEl>
                                          <p:spTgt spid="87044"/>
                                        </p:tgtEl>
                                      </p:cBhvr>
                                      <p:to x="100000" y="100000"/>
                                    </p:animScale>
                                  </p:childTnLst>
                                </p:cTn>
                              </p:par>
                              <p:par>
                                <p:cTn id="25" presetID="29" presetClass="entr" presetSubtype="0" fill="hold" nodeType="withEffect">
                                  <p:stCondLst>
                                    <p:cond delay="0"/>
                                  </p:stCondLst>
                                  <p:childTnLst>
                                    <p:set>
                                      <p:cBhvr>
                                        <p:cTn id="26" dur="1" fill="hold">
                                          <p:stCondLst>
                                            <p:cond delay="0"/>
                                          </p:stCondLst>
                                        </p:cTn>
                                        <p:tgtEl>
                                          <p:spTgt spid="83976"/>
                                        </p:tgtEl>
                                        <p:attrNameLst>
                                          <p:attrName>style.visibility</p:attrName>
                                        </p:attrNameLst>
                                      </p:cBhvr>
                                      <p:to>
                                        <p:strVal val="visible"/>
                                      </p:to>
                                    </p:set>
                                    <p:anim calcmode="lin" valueType="num">
                                      <p:cBhvr>
                                        <p:cTn id="27" dur="1000" fill="hold"/>
                                        <p:tgtEl>
                                          <p:spTgt spid="83976"/>
                                        </p:tgtEl>
                                        <p:attrNameLst>
                                          <p:attrName>ppt_x</p:attrName>
                                        </p:attrNameLst>
                                      </p:cBhvr>
                                      <p:tavLst>
                                        <p:tav tm="0">
                                          <p:val>
                                            <p:strVal val="#ppt_x-.2"/>
                                          </p:val>
                                        </p:tav>
                                        <p:tav tm="100000">
                                          <p:val>
                                            <p:strVal val="#ppt_x"/>
                                          </p:val>
                                        </p:tav>
                                      </p:tavLst>
                                    </p:anim>
                                    <p:anim calcmode="lin" valueType="num">
                                      <p:cBhvr>
                                        <p:cTn id="28"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3976"/>
                                        </p:tgtEl>
                                      </p:cBhvr>
                                    </p:animEffect>
                                  </p:childTnLst>
                                </p:cTn>
                              </p:par>
                              <p:par>
                                <p:cTn id="30" presetID="29" presetClass="entr" presetSubtype="0" fill="hold" nodeType="withEffect">
                                  <p:stCondLst>
                                    <p:cond delay="0"/>
                                  </p:stCondLst>
                                  <p:childTnLst>
                                    <p:set>
                                      <p:cBhvr>
                                        <p:cTn id="31" dur="1" fill="hold">
                                          <p:stCondLst>
                                            <p:cond delay="0"/>
                                          </p:stCondLst>
                                        </p:cTn>
                                        <p:tgtEl>
                                          <p:spTgt spid="83977"/>
                                        </p:tgtEl>
                                        <p:attrNameLst>
                                          <p:attrName>style.visibility</p:attrName>
                                        </p:attrNameLst>
                                      </p:cBhvr>
                                      <p:to>
                                        <p:strVal val="visible"/>
                                      </p:to>
                                    </p:set>
                                    <p:anim calcmode="lin" valueType="num">
                                      <p:cBhvr>
                                        <p:cTn id="32" dur="1000" fill="hold"/>
                                        <p:tgtEl>
                                          <p:spTgt spid="83977"/>
                                        </p:tgtEl>
                                        <p:attrNameLst>
                                          <p:attrName>ppt_x</p:attrName>
                                        </p:attrNameLst>
                                      </p:cBhvr>
                                      <p:tavLst>
                                        <p:tav tm="0">
                                          <p:val>
                                            <p:strVal val="#ppt_x-.2"/>
                                          </p:val>
                                        </p:tav>
                                        <p:tav tm="100000">
                                          <p:val>
                                            <p:strVal val="#ppt_x"/>
                                          </p:val>
                                        </p:tav>
                                      </p:tavLst>
                                    </p:anim>
                                    <p:anim calcmode="lin" valueType="num">
                                      <p:cBhvr>
                                        <p:cTn id="33"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28600" y="2590800"/>
            <a:ext cx="7772400" cy="457200"/>
          </a:xfrm>
          <a:prstGeom prst="rect">
            <a:avLst/>
          </a:prstGeom>
          <a:noFill/>
          <a:ln w="9525">
            <a:noFill/>
            <a:miter lim="800000"/>
            <a:headEnd/>
            <a:tailEnd/>
          </a:ln>
        </p:spPr>
        <p:txBody>
          <a:bodyPr>
            <a:spAutoFit/>
          </a:bodyPr>
          <a:lstStyle/>
          <a:p>
            <a:pPr algn="ctr">
              <a:spcBef>
                <a:spcPct val="20000"/>
              </a:spcBef>
            </a:pPr>
            <a:r>
              <a:rPr lang="en-US" sz="2400"/>
              <a:t>c. Tục ngữ, thành ngữ, ca dao về quan hệ bè bạn</a:t>
            </a:r>
          </a:p>
        </p:txBody>
      </p:sp>
      <p:sp>
        <p:nvSpPr>
          <p:cNvPr id="10246" name="Text Box 6"/>
          <p:cNvSpPr txBox="1">
            <a:spLocks noChangeArrowheads="1"/>
          </p:cNvSpPr>
          <p:nvPr/>
        </p:nvSpPr>
        <p:spPr bwMode="auto">
          <a:xfrm>
            <a:off x="1066800" y="3429000"/>
            <a:ext cx="7086600" cy="2492375"/>
          </a:xfrm>
          <a:prstGeom prst="rect">
            <a:avLst/>
          </a:prstGeom>
          <a:noFill/>
          <a:ln w="9525">
            <a:noFill/>
            <a:miter lim="800000"/>
            <a:headEnd/>
            <a:tailEnd/>
          </a:ln>
        </p:spPr>
        <p:txBody>
          <a:bodyPr>
            <a:spAutoFit/>
          </a:bodyPr>
          <a:lstStyle/>
          <a:p>
            <a:pPr>
              <a:spcBef>
                <a:spcPct val="50000"/>
              </a:spcBef>
            </a:pPr>
            <a:r>
              <a:rPr lang="en-US" sz="2400">
                <a:solidFill>
                  <a:srgbClr val="0000FF"/>
                </a:solidFill>
              </a:rPr>
              <a:t>- Học thầy không tày học bạn.- Bán anh em xa, mua láng giềng gần.- Bạn bè con chấy cắn đôi.</a:t>
            </a:r>
          </a:p>
          <a:p>
            <a:pPr>
              <a:spcBef>
                <a:spcPct val="50000"/>
              </a:spcBef>
            </a:pPr>
            <a:r>
              <a:rPr lang="en-US" sz="2400">
                <a:solidFill>
                  <a:srgbClr val="0000FF"/>
                </a:solidFill>
              </a:rPr>
              <a:t>- Bạn nối khố.- buôn có bạn bán có phường</a:t>
            </a:r>
          </a:p>
          <a:p>
            <a:pPr>
              <a:spcBef>
                <a:spcPct val="50000"/>
              </a:spcBef>
              <a:buFontTx/>
              <a:buChar char="-"/>
            </a:pPr>
            <a:r>
              <a:rPr lang="en-US" sz="2400">
                <a:solidFill>
                  <a:srgbClr val="0000FF"/>
                </a:solidFill>
              </a:rPr>
              <a:t>Bốn biển một nhà.- Giàu vì bạn, sang vì vợ</a:t>
            </a:r>
          </a:p>
          <a:p>
            <a:pPr>
              <a:spcBef>
                <a:spcPct val="50000"/>
              </a:spcBef>
              <a:buFontTx/>
              <a:buChar char="-"/>
            </a:pPr>
            <a:r>
              <a:rPr lang="en-US" sz="2400">
                <a:solidFill>
                  <a:srgbClr val="0000FF"/>
                </a:solidFill>
              </a:rPr>
              <a:t> Gần mực thì đen, gần đèn thì rạng.</a:t>
            </a:r>
          </a:p>
        </p:txBody>
      </p:sp>
      <p:sp>
        <p:nvSpPr>
          <p:cNvPr id="11268" name="Text Box 8"/>
          <p:cNvSpPr txBox="1">
            <a:spLocks noChangeArrowheads="1"/>
          </p:cNvSpPr>
          <p:nvPr/>
        </p:nvSpPr>
        <p:spPr bwMode="auto">
          <a:xfrm>
            <a:off x="381000" y="1981200"/>
            <a:ext cx="2819400" cy="457200"/>
          </a:xfrm>
          <a:prstGeom prst="rect">
            <a:avLst/>
          </a:prstGeom>
          <a:noFill/>
          <a:ln w="9525">
            <a:noFill/>
            <a:miter lim="800000"/>
            <a:headEnd/>
            <a:tailEnd/>
          </a:ln>
        </p:spPr>
        <p:txBody>
          <a:bodyPr>
            <a:spAutoFit/>
          </a:bodyPr>
          <a:lstStyle/>
          <a:p>
            <a:pPr>
              <a:spcBef>
                <a:spcPct val="50000"/>
              </a:spcBef>
            </a:pPr>
            <a:r>
              <a:rPr lang="en-US" sz="2400"/>
              <a:t>Bài 2:/151 SGK</a:t>
            </a:r>
          </a:p>
        </p:txBody>
      </p:sp>
      <p:sp>
        <p:nvSpPr>
          <p:cNvPr id="11269" name="Text Box 17"/>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11270" name="Text Box 18"/>
          <p:cNvSpPr txBox="1">
            <a:spLocks noChangeArrowheads="1"/>
          </p:cNvSpPr>
          <p:nvPr/>
        </p:nvSpPr>
        <p:spPr bwMode="auto">
          <a:xfrm>
            <a:off x="8382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304800" y="3048000"/>
            <a:ext cx="3962400" cy="2678113"/>
          </a:xfrm>
          <a:prstGeom prst="rect">
            <a:avLst/>
          </a:prstGeom>
          <a:noFill/>
          <a:ln w="9525">
            <a:noFill/>
            <a:miter lim="800000"/>
            <a:headEnd/>
            <a:tailEnd/>
          </a:ln>
        </p:spPr>
        <p:txBody>
          <a:bodyPr>
            <a:spAutoFit/>
          </a:bodyPr>
          <a:lstStyle/>
          <a:p>
            <a:pPr marL="342900" indent="-342900">
              <a:spcBef>
                <a:spcPct val="50000"/>
              </a:spcBef>
            </a:pPr>
            <a:r>
              <a:rPr lang="en-US" sz="2400">
                <a:solidFill>
                  <a:srgbClr val="0000FF"/>
                </a:solidFill>
              </a:rPr>
              <a:t>a) </a:t>
            </a:r>
            <a:r>
              <a:rPr lang="en-US" sz="2400">
                <a:solidFill>
                  <a:srgbClr val="FF0000"/>
                </a:solidFill>
              </a:rPr>
              <a:t>Miêu tả mái tóc.  </a:t>
            </a:r>
          </a:p>
          <a:p>
            <a:pPr marL="342900" indent="-342900">
              <a:spcBef>
                <a:spcPct val="50000"/>
              </a:spcBef>
            </a:pPr>
            <a:r>
              <a:rPr lang="en-US" sz="2400">
                <a:solidFill>
                  <a:srgbClr val="0000FF"/>
                </a:solidFill>
              </a:rPr>
              <a:t>b)</a:t>
            </a:r>
            <a:r>
              <a:rPr lang="en-US" sz="2400">
                <a:solidFill>
                  <a:srgbClr val="FF0000"/>
                </a:solidFill>
              </a:rPr>
              <a:t> Miêu tả đôi mắt. </a:t>
            </a:r>
          </a:p>
          <a:p>
            <a:pPr marL="342900" indent="-342900">
              <a:spcBef>
                <a:spcPct val="50000"/>
              </a:spcBef>
            </a:pPr>
            <a:r>
              <a:rPr lang="en-US" sz="2400">
                <a:solidFill>
                  <a:srgbClr val="0000FF"/>
                </a:solidFill>
              </a:rPr>
              <a:t>c)</a:t>
            </a:r>
            <a:r>
              <a:rPr lang="en-US" sz="2400">
                <a:solidFill>
                  <a:srgbClr val="FF0000"/>
                </a:solidFill>
              </a:rPr>
              <a:t> Miêu tả khuôn mặt. </a:t>
            </a:r>
          </a:p>
          <a:p>
            <a:pPr marL="342900" indent="-342900">
              <a:spcBef>
                <a:spcPct val="50000"/>
              </a:spcBef>
            </a:pPr>
            <a:r>
              <a:rPr lang="en-US" sz="2400">
                <a:solidFill>
                  <a:srgbClr val="0000FF"/>
                </a:solidFill>
              </a:rPr>
              <a:t>d)</a:t>
            </a:r>
            <a:r>
              <a:rPr lang="en-US" sz="2400">
                <a:solidFill>
                  <a:srgbClr val="FF0000"/>
                </a:solidFill>
              </a:rPr>
              <a:t> Miêu tả làn da. 	</a:t>
            </a:r>
          </a:p>
          <a:p>
            <a:pPr marL="342900" indent="-342900">
              <a:spcBef>
                <a:spcPct val="50000"/>
              </a:spcBef>
            </a:pPr>
            <a:r>
              <a:rPr lang="en-US" sz="2400">
                <a:solidFill>
                  <a:srgbClr val="0000FF"/>
                </a:solidFill>
              </a:rPr>
              <a:t>e)</a:t>
            </a:r>
            <a:r>
              <a:rPr lang="en-US" sz="2400">
                <a:solidFill>
                  <a:srgbClr val="FF0000"/>
                </a:solidFill>
              </a:rPr>
              <a:t> Miêu tả vóc người. 	</a:t>
            </a:r>
          </a:p>
        </p:txBody>
      </p:sp>
      <p:sp>
        <p:nvSpPr>
          <p:cNvPr id="4104" name="Text Box 8"/>
          <p:cNvSpPr txBox="1">
            <a:spLocks noChangeArrowheads="1"/>
          </p:cNvSpPr>
          <p:nvPr/>
        </p:nvSpPr>
        <p:spPr bwMode="auto">
          <a:xfrm>
            <a:off x="4419600" y="3048000"/>
            <a:ext cx="4724400" cy="2678113"/>
          </a:xfrm>
          <a:prstGeom prst="rect">
            <a:avLst/>
          </a:prstGeom>
          <a:noFill/>
          <a:ln w="9525">
            <a:noFill/>
            <a:miter lim="800000"/>
            <a:headEnd/>
            <a:tailEnd/>
          </a:ln>
        </p:spPr>
        <p:txBody>
          <a:bodyPr>
            <a:spAutoFit/>
          </a:bodyPr>
          <a:lstStyle/>
          <a:p>
            <a:pPr marL="342900" indent="-342900">
              <a:spcBef>
                <a:spcPct val="50000"/>
              </a:spcBef>
            </a:pPr>
            <a:r>
              <a:rPr lang="en-US" sz="2400">
                <a:solidFill>
                  <a:srgbClr val="FF3300"/>
                </a:solidFill>
              </a:rPr>
              <a:t>M: </a:t>
            </a:r>
            <a:r>
              <a:rPr lang="en-US" sz="2400"/>
              <a:t>đen nhánh, óng ả…</a:t>
            </a:r>
          </a:p>
          <a:p>
            <a:pPr marL="342900" indent="-342900">
              <a:spcBef>
                <a:spcPct val="50000"/>
              </a:spcBef>
            </a:pPr>
            <a:r>
              <a:rPr lang="en-US" sz="2400">
                <a:solidFill>
                  <a:srgbClr val="FF3300"/>
                </a:solidFill>
              </a:rPr>
              <a:t>M:</a:t>
            </a:r>
            <a:r>
              <a:rPr lang="en-US" sz="2400"/>
              <a:t> một mí, đen láy…</a:t>
            </a:r>
          </a:p>
          <a:p>
            <a:pPr marL="342900" indent="-342900">
              <a:spcBef>
                <a:spcPct val="50000"/>
              </a:spcBef>
            </a:pPr>
            <a:r>
              <a:rPr lang="en-US" sz="2400">
                <a:solidFill>
                  <a:srgbClr val="FF3300"/>
                </a:solidFill>
              </a:rPr>
              <a:t>M:</a:t>
            </a:r>
            <a:r>
              <a:rPr lang="en-US" sz="2400"/>
              <a:t> trái xoan, vuông vức</a:t>
            </a:r>
            <a:r>
              <a:rPr lang="en-US" sz="2400">
                <a:solidFill>
                  <a:srgbClr val="FFFF00"/>
                </a:solidFill>
              </a:rPr>
              <a:t>…</a:t>
            </a:r>
          </a:p>
          <a:p>
            <a:pPr marL="342900" indent="-342900">
              <a:spcBef>
                <a:spcPct val="50000"/>
              </a:spcBef>
            </a:pPr>
            <a:r>
              <a:rPr lang="en-US" sz="2400">
                <a:solidFill>
                  <a:srgbClr val="FF3300"/>
                </a:solidFill>
              </a:rPr>
              <a:t>M:</a:t>
            </a:r>
            <a:r>
              <a:rPr lang="en-US" sz="2400"/>
              <a:t> trắng trẻo, nhăn nheo</a:t>
            </a:r>
            <a:r>
              <a:rPr lang="en-US" sz="2400">
                <a:solidFill>
                  <a:srgbClr val="FFFF00"/>
                </a:solidFill>
              </a:rPr>
              <a:t>…</a:t>
            </a:r>
          </a:p>
          <a:p>
            <a:pPr marL="342900" indent="-342900">
              <a:spcBef>
                <a:spcPct val="50000"/>
              </a:spcBef>
            </a:pPr>
            <a:r>
              <a:rPr lang="en-US" sz="2400">
                <a:solidFill>
                  <a:srgbClr val="FF3300"/>
                </a:solidFill>
              </a:rPr>
              <a:t>M:</a:t>
            </a:r>
            <a:r>
              <a:rPr lang="en-US" sz="2400"/>
              <a:t> vạm vỡ, dong dỏng…</a:t>
            </a:r>
            <a:endParaRPr lang="en-US"/>
          </a:p>
        </p:txBody>
      </p:sp>
      <p:sp>
        <p:nvSpPr>
          <p:cNvPr id="12292" name="Text Box 15"/>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12293" name="Text Box 16"/>
          <p:cNvSpPr txBox="1">
            <a:spLocks noChangeArrowheads="1"/>
          </p:cNvSpPr>
          <p:nvPr/>
        </p:nvSpPr>
        <p:spPr bwMode="auto">
          <a:xfrm>
            <a:off x="7620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sp>
        <p:nvSpPr>
          <p:cNvPr id="4113" name="Text Box 17"/>
          <p:cNvSpPr txBox="1">
            <a:spLocks noChangeArrowheads="1"/>
          </p:cNvSpPr>
          <p:nvPr/>
        </p:nvSpPr>
        <p:spPr bwMode="auto">
          <a:xfrm>
            <a:off x="381000" y="2147888"/>
            <a:ext cx="8305800" cy="954087"/>
          </a:xfrm>
          <a:prstGeom prst="rect">
            <a:avLst/>
          </a:prstGeom>
          <a:noFill/>
          <a:ln w="9525">
            <a:noFill/>
            <a:miter lim="800000"/>
            <a:headEnd/>
            <a:tailEnd/>
          </a:ln>
        </p:spPr>
        <p:txBody>
          <a:bodyPr>
            <a:spAutoFit/>
          </a:bodyPr>
          <a:lstStyle/>
          <a:p>
            <a:pPr algn="just">
              <a:spcBef>
                <a:spcPct val="50000"/>
              </a:spcBef>
            </a:pPr>
            <a:r>
              <a:rPr lang="en-US" sz="2800"/>
              <a:t>Bài 3/151: Tìm các từ ngữ miêu tả hình dáng của người</a:t>
            </a:r>
            <a:endParaRPr lang="en-US" sz="3200"/>
          </a:p>
        </p:txBody>
      </p:sp>
      <p:pic>
        <p:nvPicPr>
          <p:cNvPr id="12295" name="Picture 4" descr="WhitecornerFlower"/>
          <p:cNvPicPr>
            <a:picLocks noChangeAspect="1" noChangeArrowheads="1"/>
          </p:cNvPicPr>
          <p:nvPr/>
        </p:nvPicPr>
        <p:blipFill>
          <a:blip r:embed="rId2"/>
          <a:srcRect/>
          <a:stretch>
            <a:fillRect/>
          </a:stretch>
        </p:blipFill>
        <p:spPr bwMode="auto">
          <a:xfrm>
            <a:off x="7543800" y="-9525"/>
            <a:ext cx="1751013" cy="1838325"/>
          </a:xfrm>
          <a:prstGeom prst="rect">
            <a:avLst/>
          </a:prstGeom>
          <a:noFill/>
          <a:ln w="9525">
            <a:noFill/>
            <a:miter lim="800000"/>
            <a:headEnd/>
            <a:tailEnd/>
          </a:ln>
        </p:spPr>
      </p:pic>
      <p:pic>
        <p:nvPicPr>
          <p:cNvPr id="12296" name="Picture 5" descr="WhitecornerFlower"/>
          <p:cNvPicPr>
            <a:picLocks noChangeAspect="1" noChangeArrowheads="1"/>
          </p:cNvPicPr>
          <p:nvPr/>
        </p:nvPicPr>
        <p:blipFill>
          <a:blip r:embed="rId3"/>
          <a:srcRect/>
          <a:stretch>
            <a:fillRect/>
          </a:stretch>
        </p:blipFill>
        <p:spPr bwMode="auto">
          <a:xfrm>
            <a:off x="0" y="0"/>
            <a:ext cx="1981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 calcmode="lin" valueType="num">
                                      <p:cBhvr additive="base">
                                        <p:cTn id="7" dur="500" fill="hold"/>
                                        <p:tgtEl>
                                          <p:spTgt spid="4113"/>
                                        </p:tgtEl>
                                        <p:attrNameLst>
                                          <p:attrName>ppt_x</p:attrName>
                                        </p:attrNameLst>
                                      </p:cBhvr>
                                      <p:tavLst>
                                        <p:tav tm="0">
                                          <p:val>
                                            <p:strVal val="#ppt_x"/>
                                          </p:val>
                                        </p:tav>
                                        <p:tav tm="100000">
                                          <p:val>
                                            <p:strVal val="#ppt_x"/>
                                          </p:val>
                                        </p:tav>
                                      </p:tavLst>
                                    </p:anim>
                                    <p:anim calcmode="lin" valueType="num">
                                      <p:cBhvr additive="base">
                                        <p:cTn id="8" dur="500" fill="hold"/>
                                        <p:tgtEl>
                                          <p:spTgt spid="41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diamond(in)">
                                      <p:cBhvr>
                                        <p:cTn id="19"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4" grpId="0"/>
      <p:bldP spid="4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Text Box 19"/>
          <p:cNvSpPr txBox="1">
            <a:spLocks noChangeArrowheads="1"/>
          </p:cNvSpPr>
          <p:nvPr/>
        </p:nvSpPr>
        <p:spPr bwMode="auto">
          <a:xfrm>
            <a:off x="4114800" y="3214688"/>
            <a:ext cx="4572000" cy="2708275"/>
          </a:xfrm>
          <a:prstGeom prst="rect">
            <a:avLst/>
          </a:prstGeom>
          <a:noFill/>
          <a:ln w="9525">
            <a:noFill/>
            <a:miter lim="800000"/>
            <a:headEnd/>
            <a:tailEnd/>
          </a:ln>
        </p:spPr>
        <p:txBody>
          <a:bodyPr>
            <a:spAutoFit/>
          </a:bodyPr>
          <a:lstStyle/>
          <a:p>
            <a:pPr>
              <a:spcBef>
                <a:spcPct val="50000"/>
              </a:spcBef>
            </a:pPr>
            <a:r>
              <a:rPr lang="en-US" sz="3200"/>
              <a:t>    Tìm các từ ngữ miêu tả hình dáng của người :Tìm được 3 trong 5 ý a,b,c,d,e</a:t>
            </a:r>
            <a:r>
              <a:rPr lang="en-US" sz="2800"/>
              <a:t>.</a:t>
            </a:r>
          </a:p>
          <a:p>
            <a:pPr>
              <a:spcBef>
                <a:spcPct val="50000"/>
              </a:spcBef>
            </a:pPr>
            <a:r>
              <a:rPr lang="en-US"/>
              <a:t>  </a:t>
            </a:r>
            <a:endParaRPr lang="en-US" sz="2800"/>
          </a:p>
        </p:txBody>
      </p:sp>
      <p:sp>
        <p:nvSpPr>
          <p:cNvPr id="13339" name="AutoShape 27"/>
          <p:cNvSpPr>
            <a:spLocks noChangeArrowheads="1"/>
          </p:cNvSpPr>
          <p:nvPr/>
        </p:nvSpPr>
        <p:spPr bwMode="auto">
          <a:xfrm>
            <a:off x="-152400" y="2286000"/>
            <a:ext cx="4191000" cy="3505200"/>
          </a:xfrm>
          <a:prstGeom prst="star16">
            <a:avLst>
              <a:gd name="adj" fmla="val 37500"/>
            </a:avLst>
          </a:prstGeom>
          <a:solidFill>
            <a:schemeClr val="accent1"/>
          </a:solidFill>
          <a:ln w="9525">
            <a:solidFill>
              <a:schemeClr val="tx1"/>
            </a:solidFill>
            <a:miter lim="800000"/>
            <a:headEnd/>
            <a:tailEnd/>
          </a:ln>
        </p:spPr>
        <p:txBody>
          <a:bodyPr wrap="none" anchor="ctr"/>
          <a:lstStyle/>
          <a:p>
            <a:pPr algn="ctr"/>
            <a:endParaRPr lang="en-US"/>
          </a:p>
        </p:txBody>
      </p:sp>
      <p:sp>
        <p:nvSpPr>
          <p:cNvPr id="13340" name="Text Box 28"/>
          <p:cNvSpPr txBox="1">
            <a:spLocks noChangeArrowheads="1"/>
          </p:cNvSpPr>
          <p:nvPr/>
        </p:nvSpPr>
        <p:spPr bwMode="auto">
          <a:xfrm>
            <a:off x="419100" y="2794000"/>
            <a:ext cx="3352800" cy="1600200"/>
          </a:xfrm>
          <a:prstGeom prst="rect">
            <a:avLst/>
          </a:prstGeom>
          <a:noFill/>
          <a:ln w="9525">
            <a:noFill/>
            <a:miter lim="800000"/>
            <a:headEnd/>
            <a:tailEnd/>
          </a:ln>
        </p:spPr>
        <p:txBody>
          <a:bodyPr>
            <a:spAutoFit/>
          </a:bodyPr>
          <a:lstStyle/>
          <a:p>
            <a:pPr>
              <a:spcBef>
                <a:spcPct val="50000"/>
              </a:spcBef>
            </a:pPr>
            <a:r>
              <a:rPr lang="en-US" sz="2800">
                <a:solidFill>
                  <a:srgbClr val="0000FF"/>
                </a:solidFill>
              </a:rPr>
              <a:t>Thảo luận nhóm 4 </a:t>
            </a:r>
          </a:p>
          <a:p>
            <a:pPr>
              <a:spcBef>
                <a:spcPct val="50000"/>
              </a:spcBef>
            </a:pPr>
            <a:r>
              <a:rPr lang="en-US" sz="2800">
                <a:solidFill>
                  <a:srgbClr val="0000FF"/>
                </a:solidFill>
              </a:rPr>
              <a:t>trong thời gian 6 phút </a:t>
            </a:r>
          </a:p>
        </p:txBody>
      </p:sp>
      <p:sp>
        <p:nvSpPr>
          <p:cNvPr id="13317" name="Text Box 30"/>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13318" name="Text Box 31"/>
          <p:cNvSpPr txBox="1">
            <a:spLocks noChangeArrowheads="1"/>
          </p:cNvSpPr>
          <p:nvPr/>
        </p:nvSpPr>
        <p:spPr bwMode="auto">
          <a:xfrm>
            <a:off x="6858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sp>
        <p:nvSpPr>
          <p:cNvPr id="13319" name="Text Box 32"/>
          <p:cNvSpPr txBox="1">
            <a:spLocks noChangeArrowheads="1"/>
          </p:cNvSpPr>
          <p:nvPr/>
        </p:nvSpPr>
        <p:spPr bwMode="auto">
          <a:xfrm>
            <a:off x="381000" y="1828800"/>
            <a:ext cx="8305800" cy="954088"/>
          </a:xfrm>
          <a:prstGeom prst="rect">
            <a:avLst/>
          </a:prstGeom>
          <a:noFill/>
          <a:ln w="9525">
            <a:noFill/>
            <a:miter lim="800000"/>
            <a:headEnd/>
            <a:tailEnd/>
          </a:ln>
        </p:spPr>
        <p:txBody>
          <a:bodyPr>
            <a:spAutoFit/>
          </a:bodyPr>
          <a:lstStyle/>
          <a:p>
            <a:pPr algn="just">
              <a:spcBef>
                <a:spcPct val="50000"/>
              </a:spcBef>
            </a:pPr>
            <a:r>
              <a:rPr lang="en-US" sz="2800"/>
              <a:t>Bài 3/151: Tìm các từ ngữ miêu tả hình dáng của người</a:t>
            </a:r>
            <a:endParaRPr lang="en-US" sz="3200"/>
          </a:p>
        </p:txBody>
      </p:sp>
      <p:pic>
        <p:nvPicPr>
          <p:cNvPr id="13320" name="Picture 4" descr="WhitecornerFlower"/>
          <p:cNvPicPr>
            <a:picLocks noChangeAspect="1" noChangeArrowheads="1"/>
          </p:cNvPicPr>
          <p:nvPr/>
        </p:nvPicPr>
        <p:blipFill>
          <a:blip r:embed="rId2"/>
          <a:srcRect/>
          <a:stretch>
            <a:fillRect/>
          </a:stretch>
        </p:blipFill>
        <p:spPr bwMode="auto">
          <a:xfrm>
            <a:off x="7543800" y="-9525"/>
            <a:ext cx="1751013" cy="1838325"/>
          </a:xfrm>
          <a:prstGeom prst="rect">
            <a:avLst/>
          </a:prstGeom>
          <a:noFill/>
          <a:ln w="9525">
            <a:noFill/>
            <a:miter lim="800000"/>
            <a:headEnd/>
            <a:tailEnd/>
          </a:ln>
        </p:spPr>
      </p:pic>
      <p:pic>
        <p:nvPicPr>
          <p:cNvPr id="13321" name="Picture 5" descr="WhitecornerFlower"/>
          <p:cNvPicPr>
            <a:picLocks noChangeAspect="1" noChangeArrowheads="1"/>
          </p:cNvPicPr>
          <p:nvPr/>
        </p:nvPicPr>
        <p:blipFill>
          <a:blip r:embed="rId3"/>
          <a:srcRect/>
          <a:stretch>
            <a:fillRect/>
          </a:stretch>
        </p:blipFill>
        <p:spPr bwMode="auto">
          <a:xfrm>
            <a:off x="0" y="0"/>
            <a:ext cx="1981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animEffect transition="in" filter="wheel(4)">
                                      <p:cBhvr>
                                        <p:cTn id="7" dur="1000"/>
                                        <p:tgtEl>
                                          <p:spTgt spid="1333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3340"/>
                                        </p:tgtEl>
                                        <p:attrNameLst>
                                          <p:attrName>style.visibility</p:attrName>
                                        </p:attrNameLst>
                                      </p:cBhvr>
                                      <p:to>
                                        <p:strVal val="visible"/>
                                      </p:to>
                                    </p:set>
                                    <p:animEffect transition="in" filter="wheel(4)">
                                      <p:cBhvr>
                                        <p:cTn id="10" dur="1000"/>
                                        <p:tgtEl>
                                          <p:spTgt spid="13340"/>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3339"/>
                                        </p:tgtEl>
                                        <p:attrNameLst>
                                          <p:attrName>style.visibility</p:attrName>
                                        </p:attrNameLst>
                                      </p:cBhvr>
                                      <p:to>
                                        <p:strVal val="visible"/>
                                      </p:to>
                                    </p:set>
                                    <p:animEffect transition="in" filter="wheel(4)">
                                      <p:cBhvr>
                                        <p:cTn id="13" dur="1000"/>
                                        <p:tgtEl>
                                          <p:spTgt spid="1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p:bldP spid="13339" grpId="0" animBg="1"/>
      <p:bldP spid="133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75" name="Group 111"/>
          <p:cNvGraphicFramePr>
            <a:graphicFrameLocks noGrp="1"/>
          </p:cNvGraphicFramePr>
          <p:nvPr/>
        </p:nvGraphicFramePr>
        <p:xfrm>
          <a:off x="152400" y="2057400"/>
          <a:ext cx="8839200" cy="4648200"/>
        </p:xfrm>
        <a:graphic>
          <a:graphicData uri="http://schemas.openxmlformats.org/drawingml/2006/table">
            <a:tbl>
              <a:tblPr/>
              <a:tblGrid>
                <a:gridCol w="1828800"/>
                <a:gridCol w="7010400"/>
              </a:tblGrid>
              <a:tr h="93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rPr>
                        <a:t>Miêu tả mái tóc</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rPr>
                        <a:t>Miêu tả đôi mắt</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rPr>
                        <a:t>Miêu tả khuôn mặt.</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rPr>
                        <a:t>Miêu tả làn da.</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93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rPr>
                        <a:t>Miêu tả vóc người</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60" name="Text Box 68"/>
          <p:cNvSpPr txBox="1">
            <a:spLocks noChangeArrowheads="1"/>
          </p:cNvSpPr>
          <p:nvPr/>
        </p:nvSpPr>
        <p:spPr bwMode="auto">
          <a:xfrm>
            <a:off x="381000" y="1143000"/>
            <a:ext cx="28194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1335" name="Text Box 71"/>
          <p:cNvSpPr txBox="1">
            <a:spLocks noChangeArrowheads="1"/>
          </p:cNvSpPr>
          <p:nvPr/>
        </p:nvSpPr>
        <p:spPr bwMode="auto">
          <a:xfrm>
            <a:off x="2057400" y="2033588"/>
            <a:ext cx="6934200" cy="830262"/>
          </a:xfrm>
          <a:prstGeom prst="rect">
            <a:avLst/>
          </a:prstGeom>
          <a:noFill/>
          <a:ln w="9525">
            <a:solidFill>
              <a:srgbClr val="008080"/>
            </a:solidFill>
            <a:miter lim="800000"/>
            <a:headEnd/>
            <a:tailEnd/>
          </a:ln>
        </p:spPr>
        <p:txBody>
          <a:bodyPr>
            <a:spAutoFit/>
          </a:bodyPr>
          <a:lstStyle/>
          <a:p>
            <a:pPr>
              <a:spcBef>
                <a:spcPct val="20000"/>
              </a:spcBef>
            </a:pPr>
            <a:r>
              <a:rPr lang="en-US" sz="1600"/>
              <a:t>Đen nhánh, mượt mà, mềm mại, xanh mượt, xanh đen, óng ả, thướt tha, đen bóng, hoa râm, muối tiêu, bạc phơ, cắt ngắn,lơ thơ, xơ xác, cứng như rễ tre…</a:t>
            </a:r>
          </a:p>
        </p:txBody>
      </p:sp>
      <p:sp>
        <p:nvSpPr>
          <p:cNvPr id="11337" name="Text Box 73"/>
          <p:cNvSpPr txBox="1">
            <a:spLocks noChangeArrowheads="1"/>
          </p:cNvSpPr>
          <p:nvPr/>
        </p:nvSpPr>
        <p:spPr bwMode="auto">
          <a:xfrm>
            <a:off x="2057400" y="2971800"/>
            <a:ext cx="6934200" cy="830263"/>
          </a:xfrm>
          <a:prstGeom prst="rect">
            <a:avLst/>
          </a:prstGeom>
          <a:noFill/>
          <a:ln w="9525">
            <a:solidFill>
              <a:srgbClr val="008080"/>
            </a:solidFill>
            <a:miter lim="800000"/>
            <a:headEnd/>
            <a:tailEnd/>
          </a:ln>
        </p:spPr>
        <p:txBody>
          <a:bodyPr>
            <a:spAutoFit/>
          </a:bodyPr>
          <a:lstStyle/>
          <a:p>
            <a:pPr>
              <a:spcBef>
                <a:spcPct val="20000"/>
              </a:spcBef>
            </a:pPr>
            <a:r>
              <a:rPr lang="en-US" sz="1600"/>
              <a:t>Một mí, hai mí, bồ câu, đen láy, đen nhánh, nâu đen, xanh lơ, linh lợi, tinh anh, ti hí, mắt híp, mắt đỏ ngầu, mắt trắng dã, sáng long lanh, mờ đục, lim dim, trầm buồn, mơ màng…</a:t>
            </a:r>
          </a:p>
        </p:txBody>
      </p:sp>
      <p:sp>
        <p:nvSpPr>
          <p:cNvPr id="14363" name="Text Box 74"/>
          <p:cNvSpPr txBox="1">
            <a:spLocks noChangeArrowheads="1"/>
          </p:cNvSpPr>
          <p:nvPr/>
        </p:nvSpPr>
        <p:spPr bwMode="auto">
          <a:xfrm>
            <a:off x="762000" y="304800"/>
            <a:ext cx="7010400" cy="338138"/>
          </a:xfrm>
          <a:prstGeom prst="rect">
            <a:avLst/>
          </a:prstGeom>
          <a:noFill/>
          <a:ln w="9525">
            <a:noFill/>
            <a:miter lim="800000"/>
            <a:headEnd/>
            <a:tailEnd/>
          </a:ln>
        </p:spPr>
        <p:txBody>
          <a:bodyPr>
            <a:spAutoFit/>
          </a:bodyPr>
          <a:lstStyle/>
          <a:p>
            <a:pPr>
              <a:spcBef>
                <a:spcPct val="20000"/>
              </a:spcBef>
            </a:pPr>
            <a:endParaRPr lang="en-US" sz="1600"/>
          </a:p>
        </p:txBody>
      </p:sp>
      <p:sp>
        <p:nvSpPr>
          <p:cNvPr id="11341" name="Text Box 77"/>
          <p:cNvSpPr txBox="1">
            <a:spLocks noChangeArrowheads="1"/>
          </p:cNvSpPr>
          <p:nvPr/>
        </p:nvSpPr>
        <p:spPr bwMode="auto">
          <a:xfrm>
            <a:off x="2057400" y="3886200"/>
            <a:ext cx="6934200" cy="584200"/>
          </a:xfrm>
          <a:prstGeom prst="rect">
            <a:avLst/>
          </a:prstGeom>
          <a:noFill/>
          <a:ln w="9525">
            <a:solidFill>
              <a:srgbClr val="008080"/>
            </a:solidFill>
            <a:miter lim="800000"/>
            <a:headEnd/>
            <a:tailEnd/>
          </a:ln>
        </p:spPr>
        <p:txBody>
          <a:bodyPr>
            <a:spAutoFit/>
          </a:bodyPr>
          <a:lstStyle/>
          <a:p>
            <a:pPr>
              <a:spcBef>
                <a:spcPct val="20000"/>
              </a:spcBef>
            </a:pPr>
            <a:r>
              <a:rPr lang="en-US" sz="1600"/>
              <a:t>Chữ điền,vuông vức, trái xoan, thanh tú, bầu bĩnh, đầy đặn, bánh đúc, mặt lưỡi cày, mặt choắt, tàn nhang, phúc hậu, cau có, hầm hầm, niềm nở…</a:t>
            </a:r>
          </a:p>
        </p:txBody>
      </p:sp>
      <p:sp>
        <p:nvSpPr>
          <p:cNvPr id="11343" name="Text Box 79"/>
          <p:cNvSpPr txBox="1">
            <a:spLocks noChangeArrowheads="1"/>
          </p:cNvSpPr>
          <p:nvPr/>
        </p:nvSpPr>
        <p:spPr bwMode="auto">
          <a:xfrm>
            <a:off x="2057400" y="4800600"/>
            <a:ext cx="6934200" cy="830263"/>
          </a:xfrm>
          <a:prstGeom prst="rect">
            <a:avLst/>
          </a:prstGeom>
          <a:noFill/>
          <a:ln w="9525">
            <a:solidFill>
              <a:srgbClr val="008080"/>
            </a:solidFill>
            <a:miter lim="800000"/>
            <a:headEnd/>
            <a:tailEnd/>
          </a:ln>
        </p:spPr>
        <p:txBody>
          <a:bodyPr>
            <a:spAutoFit/>
          </a:bodyPr>
          <a:lstStyle/>
          <a:p>
            <a:pPr>
              <a:spcBef>
                <a:spcPct val="20000"/>
              </a:spcBef>
            </a:pPr>
            <a:r>
              <a:rPr lang="en-US" sz="1600"/>
              <a:t>trắng mịn, trắng hồng,trắng như trứng gà bóc, hồng hào, nõn nà, bánh mật, nhăn nheo, đen sì, đen đủi, thô ráp, ngăm ngăm, ngăm đen, rám nắng, sần sùi, xanh xao…</a:t>
            </a:r>
          </a:p>
        </p:txBody>
      </p:sp>
      <p:sp>
        <p:nvSpPr>
          <p:cNvPr id="11379" name="Text Box 115"/>
          <p:cNvSpPr txBox="1">
            <a:spLocks noChangeArrowheads="1"/>
          </p:cNvSpPr>
          <p:nvPr/>
        </p:nvSpPr>
        <p:spPr bwMode="auto">
          <a:xfrm>
            <a:off x="2057400" y="5867400"/>
            <a:ext cx="6934200" cy="338138"/>
          </a:xfrm>
          <a:prstGeom prst="rect">
            <a:avLst/>
          </a:prstGeom>
          <a:noFill/>
          <a:ln w="9525">
            <a:solidFill>
              <a:srgbClr val="008080"/>
            </a:solidFill>
            <a:miter lim="800000"/>
            <a:headEnd/>
            <a:tailEnd/>
          </a:ln>
        </p:spPr>
        <p:txBody>
          <a:bodyPr>
            <a:spAutoFit/>
          </a:bodyPr>
          <a:lstStyle/>
          <a:p>
            <a:pPr>
              <a:spcBef>
                <a:spcPct val="20000"/>
              </a:spcBef>
            </a:pPr>
            <a:r>
              <a:rPr lang="en-US" sz="1600"/>
              <a:t>Cao lớn, mập mạp, thanh mảnh, còm nhom, ốm nhách, ục ịch,…</a:t>
            </a:r>
          </a:p>
        </p:txBody>
      </p:sp>
      <p:sp>
        <p:nvSpPr>
          <p:cNvPr id="14367" name="Text Box 117"/>
          <p:cNvSpPr txBox="1">
            <a:spLocks noChangeArrowheads="1"/>
          </p:cNvSpPr>
          <p:nvPr/>
        </p:nvSpPr>
        <p:spPr bwMode="auto">
          <a:xfrm>
            <a:off x="1143000" y="533400"/>
            <a:ext cx="7162800" cy="461963"/>
          </a:xfrm>
          <a:prstGeom prst="rect">
            <a:avLst/>
          </a:prstGeom>
          <a:noFill/>
          <a:ln w="9525">
            <a:noFill/>
            <a:miter lim="800000"/>
            <a:headEnd/>
            <a:tailEnd/>
          </a:ln>
        </p:spPr>
        <p:txBody>
          <a:bodyPr>
            <a:spAutoFit/>
          </a:bodyPr>
          <a:lstStyle/>
          <a:p>
            <a:pPr algn="ctr">
              <a:spcBef>
                <a:spcPct val="50000"/>
              </a:spcBef>
            </a:pPr>
            <a:r>
              <a:rPr lang="en-US" sz="2400"/>
              <a:t>Luyện từ và câu</a:t>
            </a:r>
            <a:endParaRPr lang="en-US" sz="2800"/>
          </a:p>
        </p:txBody>
      </p:sp>
      <p:sp>
        <p:nvSpPr>
          <p:cNvPr id="14368" name="Text Box 118"/>
          <p:cNvSpPr txBox="1">
            <a:spLocks noChangeArrowheads="1"/>
          </p:cNvSpPr>
          <p:nvPr/>
        </p:nvSpPr>
        <p:spPr bwMode="auto">
          <a:xfrm>
            <a:off x="838200" y="990600"/>
            <a:ext cx="7162800" cy="461963"/>
          </a:xfrm>
          <a:prstGeom prst="rect">
            <a:avLst/>
          </a:prstGeom>
          <a:noFill/>
          <a:ln w="9525">
            <a:noFill/>
            <a:miter lim="800000"/>
            <a:headEnd/>
            <a:tailEnd/>
          </a:ln>
        </p:spPr>
        <p:txBody>
          <a:bodyPr>
            <a:spAutoFit/>
          </a:bodyPr>
          <a:lstStyle/>
          <a:p>
            <a:pPr algn="ctr">
              <a:spcBef>
                <a:spcPct val="50000"/>
              </a:spcBef>
            </a:pPr>
            <a:r>
              <a:rPr lang="en-US" sz="2400"/>
              <a:t>Tổng kết vốn từ</a:t>
            </a:r>
            <a:endParaRPr lang="en-US" sz="2800"/>
          </a:p>
        </p:txBody>
      </p:sp>
      <p:sp>
        <p:nvSpPr>
          <p:cNvPr id="14369" name="Text Box 119"/>
          <p:cNvSpPr txBox="1">
            <a:spLocks noChangeArrowheads="1"/>
          </p:cNvSpPr>
          <p:nvPr/>
        </p:nvSpPr>
        <p:spPr bwMode="auto">
          <a:xfrm>
            <a:off x="76200" y="1385888"/>
            <a:ext cx="8305800" cy="461962"/>
          </a:xfrm>
          <a:prstGeom prst="rect">
            <a:avLst/>
          </a:prstGeom>
          <a:noFill/>
          <a:ln w="9525">
            <a:noFill/>
            <a:miter lim="800000"/>
            <a:headEnd/>
            <a:tailEnd/>
          </a:ln>
        </p:spPr>
        <p:txBody>
          <a:bodyPr>
            <a:spAutoFit/>
          </a:bodyPr>
          <a:lstStyle/>
          <a:p>
            <a:pPr algn="just">
              <a:spcBef>
                <a:spcPct val="50000"/>
              </a:spcBef>
            </a:pPr>
            <a:r>
              <a:rPr lang="en-US" sz="2400"/>
              <a:t>Bài 3/151: Tìm các từ ngữ miêu tả hình dáng của người</a:t>
            </a:r>
            <a:endParaRPr lang="en-US" sz="2800"/>
          </a:p>
        </p:txBody>
      </p:sp>
      <p:pic>
        <p:nvPicPr>
          <p:cNvPr id="14370" name="Picture 4" descr="WhitecornerFlower"/>
          <p:cNvPicPr>
            <a:picLocks noChangeAspect="1" noChangeArrowheads="1"/>
          </p:cNvPicPr>
          <p:nvPr/>
        </p:nvPicPr>
        <p:blipFill>
          <a:blip r:embed="rId2"/>
          <a:srcRect/>
          <a:stretch>
            <a:fillRect/>
          </a:stretch>
        </p:blipFill>
        <p:spPr bwMode="auto">
          <a:xfrm>
            <a:off x="7543800" y="-9525"/>
            <a:ext cx="1751013" cy="1838325"/>
          </a:xfrm>
          <a:prstGeom prst="rect">
            <a:avLst/>
          </a:prstGeom>
          <a:noFill/>
          <a:ln w="9525">
            <a:noFill/>
            <a:miter lim="800000"/>
            <a:headEnd/>
            <a:tailEnd/>
          </a:ln>
        </p:spPr>
      </p:pic>
      <p:pic>
        <p:nvPicPr>
          <p:cNvPr id="14371" name="Picture 5" descr="WhitecornerFlower"/>
          <p:cNvPicPr>
            <a:picLocks noChangeAspect="1" noChangeArrowheads="1"/>
          </p:cNvPicPr>
          <p:nvPr/>
        </p:nvPicPr>
        <p:blipFill>
          <a:blip r:embed="rId3"/>
          <a:srcRect/>
          <a:stretch>
            <a:fillRect/>
          </a:stretch>
        </p:blipFill>
        <p:spPr bwMode="auto">
          <a:xfrm>
            <a:off x="0" y="0"/>
            <a:ext cx="1981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75"/>
                                        </p:tgtEl>
                                        <p:attrNameLst>
                                          <p:attrName>style.visibility</p:attrName>
                                        </p:attrNameLst>
                                      </p:cBhvr>
                                      <p:to>
                                        <p:strVal val="visible"/>
                                      </p:to>
                                    </p:set>
                                    <p:anim calcmode="lin" valueType="num">
                                      <p:cBhvr additive="base">
                                        <p:cTn id="7" dur="500" fill="hold"/>
                                        <p:tgtEl>
                                          <p:spTgt spid="11375"/>
                                        </p:tgtEl>
                                        <p:attrNameLst>
                                          <p:attrName>ppt_x</p:attrName>
                                        </p:attrNameLst>
                                      </p:cBhvr>
                                      <p:tavLst>
                                        <p:tav tm="0">
                                          <p:val>
                                            <p:strVal val="#ppt_x"/>
                                          </p:val>
                                        </p:tav>
                                        <p:tav tm="100000">
                                          <p:val>
                                            <p:strVal val="#ppt_x"/>
                                          </p:val>
                                        </p:tav>
                                      </p:tavLst>
                                    </p:anim>
                                    <p:anim calcmode="lin" valueType="num">
                                      <p:cBhvr additive="base">
                                        <p:cTn id="8" dur="500" fill="hold"/>
                                        <p:tgtEl>
                                          <p:spTgt spid="113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335"/>
                                        </p:tgtEl>
                                        <p:attrNameLst>
                                          <p:attrName>style.visibility</p:attrName>
                                        </p:attrNameLst>
                                      </p:cBhvr>
                                      <p:to>
                                        <p:strVal val="visible"/>
                                      </p:to>
                                    </p:set>
                                    <p:animEffect transition="in" filter="diamond(in)">
                                      <p:cBhvr>
                                        <p:cTn id="13" dur="2000"/>
                                        <p:tgtEl>
                                          <p:spTgt spid="113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337"/>
                                        </p:tgtEl>
                                        <p:attrNameLst>
                                          <p:attrName>style.visibility</p:attrName>
                                        </p:attrNameLst>
                                      </p:cBhvr>
                                      <p:to>
                                        <p:strVal val="visible"/>
                                      </p:to>
                                    </p:set>
                                    <p:animEffect transition="in" filter="diamond(in)">
                                      <p:cBhvr>
                                        <p:cTn id="18" dur="2000"/>
                                        <p:tgtEl>
                                          <p:spTgt spid="113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341"/>
                                        </p:tgtEl>
                                        <p:attrNameLst>
                                          <p:attrName>style.visibility</p:attrName>
                                        </p:attrNameLst>
                                      </p:cBhvr>
                                      <p:to>
                                        <p:strVal val="visible"/>
                                      </p:to>
                                    </p:set>
                                    <p:animEffect transition="in" filter="diamond(in)">
                                      <p:cBhvr>
                                        <p:cTn id="23" dur="2000"/>
                                        <p:tgtEl>
                                          <p:spTgt spid="113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343"/>
                                        </p:tgtEl>
                                        <p:attrNameLst>
                                          <p:attrName>style.visibility</p:attrName>
                                        </p:attrNameLst>
                                      </p:cBhvr>
                                      <p:to>
                                        <p:strVal val="visible"/>
                                      </p:to>
                                    </p:set>
                                    <p:anim calcmode="lin" valueType="num">
                                      <p:cBhvr>
                                        <p:cTn id="28" dur="1000" fill="hold"/>
                                        <p:tgtEl>
                                          <p:spTgt spid="11343"/>
                                        </p:tgtEl>
                                        <p:attrNameLst>
                                          <p:attrName>ppt_x</p:attrName>
                                        </p:attrNameLst>
                                      </p:cBhvr>
                                      <p:tavLst>
                                        <p:tav tm="0">
                                          <p:val>
                                            <p:strVal val="#ppt_x-.2"/>
                                          </p:val>
                                        </p:tav>
                                        <p:tav tm="100000">
                                          <p:val>
                                            <p:strVal val="#ppt_x"/>
                                          </p:val>
                                        </p:tav>
                                      </p:tavLst>
                                    </p:anim>
                                    <p:anim calcmode="lin" valueType="num">
                                      <p:cBhvr>
                                        <p:cTn id="29" dur="1000" fill="hold"/>
                                        <p:tgtEl>
                                          <p:spTgt spid="1134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3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1379"/>
                                        </p:tgtEl>
                                        <p:attrNameLst>
                                          <p:attrName>style.visibility</p:attrName>
                                        </p:attrNameLst>
                                      </p:cBhvr>
                                      <p:to>
                                        <p:strVal val="visible"/>
                                      </p:to>
                                    </p:set>
                                    <p:anim calcmode="lin" valueType="num">
                                      <p:cBhvr>
                                        <p:cTn id="35" dur="1000" fill="hold"/>
                                        <p:tgtEl>
                                          <p:spTgt spid="11379"/>
                                        </p:tgtEl>
                                        <p:attrNameLst>
                                          <p:attrName>ppt_x</p:attrName>
                                        </p:attrNameLst>
                                      </p:cBhvr>
                                      <p:tavLst>
                                        <p:tav tm="0">
                                          <p:val>
                                            <p:strVal val="#ppt_x-.2"/>
                                          </p:val>
                                        </p:tav>
                                        <p:tav tm="100000">
                                          <p:val>
                                            <p:strVal val="#ppt_x"/>
                                          </p:val>
                                        </p:tav>
                                      </p:tavLst>
                                    </p:anim>
                                    <p:anim calcmode="lin" valueType="num">
                                      <p:cBhvr>
                                        <p:cTn id="36" dur="1000" fill="hold"/>
                                        <p:tgtEl>
                                          <p:spTgt spid="1137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 grpId="0" animBg="1"/>
      <p:bldP spid="11337" grpId="0" animBg="1"/>
      <p:bldP spid="11341" grpId="0" animBg="1"/>
      <p:bldP spid="11343" grpId="0" animBg="1"/>
      <p:bldP spid="113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228600" y="1752600"/>
            <a:ext cx="8686800" cy="1754188"/>
          </a:xfrm>
          <a:prstGeom prst="rect">
            <a:avLst/>
          </a:prstGeom>
          <a:noFill/>
          <a:ln w="9525">
            <a:noFill/>
            <a:miter lim="800000"/>
            <a:headEnd/>
            <a:tailEnd/>
          </a:ln>
        </p:spPr>
        <p:txBody>
          <a:bodyPr>
            <a:spAutoFit/>
          </a:bodyPr>
          <a:lstStyle/>
          <a:p>
            <a:pPr algn="just">
              <a:spcBef>
                <a:spcPct val="50000"/>
              </a:spcBef>
            </a:pPr>
            <a:r>
              <a:rPr lang="en-US" sz="2400"/>
              <a:t>Bài 4/151:</a:t>
            </a:r>
          </a:p>
          <a:p>
            <a:pPr algn="just">
              <a:spcBef>
                <a:spcPct val="50000"/>
              </a:spcBef>
            </a:pPr>
            <a:r>
              <a:rPr lang="en-US" sz="2400">
                <a:solidFill>
                  <a:srgbClr val="FF0000"/>
                </a:solidFill>
              </a:rPr>
              <a:t>Dùng một số từ ngữ vừa tìm được (ở bài tập 3), viết một đoạn văn khoảng 5 câu miêu tả hình dáng của một người thân hoặc một người em quen biết.</a:t>
            </a:r>
          </a:p>
        </p:txBody>
      </p:sp>
      <p:sp>
        <p:nvSpPr>
          <p:cNvPr id="5127" name="Text Box 7"/>
          <p:cNvSpPr txBox="1">
            <a:spLocks noChangeArrowheads="1"/>
          </p:cNvSpPr>
          <p:nvPr/>
        </p:nvSpPr>
        <p:spPr bwMode="auto">
          <a:xfrm>
            <a:off x="228600" y="3581400"/>
            <a:ext cx="8686800" cy="2492375"/>
          </a:xfrm>
          <a:prstGeom prst="rect">
            <a:avLst/>
          </a:prstGeom>
          <a:noFill/>
          <a:ln w="9525">
            <a:noFill/>
            <a:miter lim="800000"/>
            <a:headEnd/>
            <a:tailEnd/>
          </a:ln>
        </p:spPr>
        <p:txBody>
          <a:bodyPr>
            <a:spAutoFit/>
          </a:bodyPr>
          <a:lstStyle/>
          <a:p>
            <a:pPr>
              <a:spcBef>
                <a:spcPct val="50000"/>
              </a:spcBef>
            </a:pPr>
            <a:r>
              <a:rPr lang="en-US" sz="2400" u="sng">
                <a:solidFill>
                  <a:srgbClr val="FF0000"/>
                </a:solidFill>
              </a:rPr>
              <a:t>Gợi ý:</a:t>
            </a:r>
          </a:p>
          <a:p>
            <a:pPr>
              <a:spcBef>
                <a:spcPct val="50000"/>
              </a:spcBef>
            </a:pPr>
            <a:r>
              <a:rPr lang="en-US" sz="2400"/>
              <a:t>- </a:t>
            </a:r>
            <a:r>
              <a:rPr lang="en-US" sz="2400">
                <a:solidFill>
                  <a:srgbClr val="0000FF"/>
                </a:solidFill>
              </a:rPr>
              <a:t>Hình dáng của một người gồm có:  dáng người, khuôn mặt, mái tóc, đôi mắt, làn da…. </a:t>
            </a:r>
          </a:p>
          <a:p>
            <a:pPr>
              <a:spcBef>
                <a:spcPct val="50000"/>
              </a:spcBef>
              <a:buFontTx/>
              <a:buChar char="-"/>
            </a:pPr>
            <a:r>
              <a:rPr lang="en-US" sz="2400">
                <a:solidFill>
                  <a:srgbClr val="0000FF"/>
                </a:solidFill>
              </a:rPr>
              <a:t> Tả từ bao quát đến chi tiết. </a:t>
            </a:r>
          </a:p>
          <a:p>
            <a:pPr>
              <a:spcBef>
                <a:spcPct val="50000"/>
              </a:spcBef>
              <a:buFontTx/>
              <a:buChar char="-"/>
            </a:pPr>
            <a:r>
              <a:rPr lang="en-US" sz="2400">
                <a:solidFill>
                  <a:srgbClr val="0000FF"/>
                </a:solidFill>
              </a:rPr>
              <a:t> Lựa chọn từ ngữ phù hợp với đối tượng miêu tả…</a:t>
            </a:r>
          </a:p>
        </p:txBody>
      </p:sp>
      <p:sp>
        <p:nvSpPr>
          <p:cNvPr id="5129" name="Line 9"/>
          <p:cNvSpPr>
            <a:spLocks noChangeShapeType="1"/>
          </p:cNvSpPr>
          <p:nvPr/>
        </p:nvSpPr>
        <p:spPr bwMode="auto">
          <a:xfrm>
            <a:off x="1219200" y="2743200"/>
            <a:ext cx="1752600" cy="0"/>
          </a:xfrm>
          <a:prstGeom prst="line">
            <a:avLst/>
          </a:prstGeom>
          <a:noFill/>
          <a:ln w="28575">
            <a:solidFill>
              <a:schemeClr val="tx1"/>
            </a:solidFill>
            <a:round/>
            <a:headEnd/>
            <a:tailEnd/>
          </a:ln>
        </p:spPr>
        <p:txBody>
          <a:bodyPr/>
          <a:lstStyle/>
          <a:p>
            <a:endParaRPr lang="en-US"/>
          </a:p>
        </p:txBody>
      </p:sp>
      <p:sp>
        <p:nvSpPr>
          <p:cNvPr id="5131" name="Line 11"/>
          <p:cNvSpPr>
            <a:spLocks noChangeShapeType="1"/>
          </p:cNvSpPr>
          <p:nvPr/>
        </p:nvSpPr>
        <p:spPr bwMode="auto">
          <a:xfrm>
            <a:off x="3276600" y="2743200"/>
            <a:ext cx="1600200" cy="0"/>
          </a:xfrm>
          <a:prstGeom prst="line">
            <a:avLst/>
          </a:prstGeom>
          <a:noFill/>
          <a:ln w="28575">
            <a:solidFill>
              <a:schemeClr val="tx1"/>
            </a:solidFill>
            <a:round/>
            <a:headEnd/>
            <a:tailEnd/>
          </a:ln>
        </p:spPr>
        <p:txBody>
          <a:bodyPr/>
          <a:lstStyle/>
          <a:p>
            <a:endParaRPr lang="en-US"/>
          </a:p>
        </p:txBody>
      </p:sp>
      <p:sp>
        <p:nvSpPr>
          <p:cNvPr id="15366" name="Text Box 19"/>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15367" name="Text Box 20"/>
          <p:cNvSpPr txBox="1">
            <a:spLocks noChangeArrowheads="1"/>
          </p:cNvSpPr>
          <p:nvPr/>
        </p:nvSpPr>
        <p:spPr bwMode="auto">
          <a:xfrm>
            <a:off x="7620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sp>
        <p:nvSpPr>
          <p:cNvPr id="5142" name="Line 22"/>
          <p:cNvSpPr>
            <a:spLocks noChangeShapeType="1"/>
          </p:cNvSpPr>
          <p:nvPr/>
        </p:nvSpPr>
        <p:spPr bwMode="auto">
          <a:xfrm>
            <a:off x="7010400" y="2743200"/>
            <a:ext cx="1676400" cy="0"/>
          </a:xfrm>
          <a:prstGeom prst="line">
            <a:avLst/>
          </a:prstGeom>
          <a:noFill/>
          <a:ln w="28575">
            <a:solidFill>
              <a:schemeClr val="tx1"/>
            </a:solidFill>
            <a:round/>
            <a:headEnd/>
            <a:tailEnd/>
          </a:ln>
        </p:spPr>
        <p:txBody>
          <a:bodyPr/>
          <a:lstStyle/>
          <a:p>
            <a:endParaRPr lang="en-US"/>
          </a:p>
        </p:txBody>
      </p:sp>
      <p:sp>
        <p:nvSpPr>
          <p:cNvPr id="5143" name="Line 23"/>
          <p:cNvSpPr>
            <a:spLocks noChangeShapeType="1"/>
          </p:cNvSpPr>
          <p:nvPr/>
        </p:nvSpPr>
        <p:spPr bwMode="auto">
          <a:xfrm>
            <a:off x="304800" y="3124200"/>
            <a:ext cx="533400" cy="0"/>
          </a:xfrm>
          <a:prstGeom prst="line">
            <a:avLst/>
          </a:prstGeom>
          <a:noFill/>
          <a:ln w="28575">
            <a:solidFill>
              <a:schemeClr val="tx1"/>
            </a:solidFill>
            <a:round/>
            <a:headEnd/>
            <a:tailEnd/>
          </a:ln>
        </p:spPr>
        <p:txBody>
          <a:bodyPr/>
          <a:lstStyle/>
          <a:p>
            <a:endParaRPr lang="en-US"/>
          </a:p>
        </p:txBody>
      </p:sp>
      <p:sp>
        <p:nvSpPr>
          <p:cNvPr id="5144" name="Line 24"/>
          <p:cNvSpPr>
            <a:spLocks noChangeShapeType="1"/>
          </p:cNvSpPr>
          <p:nvPr/>
        </p:nvSpPr>
        <p:spPr bwMode="auto">
          <a:xfrm>
            <a:off x="2895600" y="3124200"/>
            <a:ext cx="2438400" cy="0"/>
          </a:xfrm>
          <a:prstGeom prst="line">
            <a:avLst/>
          </a:prstGeom>
          <a:noFill/>
          <a:ln w="28575">
            <a:solidFill>
              <a:schemeClr val="tx1"/>
            </a:solidFill>
            <a:round/>
            <a:headEnd/>
            <a:tailEnd/>
          </a:ln>
        </p:spPr>
        <p:txBody>
          <a:bodyPr/>
          <a:lstStyle/>
          <a:p>
            <a:endParaRPr lang="en-US"/>
          </a:p>
        </p:txBody>
      </p:sp>
      <p:sp>
        <p:nvSpPr>
          <p:cNvPr id="5145" name="Line 25"/>
          <p:cNvSpPr>
            <a:spLocks noChangeShapeType="1"/>
          </p:cNvSpPr>
          <p:nvPr/>
        </p:nvSpPr>
        <p:spPr bwMode="auto">
          <a:xfrm>
            <a:off x="990600" y="3124200"/>
            <a:ext cx="1676400" cy="0"/>
          </a:xfrm>
          <a:prstGeom prst="line">
            <a:avLst/>
          </a:prstGeom>
          <a:noFill/>
          <a:ln w="28575">
            <a:solidFill>
              <a:schemeClr val="tx1"/>
            </a:solidFill>
            <a:round/>
            <a:headEnd/>
            <a:tailEnd/>
          </a:ln>
        </p:spPr>
        <p:txBody>
          <a:bodyPr/>
          <a:lstStyle/>
          <a:p>
            <a:endParaRPr lang="en-US"/>
          </a:p>
        </p:txBody>
      </p:sp>
      <p:sp>
        <p:nvSpPr>
          <p:cNvPr id="5147" name="Line 27"/>
          <p:cNvSpPr>
            <a:spLocks noChangeShapeType="1"/>
          </p:cNvSpPr>
          <p:nvPr/>
        </p:nvSpPr>
        <p:spPr bwMode="auto">
          <a:xfrm>
            <a:off x="5943600" y="3124200"/>
            <a:ext cx="2133600" cy="0"/>
          </a:xfrm>
          <a:prstGeom prst="line">
            <a:avLst/>
          </a:prstGeom>
          <a:noFill/>
          <a:ln w="28575">
            <a:solidFill>
              <a:schemeClr val="tx1"/>
            </a:solidFill>
            <a:round/>
            <a:headEnd/>
            <a:tailEnd/>
          </a:ln>
        </p:spPr>
        <p:txBody>
          <a:bodyPr/>
          <a:lstStyle/>
          <a:p>
            <a:endParaRPr lang="en-US"/>
          </a:p>
        </p:txBody>
      </p:sp>
      <p:sp>
        <p:nvSpPr>
          <p:cNvPr id="5148" name="Line 28"/>
          <p:cNvSpPr>
            <a:spLocks noChangeShapeType="1"/>
          </p:cNvSpPr>
          <p:nvPr/>
        </p:nvSpPr>
        <p:spPr bwMode="auto">
          <a:xfrm>
            <a:off x="381000" y="3505200"/>
            <a:ext cx="3124200" cy="0"/>
          </a:xfrm>
          <a:prstGeom prst="line">
            <a:avLst/>
          </a:prstGeom>
          <a:noFill/>
          <a:ln w="28575">
            <a:solidFill>
              <a:schemeClr val="tx1"/>
            </a:solidFill>
            <a:round/>
            <a:headEnd/>
            <a:tailEnd/>
          </a:ln>
        </p:spPr>
        <p:txBody>
          <a:bodyPr/>
          <a:lstStyle/>
          <a:p>
            <a:endParaRPr lang="en-US"/>
          </a:p>
        </p:txBody>
      </p:sp>
      <p:sp>
        <p:nvSpPr>
          <p:cNvPr id="5149" name="Text Box 29"/>
          <p:cNvSpPr txBox="1">
            <a:spLocks noChangeArrowheads="1"/>
          </p:cNvSpPr>
          <p:nvPr/>
        </p:nvSpPr>
        <p:spPr bwMode="auto">
          <a:xfrm>
            <a:off x="533400" y="6172200"/>
            <a:ext cx="7162800" cy="519113"/>
          </a:xfrm>
          <a:prstGeom prst="rect">
            <a:avLst/>
          </a:prstGeom>
          <a:noFill/>
          <a:ln w="9525">
            <a:noFill/>
            <a:miter lim="800000"/>
            <a:headEnd/>
            <a:tailEnd/>
          </a:ln>
        </p:spPr>
        <p:txBody>
          <a:bodyPr>
            <a:spAutoFit/>
          </a:bodyPr>
          <a:lstStyle/>
          <a:p>
            <a:pPr>
              <a:spcBef>
                <a:spcPct val="50000"/>
              </a:spcBef>
            </a:pPr>
            <a:r>
              <a:rPr lang="en-US" sz="2800"/>
              <a:t>Yêu cầu: làm bài tập vào vở (5 phút).</a:t>
            </a:r>
            <a:endParaRPr lang="en-US" sz="3200"/>
          </a:p>
        </p:txBody>
      </p:sp>
      <p:sp>
        <p:nvSpPr>
          <p:cNvPr id="5150" name="Line 30"/>
          <p:cNvSpPr>
            <a:spLocks noChangeShapeType="1"/>
          </p:cNvSpPr>
          <p:nvPr/>
        </p:nvSpPr>
        <p:spPr bwMode="auto">
          <a:xfrm>
            <a:off x="5105400" y="2743200"/>
            <a:ext cx="1600200" cy="0"/>
          </a:xfrm>
          <a:prstGeom prst="line">
            <a:avLst/>
          </a:prstGeom>
          <a:noFill/>
          <a:ln w="28575">
            <a:solidFill>
              <a:schemeClr val="tx1"/>
            </a:solidFill>
            <a:round/>
            <a:headEnd/>
            <a:tailEnd/>
          </a:ln>
        </p:spPr>
        <p:txBody>
          <a:bodyPr/>
          <a:lstStyle/>
          <a:p>
            <a:endParaRPr lang="en-US"/>
          </a:p>
        </p:txBody>
      </p:sp>
      <p:pic>
        <p:nvPicPr>
          <p:cNvPr id="15376" name="Picture 4" descr="WhitecornerFlower"/>
          <p:cNvPicPr>
            <a:picLocks noChangeAspect="1" noChangeArrowheads="1"/>
          </p:cNvPicPr>
          <p:nvPr/>
        </p:nvPicPr>
        <p:blipFill>
          <a:blip r:embed="rId2"/>
          <a:srcRect/>
          <a:stretch>
            <a:fillRect/>
          </a:stretch>
        </p:blipFill>
        <p:spPr bwMode="auto">
          <a:xfrm>
            <a:off x="7543800" y="-9525"/>
            <a:ext cx="1751013" cy="1838325"/>
          </a:xfrm>
          <a:prstGeom prst="rect">
            <a:avLst/>
          </a:prstGeom>
          <a:noFill/>
          <a:ln w="9525">
            <a:noFill/>
            <a:miter lim="800000"/>
            <a:headEnd/>
            <a:tailEnd/>
          </a:ln>
        </p:spPr>
      </p:pic>
      <p:pic>
        <p:nvPicPr>
          <p:cNvPr id="15377" name="Picture 5" descr="WhitecornerFlower"/>
          <p:cNvPicPr>
            <a:picLocks noChangeAspect="1" noChangeArrowheads="1"/>
          </p:cNvPicPr>
          <p:nvPr/>
        </p:nvPicPr>
        <p:blipFill>
          <a:blip r:embed="rId3"/>
          <a:srcRect/>
          <a:stretch>
            <a:fillRect/>
          </a:stretch>
        </p:blipFill>
        <p:spPr bwMode="auto">
          <a:xfrm>
            <a:off x="0" y="0"/>
            <a:ext cx="1981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5129"/>
                                        </p:tgtEl>
                                        <p:attrNameLst>
                                          <p:attrName>style.visibility</p:attrName>
                                        </p:attrNameLst>
                                      </p:cBhvr>
                                      <p:to>
                                        <p:strVal val="visible"/>
                                      </p:to>
                                    </p:set>
                                    <p:anim calcmode="lin" valueType="num">
                                      <p:cBhvr>
                                        <p:cTn id="13" dur="1000" fill="hold"/>
                                        <p:tgtEl>
                                          <p:spTgt spid="5129"/>
                                        </p:tgtEl>
                                        <p:attrNameLst>
                                          <p:attrName>ppt_x</p:attrName>
                                        </p:attrNameLst>
                                      </p:cBhvr>
                                      <p:tavLst>
                                        <p:tav tm="0">
                                          <p:val>
                                            <p:strVal val="#ppt_x-.2"/>
                                          </p:val>
                                        </p:tav>
                                        <p:tav tm="100000">
                                          <p:val>
                                            <p:strVal val="#ppt_x"/>
                                          </p:val>
                                        </p:tav>
                                      </p:tavLst>
                                    </p:anim>
                                    <p:anim calcmode="lin" valueType="num">
                                      <p:cBhvr>
                                        <p:cTn id="14" dur="1000" fill="hold"/>
                                        <p:tgtEl>
                                          <p:spTgt spid="512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29"/>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5131"/>
                                        </p:tgtEl>
                                        <p:attrNameLst>
                                          <p:attrName>style.visibility</p:attrName>
                                        </p:attrNameLst>
                                      </p:cBhvr>
                                      <p:to>
                                        <p:strVal val="visible"/>
                                      </p:to>
                                    </p:set>
                                    <p:anim calcmode="lin" valueType="num">
                                      <p:cBhvr>
                                        <p:cTn id="18" dur="1000" fill="hold"/>
                                        <p:tgtEl>
                                          <p:spTgt spid="5131"/>
                                        </p:tgtEl>
                                        <p:attrNameLst>
                                          <p:attrName>ppt_x</p:attrName>
                                        </p:attrNameLst>
                                      </p:cBhvr>
                                      <p:tavLst>
                                        <p:tav tm="0">
                                          <p:val>
                                            <p:strVal val="#ppt_x-.2"/>
                                          </p:val>
                                        </p:tav>
                                        <p:tav tm="100000">
                                          <p:val>
                                            <p:strVal val="#ppt_x"/>
                                          </p:val>
                                        </p:tav>
                                      </p:tavLst>
                                    </p:anim>
                                    <p:anim calcmode="lin" valueType="num">
                                      <p:cBhvr>
                                        <p:cTn id="19" dur="1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131"/>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5142"/>
                                        </p:tgtEl>
                                        <p:attrNameLst>
                                          <p:attrName>style.visibility</p:attrName>
                                        </p:attrNameLst>
                                      </p:cBhvr>
                                      <p:to>
                                        <p:strVal val="visible"/>
                                      </p:to>
                                    </p:set>
                                    <p:anim calcmode="lin" valueType="num">
                                      <p:cBhvr>
                                        <p:cTn id="23" dur="1000" fill="hold"/>
                                        <p:tgtEl>
                                          <p:spTgt spid="5142"/>
                                        </p:tgtEl>
                                        <p:attrNameLst>
                                          <p:attrName>ppt_x</p:attrName>
                                        </p:attrNameLst>
                                      </p:cBhvr>
                                      <p:tavLst>
                                        <p:tav tm="0">
                                          <p:val>
                                            <p:strVal val="#ppt_x-.2"/>
                                          </p:val>
                                        </p:tav>
                                        <p:tav tm="100000">
                                          <p:val>
                                            <p:strVal val="#ppt_x"/>
                                          </p:val>
                                        </p:tav>
                                      </p:tavLst>
                                    </p:anim>
                                    <p:anim calcmode="lin" valueType="num">
                                      <p:cBhvr>
                                        <p:cTn id="24" dur="1000" fill="hold"/>
                                        <p:tgtEl>
                                          <p:spTgt spid="514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142"/>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5143"/>
                                        </p:tgtEl>
                                        <p:attrNameLst>
                                          <p:attrName>style.visibility</p:attrName>
                                        </p:attrNameLst>
                                      </p:cBhvr>
                                      <p:to>
                                        <p:strVal val="visible"/>
                                      </p:to>
                                    </p:set>
                                    <p:anim calcmode="lin" valueType="num">
                                      <p:cBhvr>
                                        <p:cTn id="28" dur="1000" fill="hold"/>
                                        <p:tgtEl>
                                          <p:spTgt spid="5143"/>
                                        </p:tgtEl>
                                        <p:attrNameLst>
                                          <p:attrName>ppt_x</p:attrName>
                                        </p:attrNameLst>
                                      </p:cBhvr>
                                      <p:tavLst>
                                        <p:tav tm="0">
                                          <p:val>
                                            <p:strVal val="#ppt_x-.2"/>
                                          </p:val>
                                        </p:tav>
                                        <p:tav tm="100000">
                                          <p:val>
                                            <p:strVal val="#ppt_x"/>
                                          </p:val>
                                        </p:tav>
                                      </p:tavLst>
                                    </p:anim>
                                    <p:anim calcmode="lin" valueType="num">
                                      <p:cBhvr>
                                        <p:cTn id="29" dur="1000" fill="hold"/>
                                        <p:tgtEl>
                                          <p:spTgt spid="514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43"/>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5144"/>
                                        </p:tgtEl>
                                        <p:attrNameLst>
                                          <p:attrName>style.visibility</p:attrName>
                                        </p:attrNameLst>
                                      </p:cBhvr>
                                      <p:to>
                                        <p:strVal val="visible"/>
                                      </p:to>
                                    </p:set>
                                    <p:anim calcmode="lin" valueType="num">
                                      <p:cBhvr>
                                        <p:cTn id="33" dur="1000" fill="hold"/>
                                        <p:tgtEl>
                                          <p:spTgt spid="5144"/>
                                        </p:tgtEl>
                                        <p:attrNameLst>
                                          <p:attrName>ppt_x</p:attrName>
                                        </p:attrNameLst>
                                      </p:cBhvr>
                                      <p:tavLst>
                                        <p:tav tm="0">
                                          <p:val>
                                            <p:strVal val="#ppt_x-.2"/>
                                          </p:val>
                                        </p:tav>
                                        <p:tav tm="100000">
                                          <p:val>
                                            <p:strVal val="#ppt_x"/>
                                          </p:val>
                                        </p:tav>
                                      </p:tavLst>
                                    </p:anim>
                                    <p:anim calcmode="lin" valueType="num">
                                      <p:cBhvr>
                                        <p:cTn id="34" dur="1000" fill="hold"/>
                                        <p:tgtEl>
                                          <p:spTgt spid="514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44"/>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5145"/>
                                        </p:tgtEl>
                                        <p:attrNameLst>
                                          <p:attrName>style.visibility</p:attrName>
                                        </p:attrNameLst>
                                      </p:cBhvr>
                                      <p:to>
                                        <p:strVal val="visible"/>
                                      </p:to>
                                    </p:set>
                                    <p:anim calcmode="lin" valueType="num">
                                      <p:cBhvr>
                                        <p:cTn id="38" dur="1000" fill="hold"/>
                                        <p:tgtEl>
                                          <p:spTgt spid="5145"/>
                                        </p:tgtEl>
                                        <p:attrNameLst>
                                          <p:attrName>ppt_x</p:attrName>
                                        </p:attrNameLst>
                                      </p:cBhvr>
                                      <p:tavLst>
                                        <p:tav tm="0">
                                          <p:val>
                                            <p:strVal val="#ppt_x-.2"/>
                                          </p:val>
                                        </p:tav>
                                        <p:tav tm="100000">
                                          <p:val>
                                            <p:strVal val="#ppt_x"/>
                                          </p:val>
                                        </p:tav>
                                      </p:tavLst>
                                    </p:anim>
                                    <p:anim calcmode="lin" valueType="num">
                                      <p:cBhvr>
                                        <p:cTn id="39" dur="1000" fill="hold"/>
                                        <p:tgtEl>
                                          <p:spTgt spid="514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145"/>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5147"/>
                                        </p:tgtEl>
                                        <p:attrNameLst>
                                          <p:attrName>style.visibility</p:attrName>
                                        </p:attrNameLst>
                                      </p:cBhvr>
                                      <p:to>
                                        <p:strVal val="visible"/>
                                      </p:to>
                                    </p:set>
                                    <p:anim calcmode="lin" valueType="num">
                                      <p:cBhvr>
                                        <p:cTn id="43" dur="1000" fill="hold"/>
                                        <p:tgtEl>
                                          <p:spTgt spid="5147"/>
                                        </p:tgtEl>
                                        <p:attrNameLst>
                                          <p:attrName>ppt_x</p:attrName>
                                        </p:attrNameLst>
                                      </p:cBhvr>
                                      <p:tavLst>
                                        <p:tav tm="0">
                                          <p:val>
                                            <p:strVal val="#ppt_x-.2"/>
                                          </p:val>
                                        </p:tav>
                                        <p:tav tm="100000">
                                          <p:val>
                                            <p:strVal val="#ppt_x"/>
                                          </p:val>
                                        </p:tav>
                                      </p:tavLst>
                                    </p:anim>
                                    <p:anim calcmode="lin" valueType="num">
                                      <p:cBhvr>
                                        <p:cTn id="44" dur="1000" fill="hold"/>
                                        <p:tgtEl>
                                          <p:spTgt spid="514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147"/>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5148"/>
                                        </p:tgtEl>
                                        <p:attrNameLst>
                                          <p:attrName>style.visibility</p:attrName>
                                        </p:attrNameLst>
                                      </p:cBhvr>
                                      <p:to>
                                        <p:strVal val="visible"/>
                                      </p:to>
                                    </p:set>
                                    <p:anim calcmode="lin" valueType="num">
                                      <p:cBhvr>
                                        <p:cTn id="48" dur="1000" fill="hold"/>
                                        <p:tgtEl>
                                          <p:spTgt spid="5148"/>
                                        </p:tgtEl>
                                        <p:attrNameLst>
                                          <p:attrName>ppt_x</p:attrName>
                                        </p:attrNameLst>
                                      </p:cBhvr>
                                      <p:tavLst>
                                        <p:tav tm="0">
                                          <p:val>
                                            <p:strVal val="#ppt_x-.2"/>
                                          </p:val>
                                        </p:tav>
                                        <p:tav tm="100000">
                                          <p:val>
                                            <p:strVal val="#ppt_x"/>
                                          </p:val>
                                        </p:tav>
                                      </p:tavLst>
                                    </p:anim>
                                    <p:anim calcmode="lin" valueType="num">
                                      <p:cBhvr>
                                        <p:cTn id="49" dur="1000" fill="hold"/>
                                        <p:tgtEl>
                                          <p:spTgt spid="5148"/>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148"/>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5150"/>
                                        </p:tgtEl>
                                        <p:attrNameLst>
                                          <p:attrName>style.visibility</p:attrName>
                                        </p:attrNameLst>
                                      </p:cBhvr>
                                      <p:to>
                                        <p:strVal val="visible"/>
                                      </p:to>
                                    </p:set>
                                    <p:anim calcmode="lin" valueType="num">
                                      <p:cBhvr>
                                        <p:cTn id="53" dur="1000" fill="hold"/>
                                        <p:tgtEl>
                                          <p:spTgt spid="5150"/>
                                        </p:tgtEl>
                                        <p:attrNameLst>
                                          <p:attrName>ppt_x</p:attrName>
                                        </p:attrNameLst>
                                      </p:cBhvr>
                                      <p:tavLst>
                                        <p:tav tm="0">
                                          <p:val>
                                            <p:strVal val="#ppt_x-.2"/>
                                          </p:val>
                                        </p:tav>
                                        <p:tav tm="100000">
                                          <p:val>
                                            <p:strVal val="#ppt_x"/>
                                          </p:val>
                                        </p:tav>
                                      </p:tavLst>
                                    </p:anim>
                                    <p:anim calcmode="lin" valueType="num">
                                      <p:cBhvr>
                                        <p:cTn id="54" dur="1000" fill="hold"/>
                                        <p:tgtEl>
                                          <p:spTgt spid="5150"/>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1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127"/>
                                        </p:tgtEl>
                                        <p:attrNameLst>
                                          <p:attrName>style.visibility</p:attrName>
                                        </p:attrNameLst>
                                      </p:cBhvr>
                                      <p:to>
                                        <p:strVal val="visible"/>
                                      </p:to>
                                    </p:set>
                                    <p:anim calcmode="lin" valueType="num">
                                      <p:cBhvr additive="base">
                                        <p:cTn id="60" dur="500" fill="hold"/>
                                        <p:tgtEl>
                                          <p:spTgt spid="5127"/>
                                        </p:tgtEl>
                                        <p:attrNameLst>
                                          <p:attrName>ppt_x</p:attrName>
                                        </p:attrNameLst>
                                      </p:cBhvr>
                                      <p:tavLst>
                                        <p:tav tm="0">
                                          <p:val>
                                            <p:strVal val="#ppt_x"/>
                                          </p:val>
                                        </p:tav>
                                        <p:tav tm="100000">
                                          <p:val>
                                            <p:strVal val="#ppt_x"/>
                                          </p:val>
                                        </p:tav>
                                      </p:tavLst>
                                    </p:anim>
                                    <p:anim calcmode="lin" valueType="num">
                                      <p:cBhvr additive="base">
                                        <p:cTn id="61"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149"/>
                                        </p:tgtEl>
                                        <p:attrNameLst>
                                          <p:attrName>style.visibility</p:attrName>
                                        </p:attrNameLst>
                                      </p:cBhvr>
                                      <p:to>
                                        <p:strVal val="visible"/>
                                      </p:to>
                                    </p:set>
                                    <p:anim calcmode="lin" valueType="num">
                                      <p:cBhvr additive="base">
                                        <p:cTn id="66" dur="500" fill="hold"/>
                                        <p:tgtEl>
                                          <p:spTgt spid="5149"/>
                                        </p:tgtEl>
                                        <p:attrNameLst>
                                          <p:attrName>ppt_x</p:attrName>
                                        </p:attrNameLst>
                                      </p:cBhvr>
                                      <p:tavLst>
                                        <p:tav tm="0">
                                          <p:val>
                                            <p:strVal val="#ppt_x"/>
                                          </p:val>
                                        </p:tav>
                                        <p:tav tm="100000">
                                          <p:val>
                                            <p:strVal val="#ppt_x"/>
                                          </p:val>
                                        </p:tav>
                                      </p:tavLst>
                                    </p:anim>
                                    <p:anim calcmode="lin" valueType="num">
                                      <p:cBhvr additive="base">
                                        <p:cTn id="67" dur="500" fill="hold"/>
                                        <p:tgtEl>
                                          <p:spTgt spid="5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P spid="5129" grpId="0" animBg="1"/>
      <p:bldP spid="5131" grpId="0" animBg="1"/>
      <p:bldP spid="5142" grpId="0" animBg="1"/>
      <p:bldP spid="5143" grpId="0" animBg="1"/>
      <p:bldP spid="5144" grpId="0" animBg="1"/>
      <p:bldP spid="5145" grpId="0" animBg="1"/>
      <p:bldP spid="5147" grpId="0" animBg="1"/>
      <p:bldP spid="5148" grpId="0" animBg="1"/>
      <p:bldP spid="5149" grpId="0"/>
      <p:bldP spid="5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Picture28.png"/>
          <p:cNvPicPr>
            <a:picLocks noChangeAspect="1"/>
          </p:cNvPicPr>
          <p:nvPr/>
        </p:nvPicPr>
        <p:blipFill>
          <a:blip r:embed="rId2"/>
          <a:srcRect/>
          <a:stretch>
            <a:fillRect/>
          </a:stretch>
        </p:blipFill>
        <p:spPr bwMode="auto">
          <a:xfrm>
            <a:off x="9525" y="76200"/>
            <a:ext cx="9124950" cy="6858000"/>
          </a:xfrm>
          <a:prstGeom prst="rect">
            <a:avLst/>
          </a:prstGeom>
          <a:noFill/>
          <a:ln w="9525">
            <a:noFill/>
            <a:miter lim="800000"/>
            <a:headEnd/>
            <a:tailEnd/>
          </a:ln>
        </p:spPr>
      </p:pic>
      <p:sp>
        <p:nvSpPr>
          <p:cNvPr id="4" name="Content Placeholder 3"/>
          <p:cNvSpPr>
            <a:spLocks noGrp="1"/>
          </p:cNvSpPr>
          <p:nvPr>
            <p:ph idx="4294967295"/>
          </p:nvPr>
        </p:nvSpPr>
        <p:spPr>
          <a:xfrm>
            <a:off x="1600200" y="228600"/>
            <a:ext cx="5105400" cy="1600200"/>
          </a:xfrm>
          <a:prstGeom prst="cloudCallout">
            <a:avLst>
              <a:gd name="adj1" fmla="val 21489"/>
              <a:gd name="adj2" fmla="val 6056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lvl="1" algn="ctr" eaLnBrk="1" hangingPunct="1">
              <a:buFontTx/>
              <a:buNone/>
              <a:defRPr/>
            </a:pPr>
            <a:r>
              <a:rPr lang="en-US" sz="4800" dirty="0" err="1">
                <a:solidFill>
                  <a:srgbClr val="002060"/>
                </a:solidFill>
                <a:cs typeface="Times New Roman" pitchFamily="18" charset="0"/>
              </a:rPr>
              <a:t>Củng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cố</a:t>
            </a:r>
            <a:r>
              <a:rPr lang="en-US" sz="4800" dirty="0">
                <a:solidFill>
                  <a:srgbClr val="002060"/>
                </a:solidFill>
                <a:cs typeface="Times New Roman" pitchFamily="18" charset="0"/>
              </a:rPr>
              <a:t>: </a:t>
            </a:r>
          </a:p>
        </p:txBody>
      </p:sp>
      <p:sp>
        <p:nvSpPr>
          <p:cNvPr id="16388" name="Title 1"/>
          <p:cNvSpPr txBox="1">
            <a:spLocks/>
          </p:cNvSpPr>
          <p:nvPr/>
        </p:nvSpPr>
        <p:spPr bwMode="auto">
          <a:xfrm>
            <a:off x="685800" y="3581400"/>
            <a:ext cx="7696200" cy="2514600"/>
          </a:xfrm>
          <a:prstGeom prst="rect">
            <a:avLst/>
          </a:prstGeom>
          <a:noFill/>
          <a:ln w="9525">
            <a:noFill/>
            <a:miter lim="800000"/>
            <a:headEnd/>
            <a:tailEnd/>
          </a:ln>
        </p:spPr>
        <p:txBody>
          <a:bodyPr anchor="ctr"/>
          <a:lstStyle/>
          <a:p>
            <a:pPr algn="just">
              <a:lnSpc>
                <a:spcPct val="170000"/>
              </a:lnSpc>
            </a:pPr>
            <a:endParaRPr lang="en-US" sz="4000">
              <a:cs typeface="Times New Roman" pitchFamily="18" charset="0"/>
            </a:endParaRPr>
          </a:p>
        </p:txBody>
      </p:sp>
      <p:sp>
        <p:nvSpPr>
          <p:cNvPr id="8" name="Footer Placeholder 7"/>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Arial"/>
              </a:rPr>
              <a:t>Mai Thị Thảo</a:t>
            </a:r>
          </a:p>
        </p:txBody>
      </p:sp>
      <p:sp>
        <p:nvSpPr>
          <p:cNvPr id="81927" name="Text Box 7"/>
          <p:cNvSpPr txBox="1">
            <a:spLocks noChangeArrowheads="1"/>
          </p:cNvSpPr>
          <p:nvPr/>
        </p:nvSpPr>
        <p:spPr bwMode="auto">
          <a:xfrm>
            <a:off x="990600" y="2209800"/>
            <a:ext cx="7162800" cy="579438"/>
          </a:xfrm>
          <a:prstGeom prst="rect">
            <a:avLst/>
          </a:prstGeom>
          <a:noFill/>
          <a:ln w="9525">
            <a:noFill/>
            <a:miter lim="800000"/>
            <a:headEnd/>
            <a:tailEnd/>
          </a:ln>
        </p:spPr>
        <p:txBody>
          <a:bodyPr>
            <a:spAutoFit/>
          </a:bodyPr>
          <a:lstStyle/>
          <a:p>
            <a:pPr>
              <a:spcBef>
                <a:spcPct val="50000"/>
              </a:spcBef>
            </a:pPr>
            <a:r>
              <a:rPr lang="en-US" sz="3200"/>
              <a:t>1. Nước ta có bao nhiêu dân tộc? </a:t>
            </a:r>
          </a:p>
        </p:txBody>
      </p:sp>
      <p:sp>
        <p:nvSpPr>
          <p:cNvPr id="81928" name="Text Box 8"/>
          <p:cNvSpPr txBox="1">
            <a:spLocks noChangeArrowheads="1"/>
          </p:cNvSpPr>
          <p:nvPr/>
        </p:nvSpPr>
        <p:spPr bwMode="auto">
          <a:xfrm>
            <a:off x="990600" y="3429000"/>
            <a:ext cx="7162800" cy="1570038"/>
          </a:xfrm>
          <a:prstGeom prst="rect">
            <a:avLst/>
          </a:prstGeom>
          <a:noFill/>
          <a:ln w="9525">
            <a:noFill/>
            <a:miter lim="800000"/>
            <a:headEnd/>
            <a:tailEnd/>
          </a:ln>
        </p:spPr>
        <p:txBody>
          <a:bodyPr>
            <a:spAutoFit/>
          </a:bodyPr>
          <a:lstStyle/>
          <a:p>
            <a:pPr>
              <a:spcBef>
                <a:spcPct val="50000"/>
              </a:spcBef>
            </a:pPr>
            <a:r>
              <a:rPr lang="en-US" sz="3200"/>
              <a:t>2. Ngoài những dân tộc đã nêu ở bài tập 1, em còn biết tên những dân tộc nào? </a:t>
            </a:r>
          </a:p>
        </p:txBody>
      </p:sp>
      <p:sp>
        <p:nvSpPr>
          <p:cNvPr id="81929" name="Text Box 9"/>
          <p:cNvSpPr txBox="1">
            <a:spLocks noChangeArrowheads="1"/>
          </p:cNvSpPr>
          <p:nvPr/>
        </p:nvSpPr>
        <p:spPr bwMode="auto">
          <a:xfrm>
            <a:off x="1371600" y="2895600"/>
            <a:ext cx="41910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 Có 54 dân tộc</a:t>
            </a:r>
            <a:endParaRPr 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diamond(in)">
                                      <p:cBhvr>
                                        <p:cTn id="12" dur="2000"/>
                                        <p:tgtEl>
                                          <p:spTgt spid="81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 calcmode="lin" valueType="num">
                                      <p:cBhvr additive="base">
                                        <p:cTn id="17" dur="500" fill="hold"/>
                                        <p:tgtEl>
                                          <p:spTgt spid="81929"/>
                                        </p:tgtEl>
                                        <p:attrNameLst>
                                          <p:attrName>ppt_x</p:attrName>
                                        </p:attrNameLst>
                                      </p:cBhvr>
                                      <p:tavLst>
                                        <p:tav tm="0">
                                          <p:val>
                                            <p:strVal val="#ppt_x"/>
                                          </p:val>
                                        </p:tav>
                                        <p:tav tm="100000">
                                          <p:val>
                                            <p:strVal val="#ppt_x"/>
                                          </p:val>
                                        </p:tav>
                                      </p:tavLst>
                                    </p:anim>
                                    <p:anim calcmode="lin" valueType="num">
                                      <p:cBhvr additive="base">
                                        <p:cTn id="18" dur="500" fill="hold"/>
                                        <p:tgtEl>
                                          <p:spTgt spid="819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1928"/>
                                        </p:tgtEl>
                                        <p:attrNameLst>
                                          <p:attrName>style.visibility</p:attrName>
                                        </p:attrNameLst>
                                      </p:cBhvr>
                                      <p:to>
                                        <p:strVal val="visible"/>
                                      </p:to>
                                    </p:set>
                                    <p:animEffect transition="in" filter="diamond(in)">
                                      <p:cBhvr>
                                        <p:cTn id="23" dur="20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1927" grpId="0"/>
      <p:bldP spid="81928" grpId="0"/>
      <p:bldP spid="819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Picture28.png"/>
          <p:cNvPicPr>
            <a:picLocks noChangeAspect="1"/>
          </p:cNvPicPr>
          <p:nvPr/>
        </p:nvPicPr>
        <p:blipFill>
          <a:blip r:embed="rId2"/>
          <a:srcRect/>
          <a:stretch>
            <a:fillRect/>
          </a:stretch>
        </p:blipFill>
        <p:spPr bwMode="auto">
          <a:xfrm>
            <a:off x="9525" y="0"/>
            <a:ext cx="9328150" cy="7010400"/>
          </a:xfrm>
          <a:prstGeom prst="rect">
            <a:avLst/>
          </a:prstGeom>
          <a:noFill/>
          <a:ln w="9525">
            <a:noFill/>
            <a:miter lim="800000"/>
            <a:headEnd/>
            <a:tailEnd/>
          </a:ln>
        </p:spPr>
      </p:pic>
      <p:sp>
        <p:nvSpPr>
          <p:cNvPr id="2" name="Title 1"/>
          <p:cNvSpPr>
            <a:spLocks noGrp="1"/>
          </p:cNvSpPr>
          <p:nvPr>
            <p:ph type="title" idx="4294967295"/>
          </p:nvPr>
        </p:nvSpPr>
        <p:spPr>
          <a:xfrm>
            <a:off x="838200" y="1981200"/>
            <a:ext cx="7467600" cy="1143000"/>
          </a:xfrm>
        </p:spPr>
        <p:txBody>
          <a:bodyPr/>
          <a:lstStyle/>
          <a:p>
            <a:pPr algn="just" eaLnBrk="1" hangingPunct="1"/>
            <a:r>
              <a:rPr lang="en-US" sz="3600" smtClean="0">
                <a:cs typeface="Times New Roman" pitchFamily="18" charset="0"/>
              </a:rPr>
              <a:t>- Tìm thêm những từ ngữ thuộc chủ đề đã học. </a:t>
            </a:r>
          </a:p>
        </p:txBody>
      </p:sp>
      <p:sp>
        <p:nvSpPr>
          <p:cNvPr id="4" name="Content Placeholder 3"/>
          <p:cNvSpPr>
            <a:spLocks noGrp="1"/>
          </p:cNvSpPr>
          <p:nvPr>
            <p:ph idx="4294967295"/>
          </p:nvPr>
        </p:nvSpPr>
        <p:spPr>
          <a:xfrm>
            <a:off x="1600200" y="228600"/>
            <a:ext cx="5105400" cy="1600200"/>
          </a:xfrm>
          <a:prstGeom prst="cloudCallout">
            <a:avLst>
              <a:gd name="adj1" fmla="val 21489"/>
              <a:gd name="adj2" fmla="val 6056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lvl="1" algn="ctr" eaLnBrk="1" hangingPunct="1">
              <a:buFontTx/>
              <a:buNone/>
              <a:defRPr/>
            </a:pPr>
            <a:r>
              <a:rPr lang="en-US" sz="4400" smtClean="0">
                <a:solidFill>
                  <a:srgbClr val="FF0000"/>
                </a:solidFill>
                <a:cs typeface="Times New Roman" pitchFamily="18" charset="0"/>
              </a:rPr>
              <a:t>Dặn dò:</a:t>
            </a:r>
          </a:p>
        </p:txBody>
      </p:sp>
      <p:sp>
        <p:nvSpPr>
          <p:cNvPr id="5" name="Title 1"/>
          <p:cNvSpPr txBox="1">
            <a:spLocks/>
          </p:cNvSpPr>
          <p:nvPr/>
        </p:nvSpPr>
        <p:spPr bwMode="auto">
          <a:xfrm>
            <a:off x="609600" y="3352800"/>
            <a:ext cx="7620000" cy="990600"/>
          </a:xfrm>
          <a:prstGeom prst="rect">
            <a:avLst/>
          </a:prstGeom>
          <a:noFill/>
          <a:ln w="9525">
            <a:noFill/>
            <a:miter lim="800000"/>
            <a:headEnd/>
            <a:tailEnd/>
          </a:ln>
        </p:spPr>
        <p:txBody>
          <a:bodyPr anchor="ctr"/>
          <a:lstStyle/>
          <a:p>
            <a:pPr algn="just">
              <a:lnSpc>
                <a:spcPct val="170000"/>
              </a:lnSpc>
              <a:buFontTx/>
              <a:buChar char="-"/>
            </a:pPr>
            <a:r>
              <a:rPr lang="en-US" sz="3600">
                <a:cs typeface="Times New Roman" pitchFamily="18" charset="0"/>
              </a:rPr>
              <a:t> Chuẩn bị bài sau: Tổng kết vốn từ</a:t>
            </a:r>
          </a:p>
        </p:txBody>
      </p:sp>
      <p:sp>
        <p:nvSpPr>
          <p:cNvPr id="8" name="Footer Placeholder 7"/>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100">
                <a:solidFill>
                  <a:schemeClr val="tx1">
                    <a:tint val="75000"/>
                  </a:schemeClr>
                </a:solidFill>
                <a:latin typeface="Arial"/>
              </a:rPr>
              <a:t>Mai Thị Thảo</a:t>
            </a:r>
          </a:p>
        </p:txBody>
      </p:sp>
      <p:sp>
        <p:nvSpPr>
          <p:cNvPr id="3" name="Title 1"/>
          <p:cNvSpPr txBox="1">
            <a:spLocks/>
          </p:cNvSpPr>
          <p:nvPr/>
        </p:nvSpPr>
        <p:spPr bwMode="auto">
          <a:xfrm>
            <a:off x="609600" y="4572000"/>
            <a:ext cx="7620000" cy="990600"/>
          </a:xfrm>
          <a:prstGeom prst="rect">
            <a:avLst/>
          </a:prstGeom>
          <a:noFill/>
          <a:ln w="9525">
            <a:noFill/>
            <a:miter lim="800000"/>
            <a:headEnd/>
            <a:tailEnd/>
          </a:ln>
        </p:spPr>
        <p:txBody>
          <a:bodyPr anchor="ctr"/>
          <a:lstStyle/>
          <a:p>
            <a:pPr algn="just">
              <a:lnSpc>
                <a:spcPct val="170000"/>
              </a:lnSpc>
              <a:buFontTx/>
              <a:buChar char="-"/>
            </a:pPr>
            <a:r>
              <a:rPr lang="en-US" sz="3600">
                <a:cs typeface="Times New Roman" pitchFamily="18" charset="0"/>
              </a:rPr>
              <a:t> Nhận xét tiết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52600" y="228600"/>
            <a:ext cx="6019800" cy="523875"/>
          </a:xfrm>
          <a:prstGeom prst="rect">
            <a:avLst/>
          </a:prstGeom>
          <a:noFill/>
          <a:ln w="9525">
            <a:noFill/>
            <a:miter lim="800000"/>
            <a:headEnd/>
            <a:tailEnd/>
          </a:ln>
        </p:spPr>
        <p:txBody>
          <a:bodyPr>
            <a:spAutoFit/>
          </a:bodyPr>
          <a:lstStyle/>
          <a:p>
            <a:pPr algn="ctr">
              <a:spcBef>
                <a:spcPct val="50000"/>
              </a:spcBef>
            </a:pPr>
            <a:endParaRPr lang="en-US" sz="2800" u="sng">
              <a:solidFill>
                <a:srgbClr val="FF0066"/>
              </a:solidFill>
            </a:endParaRPr>
          </a:p>
        </p:txBody>
      </p:sp>
      <p:sp>
        <p:nvSpPr>
          <p:cNvPr id="20483" name="Text Box 3"/>
          <p:cNvSpPr txBox="1">
            <a:spLocks noChangeArrowheads="1"/>
          </p:cNvSpPr>
          <p:nvPr/>
        </p:nvSpPr>
        <p:spPr bwMode="auto">
          <a:xfrm>
            <a:off x="2819400" y="1614488"/>
            <a:ext cx="2971800" cy="461962"/>
          </a:xfrm>
          <a:prstGeom prst="rect">
            <a:avLst/>
          </a:prstGeom>
          <a:noFill/>
          <a:ln w="9525">
            <a:noFill/>
            <a:miter lim="800000"/>
            <a:headEnd/>
            <a:tailEnd/>
          </a:ln>
        </p:spPr>
        <p:txBody>
          <a:bodyPr>
            <a:spAutoFit/>
          </a:bodyPr>
          <a:lstStyle/>
          <a:p>
            <a:pPr>
              <a:spcBef>
                <a:spcPct val="50000"/>
              </a:spcBef>
            </a:pPr>
            <a:r>
              <a:rPr lang="en-US" sz="2400" u="sng">
                <a:solidFill>
                  <a:srgbClr val="FF0000"/>
                </a:solidFill>
              </a:rPr>
              <a:t>Kiểm tra bài cũ:</a:t>
            </a:r>
          </a:p>
        </p:txBody>
      </p:sp>
      <p:sp>
        <p:nvSpPr>
          <p:cNvPr id="20484" name="Text Box 4"/>
          <p:cNvSpPr txBox="1">
            <a:spLocks noChangeArrowheads="1"/>
          </p:cNvSpPr>
          <p:nvPr/>
        </p:nvSpPr>
        <p:spPr bwMode="auto">
          <a:xfrm>
            <a:off x="0" y="2286000"/>
            <a:ext cx="8915400" cy="461963"/>
          </a:xfrm>
          <a:prstGeom prst="rect">
            <a:avLst/>
          </a:prstGeom>
          <a:noFill/>
          <a:ln w="9525">
            <a:noFill/>
            <a:miter lim="800000"/>
            <a:headEnd/>
            <a:tailEnd/>
          </a:ln>
        </p:spPr>
        <p:txBody>
          <a:bodyPr>
            <a:spAutoFit/>
          </a:bodyPr>
          <a:lstStyle/>
          <a:p>
            <a:pPr>
              <a:spcBef>
                <a:spcPct val="50000"/>
              </a:spcBef>
            </a:pPr>
            <a:r>
              <a:rPr lang="en-US" sz="2400">
                <a:solidFill>
                  <a:srgbClr val="0000FF"/>
                </a:solidFill>
              </a:rPr>
              <a:t>  1. Nêu những từ đồng nghĩa và trái nghĩa với từ hạnh phúc?</a:t>
            </a:r>
          </a:p>
        </p:txBody>
      </p:sp>
      <p:sp>
        <p:nvSpPr>
          <p:cNvPr id="3077" name="Text Box 9"/>
          <p:cNvSpPr txBox="1">
            <a:spLocks noChangeArrowheads="1"/>
          </p:cNvSpPr>
          <p:nvPr/>
        </p:nvSpPr>
        <p:spPr bwMode="auto">
          <a:xfrm>
            <a:off x="381000" y="3886200"/>
            <a:ext cx="8763000" cy="400050"/>
          </a:xfrm>
          <a:prstGeom prst="rect">
            <a:avLst/>
          </a:prstGeom>
          <a:noFill/>
          <a:ln w="9525">
            <a:noFill/>
            <a:miter lim="800000"/>
            <a:headEnd/>
            <a:tailEnd/>
          </a:ln>
        </p:spPr>
        <p:txBody>
          <a:bodyPr>
            <a:spAutoFit/>
          </a:bodyPr>
          <a:lstStyle/>
          <a:p>
            <a:pPr>
              <a:spcBef>
                <a:spcPct val="50000"/>
              </a:spcBef>
            </a:pPr>
            <a:endParaRPr lang="en-US" sz="2000">
              <a:solidFill>
                <a:srgbClr val="0000FF"/>
              </a:solidFill>
            </a:endParaRPr>
          </a:p>
        </p:txBody>
      </p:sp>
      <p:sp>
        <p:nvSpPr>
          <p:cNvPr id="20499" name="Text Box 19"/>
          <p:cNvSpPr txBox="1">
            <a:spLocks noChangeArrowheads="1"/>
          </p:cNvSpPr>
          <p:nvPr/>
        </p:nvSpPr>
        <p:spPr bwMode="auto">
          <a:xfrm>
            <a:off x="381000" y="4038600"/>
            <a:ext cx="7391400" cy="461963"/>
          </a:xfrm>
          <a:prstGeom prst="rect">
            <a:avLst/>
          </a:prstGeom>
          <a:noFill/>
          <a:ln w="9525">
            <a:noFill/>
            <a:miter lim="800000"/>
            <a:headEnd/>
            <a:tailEnd/>
          </a:ln>
        </p:spPr>
        <p:txBody>
          <a:bodyPr>
            <a:spAutoFit/>
          </a:bodyPr>
          <a:lstStyle/>
          <a:p>
            <a:pPr>
              <a:spcBef>
                <a:spcPct val="50000"/>
              </a:spcBef>
            </a:pPr>
            <a:r>
              <a:rPr lang="en-US" sz="2400">
                <a:solidFill>
                  <a:srgbClr val="0000FF"/>
                </a:solidFill>
              </a:rPr>
              <a:t>2. Đặt một câu trong đó có từ </a:t>
            </a:r>
            <a:r>
              <a:rPr lang="en-US" sz="2400" b="1">
                <a:solidFill>
                  <a:srgbClr val="0000FF"/>
                </a:solidFill>
              </a:rPr>
              <a:t>hạnh phúc ?</a:t>
            </a:r>
          </a:p>
        </p:txBody>
      </p:sp>
      <p:sp>
        <p:nvSpPr>
          <p:cNvPr id="20504" name="Text Box 24"/>
          <p:cNvSpPr txBox="1">
            <a:spLocks noChangeArrowheads="1"/>
          </p:cNvSpPr>
          <p:nvPr/>
        </p:nvSpPr>
        <p:spPr bwMode="auto">
          <a:xfrm>
            <a:off x="304800" y="2895600"/>
            <a:ext cx="8610600" cy="830263"/>
          </a:xfrm>
          <a:prstGeom prst="rect">
            <a:avLst/>
          </a:prstGeom>
          <a:noFill/>
          <a:ln w="9525">
            <a:noFill/>
            <a:miter lim="800000"/>
            <a:headEnd/>
            <a:tailEnd/>
          </a:ln>
        </p:spPr>
        <p:txBody>
          <a:bodyPr>
            <a:spAutoFit/>
          </a:bodyPr>
          <a:lstStyle/>
          <a:p>
            <a:r>
              <a:rPr lang="en-US" sz="2400">
                <a:solidFill>
                  <a:srgbClr val="008080"/>
                </a:solidFill>
              </a:rPr>
              <a:t>- Từ đồng nghĩa: sung sướng, may mắn, …</a:t>
            </a:r>
          </a:p>
          <a:p>
            <a:r>
              <a:rPr lang="en-US" sz="2400">
                <a:solidFill>
                  <a:srgbClr val="008080"/>
                </a:solidFill>
              </a:rPr>
              <a:t>- Từ trái nghĩa: Bất hạnh, cực khổ, cơ cực, khốn khổ, …</a:t>
            </a:r>
            <a:endParaRPr lang="en-US" sz="2400"/>
          </a:p>
        </p:txBody>
      </p:sp>
      <p:pic>
        <p:nvPicPr>
          <p:cNvPr id="3080" name="Picture 4" descr="WhitecornerFlower"/>
          <p:cNvPicPr>
            <a:picLocks noChangeAspect="1" noChangeArrowheads="1"/>
          </p:cNvPicPr>
          <p:nvPr/>
        </p:nvPicPr>
        <p:blipFill>
          <a:blip r:embed="rId2"/>
          <a:srcRect/>
          <a:stretch>
            <a:fillRect/>
          </a:stretch>
        </p:blipFill>
        <p:spPr bwMode="auto">
          <a:xfrm>
            <a:off x="7543800" y="-9525"/>
            <a:ext cx="1751013" cy="1838325"/>
          </a:xfrm>
          <a:prstGeom prst="rect">
            <a:avLst/>
          </a:prstGeom>
          <a:noFill/>
          <a:ln w="9525">
            <a:noFill/>
            <a:miter lim="800000"/>
            <a:headEnd/>
            <a:tailEnd/>
          </a:ln>
        </p:spPr>
      </p:pic>
      <p:pic>
        <p:nvPicPr>
          <p:cNvPr id="3081" name="Picture 5" descr="WhitecornerFlower"/>
          <p:cNvPicPr>
            <a:picLocks noChangeAspect="1" noChangeArrowheads="1"/>
          </p:cNvPicPr>
          <p:nvPr/>
        </p:nvPicPr>
        <p:blipFill>
          <a:blip r:embed="rId3"/>
          <a:srcRect/>
          <a:stretch>
            <a:fillRect/>
          </a:stretch>
        </p:blipFill>
        <p:spPr bwMode="auto">
          <a:xfrm>
            <a:off x="0" y="0"/>
            <a:ext cx="1981200" cy="1600200"/>
          </a:xfrm>
          <a:prstGeom prst="rect">
            <a:avLst/>
          </a:prstGeom>
          <a:noFill/>
          <a:ln w="9525">
            <a:noFill/>
            <a:miter lim="800000"/>
            <a:headEnd/>
            <a:tailEnd/>
          </a:ln>
        </p:spPr>
      </p:pic>
      <p:pic>
        <p:nvPicPr>
          <p:cNvPr id="3082" name="Picture 5" descr="WhitecornerFlower"/>
          <p:cNvPicPr>
            <a:picLocks noChangeAspect="1" noChangeArrowheads="1"/>
          </p:cNvPicPr>
          <p:nvPr/>
        </p:nvPicPr>
        <p:blipFill>
          <a:blip r:embed="rId4"/>
          <a:srcRect/>
          <a:stretch>
            <a:fillRect/>
          </a:stretch>
        </p:blipFill>
        <p:spPr bwMode="auto">
          <a:xfrm>
            <a:off x="-76200" y="4953000"/>
            <a:ext cx="1600200" cy="1981200"/>
          </a:xfrm>
          <a:prstGeom prst="rect">
            <a:avLst/>
          </a:prstGeom>
          <a:noFill/>
          <a:ln w="9525">
            <a:noFill/>
            <a:miter lim="800000"/>
            <a:headEnd/>
            <a:tailEnd/>
          </a:ln>
        </p:spPr>
      </p:pic>
      <p:pic>
        <p:nvPicPr>
          <p:cNvPr id="3083" name="Picture 5" descr="WhitecornerFlower"/>
          <p:cNvPicPr>
            <a:picLocks noChangeAspect="1" noChangeArrowheads="1"/>
          </p:cNvPicPr>
          <p:nvPr/>
        </p:nvPicPr>
        <p:blipFill>
          <a:blip r:embed="rId5"/>
          <a:srcRect/>
          <a:stretch>
            <a:fillRect/>
          </a:stretch>
        </p:blipFill>
        <p:spPr bwMode="auto">
          <a:xfrm>
            <a:off x="7543800" y="5029200"/>
            <a:ext cx="16383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amond(in)">
                                      <p:cBhvr>
                                        <p:cTn id="7" dur="500"/>
                                        <p:tgtEl>
                                          <p:spTgt spid="2048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checkerboard(across)">
                                      <p:cBhvr>
                                        <p:cTn id="10" dur="500"/>
                                        <p:tgtEl>
                                          <p:spTgt spid="204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504"/>
                                        </p:tgtEl>
                                        <p:attrNameLst>
                                          <p:attrName>style.visibility</p:attrName>
                                        </p:attrNameLst>
                                      </p:cBhvr>
                                      <p:to>
                                        <p:strVal val="visible"/>
                                      </p:to>
                                    </p:set>
                                    <p:animEffect transition="in" filter="box(in)">
                                      <p:cBhvr>
                                        <p:cTn id="15" dur="1000"/>
                                        <p:tgtEl>
                                          <p:spTgt spid="205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0499"/>
                                        </p:tgtEl>
                                        <p:attrNameLst>
                                          <p:attrName>style.visibility</p:attrName>
                                        </p:attrNameLst>
                                      </p:cBhvr>
                                      <p:to>
                                        <p:strVal val="visible"/>
                                      </p:to>
                                    </p:set>
                                    <p:animEffect transition="in" filter="blinds(horizontal)">
                                      <p:cBhvr>
                                        <p:cTn id="20" dur="500"/>
                                        <p:tgtEl>
                                          <p:spTgt spid="2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99" grpId="0"/>
      <p:bldP spid="205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52400" y="2133600"/>
            <a:ext cx="8839200" cy="3600450"/>
          </a:xfrm>
          <a:prstGeom prst="rect">
            <a:avLst/>
          </a:prstGeom>
          <a:noFill/>
          <a:ln w="9525">
            <a:noFill/>
            <a:miter lim="800000"/>
            <a:headEnd/>
            <a:tailEnd/>
          </a:ln>
        </p:spPr>
        <p:txBody>
          <a:bodyPr>
            <a:spAutoFit/>
          </a:bodyPr>
          <a:lstStyle/>
          <a:p>
            <a:pPr marL="342900" indent="-342900">
              <a:spcBef>
                <a:spcPct val="50000"/>
              </a:spcBef>
            </a:pPr>
            <a:r>
              <a:rPr lang="en-US" sz="2400" u="sng"/>
              <a:t>Bài 1/151</a:t>
            </a:r>
            <a:r>
              <a:rPr lang="en-US" sz="2400"/>
              <a:t>: Liệt  kê các từ ngữ:</a:t>
            </a:r>
          </a:p>
          <a:p>
            <a:pPr marL="342900" indent="-342900">
              <a:spcBef>
                <a:spcPct val="50000"/>
              </a:spcBef>
              <a:buFontTx/>
              <a:buAutoNum type="alphaLcPeriod"/>
            </a:pPr>
            <a:r>
              <a:rPr lang="en-US" sz="2400">
                <a:solidFill>
                  <a:srgbClr val="0000FF"/>
                </a:solidFill>
              </a:rPr>
              <a:t>Chỉ những người thân trong gia đình. </a:t>
            </a:r>
            <a:r>
              <a:rPr lang="en-US" sz="2400">
                <a:solidFill>
                  <a:srgbClr val="FF3300"/>
                </a:solidFill>
              </a:rPr>
              <a:t>M: Cha, chú, dì</a:t>
            </a:r>
            <a:r>
              <a:rPr lang="en-US" sz="2400">
                <a:solidFill>
                  <a:srgbClr val="0000FF"/>
                </a:solidFill>
              </a:rPr>
              <a:t>…</a:t>
            </a:r>
          </a:p>
          <a:p>
            <a:pPr marL="342900" indent="-342900">
              <a:spcBef>
                <a:spcPct val="50000"/>
              </a:spcBef>
            </a:pPr>
            <a:r>
              <a:rPr lang="en-US" sz="2400">
                <a:solidFill>
                  <a:srgbClr val="0000FF"/>
                </a:solidFill>
              </a:rPr>
              <a:t>b. Chỉ những người gần gũi em trong trường học:</a:t>
            </a:r>
          </a:p>
          <a:p>
            <a:pPr marL="342900" indent="-342900">
              <a:spcBef>
                <a:spcPct val="50000"/>
              </a:spcBef>
            </a:pPr>
            <a:r>
              <a:rPr lang="en-US" sz="2400">
                <a:solidFill>
                  <a:srgbClr val="FF3300"/>
                </a:solidFill>
              </a:rPr>
              <a:t>M: Thầy giáo, bạn bè, lớp trưởng…</a:t>
            </a:r>
          </a:p>
          <a:p>
            <a:pPr marL="342900" indent="-342900">
              <a:spcBef>
                <a:spcPct val="50000"/>
              </a:spcBef>
            </a:pPr>
            <a:r>
              <a:rPr lang="en-US" sz="2400">
                <a:solidFill>
                  <a:srgbClr val="0000FF"/>
                </a:solidFill>
              </a:rPr>
              <a:t>c. Chỉ các nghề nghiệp khác nhau. </a:t>
            </a:r>
            <a:r>
              <a:rPr lang="en-US" sz="2400">
                <a:solidFill>
                  <a:srgbClr val="FF3300"/>
                </a:solidFill>
              </a:rPr>
              <a:t>M: Công nhân, nông dân, hoạ sĩ…</a:t>
            </a:r>
          </a:p>
          <a:p>
            <a:pPr marL="342900" indent="-342900">
              <a:spcBef>
                <a:spcPct val="50000"/>
              </a:spcBef>
            </a:pPr>
            <a:r>
              <a:rPr lang="en-US" sz="2400">
                <a:solidFill>
                  <a:srgbClr val="0000FF"/>
                </a:solidFill>
              </a:rPr>
              <a:t>d. Chỉ các dân tộc anh em trên đất nước ta. </a:t>
            </a:r>
            <a:r>
              <a:rPr lang="en-US" sz="2400">
                <a:solidFill>
                  <a:srgbClr val="FF3300"/>
                </a:solidFill>
              </a:rPr>
              <a:t>M: Ba-na, Kinh…</a:t>
            </a:r>
          </a:p>
        </p:txBody>
      </p:sp>
      <p:sp>
        <p:nvSpPr>
          <p:cNvPr id="4099" name="Text Box 12"/>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12301" name="Text Box 13"/>
          <p:cNvSpPr txBox="1">
            <a:spLocks noChangeArrowheads="1"/>
          </p:cNvSpPr>
          <p:nvPr/>
        </p:nvSpPr>
        <p:spPr bwMode="auto">
          <a:xfrm>
            <a:off x="8382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pic>
        <p:nvPicPr>
          <p:cNvPr id="4101" name="Picture 4" descr="WhitecornerFlower"/>
          <p:cNvPicPr>
            <a:picLocks noChangeAspect="1" noChangeArrowheads="1"/>
          </p:cNvPicPr>
          <p:nvPr/>
        </p:nvPicPr>
        <p:blipFill>
          <a:blip r:embed="rId2"/>
          <a:srcRect/>
          <a:stretch>
            <a:fillRect/>
          </a:stretch>
        </p:blipFill>
        <p:spPr bwMode="auto">
          <a:xfrm>
            <a:off x="7543800" y="-9525"/>
            <a:ext cx="1751013" cy="1838325"/>
          </a:xfrm>
          <a:prstGeom prst="rect">
            <a:avLst/>
          </a:prstGeom>
          <a:noFill/>
          <a:ln w="9525">
            <a:noFill/>
            <a:miter lim="800000"/>
            <a:headEnd/>
            <a:tailEnd/>
          </a:ln>
        </p:spPr>
      </p:pic>
      <p:pic>
        <p:nvPicPr>
          <p:cNvPr id="4102" name="Picture 5" descr="WhitecornerFlower"/>
          <p:cNvPicPr>
            <a:picLocks noChangeAspect="1" noChangeArrowheads="1"/>
          </p:cNvPicPr>
          <p:nvPr/>
        </p:nvPicPr>
        <p:blipFill>
          <a:blip r:embed="rId3"/>
          <a:srcRect/>
          <a:stretch>
            <a:fillRect/>
          </a:stretch>
        </p:blipFill>
        <p:spPr bwMode="auto">
          <a:xfrm>
            <a:off x="0" y="0"/>
            <a:ext cx="1981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animEffect transition="in" filter="blinds(horizontal)">
                                      <p:cBhvr>
                                        <p:cTn id="7" dur="500"/>
                                        <p:tgtEl>
                                          <p:spTgt spid="12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ox(in)">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3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24000" y="304800"/>
            <a:ext cx="6781800" cy="366713"/>
          </a:xfrm>
          <a:prstGeom prst="rect">
            <a:avLst/>
          </a:prstGeom>
          <a:noFill/>
          <a:ln w="9525">
            <a:noFill/>
            <a:miter lim="800000"/>
            <a:headEnd/>
            <a:tailEnd/>
          </a:ln>
        </p:spPr>
        <p:txBody>
          <a:bodyPr>
            <a:spAutoFit/>
          </a:bodyPr>
          <a:lstStyle/>
          <a:p>
            <a:pPr>
              <a:spcBef>
                <a:spcPct val="50000"/>
              </a:spcBef>
            </a:pPr>
            <a:endParaRPr lang="en-US"/>
          </a:p>
        </p:txBody>
      </p:sp>
      <p:sp>
        <p:nvSpPr>
          <p:cNvPr id="52235" name="Text Box 11"/>
          <p:cNvSpPr txBox="1">
            <a:spLocks noChangeArrowheads="1"/>
          </p:cNvSpPr>
          <p:nvPr/>
        </p:nvSpPr>
        <p:spPr bwMode="auto">
          <a:xfrm>
            <a:off x="304800" y="2514600"/>
            <a:ext cx="8610600" cy="946150"/>
          </a:xfrm>
          <a:prstGeom prst="rect">
            <a:avLst/>
          </a:prstGeom>
          <a:noFill/>
          <a:ln w="9525">
            <a:noFill/>
            <a:miter lim="800000"/>
            <a:headEnd/>
            <a:tailEnd/>
          </a:ln>
        </p:spPr>
        <p:txBody>
          <a:bodyPr>
            <a:spAutoFit/>
          </a:bodyPr>
          <a:lstStyle/>
          <a:p>
            <a:pPr>
              <a:spcBef>
                <a:spcPct val="50000"/>
              </a:spcBef>
            </a:pPr>
            <a:r>
              <a:rPr lang="en-US" sz="2800"/>
              <a:t>Làm bài cá nhân trong thời gian 5 phút vào vở bài tập tiếng việt /Trang 106 </a:t>
            </a:r>
          </a:p>
        </p:txBody>
      </p:sp>
      <p:sp>
        <p:nvSpPr>
          <p:cNvPr id="5124" name="Text Box 14"/>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5125" name="Text Box 15"/>
          <p:cNvSpPr txBox="1">
            <a:spLocks noChangeArrowheads="1"/>
          </p:cNvSpPr>
          <p:nvPr/>
        </p:nvSpPr>
        <p:spPr bwMode="auto">
          <a:xfrm>
            <a:off x="9144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sp>
        <p:nvSpPr>
          <p:cNvPr id="5126" name="Text Box 16"/>
          <p:cNvSpPr txBox="1">
            <a:spLocks noChangeArrowheads="1"/>
          </p:cNvSpPr>
          <p:nvPr/>
        </p:nvSpPr>
        <p:spPr bwMode="auto">
          <a:xfrm>
            <a:off x="304800" y="1905000"/>
            <a:ext cx="7162800" cy="579438"/>
          </a:xfrm>
          <a:prstGeom prst="rect">
            <a:avLst/>
          </a:prstGeom>
          <a:noFill/>
          <a:ln w="9525">
            <a:noFill/>
            <a:miter lim="800000"/>
            <a:headEnd/>
            <a:tailEnd/>
          </a:ln>
        </p:spPr>
        <p:txBody>
          <a:bodyPr>
            <a:spAutoFit/>
          </a:bodyPr>
          <a:lstStyle/>
          <a:p>
            <a:pPr>
              <a:spcBef>
                <a:spcPct val="50000"/>
              </a:spcBef>
            </a:pPr>
            <a:endParaRPr lang="en-US" sz="3200"/>
          </a:p>
        </p:txBody>
      </p:sp>
      <p:sp>
        <p:nvSpPr>
          <p:cNvPr id="5127" name="Text Box 17"/>
          <p:cNvSpPr txBox="1">
            <a:spLocks noChangeArrowheads="1"/>
          </p:cNvSpPr>
          <p:nvPr/>
        </p:nvSpPr>
        <p:spPr bwMode="auto">
          <a:xfrm>
            <a:off x="457200" y="1828800"/>
            <a:ext cx="7162800" cy="519113"/>
          </a:xfrm>
          <a:prstGeom prst="rect">
            <a:avLst/>
          </a:prstGeom>
          <a:noFill/>
          <a:ln w="9525">
            <a:noFill/>
            <a:miter lim="800000"/>
            <a:headEnd/>
            <a:tailEnd/>
          </a:ln>
        </p:spPr>
        <p:txBody>
          <a:bodyPr>
            <a:spAutoFit/>
          </a:bodyPr>
          <a:lstStyle/>
          <a:p>
            <a:pPr>
              <a:spcBef>
                <a:spcPct val="50000"/>
              </a:spcBef>
            </a:pPr>
            <a:r>
              <a:rPr lang="en-US" sz="2800"/>
              <a:t>Bài 1/151: Liệt kê các từ ngữ.</a:t>
            </a:r>
            <a:endParaRPr lang="en-US" sz="3200"/>
          </a:p>
        </p:txBody>
      </p:sp>
      <p:pic>
        <p:nvPicPr>
          <p:cNvPr id="5128" name="Picture 5" descr="WhitecornerFlower"/>
          <p:cNvPicPr>
            <a:picLocks noChangeAspect="1" noChangeArrowheads="1"/>
          </p:cNvPicPr>
          <p:nvPr/>
        </p:nvPicPr>
        <p:blipFill>
          <a:blip r:embed="rId2"/>
          <a:srcRect/>
          <a:stretch>
            <a:fillRect/>
          </a:stretch>
        </p:blipFill>
        <p:spPr bwMode="auto">
          <a:xfrm>
            <a:off x="-76200" y="4953000"/>
            <a:ext cx="1600200" cy="1981200"/>
          </a:xfrm>
          <a:prstGeom prst="rect">
            <a:avLst/>
          </a:prstGeom>
          <a:noFill/>
          <a:ln w="9525">
            <a:noFill/>
            <a:miter lim="800000"/>
            <a:headEnd/>
            <a:tailEnd/>
          </a:ln>
        </p:spPr>
      </p:pic>
      <p:pic>
        <p:nvPicPr>
          <p:cNvPr id="5129" name="Picture 5" descr="WhitecornerFlower"/>
          <p:cNvPicPr>
            <a:picLocks noChangeAspect="1" noChangeArrowheads="1"/>
          </p:cNvPicPr>
          <p:nvPr/>
        </p:nvPicPr>
        <p:blipFill>
          <a:blip r:embed="rId3"/>
          <a:srcRect/>
          <a:stretch>
            <a:fillRect/>
          </a:stretch>
        </p:blipFill>
        <p:spPr bwMode="auto">
          <a:xfrm>
            <a:off x="7543800" y="5029200"/>
            <a:ext cx="1638300" cy="1905000"/>
          </a:xfrm>
          <a:prstGeom prst="rect">
            <a:avLst/>
          </a:prstGeom>
          <a:noFill/>
          <a:ln w="9525">
            <a:noFill/>
            <a:miter lim="800000"/>
            <a:headEnd/>
            <a:tailEnd/>
          </a:ln>
        </p:spPr>
      </p:pic>
      <p:pic>
        <p:nvPicPr>
          <p:cNvPr id="5130" name="Picture 4" descr="WhitecornerFlower"/>
          <p:cNvPicPr>
            <a:picLocks noChangeAspect="1" noChangeArrowheads="1"/>
          </p:cNvPicPr>
          <p:nvPr/>
        </p:nvPicPr>
        <p:blipFill>
          <a:blip r:embed="rId4"/>
          <a:srcRect/>
          <a:stretch>
            <a:fillRect/>
          </a:stretch>
        </p:blipFill>
        <p:spPr bwMode="auto">
          <a:xfrm>
            <a:off x="7543800" y="-9525"/>
            <a:ext cx="1751013" cy="1838325"/>
          </a:xfrm>
          <a:prstGeom prst="rect">
            <a:avLst/>
          </a:prstGeom>
          <a:noFill/>
          <a:ln w="9525">
            <a:noFill/>
            <a:miter lim="800000"/>
            <a:headEnd/>
            <a:tailEnd/>
          </a:ln>
        </p:spPr>
      </p:pic>
      <p:pic>
        <p:nvPicPr>
          <p:cNvPr id="5131" name="Picture 5" descr="WhitecornerFlower"/>
          <p:cNvPicPr>
            <a:picLocks noChangeAspect="1" noChangeArrowheads="1"/>
          </p:cNvPicPr>
          <p:nvPr/>
        </p:nvPicPr>
        <p:blipFill>
          <a:blip r:embed="rId5"/>
          <a:srcRect/>
          <a:stretch>
            <a:fillRect/>
          </a:stretch>
        </p:blipFill>
        <p:spPr bwMode="auto">
          <a:xfrm>
            <a:off x="0" y="0"/>
            <a:ext cx="1981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wheel(4)">
                                      <p:cBhvr>
                                        <p:cTn id="7" dur="20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18" name="Group 62"/>
          <p:cNvGraphicFramePr>
            <a:graphicFrameLocks noGrp="1"/>
          </p:cNvGraphicFramePr>
          <p:nvPr/>
        </p:nvGraphicFramePr>
        <p:xfrm>
          <a:off x="152400" y="622300"/>
          <a:ext cx="8839200" cy="6159500"/>
        </p:xfrm>
        <a:graphic>
          <a:graphicData uri="http://schemas.openxmlformats.org/drawingml/2006/table">
            <a:tbl>
              <a:tblPr/>
              <a:tblGrid>
                <a:gridCol w="3124200"/>
                <a:gridCol w="5715000"/>
              </a:tblGrid>
              <a:tr h="977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a) Chỉ những người thân trong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b) Chỉ những người gần gũi em trong trường học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c) Chỉ các nghề nghiệp khác nhau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Times New Roman" pitchFamily="18" charset="0"/>
                        </a:rPr>
                        <a:t>d) Chỉ các dân tộc anh em trên đất nước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3" name="Text Box 19"/>
          <p:cNvSpPr txBox="1">
            <a:spLocks noChangeArrowheads="1"/>
          </p:cNvSpPr>
          <p:nvPr/>
        </p:nvSpPr>
        <p:spPr bwMode="auto">
          <a:xfrm>
            <a:off x="381000" y="0"/>
            <a:ext cx="2895600" cy="519113"/>
          </a:xfrm>
          <a:prstGeom prst="rect">
            <a:avLst/>
          </a:prstGeom>
          <a:noFill/>
          <a:ln w="9525">
            <a:noFill/>
            <a:miter lim="800000"/>
            <a:headEnd/>
            <a:tailEnd/>
          </a:ln>
        </p:spPr>
        <p:txBody>
          <a:bodyPr>
            <a:spAutoFit/>
          </a:bodyPr>
          <a:lstStyle/>
          <a:p>
            <a:pPr>
              <a:spcBef>
                <a:spcPct val="50000"/>
              </a:spcBef>
            </a:pPr>
            <a:r>
              <a:rPr lang="en-US" sz="2800" u="sng">
                <a:solidFill>
                  <a:srgbClr val="FF3300"/>
                </a:solidFill>
              </a:rPr>
              <a:t>Bài 1/151</a:t>
            </a:r>
            <a:endParaRPr lang="en-US" sz="2800"/>
          </a:p>
        </p:txBody>
      </p:sp>
      <p:sp>
        <p:nvSpPr>
          <p:cNvPr id="6164" name="Text Box 20"/>
          <p:cNvSpPr txBox="1">
            <a:spLocks noChangeArrowheads="1"/>
          </p:cNvSpPr>
          <p:nvPr/>
        </p:nvSpPr>
        <p:spPr bwMode="auto">
          <a:xfrm>
            <a:off x="3962400" y="304800"/>
            <a:ext cx="4724400" cy="366713"/>
          </a:xfrm>
          <a:prstGeom prst="rect">
            <a:avLst/>
          </a:prstGeom>
          <a:noFill/>
          <a:ln w="9525">
            <a:noFill/>
            <a:miter lim="800000"/>
            <a:headEnd/>
            <a:tailEnd/>
          </a:ln>
        </p:spPr>
        <p:txBody>
          <a:bodyPr>
            <a:spAutoFit/>
          </a:bodyPr>
          <a:lstStyle/>
          <a:p>
            <a:pPr>
              <a:spcBef>
                <a:spcPct val="50000"/>
              </a:spcBef>
            </a:pPr>
            <a:endParaRPr lang="en-US"/>
          </a:p>
        </p:txBody>
      </p:sp>
      <p:sp>
        <p:nvSpPr>
          <p:cNvPr id="19477" name="Text Box 21"/>
          <p:cNvSpPr txBox="1">
            <a:spLocks noChangeArrowheads="1"/>
          </p:cNvSpPr>
          <p:nvPr/>
        </p:nvSpPr>
        <p:spPr bwMode="auto">
          <a:xfrm>
            <a:off x="3429000" y="685800"/>
            <a:ext cx="5715000" cy="830263"/>
          </a:xfrm>
          <a:prstGeom prst="rect">
            <a:avLst/>
          </a:prstGeom>
          <a:noFill/>
          <a:ln w="9525">
            <a:noFill/>
            <a:miter lim="800000"/>
            <a:headEnd/>
            <a:tailEnd/>
          </a:ln>
        </p:spPr>
        <p:txBody>
          <a:bodyPr>
            <a:spAutoFit/>
          </a:bodyPr>
          <a:lstStyle/>
          <a:p>
            <a:pPr>
              <a:spcBef>
                <a:spcPct val="20000"/>
              </a:spcBef>
            </a:pPr>
            <a:r>
              <a:rPr lang="en-US" sz="2400"/>
              <a:t>Cha, mẹ, chú, dì, ông, bà, cố, cậu, em, cháu, chắt, dượng, anh rể, chị dâu</a:t>
            </a:r>
            <a:r>
              <a:rPr lang="en-US" sz="2400">
                <a:solidFill>
                  <a:srgbClr val="FF0000"/>
                </a:solidFill>
              </a:rPr>
              <a:t>…</a:t>
            </a:r>
          </a:p>
        </p:txBody>
      </p:sp>
      <p:sp>
        <p:nvSpPr>
          <p:cNvPr id="19478" name="Text Box 22"/>
          <p:cNvSpPr txBox="1">
            <a:spLocks noChangeArrowheads="1"/>
          </p:cNvSpPr>
          <p:nvPr/>
        </p:nvSpPr>
        <p:spPr bwMode="auto">
          <a:xfrm>
            <a:off x="3352800" y="1647825"/>
            <a:ext cx="5410200" cy="1570038"/>
          </a:xfrm>
          <a:prstGeom prst="rect">
            <a:avLst/>
          </a:prstGeom>
          <a:noFill/>
          <a:ln w="9525">
            <a:noFill/>
            <a:miter lim="800000"/>
            <a:headEnd/>
            <a:tailEnd/>
          </a:ln>
        </p:spPr>
        <p:txBody>
          <a:bodyPr>
            <a:spAutoFit/>
          </a:bodyPr>
          <a:lstStyle/>
          <a:p>
            <a:pPr>
              <a:spcBef>
                <a:spcPct val="20000"/>
              </a:spcBef>
            </a:pPr>
            <a:r>
              <a:rPr lang="en-US" sz="2400"/>
              <a:t>Cô hiệu trưởng, thầy hiệu phó, cô giáo- thầy chủ nhiệm, cô giáo - thầy giáo bộ môn, cô y tá; các bạn bè, các em học sinh lớp dưới, bác bảo vệ...</a:t>
            </a:r>
          </a:p>
        </p:txBody>
      </p:sp>
      <p:sp>
        <p:nvSpPr>
          <p:cNvPr id="6167" name="Text Box 23"/>
          <p:cNvSpPr txBox="1">
            <a:spLocks noChangeArrowheads="1"/>
          </p:cNvSpPr>
          <p:nvPr/>
        </p:nvSpPr>
        <p:spPr bwMode="auto">
          <a:xfrm>
            <a:off x="3886200" y="0"/>
            <a:ext cx="5257800" cy="366713"/>
          </a:xfrm>
          <a:prstGeom prst="rect">
            <a:avLst/>
          </a:prstGeom>
          <a:noFill/>
          <a:ln w="9525">
            <a:noFill/>
            <a:miter lim="800000"/>
            <a:headEnd/>
            <a:tailEnd/>
          </a:ln>
        </p:spPr>
        <p:txBody>
          <a:bodyPr>
            <a:spAutoFit/>
          </a:bodyPr>
          <a:lstStyle/>
          <a:p>
            <a:pPr>
              <a:spcBef>
                <a:spcPct val="50000"/>
              </a:spcBef>
            </a:pPr>
            <a:endParaRPr lang="en-US"/>
          </a:p>
        </p:txBody>
      </p:sp>
      <p:sp>
        <p:nvSpPr>
          <p:cNvPr id="19480" name="Text Box 24"/>
          <p:cNvSpPr txBox="1">
            <a:spLocks noChangeArrowheads="1"/>
          </p:cNvSpPr>
          <p:nvPr/>
        </p:nvSpPr>
        <p:spPr bwMode="auto">
          <a:xfrm>
            <a:off x="3352800" y="3365500"/>
            <a:ext cx="5791200" cy="1938338"/>
          </a:xfrm>
          <a:prstGeom prst="rect">
            <a:avLst/>
          </a:prstGeom>
          <a:noFill/>
          <a:ln w="9525">
            <a:noFill/>
            <a:miter lim="800000"/>
            <a:headEnd/>
            <a:tailEnd/>
          </a:ln>
        </p:spPr>
        <p:txBody>
          <a:bodyPr>
            <a:spAutoFit/>
          </a:bodyPr>
          <a:lstStyle/>
          <a:p>
            <a:pPr>
              <a:spcBef>
                <a:spcPct val="20000"/>
              </a:spcBef>
            </a:pPr>
            <a:r>
              <a:rPr lang="en-US" sz="2400"/>
              <a:t>Công nhân, nông dân, hoạ sĩ, bác sĩ, kĩ sư, giáo viên, thuỷ thủ, hải quân, phi công, tiếp viên hàng không, thợ lặn, thợ dệt, thợ điện, bộ đội, công an, học sinh, sinh viên….</a:t>
            </a:r>
          </a:p>
        </p:txBody>
      </p:sp>
      <p:sp>
        <p:nvSpPr>
          <p:cNvPr id="6169" name="Text Box 25"/>
          <p:cNvSpPr txBox="1">
            <a:spLocks noChangeArrowheads="1"/>
          </p:cNvSpPr>
          <p:nvPr/>
        </p:nvSpPr>
        <p:spPr bwMode="auto">
          <a:xfrm>
            <a:off x="3200400" y="5562600"/>
            <a:ext cx="5638800" cy="366713"/>
          </a:xfrm>
          <a:prstGeom prst="rect">
            <a:avLst/>
          </a:prstGeom>
          <a:noFill/>
          <a:ln w="9525">
            <a:noFill/>
            <a:miter lim="800000"/>
            <a:headEnd/>
            <a:tailEnd/>
          </a:ln>
        </p:spPr>
        <p:txBody>
          <a:bodyPr>
            <a:spAutoFit/>
          </a:bodyPr>
          <a:lstStyle/>
          <a:p>
            <a:pPr>
              <a:spcBef>
                <a:spcPct val="50000"/>
              </a:spcBef>
            </a:pPr>
            <a:endParaRPr lang="en-US"/>
          </a:p>
        </p:txBody>
      </p:sp>
      <p:sp>
        <p:nvSpPr>
          <p:cNvPr id="19482" name="Text Box 26"/>
          <p:cNvSpPr txBox="1">
            <a:spLocks noChangeArrowheads="1"/>
          </p:cNvSpPr>
          <p:nvPr/>
        </p:nvSpPr>
        <p:spPr bwMode="auto">
          <a:xfrm>
            <a:off x="3352800" y="5245100"/>
            <a:ext cx="5562600" cy="1570038"/>
          </a:xfrm>
          <a:prstGeom prst="rect">
            <a:avLst/>
          </a:prstGeom>
          <a:noFill/>
          <a:ln w="9525">
            <a:noFill/>
            <a:miter lim="800000"/>
            <a:headEnd/>
            <a:tailEnd/>
          </a:ln>
        </p:spPr>
        <p:txBody>
          <a:bodyPr>
            <a:spAutoFit/>
          </a:bodyPr>
          <a:lstStyle/>
          <a:p>
            <a:pPr>
              <a:spcBef>
                <a:spcPct val="20000"/>
              </a:spcBef>
            </a:pPr>
            <a:r>
              <a:rPr lang="en-US" sz="2400"/>
              <a:t>Kinh, Tày, Nùng, Thái, Mường, Dao, Hmông, Khơ-mú, Giáy, Ba-na, Ê-đê, Gia-rai, Xơ-đăng, Tà-ôi, Khơ- me, Hoa, Chăm,…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477"/>
                                        </p:tgtEl>
                                        <p:attrNameLst>
                                          <p:attrName>style.visibility</p:attrName>
                                        </p:attrNameLst>
                                      </p:cBhvr>
                                      <p:to>
                                        <p:strVal val="visible"/>
                                      </p:to>
                                    </p:set>
                                    <p:anim calcmode="lin" valueType="num">
                                      <p:cBhvr additive="base">
                                        <p:cTn id="11" dur="500" fill="hold"/>
                                        <p:tgtEl>
                                          <p:spTgt spid="19477"/>
                                        </p:tgtEl>
                                        <p:attrNameLst>
                                          <p:attrName>ppt_x</p:attrName>
                                        </p:attrNameLst>
                                      </p:cBhvr>
                                      <p:tavLst>
                                        <p:tav tm="0">
                                          <p:val>
                                            <p:strVal val="#ppt_x"/>
                                          </p:val>
                                        </p:tav>
                                        <p:tav tm="100000">
                                          <p:val>
                                            <p:strVal val="#ppt_x"/>
                                          </p:val>
                                        </p:tav>
                                      </p:tavLst>
                                    </p:anim>
                                    <p:anim calcmode="lin" valueType="num">
                                      <p:cBhvr additive="base">
                                        <p:cTn id="12" dur="500" fill="hold"/>
                                        <p:tgtEl>
                                          <p:spTgt spid="1947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480"/>
                                        </p:tgtEl>
                                        <p:attrNameLst>
                                          <p:attrName>style.visibility</p:attrName>
                                        </p:attrNameLst>
                                      </p:cBhvr>
                                      <p:to>
                                        <p:strVal val="visible"/>
                                      </p:to>
                                    </p:set>
                                    <p:anim calcmode="lin" valueType="num">
                                      <p:cBhvr additive="base">
                                        <p:cTn id="21" dur="500" fill="hold"/>
                                        <p:tgtEl>
                                          <p:spTgt spid="19480"/>
                                        </p:tgtEl>
                                        <p:attrNameLst>
                                          <p:attrName>ppt_x</p:attrName>
                                        </p:attrNameLst>
                                      </p:cBhvr>
                                      <p:tavLst>
                                        <p:tav tm="0">
                                          <p:val>
                                            <p:strVal val="#ppt_x"/>
                                          </p:val>
                                        </p:tav>
                                        <p:tav tm="100000">
                                          <p:val>
                                            <p:strVal val="#ppt_x"/>
                                          </p:val>
                                        </p:tav>
                                      </p:tavLst>
                                    </p:anim>
                                    <p:anim calcmode="lin" valueType="num">
                                      <p:cBhvr additive="base">
                                        <p:cTn id="22" dur="500" fill="hold"/>
                                        <p:tgtEl>
                                          <p:spTgt spid="1948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autoUpdateAnimBg="0"/>
      <p:bldP spid="19478" grpId="0" autoUpdateAnimBg="0"/>
      <p:bldP spid="19480" grpId="0" autoUpdateAnimBg="0"/>
      <p:bldP spid="194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8" name="Picture 14" descr="_fill_280_p15668"/>
          <p:cNvPicPr>
            <a:picLocks noChangeAspect="1" noChangeArrowheads="1"/>
          </p:cNvPicPr>
          <p:nvPr/>
        </p:nvPicPr>
        <p:blipFill>
          <a:blip r:embed="rId2"/>
          <a:srcRect/>
          <a:stretch>
            <a:fillRect/>
          </a:stretch>
        </p:blipFill>
        <p:spPr bwMode="auto">
          <a:xfrm>
            <a:off x="1905000" y="1828800"/>
            <a:ext cx="5486400" cy="4495800"/>
          </a:xfrm>
          <a:prstGeom prst="rect">
            <a:avLst/>
          </a:prstGeom>
          <a:noFill/>
          <a:ln w="9525">
            <a:noFill/>
            <a:miter lim="800000"/>
            <a:headEnd/>
            <a:tailEnd/>
          </a:ln>
        </p:spPr>
      </p:pic>
      <p:pic>
        <p:nvPicPr>
          <p:cNvPr id="16399" name="Picture 15" descr="07-10-08_1032"/>
          <p:cNvPicPr>
            <a:picLocks noChangeAspect="1" noChangeArrowheads="1"/>
          </p:cNvPicPr>
          <p:nvPr/>
        </p:nvPicPr>
        <p:blipFill>
          <a:blip r:embed="rId3"/>
          <a:srcRect/>
          <a:stretch>
            <a:fillRect/>
          </a:stretch>
        </p:blipFill>
        <p:spPr bwMode="auto">
          <a:xfrm>
            <a:off x="1828800" y="1752600"/>
            <a:ext cx="4648200" cy="4495800"/>
          </a:xfrm>
          <a:prstGeom prst="rect">
            <a:avLst/>
          </a:prstGeom>
          <a:noFill/>
          <a:ln w="9525">
            <a:noFill/>
            <a:miter lim="800000"/>
            <a:headEnd/>
            <a:tailEnd/>
          </a:ln>
        </p:spPr>
      </p:pic>
      <p:grpSp>
        <p:nvGrpSpPr>
          <p:cNvPr id="2" name="Group 16"/>
          <p:cNvGrpSpPr>
            <a:grpSpLocks/>
          </p:cNvGrpSpPr>
          <p:nvPr/>
        </p:nvGrpSpPr>
        <p:grpSpPr bwMode="auto">
          <a:xfrm>
            <a:off x="1905000" y="1752600"/>
            <a:ext cx="4648200" cy="4495800"/>
            <a:chOff x="2880" y="2520"/>
            <a:chExt cx="2400" cy="1800"/>
          </a:xfrm>
        </p:grpSpPr>
        <p:pic>
          <p:nvPicPr>
            <p:cNvPr id="7185" name="Picture 17" descr="nguoi giay"/>
            <p:cNvPicPr>
              <a:picLocks noChangeAspect="1" noChangeArrowheads="1"/>
            </p:cNvPicPr>
            <p:nvPr/>
          </p:nvPicPr>
          <p:blipFill>
            <a:blip r:embed="rId4"/>
            <a:srcRect/>
            <a:stretch>
              <a:fillRect/>
            </a:stretch>
          </p:blipFill>
          <p:spPr bwMode="auto">
            <a:xfrm>
              <a:off x="2880" y="2520"/>
              <a:ext cx="2400" cy="1800"/>
            </a:xfrm>
            <a:prstGeom prst="rect">
              <a:avLst/>
            </a:prstGeom>
            <a:noFill/>
            <a:ln w="9525">
              <a:noFill/>
              <a:miter lim="800000"/>
              <a:headEnd/>
              <a:tailEnd/>
            </a:ln>
          </p:spPr>
        </p:pic>
        <p:sp>
          <p:nvSpPr>
            <p:cNvPr id="7186" name="Text Box 18"/>
            <p:cNvSpPr txBox="1">
              <a:spLocks noChangeArrowheads="1"/>
            </p:cNvSpPr>
            <p:nvPr/>
          </p:nvSpPr>
          <p:spPr bwMode="auto">
            <a:xfrm>
              <a:off x="3648" y="4080"/>
              <a:ext cx="1296" cy="147"/>
            </a:xfrm>
            <a:prstGeom prst="rect">
              <a:avLst/>
            </a:prstGeom>
            <a:noFill/>
            <a:ln w="9525">
              <a:noFill/>
              <a:miter lim="800000"/>
              <a:headEnd/>
              <a:tailEnd/>
            </a:ln>
          </p:spPr>
          <p:txBody>
            <a:bodyPr>
              <a:spAutoFit/>
            </a:bodyPr>
            <a:lstStyle/>
            <a:p>
              <a:pPr>
                <a:spcBef>
                  <a:spcPct val="50000"/>
                </a:spcBef>
              </a:pPr>
              <a:r>
                <a:rPr lang="en-US">
                  <a:solidFill>
                    <a:srgbClr val="0000FF"/>
                  </a:solidFill>
                </a:rPr>
                <a:t>Người Giáy</a:t>
              </a:r>
            </a:p>
          </p:txBody>
        </p:sp>
      </p:grpSp>
      <p:grpSp>
        <p:nvGrpSpPr>
          <p:cNvPr id="3" name="Group 19"/>
          <p:cNvGrpSpPr>
            <a:grpSpLocks/>
          </p:cNvGrpSpPr>
          <p:nvPr/>
        </p:nvGrpSpPr>
        <p:grpSpPr bwMode="auto">
          <a:xfrm>
            <a:off x="1905000" y="1600200"/>
            <a:ext cx="4724400" cy="4876800"/>
            <a:chOff x="3216" y="508"/>
            <a:chExt cx="2352" cy="3188"/>
          </a:xfrm>
        </p:grpSpPr>
        <p:pic>
          <p:nvPicPr>
            <p:cNvPr id="7183" name="Picture 20" descr="CA3FT51T"/>
            <p:cNvPicPr>
              <a:picLocks noChangeAspect="1" noChangeArrowheads="1"/>
            </p:cNvPicPr>
            <p:nvPr/>
          </p:nvPicPr>
          <p:blipFill>
            <a:blip r:embed="rId5"/>
            <a:srcRect/>
            <a:stretch>
              <a:fillRect/>
            </a:stretch>
          </p:blipFill>
          <p:spPr bwMode="auto">
            <a:xfrm>
              <a:off x="3216" y="508"/>
              <a:ext cx="2352" cy="1584"/>
            </a:xfrm>
            <a:prstGeom prst="rect">
              <a:avLst/>
            </a:prstGeom>
            <a:noFill/>
            <a:ln w="9525">
              <a:noFill/>
              <a:miter lim="800000"/>
              <a:headEnd/>
              <a:tailEnd/>
            </a:ln>
          </p:spPr>
        </p:pic>
        <p:pic>
          <p:nvPicPr>
            <p:cNvPr id="7184" name="Picture 21" descr="07-10-08_1035"/>
            <p:cNvPicPr>
              <a:picLocks noChangeAspect="1" noChangeArrowheads="1"/>
            </p:cNvPicPr>
            <p:nvPr/>
          </p:nvPicPr>
          <p:blipFill>
            <a:blip r:embed="rId6"/>
            <a:srcRect/>
            <a:stretch>
              <a:fillRect/>
            </a:stretch>
          </p:blipFill>
          <p:spPr bwMode="auto">
            <a:xfrm>
              <a:off x="3216" y="2064"/>
              <a:ext cx="2352" cy="1632"/>
            </a:xfrm>
            <a:prstGeom prst="rect">
              <a:avLst/>
            </a:prstGeom>
            <a:noFill/>
            <a:ln w="9525">
              <a:noFill/>
              <a:miter lim="800000"/>
              <a:headEnd/>
              <a:tailEnd/>
            </a:ln>
          </p:spPr>
        </p:pic>
      </p:grpSp>
      <p:pic>
        <p:nvPicPr>
          <p:cNvPr id="16406" name="Picture 22" descr="07-10-08_1033"/>
          <p:cNvPicPr>
            <a:picLocks noChangeAspect="1" noChangeArrowheads="1"/>
          </p:cNvPicPr>
          <p:nvPr/>
        </p:nvPicPr>
        <p:blipFill>
          <a:blip r:embed="rId7"/>
          <a:srcRect/>
          <a:stretch>
            <a:fillRect/>
          </a:stretch>
        </p:blipFill>
        <p:spPr bwMode="auto">
          <a:xfrm>
            <a:off x="1676400" y="1600200"/>
            <a:ext cx="4724400" cy="4876800"/>
          </a:xfrm>
          <a:prstGeom prst="rect">
            <a:avLst/>
          </a:prstGeom>
          <a:noFill/>
          <a:ln w="9525">
            <a:noFill/>
            <a:miter lim="800000"/>
            <a:headEnd/>
            <a:tailEnd/>
          </a:ln>
        </p:spPr>
      </p:pic>
      <p:pic>
        <p:nvPicPr>
          <p:cNvPr id="16407" name="Picture 23" descr="07-10-08_1031"/>
          <p:cNvPicPr>
            <a:picLocks noChangeAspect="1" noChangeArrowheads="1"/>
          </p:cNvPicPr>
          <p:nvPr/>
        </p:nvPicPr>
        <p:blipFill>
          <a:blip r:embed="rId8"/>
          <a:srcRect/>
          <a:stretch>
            <a:fillRect/>
          </a:stretch>
        </p:blipFill>
        <p:spPr bwMode="auto">
          <a:xfrm>
            <a:off x="1447800" y="1447800"/>
            <a:ext cx="5943600" cy="5357813"/>
          </a:xfrm>
          <a:prstGeom prst="rect">
            <a:avLst/>
          </a:prstGeom>
          <a:noFill/>
          <a:ln w="9525">
            <a:solidFill>
              <a:schemeClr val="hlink"/>
            </a:solidFill>
            <a:miter lim="800000"/>
            <a:headEnd/>
            <a:tailEnd/>
          </a:ln>
        </p:spPr>
      </p:pic>
      <p:pic>
        <p:nvPicPr>
          <p:cNvPr id="16408" name="Picture 24" descr="_fill_280_p15669"/>
          <p:cNvPicPr>
            <a:picLocks noChangeAspect="1" noChangeArrowheads="1"/>
          </p:cNvPicPr>
          <p:nvPr/>
        </p:nvPicPr>
        <p:blipFill>
          <a:blip r:embed="rId9"/>
          <a:srcRect/>
          <a:stretch>
            <a:fillRect/>
          </a:stretch>
        </p:blipFill>
        <p:spPr bwMode="auto">
          <a:xfrm>
            <a:off x="1219200" y="1600200"/>
            <a:ext cx="6477000" cy="5054600"/>
          </a:xfrm>
          <a:prstGeom prst="rect">
            <a:avLst/>
          </a:prstGeom>
          <a:noFill/>
          <a:ln w="9525">
            <a:noFill/>
            <a:miter lim="800000"/>
            <a:headEnd/>
            <a:tailEnd/>
          </a:ln>
        </p:spPr>
      </p:pic>
      <p:sp>
        <p:nvSpPr>
          <p:cNvPr id="7177" name="Text Box 33"/>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7178" name="Text Box 34"/>
          <p:cNvSpPr txBox="1">
            <a:spLocks noChangeArrowheads="1"/>
          </p:cNvSpPr>
          <p:nvPr/>
        </p:nvSpPr>
        <p:spPr bwMode="auto">
          <a:xfrm>
            <a:off x="8382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pic>
        <p:nvPicPr>
          <p:cNvPr id="7179" name="Picture 4" descr="WhitecornerFlower"/>
          <p:cNvPicPr>
            <a:picLocks noChangeAspect="1" noChangeArrowheads="1"/>
          </p:cNvPicPr>
          <p:nvPr/>
        </p:nvPicPr>
        <p:blipFill>
          <a:blip r:embed="rId10"/>
          <a:srcRect/>
          <a:stretch>
            <a:fillRect/>
          </a:stretch>
        </p:blipFill>
        <p:spPr bwMode="auto">
          <a:xfrm>
            <a:off x="7543800" y="-9525"/>
            <a:ext cx="1751013" cy="1838325"/>
          </a:xfrm>
          <a:prstGeom prst="rect">
            <a:avLst/>
          </a:prstGeom>
          <a:noFill/>
          <a:ln w="9525">
            <a:noFill/>
            <a:miter lim="800000"/>
            <a:headEnd/>
            <a:tailEnd/>
          </a:ln>
        </p:spPr>
      </p:pic>
      <p:pic>
        <p:nvPicPr>
          <p:cNvPr id="7180" name="Picture 5" descr="WhitecornerFlower"/>
          <p:cNvPicPr>
            <a:picLocks noChangeAspect="1" noChangeArrowheads="1"/>
          </p:cNvPicPr>
          <p:nvPr/>
        </p:nvPicPr>
        <p:blipFill>
          <a:blip r:embed="rId11"/>
          <a:srcRect/>
          <a:stretch>
            <a:fillRect/>
          </a:stretch>
        </p:blipFill>
        <p:spPr bwMode="auto">
          <a:xfrm>
            <a:off x="0" y="0"/>
            <a:ext cx="1981200" cy="1600200"/>
          </a:xfrm>
          <a:prstGeom prst="rect">
            <a:avLst/>
          </a:prstGeom>
          <a:noFill/>
          <a:ln w="9525">
            <a:noFill/>
            <a:miter lim="800000"/>
            <a:headEnd/>
            <a:tailEnd/>
          </a:ln>
        </p:spPr>
      </p:pic>
      <p:pic>
        <p:nvPicPr>
          <p:cNvPr id="7181" name="Picture 5" descr="WhitecornerFlower"/>
          <p:cNvPicPr>
            <a:picLocks noChangeAspect="1" noChangeArrowheads="1"/>
          </p:cNvPicPr>
          <p:nvPr/>
        </p:nvPicPr>
        <p:blipFill>
          <a:blip r:embed="rId12"/>
          <a:srcRect/>
          <a:stretch>
            <a:fillRect/>
          </a:stretch>
        </p:blipFill>
        <p:spPr bwMode="auto">
          <a:xfrm>
            <a:off x="-76200" y="4953000"/>
            <a:ext cx="1600200" cy="1981200"/>
          </a:xfrm>
          <a:prstGeom prst="rect">
            <a:avLst/>
          </a:prstGeom>
          <a:noFill/>
          <a:ln w="9525">
            <a:noFill/>
            <a:miter lim="800000"/>
            <a:headEnd/>
            <a:tailEnd/>
          </a:ln>
        </p:spPr>
      </p:pic>
      <p:pic>
        <p:nvPicPr>
          <p:cNvPr id="7182" name="Picture 5" descr="WhitecornerFlower"/>
          <p:cNvPicPr>
            <a:picLocks noChangeAspect="1" noChangeArrowheads="1"/>
          </p:cNvPicPr>
          <p:nvPr/>
        </p:nvPicPr>
        <p:blipFill>
          <a:blip r:embed="rId13"/>
          <a:srcRect/>
          <a:stretch>
            <a:fillRect/>
          </a:stretch>
        </p:blipFill>
        <p:spPr bwMode="auto">
          <a:xfrm>
            <a:off x="7543800" y="5029200"/>
            <a:ext cx="16383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box(in)">
                                      <p:cBhvr>
                                        <p:cTn id="7" dur="500"/>
                                        <p:tgtEl>
                                          <p:spTgt spid="16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1000"/>
                                        <p:tgtEl>
                                          <p:spTgt spid="16398"/>
                                        </p:tgtEl>
                                      </p:cBhvr>
                                    </p:animEffect>
                                    <p:set>
                                      <p:cBhvr>
                                        <p:cTn id="12" dur="1" fill="hold">
                                          <p:stCondLst>
                                            <p:cond delay="999"/>
                                          </p:stCondLst>
                                        </p:cTn>
                                        <p:tgtEl>
                                          <p:spTgt spid="16398"/>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16399"/>
                                        </p:tgtEl>
                                        <p:attrNameLst>
                                          <p:attrName>style.visibility</p:attrName>
                                        </p:attrNameLst>
                                      </p:cBhvr>
                                      <p:to>
                                        <p:strVal val="visible"/>
                                      </p:to>
                                    </p:set>
                                    <p:animEffect transition="in" filter="box(in)">
                                      <p:cBhvr>
                                        <p:cTn id="15" dur="500"/>
                                        <p:tgtEl>
                                          <p:spTgt spid="163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1000"/>
                                        <p:tgtEl>
                                          <p:spTgt spid="16399"/>
                                        </p:tgtEl>
                                      </p:cBhvr>
                                    </p:animEffect>
                                    <p:set>
                                      <p:cBhvr>
                                        <p:cTn id="20" dur="1" fill="hold">
                                          <p:stCondLst>
                                            <p:cond delay="999"/>
                                          </p:stCondLst>
                                        </p:cTn>
                                        <p:tgtEl>
                                          <p:spTgt spid="16399"/>
                                        </p:tgtEl>
                                        <p:attrNameLst>
                                          <p:attrName>style.visibility</p:attrName>
                                        </p:attrNameLst>
                                      </p:cBhvr>
                                      <p:to>
                                        <p:strVal val="hidden"/>
                                      </p:to>
                                    </p:set>
                                  </p:childTnLst>
                                </p:cTn>
                              </p:par>
                              <p:par>
                                <p:cTn id="21" presetID="4"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0"/>
                                  </p:stCondLst>
                                  <p:childTnLst>
                                    <p:animEffect transition="out" filter="diamond(in)">
                                      <p:cBhvr>
                                        <p:cTn id="27" dur="1000"/>
                                        <p:tgtEl>
                                          <p:spTgt spid="2"/>
                                        </p:tgtEl>
                                      </p:cBhvr>
                                    </p:animEffect>
                                    <p:set>
                                      <p:cBhvr>
                                        <p:cTn id="28" dur="1" fill="hold">
                                          <p:stCondLst>
                                            <p:cond delay="999"/>
                                          </p:stCondLst>
                                        </p:cTn>
                                        <p:tgtEl>
                                          <p:spTgt spid="2"/>
                                        </p:tgtEl>
                                        <p:attrNameLst>
                                          <p:attrName>style.visibility</p:attrName>
                                        </p:attrNameLst>
                                      </p:cBhvr>
                                      <p:to>
                                        <p:strVal val="hidden"/>
                                      </p:to>
                                    </p:set>
                                  </p:childTnLst>
                                </p:cTn>
                              </p:par>
                              <p:par>
                                <p:cTn id="29" presetID="8"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amond(in)">
                                      <p:cBhvr>
                                        <p:cTn id="31" dur="10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nodeType="clickEffect">
                                  <p:stCondLst>
                                    <p:cond delay="0"/>
                                  </p:stCondLst>
                                  <p:childTnLst>
                                    <p:animEffect transition="out" filter="box(in)">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4" presetClass="entr" presetSubtype="16" fill="hold" nodeType="withEffect">
                                  <p:stCondLst>
                                    <p:cond delay="0"/>
                                  </p:stCondLst>
                                  <p:childTnLst>
                                    <p:set>
                                      <p:cBhvr>
                                        <p:cTn id="38" dur="1" fill="hold">
                                          <p:stCondLst>
                                            <p:cond delay="0"/>
                                          </p:stCondLst>
                                        </p:cTn>
                                        <p:tgtEl>
                                          <p:spTgt spid="16406"/>
                                        </p:tgtEl>
                                        <p:attrNameLst>
                                          <p:attrName>style.visibility</p:attrName>
                                        </p:attrNameLst>
                                      </p:cBhvr>
                                      <p:to>
                                        <p:strVal val="visible"/>
                                      </p:to>
                                    </p:set>
                                    <p:animEffect transition="in" filter="box(in)">
                                      <p:cBhvr>
                                        <p:cTn id="39" dur="500"/>
                                        <p:tgtEl>
                                          <p:spTgt spid="164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xit" presetSubtype="16" fill="hold" nodeType="clickEffect">
                                  <p:stCondLst>
                                    <p:cond delay="0"/>
                                  </p:stCondLst>
                                  <p:childTnLst>
                                    <p:animEffect transition="out" filter="diamond(in)">
                                      <p:cBhvr>
                                        <p:cTn id="43" dur="1000"/>
                                        <p:tgtEl>
                                          <p:spTgt spid="16406"/>
                                        </p:tgtEl>
                                      </p:cBhvr>
                                    </p:animEffect>
                                    <p:set>
                                      <p:cBhvr>
                                        <p:cTn id="44" dur="1" fill="hold">
                                          <p:stCondLst>
                                            <p:cond delay="999"/>
                                          </p:stCondLst>
                                        </p:cTn>
                                        <p:tgtEl>
                                          <p:spTgt spid="16406"/>
                                        </p:tgtEl>
                                        <p:attrNameLst>
                                          <p:attrName>style.visibility</p:attrName>
                                        </p:attrNameLst>
                                      </p:cBhvr>
                                      <p:to>
                                        <p:strVal val="hidden"/>
                                      </p:to>
                                    </p:set>
                                  </p:childTnLst>
                                </p:cTn>
                              </p:par>
                              <p:par>
                                <p:cTn id="45" presetID="8" presetClass="entr" presetSubtype="16" fill="hold" nodeType="withEffect">
                                  <p:stCondLst>
                                    <p:cond delay="0"/>
                                  </p:stCondLst>
                                  <p:childTnLst>
                                    <p:set>
                                      <p:cBhvr>
                                        <p:cTn id="46" dur="1" fill="hold">
                                          <p:stCondLst>
                                            <p:cond delay="0"/>
                                          </p:stCondLst>
                                        </p:cTn>
                                        <p:tgtEl>
                                          <p:spTgt spid="16407"/>
                                        </p:tgtEl>
                                        <p:attrNameLst>
                                          <p:attrName>style.visibility</p:attrName>
                                        </p:attrNameLst>
                                      </p:cBhvr>
                                      <p:to>
                                        <p:strVal val="visible"/>
                                      </p:to>
                                    </p:set>
                                    <p:animEffect transition="in" filter="diamond(in)">
                                      <p:cBhvr>
                                        <p:cTn id="47" dur="2000"/>
                                        <p:tgtEl>
                                          <p:spTgt spid="1640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nodeType="clickEffect">
                                  <p:stCondLst>
                                    <p:cond delay="0"/>
                                  </p:stCondLst>
                                  <p:childTnLst>
                                    <p:animEffect transition="out" filter="box(in)">
                                      <p:cBhvr>
                                        <p:cTn id="51" dur="500"/>
                                        <p:tgtEl>
                                          <p:spTgt spid="16407"/>
                                        </p:tgtEl>
                                      </p:cBhvr>
                                    </p:animEffect>
                                    <p:set>
                                      <p:cBhvr>
                                        <p:cTn id="52" dur="1" fill="hold">
                                          <p:stCondLst>
                                            <p:cond delay="499"/>
                                          </p:stCondLst>
                                        </p:cTn>
                                        <p:tgtEl>
                                          <p:spTgt spid="16407"/>
                                        </p:tgtEl>
                                        <p:attrNameLst>
                                          <p:attrName>style.visibility</p:attrName>
                                        </p:attrNameLst>
                                      </p:cBhvr>
                                      <p:to>
                                        <p:strVal val="hidden"/>
                                      </p:to>
                                    </p:set>
                                  </p:childTnLst>
                                </p:cTn>
                              </p:par>
                              <p:par>
                                <p:cTn id="53" presetID="4" presetClass="entr" presetSubtype="16" fill="hold" nodeType="withEffect">
                                  <p:stCondLst>
                                    <p:cond delay="0"/>
                                  </p:stCondLst>
                                  <p:childTnLst>
                                    <p:set>
                                      <p:cBhvr>
                                        <p:cTn id="54" dur="1" fill="hold">
                                          <p:stCondLst>
                                            <p:cond delay="0"/>
                                          </p:stCondLst>
                                        </p:cTn>
                                        <p:tgtEl>
                                          <p:spTgt spid="16408"/>
                                        </p:tgtEl>
                                        <p:attrNameLst>
                                          <p:attrName>style.visibility</p:attrName>
                                        </p:attrNameLst>
                                      </p:cBhvr>
                                      <p:to>
                                        <p:strVal val="visible"/>
                                      </p:to>
                                    </p:set>
                                    <p:animEffect transition="in" filter="box(in)">
                                      <p:cBhvr>
                                        <p:cTn id="55" dur="500"/>
                                        <p:tgtEl>
                                          <p:spTgt spid="1640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4" fill="hold" nodeType="clickEffect">
                                  <p:stCondLst>
                                    <p:cond delay="0"/>
                                  </p:stCondLst>
                                  <p:childTnLst>
                                    <p:anim calcmode="lin" valueType="num">
                                      <p:cBhvr additive="base">
                                        <p:cTn id="59" dur="500"/>
                                        <p:tgtEl>
                                          <p:spTgt spid="16408"/>
                                        </p:tgtEl>
                                        <p:attrNameLst>
                                          <p:attrName>ppt_x</p:attrName>
                                        </p:attrNameLst>
                                      </p:cBhvr>
                                      <p:tavLst>
                                        <p:tav tm="0">
                                          <p:val>
                                            <p:strVal val="ppt_x"/>
                                          </p:val>
                                        </p:tav>
                                        <p:tav tm="100000">
                                          <p:val>
                                            <p:strVal val="ppt_x"/>
                                          </p:val>
                                        </p:tav>
                                      </p:tavLst>
                                    </p:anim>
                                    <p:anim calcmode="lin" valueType="num">
                                      <p:cBhvr additive="base">
                                        <p:cTn id="60" dur="500"/>
                                        <p:tgtEl>
                                          <p:spTgt spid="16408"/>
                                        </p:tgtEl>
                                        <p:attrNameLst>
                                          <p:attrName>ppt_y</p:attrName>
                                        </p:attrNameLst>
                                      </p:cBhvr>
                                      <p:tavLst>
                                        <p:tav tm="0">
                                          <p:val>
                                            <p:strVal val="ppt_y"/>
                                          </p:val>
                                        </p:tav>
                                        <p:tav tm="100000">
                                          <p:val>
                                            <p:strVal val="1+ppt_h/2"/>
                                          </p:val>
                                        </p:tav>
                                      </p:tavLst>
                                    </p:anim>
                                    <p:set>
                                      <p:cBhvr>
                                        <p:cTn id="61" dur="1" fill="hold">
                                          <p:stCondLst>
                                            <p:cond delay="499"/>
                                          </p:stCondLst>
                                        </p:cTn>
                                        <p:tgtEl>
                                          <p:spTgt spid="164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457200" y="1651000"/>
            <a:ext cx="8382000" cy="1493838"/>
          </a:xfrm>
          <a:prstGeom prst="rect">
            <a:avLst/>
          </a:prstGeom>
          <a:noFill/>
          <a:ln w="9525">
            <a:noFill/>
            <a:miter lim="800000"/>
            <a:headEnd/>
            <a:tailEnd/>
          </a:ln>
        </p:spPr>
        <p:txBody>
          <a:bodyPr>
            <a:spAutoFit/>
          </a:bodyPr>
          <a:lstStyle/>
          <a:p>
            <a:pPr>
              <a:spcBef>
                <a:spcPct val="50000"/>
              </a:spcBef>
            </a:pPr>
            <a:r>
              <a:rPr lang="en-US" sz="2800">
                <a:solidFill>
                  <a:srgbClr val="0000FF"/>
                </a:solidFill>
              </a:rPr>
              <a:t>Bài 2: Tìm các câu tục ngữ, thành ngữ, ca dao nói về quan hệ </a:t>
            </a:r>
            <a:r>
              <a:rPr lang="en-US" sz="2800" u="sng">
                <a:solidFill>
                  <a:srgbClr val="A50021"/>
                </a:solidFill>
              </a:rPr>
              <a:t>gia đình</a:t>
            </a:r>
            <a:r>
              <a:rPr lang="en-US" sz="2800">
                <a:solidFill>
                  <a:srgbClr val="0000FF"/>
                </a:solidFill>
              </a:rPr>
              <a:t>, </a:t>
            </a:r>
            <a:r>
              <a:rPr lang="en-US" sz="2800" u="sng">
                <a:solidFill>
                  <a:schemeClr val="tx2"/>
                </a:solidFill>
              </a:rPr>
              <a:t>thầy trò</a:t>
            </a:r>
            <a:r>
              <a:rPr lang="en-US" sz="2800">
                <a:solidFill>
                  <a:srgbClr val="0000FF"/>
                </a:solidFill>
              </a:rPr>
              <a:t>, </a:t>
            </a:r>
            <a:r>
              <a:rPr lang="en-US" sz="2800" u="sng">
                <a:solidFill>
                  <a:srgbClr val="0000FF"/>
                </a:solidFill>
              </a:rPr>
              <a:t>bè bạn</a:t>
            </a:r>
            <a:r>
              <a:rPr lang="en-US" sz="2400">
                <a:solidFill>
                  <a:srgbClr val="0000FF"/>
                </a:solidFill>
              </a:rPr>
              <a:t>.</a:t>
            </a:r>
          </a:p>
          <a:p>
            <a:pPr>
              <a:spcBef>
                <a:spcPct val="50000"/>
              </a:spcBef>
            </a:pPr>
            <a:r>
              <a:rPr lang="en-US" sz="2400">
                <a:solidFill>
                  <a:srgbClr val="FF0000"/>
                </a:solidFill>
              </a:rPr>
              <a:t>M: Chị ngã, em nâng.</a:t>
            </a:r>
          </a:p>
        </p:txBody>
      </p:sp>
      <p:sp>
        <p:nvSpPr>
          <p:cNvPr id="2070" name="Text Box 22"/>
          <p:cNvSpPr txBox="1">
            <a:spLocks noChangeArrowheads="1"/>
          </p:cNvSpPr>
          <p:nvPr/>
        </p:nvSpPr>
        <p:spPr bwMode="auto">
          <a:xfrm>
            <a:off x="647700" y="3479800"/>
            <a:ext cx="7353300" cy="519113"/>
          </a:xfrm>
          <a:prstGeom prst="rect">
            <a:avLst/>
          </a:prstGeom>
          <a:noFill/>
          <a:ln w="9525">
            <a:noFill/>
            <a:miter lim="800000"/>
            <a:headEnd/>
            <a:tailEnd/>
          </a:ln>
        </p:spPr>
        <p:txBody>
          <a:bodyPr>
            <a:spAutoFit/>
          </a:bodyPr>
          <a:lstStyle/>
          <a:p>
            <a:pPr algn="ctr">
              <a:spcBef>
                <a:spcPct val="50000"/>
              </a:spcBef>
            </a:pPr>
            <a:r>
              <a:rPr lang="en-US" sz="2800" b="1">
                <a:solidFill>
                  <a:srgbClr val="FF0066"/>
                </a:solidFill>
              </a:rPr>
              <a:t>Trò chơi : thi tìm nhanh giữa các nhóm </a:t>
            </a:r>
          </a:p>
        </p:txBody>
      </p:sp>
      <p:sp>
        <p:nvSpPr>
          <p:cNvPr id="2078" name="Text Box 30"/>
          <p:cNvSpPr txBox="1">
            <a:spLocks noChangeArrowheads="1"/>
          </p:cNvSpPr>
          <p:nvPr/>
        </p:nvSpPr>
        <p:spPr bwMode="auto">
          <a:xfrm>
            <a:off x="304800" y="4406900"/>
            <a:ext cx="8534400" cy="457200"/>
          </a:xfrm>
          <a:prstGeom prst="rect">
            <a:avLst/>
          </a:prstGeom>
          <a:noFill/>
          <a:ln w="9525">
            <a:noFill/>
            <a:miter lim="800000"/>
            <a:headEnd/>
            <a:tailEnd/>
          </a:ln>
        </p:spPr>
        <p:txBody>
          <a:bodyPr>
            <a:spAutoFit/>
          </a:bodyPr>
          <a:lstStyle/>
          <a:p>
            <a:pPr>
              <a:spcBef>
                <a:spcPct val="50000"/>
              </a:spcBef>
            </a:pPr>
            <a:r>
              <a:rPr lang="en-US" sz="2400"/>
              <a:t>            N2:     Thảo luận ghi nhanh vào phiếu: VBT   </a:t>
            </a:r>
          </a:p>
        </p:txBody>
      </p:sp>
      <p:sp>
        <p:nvSpPr>
          <p:cNvPr id="8197" name="Text Box 36"/>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8198" name="Text Box 37"/>
          <p:cNvSpPr txBox="1">
            <a:spLocks noChangeArrowheads="1"/>
          </p:cNvSpPr>
          <p:nvPr/>
        </p:nvSpPr>
        <p:spPr bwMode="auto">
          <a:xfrm>
            <a:off x="11430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pic>
        <p:nvPicPr>
          <p:cNvPr id="8199" name="Picture 5" descr="WhitecornerFlower"/>
          <p:cNvPicPr>
            <a:picLocks noChangeAspect="1" noChangeArrowheads="1"/>
          </p:cNvPicPr>
          <p:nvPr/>
        </p:nvPicPr>
        <p:blipFill>
          <a:blip r:embed="rId2"/>
          <a:srcRect/>
          <a:stretch>
            <a:fillRect/>
          </a:stretch>
        </p:blipFill>
        <p:spPr bwMode="auto">
          <a:xfrm>
            <a:off x="-76200" y="4953000"/>
            <a:ext cx="1600200" cy="1981200"/>
          </a:xfrm>
          <a:prstGeom prst="rect">
            <a:avLst/>
          </a:prstGeom>
          <a:noFill/>
          <a:ln w="9525">
            <a:noFill/>
            <a:miter lim="800000"/>
            <a:headEnd/>
            <a:tailEnd/>
          </a:ln>
        </p:spPr>
      </p:pic>
      <p:pic>
        <p:nvPicPr>
          <p:cNvPr id="8200" name="Picture 5" descr="WhitecornerFlower"/>
          <p:cNvPicPr>
            <a:picLocks noChangeAspect="1" noChangeArrowheads="1"/>
          </p:cNvPicPr>
          <p:nvPr/>
        </p:nvPicPr>
        <p:blipFill>
          <a:blip r:embed="rId3"/>
          <a:srcRect/>
          <a:stretch>
            <a:fillRect/>
          </a:stretch>
        </p:blipFill>
        <p:spPr bwMode="auto">
          <a:xfrm>
            <a:off x="7543800" y="5029200"/>
            <a:ext cx="1638300" cy="1905000"/>
          </a:xfrm>
          <a:prstGeom prst="rect">
            <a:avLst/>
          </a:prstGeom>
          <a:noFill/>
          <a:ln w="9525">
            <a:noFill/>
            <a:miter lim="800000"/>
            <a:headEnd/>
            <a:tailEnd/>
          </a:ln>
        </p:spPr>
      </p:pic>
      <p:pic>
        <p:nvPicPr>
          <p:cNvPr id="8201" name="Picture 4" descr="WhitecornerFlower"/>
          <p:cNvPicPr>
            <a:picLocks noChangeAspect="1" noChangeArrowheads="1"/>
          </p:cNvPicPr>
          <p:nvPr/>
        </p:nvPicPr>
        <p:blipFill>
          <a:blip r:embed="rId4"/>
          <a:srcRect/>
          <a:stretch>
            <a:fillRect/>
          </a:stretch>
        </p:blipFill>
        <p:spPr bwMode="auto">
          <a:xfrm>
            <a:off x="7543800" y="-9525"/>
            <a:ext cx="1751013" cy="1838325"/>
          </a:xfrm>
          <a:prstGeom prst="rect">
            <a:avLst/>
          </a:prstGeom>
          <a:noFill/>
          <a:ln w="9525">
            <a:noFill/>
            <a:miter lim="800000"/>
            <a:headEnd/>
            <a:tailEnd/>
          </a:ln>
        </p:spPr>
      </p:pic>
      <p:pic>
        <p:nvPicPr>
          <p:cNvPr id="8202" name="Picture 5" descr="WhitecornerFlower"/>
          <p:cNvPicPr>
            <a:picLocks noChangeAspect="1" noChangeArrowheads="1"/>
          </p:cNvPicPr>
          <p:nvPr/>
        </p:nvPicPr>
        <p:blipFill>
          <a:blip r:embed="rId5"/>
          <a:srcRect/>
          <a:stretch>
            <a:fillRect/>
          </a:stretch>
        </p:blipFill>
        <p:spPr bwMode="auto">
          <a:xfrm>
            <a:off x="0" y="0"/>
            <a:ext cx="1981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iterate type="lt">
                                    <p:tmPct val="0"/>
                                  </p:iterate>
                                  <p:childTnLst>
                                    <p:set>
                                      <p:cBhvr>
                                        <p:cTn id="12" dur="1" fill="hold">
                                          <p:stCondLst>
                                            <p:cond delay="0"/>
                                          </p:stCondLst>
                                        </p:cTn>
                                        <p:tgtEl>
                                          <p:spTgt spid="2070"/>
                                        </p:tgtEl>
                                        <p:attrNameLst>
                                          <p:attrName>style.visibility</p:attrName>
                                        </p:attrNameLst>
                                      </p:cBhvr>
                                      <p:to>
                                        <p:strVal val="visible"/>
                                      </p:to>
                                    </p:set>
                                    <p:animEffect transition="in" filter="diamond(in)">
                                      <p:cBhvr>
                                        <p:cTn id="13" dur="2000"/>
                                        <p:tgtEl>
                                          <p:spTgt spid="2070"/>
                                        </p:tgtEl>
                                      </p:cBhvr>
                                    </p:animEffect>
                                  </p:childTnLst>
                                </p:cTn>
                              </p:par>
                            </p:childTnLst>
                          </p:cTn>
                        </p:par>
                        <p:par>
                          <p:cTn id="14" fill="hold" nodeType="afterGroup">
                            <p:stCondLst>
                              <p:cond delay="2000"/>
                            </p:stCondLst>
                            <p:childTnLst>
                              <p:par>
                                <p:cTn id="15" presetID="27" presetClass="entr" presetSubtype="0" repeatCount="indefinite" fill="hold" grpId="1" nodeType="afterEffect">
                                  <p:stCondLst>
                                    <p:cond delay="0"/>
                                  </p:stCondLst>
                                  <p:iterate type="lt">
                                    <p:tmPct val="50000"/>
                                  </p:iterate>
                                  <p:childTnLst>
                                    <p:set>
                                      <p:cBhvr>
                                        <p:cTn id="16" dur="1" fill="hold">
                                          <p:stCondLst>
                                            <p:cond delay="0"/>
                                          </p:stCondLst>
                                        </p:cTn>
                                        <p:tgtEl>
                                          <p:spTgt spid="2070"/>
                                        </p:tgtEl>
                                        <p:attrNameLst>
                                          <p:attrName>style.visibility</p:attrName>
                                        </p:attrNameLst>
                                      </p:cBhvr>
                                      <p:to>
                                        <p:strVal val="visible"/>
                                      </p:to>
                                    </p:set>
                                    <p:anim calcmode="discrete" valueType="clr">
                                      <p:cBhvr override="childStyle">
                                        <p:cTn id="17" dur="80"/>
                                        <p:tgtEl>
                                          <p:spTgt spid="207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070"/>
                                        </p:tgtEl>
                                        <p:attrNameLst>
                                          <p:attrName>fillcolor</p:attrName>
                                        </p:attrNameLst>
                                      </p:cBhvr>
                                      <p:tavLst>
                                        <p:tav tm="0">
                                          <p:val>
                                            <p:clrVal>
                                              <a:schemeClr val="accent2"/>
                                            </p:clrVal>
                                          </p:val>
                                        </p:tav>
                                        <p:tav tm="50000">
                                          <p:val>
                                            <p:clrVal>
                                              <a:schemeClr val="hlink"/>
                                            </p:clrVal>
                                          </p:val>
                                        </p:tav>
                                      </p:tavLst>
                                    </p:anim>
                                    <p:set>
                                      <p:cBhvr>
                                        <p:cTn id="19" dur="80"/>
                                        <p:tgtEl>
                                          <p:spTgt spid="207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2078"/>
                                        </p:tgtEl>
                                        <p:attrNameLst>
                                          <p:attrName>style.visibility</p:attrName>
                                        </p:attrNameLst>
                                      </p:cBhvr>
                                      <p:to>
                                        <p:strVal val="visible"/>
                                      </p:to>
                                    </p:set>
                                    <p:animEffect transition="in" filter="wheel(4)">
                                      <p:cBhvr>
                                        <p:cTn id="24" dur="1000"/>
                                        <p:tgtEl>
                                          <p:spTgt spid="2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70" grpId="0"/>
      <p:bldP spid="2070" grpId="1"/>
      <p:bldP spid="20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09600" y="2667000"/>
            <a:ext cx="8153400" cy="1927225"/>
          </a:xfrm>
          <a:prstGeom prst="rect">
            <a:avLst/>
          </a:prstGeom>
          <a:solidFill>
            <a:schemeClr val="bg1"/>
          </a:solidFill>
          <a:ln w="9525">
            <a:solidFill>
              <a:schemeClr val="bg1"/>
            </a:solidFill>
            <a:miter lim="800000"/>
            <a:headEnd/>
            <a:tailEnd/>
          </a:ln>
        </p:spPr>
        <p:txBody>
          <a:bodyPr>
            <a:spAutoFit/>
          </a:bodyPr>
          <a:lstStyle/>
          <a:p>
            <a:pPr marL="342900" indent="-342900">
              <a:spcBef>
                <a:spcPct val="20000"/>
              </a:spcBef>
            </a:pPr>
            <a:r>
              <a:rPr lang="en-US" sz="2400"/>
              <a:t>Chị ngã, em nâng;- Máu chảy ruột mềm;- Môi hở răng lạnh; - Con có cha như nhà có nóc. - Con hơn cha là nhà có phúc. - Chim có tổ người có tông.-Trẻ cậy cha già cậy con; - Một con ngựa đau cả tàu bỏ cỏ...</a:t>
            </a:r>
          </a:p>
          <a:p>
            <a:pPr marL="342900" indent="-342900">
              <a:spcBef>
                <a:spcPct val="20000"/>
              </a:spcBef>
            </a:pPr>
            <a:r>
              <a:rPr lang="en-US" sz="2000"/>
              <a:t> </a:t>
            </a:r>
          </a:p>
        </p:txBody>
      </p:sp>
      <p:sp>
        <p:nvSpPr>
          <p:cNvPr id="9219" name="Text Box 7"/>
          <p:cNvSpPr txBox="1">
            <a:spLocks noChangeArrowheads="1"/>
          </p:cNvSpPr>
          <p:nvPr/>
        </p:nvSpPr>
        <p:spPr bwMode="auto">
          <a:xfrm>
            <a:off x="0" y="2133600"/>
            <a:ext cx="8610600" cy="457200"/>
          </a:xfrm>
          <a:prstGeom prst="rect">
            <a:avLst/>
          </a:prstGeom>
          <a:noFill/>
          <a:ln w="9525">
            <a:noFill/>
            <a:miter lim="800000"/>
            <a:headEnd/>
            <a:tailEnd/>
          </a:ln>
        </p:spPr>
        <p:txBody>
          <a:bodyPr>
            <a:spAutoFit/>
          </a:bodyPr>
          <a:lstStyle/>
          <a:p>
            <a:pPr marL="342900" indent="-342900">
              <a:spcBef>
                <a:spcPct val="20000"/>
              </a:spcBef>
              <a:buFontTx/>
              <a:buAutoNum type="alphaLcPeriod"/>
            </a:pPr>
            <a:r>
              <a:rPr lang="en-US" sz="2400"/>
              <a:t>Tục ngữ, thành ngữ, ca dao về quan hệ gia đình</a:t>
            </a:r>
          </a:p>
        </p:txBody>
      </p:sp>
      <p:sp>
        <p:nvSpPr>
          <p:cNvPr id="8200" name="Text Box 8"/>
          <p:cNvSpPr txBox="1">
            <a:spLocks noChangeArrowheads="1"/>
          </p:cNvSpPr>
          <p:nvPr/>
        </p:nvSpPr>
        <p:spPr bwMode="auto">
          <a:xfrm>
            <a:off x="1066800" y="4787900"/>
            <a:ext cx="6172200" cy="1938338"/>
          </a:xfrm>
          <a:prstGeom prst="rect">
            <a:avLst/>
          </a:prstGeom>
          <a:noFill/>
          <a:ln w="9525">
            <a:noFill/>
            <a:miter lim="800000"/>
            <a:headEnd/>
            <a:tailEnd/>
          </a:ln>
        </p:spPr>
        <p:txBody>
          <a:bodyPr>
            <a:spAutoFit/>
          </a:bodyPr>
          <a:lstStyle/>
          <a:p>
            <a:pPr algn="ctr"/>
            <a:r>
              <a:rPr lang="en-US" sz="2400">
                <a:solidFill>
                  <a:srgbClr val="A50021"/>
                </a:solidFill>
              </a:rPr>
              <a:t>*Công cha như núi Thái Sơn</a:t>
            </a:r>
          </a:p>
          <a:p>
            <a:pPr algn="ctr"/>
            <a:r>
              <a:rPr lang="en-US" sz="2400">
                <a:solidFill>
                  <a:srgbClr val="A50021"/>
                </a:solidFill>
              </a:rPr>
              <a:t>Nghĩa mẹ như nước trong nguồn chảy ra.</a:t>
            </a:r>
          </a:p>
          <a:p>
            <a:pPr algn="ctr"/>
            <a:r>
              <a:rPr lang="en-US" sz="2400">
                <a:solidFill>
                  <a:srgbClr val="A50021"/>
                </a:solidFill>
              </a:rPr>
              <a:t>Một lòng thờ mẹ kính cha</a:t>
            </a:r>
          </a:p>
          <a:p>
            <a:pPr algn="ctr"/>
            <a:r>
              <a:rPr lang="en-US" sz="2400">
                <a:solidFill>
                  <a:srgbClr val="A50021"/>
                </a:solidFill>
              </a:rPr>
              <a:t>Cho tròn chữ hiếu mới là đạo con.</a:t>
            </a:r>
          </a:p>
          <a:p>
            <a:pPr algn="ctr"/>
            <a:endParaRPr lang="en-US" sz="2400">
              <a:solidFill>
                <a:srgbClr val="A50021"/>
              </a:solidFill>
            </a:endParaRPr>
          </a:p>
        </p:txBody>
      </p:sp>
      <p:sp>
        <p:nvSpPr>
          <p:cNvPr id="9221" name="Text Box 10"/>
          <p:cNvSpPr txBox="1">
            <a:spLocks noChangeArrowheads="1"/>
          </p:cNvSpPr>
          <p:nvPr/>
        </p:nvSpPr>
        <p:spPr bwMode="auto">
          <a:xfrm>
            <a:off x="228600" y="1752600"/>
            <a:ext cx="2819400" cy="457200"/>
          </a:xfrm>
          <a:prstGeom prst="rect">
            <a:avLst/>
          </a:prstGeom>
          <a:noFill/>
          <a:ln w="9525">
            <a:noFill/>
            <a:miter lim="800000"/>
            <a:headEnd/>
            <a:tailEnd/>
          </a:ln>
        </p:spPr>
        <p:txBody>
          <a:bodyPr>
            <a:spAutoFit/>
          </a:bodyPr>
          <a:lstStyle/>
          <a:p>
            <a:pPr>
              <a:spcBef>
                <a:spcPct val="50000"/>
              </a:spcBef>
            </a:pPr>
            <a:r>
              <a:rPr lang="en-US" sz="2400"/>
              <a:t>Bài 2:/151 SGK</a:t>
            </a:r>
          </a:p>
        </p:txBody>
      </p:sp>
      <p:sp>
        <p:nvSpPr>
          <p:cNvPr id="9222" name="Text Box 19"/>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9223" name="Text Box 20"/>
          <p:cNvSpPr txBox="1">
            <a:spLocks noChangeArrowheads="1"/>
          </p:cNvSpPr>
          <p:nvPr/>
        </p:nvSpPr>
        <p:spPr bwMode="auto">
          <a:xfrm>
            <a:off x="8382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04800" y="2286000"/>
            <a:ext cx="7620000" cy="457200"/>
          </a:xfrm>
          <a:prstGeom prst="rect">
            <a:avLst/>
          </a:prstGeom>
          <a:noFill/>
          <a:ln w="9525">
            <a:noFill/>
            <a:miter lim="800000"/>
            <a:headEnd/>
            <a:tailEnd/>
          </a:ln>
        </p:spPr>
        <p:txBody>
          <a:bodyPr>
            <a:spAutoFit/>
          </a:bodyPr>
          <a:lstStyle/>
          <a:p>
            <a:pPr>
              <a:spcBef>
                <a:spcPct val="20000"/>
              </a:spcBef>
            </a:pPr>
            <a:r>
              <a:rPr lang="en-US" sz="2400">
                <a:solidFill>
                  <a:srgbClr val="008080"/>
                </a:solidFill>
              </a:rPr>
              <a:t>b. Tục ngữ, thành ngữ, ca dao về quan hệ thầy trò</a:t>
            </a:r>
          </a:p>
        </p:txBody>
      </p:sp>
      <p:sp>
        <p:nvSpPr>
          <p:cNvPr id="9222" name="Text Box 6"/>
          <p:cNvSpPr txBox="1">
            <a:spLocks noChangeArrowheads="1"/>
          </p:cNvSpPr>
          <p:nvPr/>
        </p:nvSpPr>
        <p:spPr bwMode="auto">
          <a:xfrm>
            <a:off x="1066800" y="2882900"/>
            <a:ext cx="7620000" cy="3725863"/>
          </a:xfrm>
          <a:prstGeom prst="rect">
            <a:avLst/>
          </a:prstGeom>
          <a:noFill/>
          <a:ln w="9525">
            <a:noFill/>
            <a:miter lim="800000"/>
            <a:headEnd/>
            <a:tailEnd/>
          </a:ln>
        </p:spPr>
        <p:txBody>
          <a:bodyPr>
            <a:spAutoFit/>
          </a:bodyPr>
          <a:lstStyle/>
          <a:p>
            <a:pPr>
              <a:spcBef>
                <a:spcPct val="50000"/>
              </a:spcBef>
            </a:pPr>
            <a:r>
              <a:rPr lang="en-US" sz="2800">
                <a:solidFill>
                  <a:srgbClr val="FF0000"/>
                </a:solidFill>
              </a:rPr>
              <a:t>- </a:t>
            </a:r>
            <a:r>
              <a:rPr lang="en-US" sz="2800">
                <a:solidFill>
                  <a:schemeClr val="tx2"/>
                </a:solidFill>
              </a:rPr>
              <a:t>Không thầy đố mày làm nên.</a:t>
            </a:r>
          </a:p>
          <a:p>
            <a:pPr>
              <a:spcBef>
                <a:spcPct val="50000"/>
              </a:spcBef>
            </a:pPr>
            <a:r>
              <a:rPr lang="en-US" sz="2800">
                <a:solidFill>
                  <a:schemeClr val="tx2"/>
                </a:solidFill>
              </a:rPr>
              <a:t>- Kính thầy yêu bạn.</a:t>
            </a:r>
          </a:p>
          <a:p>
            <a:pPr>
              <a:spcBef>
                <a:spcPct val="50000"/>
              </a:spcBef>
            </a:pPr>
            <a:r>
              <a:rPr lang="en-US" sz="2800">
                <a:solidFill>
                  <a:schemeClr val="tx2"/>
                </a:solidFill>
              </a:rPr>
              <a:t>- Tôn sư trọng đạo.</a:t>
            </a:r>
          </a:p>
          <a:p>
            <a:pPr>
              <a:spcBef>
                <a:spcPct val="50000"/>
              </a:spcBef>
              <a:buFontTx/>
              <a:buChar char="-"/>
            </a:pPr>
            <a:r>
              <a:rPr lang="en-US" sz="2800">
                <a:solidFill>
                  <a:schemeClr val="tx2"/>
                </a:solidFill>
              </a:rPr>
              <a:t>Trọng thầy mới được làm thầy,</a:t>
            </a:r>
          </a:p>
          <a:p>
            <a:pPr>
              <a:spcBef>
                <a:spcPct val="50000"/>
              </a:spcBef>
              <a:buFontTx/>
              <a:buChar char="-"/>
            </a:pPr>
            <a:r>
              <a:rPr lang="en-US" sz="2800">
                <a:solidFill>
                  <a:schemeClr val="tx2"/>
                </a:solidFill>
              </a:rPr>
              <a:t> Một chữ cũng là thầy, nửa chữ cũng là thầy.</a:t>
            </a:r>
          </a:p>
          <a:p>
            <a:pPr>
              <a:spcBef>
                <a:spcPct val="50000"/>
              </a:spcBef>
            </a:pPr>
            <a:r>
              <a:rPr lang="en-US" sz="2800">
                <a:solidFill>
                  <a:schemeClr val="tx2"/>
                </a:solidFill>
              </a:rPr>
              <a:t>( Nhất tự vi sư, bán tự vi sư .)</a:t>
            </a:r>
          </a:p>
        </p:txBody>
      </p:sp>
      <p:sp>
        <p:nvSpPr>
          <p:cNvPr id="10244" name="Text Box 9"/>
          <p:cNvSpPr txBox="1">
            <a:spLocks noChangeArrowheads="1"/>
          </p:cNvSpPr>
          <p:nvPr/>
        </p:nvSpPr>
        <p:spPr bwMode="auto">
          <a:xfrm>
            <a:off x="304800" y="1828800"/>
            <a:ext cx="2819400" cy="457200"/>
          </a:xfrm>
          <a:prstGeom prst="rect">
            <a:avLst/>
          </a:prstGeom>
          <a:noFill/>
          <a:ln w="9525">
            <a:noFill/>
            <a:miter lim="800000"/>
            <a:headEnd/>
            <a:tailEnd/>
          </a:ln>
        </p:spPr>
        <p:txBody>
          <a:bodyPr>
            <a:spAutoFit/>
          </a:bodyPr>
          <a:lstStyle/>
          <a:p>
            <a:pPr>
              <a:spcBef>
                <a:spcPct val="50000"/>
              </a:spcBef>
            </a:pPr>
            <a:r>
              <a:rPr lang="en-US" sz="2400"/>
              <a:t>Bài 2:/151 SGK</a:t>
            </a:r>
          </a:p>
        </p:txBody>
      </p:sp>
      <p:sp>
        <p:nvSpPr>
          <p:cNvPr id="10245" name="Text Box 18"/>
          <p:cNvSpPr txBox="1">
            <a:spLocks noChangeArrowheads="1"/>
          </p:cNvSpPr>
          <p:nvPr/>
        </p:nvSpPr>
        <p:spPr bwMode="auto">
          <a:xfrm>
            <a:off x="1143000" y="533400"/>
            <a:ext cx="7162800" cy="519113"/>
          </a:xfrm>
          <a:prstGeom prst="rect">
            <a:avLst/>
          </a:prstGeom>
          <a:noFill/>
          <a:ln w="9525">
            <a:noFill/>
            <a:miter lim="800000"/>
            <a:headEnd/>
            <a:tailEnd/>
          </a:ln>
        </p:spPr>
        <p:txBody>
          <a:bodyPr>
            <a:spAutoFit/>
          </a:bodyPr>
          <a:lstStyle/>
          <a:p>
            <a:pPr algn="ctr">
              <a:spcBef>
                <a:spcPct val="50000"/>
              </a:spcBef>
            </a:pPr>
            <a:r>
              <a:rPr lang="en-US" sz="2800"/>
              <a:t>Luyện từ và câu</a:t>
            </a:r>
            <a:endParaRPr lang="en-US" sz="3200"/>
          </a:p>
        </p:txBody>
      </p:sp>
      <p:sp>
        <p:nvSpPr>
          <p:cNvPr id="10246" name="Text Box 19"/>
          <p:cNvSpPr txBox="1">
            <a:spLocks noChangeArrowheads="1"/>
          </p:cNvSpPr>
          <p:nvPr/>
        </p:nvSpPr>
        <p:spPr bwMode="auto">
          <a:xfrm>
            <a:off x="762000" y="990600"/>
            <a:ext cx="7162800" cy="519113"/>
          </a:xfrm>
          <a:prstGeom prst="rect">
            <a:avLst/>
          </a:prstGeom>
          <a:noFill/>
          <a:ln w="9525">
            <a:noFill/>
            <a:miter lim="800000"/>
            <a:headEnd/>
            <a:tailEnd/>
          </a:ln>
        </p:spPr>
        <p:txBody>
          <a:bodyPr>
            <a:spAutoFit/>
          </a:bodyPr>
          <a:lstStyle/>
          <a:p>
            <a:pPr algn="ctr">
              <a:spcBef>
                <a:spcPct val="50000"/>
              </a:spcBef>
            </a:pPr>
            <a:r>
              <a:rPr lang="en-US" sz="2800"/>
              <a:t>Tổng kết vốn từ</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TotalTime>
  <Words>1332</Words>
  <Application>Microsoft Office PowerPoint</Application>
  <PresentationFormat>On-screen Show (4:3)</PresentationFormat>
  <Paragraphs>118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 Tìm thêm những từ ngữ thuộc chủ đề đã học.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155</cp:revision>
  <dcterms:created xsi:type="dcterms:W3CDTF">2004-06-16T08:05:36Z</dcterms:created>
  <dcterms:modified xsi:type="dcterms:W3CDTF">2016-06-30T03:12:00Z</dcterms:modified>
</cp:coreProperties>
</file>