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8" r:id="rId2"/>
    <p:sldId id="257" r:id="rId3"/>
    <p:sldId id="256" r:id="rId4"/>
    <p:sldId id="264" r:id="rId5"/>
    <p:sldId id="259" r:id="rId6"/>
    <p:sldId id="260" r:id="rId7"/>
    <p:sldId id="262" r:id="rId8"/>
    <p:sldId id="263" r:id="rId9"/>
    <p:sldId id="265" r:id="rId10"/>
    <p:sldId id="266" r:id="rId11"/>
    <p:sldId id="268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51" autoAdjust="0"/>
    <p:restoredTop sz="94660"/>
  </p:normalViewPr>
  <p:slideViewPr>
    <p:cSldViewPr>
      <p:cViewPr varScale="1">
        <p:scale>
          <a:sx n="38" d="100"/>
          <a:sy n="38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151E6-00C3-47D2-918A-C3A53A124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B3C8-B61B-460B-A88D-BBE6E1731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33BBE-144C-4965-9FE5-BFC3A8C2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942D-A694-4C7F-B5A3-04279C8DA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AAE42-9E8E-42CF-B789-54EA4C13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C96D4-312F-40CB-B177-E413175D2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F8263-8A07-461F-A34D-C82CD0C31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F6066-59B0-497C-A2B9-92A4A87AF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9CF5E-A778-43B6-A966-7B0CABC0A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33482-2A15-4B1C-AEA7-AA6140347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7825-C245-4206-9182-04D9D1125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332465-6E0F-4512-BCEE-85F3176B8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28194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 : 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 Đặt một câu với </a:t>
            </a:r>
            <a:r>
              <a:rPr lang="en-US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từ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ở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tâp 1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và một câu với </a:t>
            </a:r>
            <a:r>
              <a:rPr lang="en-US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từ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ở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tập 2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676400" y="2540000"/>
            <a:ext cx="64008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Làm việc cá nhân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Làm vào VBT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Thời gian : 5 phút</a:t>
            </a:r>
          </a:p>
          <a:p>
            <a:pPr>
              <a:spcBef>
                <a:spcPct val="50000"/>
              </a:spcBef>
              <a:defRPr/>
            </a:pPr>
            <a:endParaRPr lang="en-US" sz="28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52400" y="19812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dụ 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3400" y="30480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Chúng em là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hữu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phải giúp đỡ nhau trong học tập.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533400" y="44196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Các em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với nhau để hoàn thành công việc được giao.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1" grpId="0"/>
      <p:bldP spid="65541" grpId="1"/>
      <p:bldP spid="65544" grpId="0"/>
      <p:bldP spid="65544" grpId="1"/>
      <p:bldP spid="65545" grpId="0"/>
      <p:bldP spid="65545" grpId="1"/>
      <p:bldP spid="65546" grpId="0"/>
      <p:bldP spid="6554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4. Đặt câu với một trong những thành ngữ dưới đây :</a:t>
            </a:r>
            <a:endParaRPr lang="en-US" sz="3200" u="none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057400" y="2224088"/>
            <a:ext cx="487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Bốn bể một nhà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Kề vai sát cánh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Chung lưng đấu sức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28600" y="1600200"/>
            <a:ext cx="89916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Bốn bể một nhà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người ở khắp nơi đoàn kết như người trong một gia đình.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Kề vai sát cánh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 sự đồng tâm hợp lực, cùng chia sẻ gian nan giữa những người cùng chung sức gánh vác một công việc quan trọng.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Chung lưng đấu sức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như kề vai sát cánh.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52400" y="1639888"/>
            <a:ext cx="8686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dụ :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Chúng tôi luôn </a:t>
            </a:r>
            <a:r>
              <a:rPr lang="en-US" sz="2800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kề vai sát cánh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bên nhau trong mọi công việc</a:t>
            </a:r>
          </a:p>
          <a:p>
            <a:pPr>
              <a:spcBef>
                <a:spcPct val="50000"/>
              </a:spcBef>
              <a:defRPr/>
            </a:pPr>
            <a:endParaRPr lang="en-US" sz="2800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Họ 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chung lưng đấu sức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sướng khổ cùng nhau trong mọi khó khăn, thử thách.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/>
      <p:bldP spid="67589" grpId="1"/>
      <p:bldP spid="67590" grpId="0"/>
      <p:bldP spid="67590" grpId="1"/>
      <p:bldP spid="675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81000" y="4572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I. Kiểm tra bài cũ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0" y="1295400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u="none"/>
              <a:t>  a). Thế nào là từ đồng âm ? Cho một ví dụ về từ đồng âm mà em biết.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76200" y="1219200"/>
            <a:ext cx="906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u="none"/>
              <a:t>b). Em hãy đặt câu để phân biệt từ đồng âm </a:t>
            </a:r>
            <a:r>
              <a:rPr lang="en-US" sz="2400">
                <a:solidFill>
                  <a:srgbClr val="FF3300"/>
                </a:solidFill>
              </a:rPr>
              <a:t>nước</a:t>
            </a:r>
            <a:r>
              <a:rPr lang="en-US" sz="2400" b="0" u="none"/>
              <a:t>.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381000" y="22860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Từ đồng âm là những từ giống nhau về âm nhưng khác hẳn nhau về nghĩa.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53257" grpId="0"/>
      <p:bldP spid="53257" grpId="1"/>
      <p:bldP spid="53258" grpId="0"/>
      <p:bldP spid="53260" grpId="0"/>
      <p:bldP spid="5326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438400" y="1249363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Luyện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từ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câu</a:t>
            </a:r>
            <a:endParaRPr lang="en-US" sz="3600" u="none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-76200" y="2101850"/>
            <a:ext cx="929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none">
                <a:solidFill>
                  <a:srgbClr val="FF3300"/>
                </a:solidFill>
              </a:rPr>
              <a:t>Bài</a:t>
            </a:r>
            <a:r>
              <a:rPr lang="en-US" sz="3600" u="none"/>
              <a:t> : </a:t>
            </a:r>
            <a:r>
              <a:rPr lang="en-US" sz="3600" u="none">
                <a:solidFill>
                  <a:schemeClr val="folHlink"/>
                </a:solidFill>
              </a:rPr>
              <a:t>Mở rộng vốn từ : Hữu nghị - Hợp tác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81000" y="457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II. Bài tập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" y="129540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Xếp những từ có tiếng hữu cho dưới đây thành hai nhóm a và b :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76200" y="2590800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nghị, hữu hiệu, chiến hữu, hữu tình, thân hữu, hữu ích, hữu hảo, bằng hữu, bạn hữu, hữu dụng.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81000" y="4648200"/>
            <a:ext cx="678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0" y="4419600"/>
            <a:ext cx="883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Hữu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Hữu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228600" y="1371600"/>
            <a:ext cx="891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tổ.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bảng phụ.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496" grpId="0"/>
      <p:bldP spid="63496" grpId="1"/>
      <p:bldP spid="63496" grpId="2"/>
      <p:bldP spid="63497" grpId="0"/>
      <p:bldP spid="63497" grpId="1"/>
      <p:bldP spid="63497" grpId="2"/>
      <p:bldP spid="63499" grpId="0"/>
      <p:bldP spid="63499" grpId="1"/>
      <p:bldP spid="63499" grpId="2"/>
      <p:bldP spid="63503" grpId="0"/>
      <p:bldP spid="6350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8915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tổ.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bảng phụ.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ĐÁP ÁN </a:t>
            </a: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2514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chiến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thân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hảo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bằng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hữu 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514600" y="2209800"/>
            <a:ext cx="6324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tình cảm thân thiện giữa các nước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chiến đấu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 thân thiết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như hữu nghị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 thân thiết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04800" y="1203325"/>
            <a:ext cx="723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a.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</a:t>
            </a:r>
            <a:r>
              <a:rPr lang="en-US" sz="40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bè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 : </a:t>
            </a:r>
          </a:p>
          <a:p>
            <a:pPr>
              <a:spcBef>
                <a:spcPct val="500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04800" y="1203325"/>
            <a:ext cx="723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b.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 : </a:t>
            </a:r>
          </a:p>
          <a:p>
            <a:pPr>
              <a:spcBef>
                <a:spcPct val="500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52400" y="2209800"/>
            <a:ext cx="2514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hiệu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dụng :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2286000" y="2209800"/>
            <a:ext cx="66294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ích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hiệu quả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sức hấp dẫn, gợi cảm; có tình cảm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dùng được việc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5" grpId="1"/>
      <p:bldP spid="56326" grpId="0"/>
      <p:bldP spid="56326" grpId="1"/>
      <p:bldP spid="56327" grpId="0"/>
      <p:bldP spid="56327" grpId="1"/>
      <p:bldP spid="56331" grpId="0"/>
      <p:bldP spid="56331" grpId="1"/>
      <p:bldP spid="56332" grpId="0"/>
      <p:bldP spid="56332" grpId="1"/>
      <p:bldP spid="56333" grpId="0"/>
      <p:bldP spid="563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Xếp các từ có tiếng hợp cho dưới đây thành hai nhóm a và b 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861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tình, hợp tác, phù hợp, hợp thời, hợp lệ, hợp nhất, hợp pháp, hợp, hợp lực, hợp lí, thích hợp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52400" y="40513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gộp lại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</a:t>
            </a:r>
            <a:endParaRPr lang="en-US" sz="2400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yêu cầu, đòi hỏi,…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      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28600" y="914400"/>
            <a:ext cx="891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nhóm đôi.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VBT.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2" grpId="1"/>
      <p:bldP spid="58372" grpId="2"/>
      <p:bldP spid="58373" grpId="0"/>
      <p:bldP spid="58373" grpId="1"/>
      <p:bldP spid="58373" grpId="2"/>
      <p:bldP spid="58374" grpId="0"/>
      <p:bldP spid="58374" grpId="1"/>
      <p:bldP spid="58374" grpId="2"/>
      <p:bldP spid="58375" grpId="0"/>
      <p:bldP spid="5837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ĐÁP ÁN 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12954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có nghĩa là “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gộp lại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28600" y="2209800"/>
            <a:ext cx="279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nhất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lực :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048000" y="2286000"/>
            <a:ext cx="5867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lại làm việc với nhau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chung làm một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Sức kết chung lại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28600" y="28575"/>
            <a:ext cx="960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với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cầu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đòi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hỏi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,…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52400" y="1323975"/>
            <a:ext cx="279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phù hợp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thời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lí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lệ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pháp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thích hợp :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514600" y="1323975"/>
            <a:ext cx="6400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đúng với nhau, ăn hợp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lúc, với thời kì hiện tại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cách thức, hợp lẽ chính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phép tắc luật lệ đã định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pháp luật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với (thích hợp với hoang cảnh).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6" grpId="1"/>
      <p:bldP spid="59397" grpId="0"/>
      <p:bldP spid="59397" grpId="1"/>
      <p:bldP spid="59398" grpId="0"/>
      <p:bldP spid="59398" grpId="1"/>
      <p:bldP spid="59399" grpId="0"/>
      <p:bldP spid="59399" grpId="1"/>
      <p:bldP spid="59400" grpId="0"/>
      <p:bldP spid="59400" grpId="1"/>
      <p:bldP spid="59401" grpId="0"/>
      <p:bldP spid="59401" grpId="1"/>
      <p:bldP spid="59402" grpId="0"/>
      <p:bldP spid="5940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04800" y="76200"/>
            <a:ext cx="861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có nghĩa là “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yêu cầu, đòi hỏi,…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28600" y="1400175"/>
            <a:ext cx="279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phù hợp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thời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lí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lệ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pháp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thích hợp :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048000" y="1447800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800" i="1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590800" y="1400175"/>
            <a:ext cx="6400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đúng với nhau, ăn hợp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lúc, với thời kì hiện tại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cách thức, hợp lẽ chính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phép tắc luật lệ đã định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pháp luật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với (thích hợp với hoang cảnh).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  <p:bldP spid="64516" grpId="1"/>
      <p:bldP spid="64517" grpId="0"/>
      <p:bldP spid="64517" grpId="1"/>
      <p:bldP spid="64520" grpId="0"/>
      <p:bldP spid="6452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3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1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122&quot;&gt;&lt;property id=&quot;20148&quot; value=&quot;5&quot;/&gt;&lt;property id=&quot;20300&quot; value=&quot;Slide 4&quot;/&gt;&lt;property id=&quot;20307&quot; value=&quot;264&quot;/&gt;&lt;/object&gt;&lt;object type=&quot;3&quot; unique_id=&quot;10436&quot;&gt;&lt;property id=&quot;20148&quot; value=&quot;5&quot;/&gt;&lt;property id=&quot;20300&quot; value=&quot;Slide 9&quot;/&gt;&lt;property id=&quot;20307&quot; value=&quot;265&quot;/&gt;&lt;/object&gt;&lt;object type=&quot;3&quot; unique_id=&quot;10437&quot;&gt;&lt;property id=&quot;20148&quot; value=&quot;5&quot;/&gt;&lt;property id=&quot;20300&quot; value=&quot;Slide 10&quot;/&gt;&lt;property id=&quot;20307&quot; value=&quot;266&quot;/&gt;&lt;/object&gt;&lt;object type=&quot;3&quot; unique_id=&quot;10667&quot;&gt;&lt;property id=&quot;20148&quot; value=&quot;5&quot;/&gt;&lt;property id=&quot;20300&quot; value=&quot;Slide 11&quot;/&gt;&lt;property id=&quot;20307&quot; value=&quot;268&quot;/&gt;&lt;/object&gt;&lt;object type=&quot;3&quot; unique_id=&quot;11005&quot;&gt;&lt;property id=&quot;20148&quot; value=&quot;5&quot;/&gt;&lt;property id=&quot;20300&quot; value=&quot;Slide 12&quot;/&gt;&lt;property id=&quot;20307&quot; value=&quot;271&quot;/&gt;&lt;/object&gt;&lt;object type=&quot;3&quot; unique_id=&quot;11006&quot;&gt;&lt;property id=&quot;20148&quot; value=&quot;5&quot;/&gt;&lt;property id=&quot;20300&quot; value=&quot;Slide 13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141</TotalTime>
  <Words>835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Calibri</vt:lpstr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Cty Phuc Kha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QQ</dc:creator>
  <cp:lastModifiedBy>CSTeam</cp:lastModifiedBy>
  <cp:revision>48</cp:revision>
  <dcterms:created xsi:type="dcterms:W3CDTF">2011-09-18T01:31:57Z</dcterms:created>
  <dcterms:modified xsi:type="dcterms:W3CDTF">2016-06-30T02:58:58Z</dcterms:modified>
</cp:coreProperties>
</file>