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sldIdLst>
    <p:sldId id="300" r:id="rId2"/>
    <p:sldId id="261" r:id="rId3"/>
    <p:sldId id="268" r:id="rId4"/>
    <p:sldId id="267" r:id="rId5"/>
    <p:sldId id="313" r:id="rId6"/>
    <p:sldId id="305" r:id="rId7"/>
    <p:sldId id="309" r:id="rId8"/>
    <p:sldId id="291" r:id="rId9"/>
    <p:sldId id="292" r:id="rId10"/>
    <p:sldId id="286" r:id="rId11"/>
    <p:sldId id="276" r:id="rId12"/>
    <p:sldId id="301" r:id="rId13"/>
    <p:sldId id="314" r:id="rId14"/>
    <p:sldId id="306" r:id="rId15"/>
    <p:sldId id="310" r:id="rId16"/>
    <p:sldId id="311" r:id="rId17"/>
  </p:sldIdLst>
  <p:sldSz cx="9144000" cy="6858000" type="screen4x3"/>
  <p:notesSz cx="6858000" cy="9144000"/>
  <p:defaultTextStyle>
    <a:defPPr>
      <a:defRPr lang="en-US"/>
    </a:defPPr>
    <a:lvl1pPr algn="l" rtl="0" fontAlgn="base">
      <a:spcBef>
        <a:spcPct val="0"/>
      </a:spcBef>
      <a:spcAft>
        <a:spcPct val="0"/>
      </a:spcAft>
      <a:defRPr sz="2000" kern="1200">
        <a:solidFill>
          <a:schemeClr val="tx1"/>
        </a:solidFill>
        <a:latin typeface="Times New Roman" pitchFamily="18" charset="0"/>
        <a:ea typeface="+mn-ea"/>
        <a:cs typeface="+mn-cs"/>
      </a:defRPr>
    </a:lvl1pPr>
    <a:lvl2pPr marL="457200" algn="l" rtl="0" fontAlgn="base">
      <a:spcBef>
        <a:spcPct val="0"/>
      </a:spcBef>
      <a:spcAft>
        <a:spcPct val="0"/>
      </a:spcAft>
      <a:defRPr sz="2000" kern="1200">
        <a:solidFill>
          <a:schemeClr val="tx1"/>
        </a:solidFill>
        <a:latin typeface="Times New Roman" pitchFamily="18" charset="0"/>
        <a:ea typeface="+mn-ea"/>
        <a:cs typeface="+mn-cs"/>
      </a:defRPr>
    </a:lvl2pPr>
    <a:lvl3pPr marL="914400" algn="l" rtl="0" fontAlgn="base">
      <a:spcBef>
        <a:spcPct val="0"/>
      </a:spcBef>
      <a:spcAft>
        <a:spcPct val="0"/>
      </a:spcAft>
      <a:defRPr sz="2000" kern="1200">
        <a:solidFill>
          <a:schemeClr val="tx1"/>
        </a:solidFill>
        <a:latin typeface="Times New Roman" pitchFamily="18" charset="0"/>
        <a:ea typeface="+mn-ea"/>
        <a:cs typeface="+mn-cs"/>
      </a:defRPr>
    </a:lvl3pPr>
    <a:lvl4pPr marL="1371600" algn="l" rtl="0" fontAlgn="base">
      <a:spcBef>
        <a:spcPct val="0"/>
      </a:spcBef>
      <a:spcAft>
        <a:spcPct val="0"/>
      </a:spcAft>
      <a:defRPr sz="2000" kern="1200">
        <a:solidFill>
          <a:schemeClr val="tx1"/>
        </a:solidFill>
        <a:latin typeface="Times New Roman" pitchFamily="18" charset="0"/>
        <a:ea typeface="+mn-ea"/>
        <a:cs typeface="+mn-cs"/>
      </a:defRPr>
    </a:lvl4pPr>
    <a:lvl5pPr marL="1828800" algn="l" rtl="0" fontAlgn="base">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0000"/>
    <a:srgbClr val="FF0066"/>
    <a:srgbClr val="66FFFF"/>
    <a:srgbClr val="0000FF"/>
    <a:srgbClr val="0F0C50"/>
    <a:srgbClr val="FF0000"/>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autoAdjust="0"/>
    <p:restoredTop sz="90073" autoAdjust="0"/>
  </p:normalViewPr>
  <p:slideViewPr>
    <p:cSldViewPr>
      <p:cViewPr varScale="1">
        <p:scale>
          <a:sx n="43" d="100"/>
          <a:sy n="43" d="100"/>
        </p:scale>
        <p:origin x="-130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627ED5F-8DD8-4F82-933D-34BC37FA8F6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5B6855E-1227-4732-9A00-56E5DAC9B69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849345-EEF0-41B1-A35D-C251F04971F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A050E96-D4EB-45D6-8AF8-C2ECB8603DA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C8D201-06FD-44C7-9098-7FEA4D9721C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84B6BE8-830F-40E4-9E61-82C81A38B08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781FEA2-B648-43E8-B8E7-CE02E9F94C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C9F92C4-09D1-4B95-BFCF-4601D9B1599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8ECBAE2-4636-4634-9D11-176B7C82CA6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C66EC60-6D6F-4F16-8F00-2D44112DE07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D89083F-3859-4660-85C9-9D94B4BD8B3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65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1065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1065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C97DE9B7-B3F0-45BC-BB51-5A965AD4EE4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BORBS029"/>
          <p:cNvPicPr>
            <a:picLocks noChangeAspect="1" noChangeArrowheads="1"/>
          </p:cNvPicPr>
          <p:nvPr/>
        </p:nvPicPr>
        <p:blipFill>
          <a:blip r:embed="rId2"/>
          <a:srcRect/>
          <a:stretch>
            <a:fillRect/>
          </a:stretch>
        </p:blipFill>
        <p:spPr bwMode="auto">
          <a:xfrm>
            <a:off x="0" y="0"/>
            <a:ext cx="9144000" cy="6858000"/>
          </a:xfrm>
          <a:prstGeom prst="rect">
            <a:avLst/>
          </a:prstGeom>
          <a:solidFill>
            <a:schemeClr val="hlink"/>
          </a:solidFill>
          <a:ln w="9525">
            <a:noFill/>
            <a:miter lim="800000"/>
            <a:headEnd/>
            <a:tailEnd/>
          </a:ln>
        </p:spPr>
      </p:pic>
      <p:sp>
        <p:nvSpPr>
          <p:cNvPr id="72709" name="WordArt 5" descr="Bullet-03-june"/>
          <p:cNvSpPr>
            <a:spLocks noChangeArrowheads="1" noChangeShapeType="1" noTextEdit="1"/>
          </p:cNvSpPr>
          <p:nvPr/>
        </p:nvSpPr>
        <p:spPr bwMode="auto">
          <a:xfrm>
            <a:off x="685800" y="1295400"/>
            <a:ext cx="7086600" cy="6172200"/>
          </a:xfrm>
          <a:prstGeom prst="rect">
            <a:avLst/>
          </a:prstGeom>
        </p:spPr>
        <p:txBody>
          <a:bodyPr wrap="none" fromWordArt="1">
            <a:prstTxWarp prst="textDeflateBottom">
              <a:avLst>
                <a:gd name="adj" fmla="val 74435"/>
              </a:avLst>
            </a:prstTxWarp>
            <a:scene3d>
              <a:camera prst="legacyObliqueTopRight">
                <a:rot lat="19199995" lon="0" rev="0"/>
              </a:camera>
              <a:lightRig rig="legacyFlat3" dir="b"/>
            </a:scene3d>
            <a:sp3d extrusionH="887400" prstMaterial="legacyMatte">
              <a:extrusionClr>
                <a:srgbClr val="FF9900"/>
              </a:extrusionClr>
            </a:sp3d>
          </a:bodyPr>
          <a:lstStyle/>
          <a:p>
            <a:pPr algn="ctr"/>
            <a:r>
              <a:rPr lang="en-US" sz="4800" b="1" kern="10">
                <a:ln w="9525">
                  <a:round/>
                  <a:headEnd/>
                  <a:tailEnd/>
                </a:ln>
                <a:blipFill dpi="0" rotWithShape="1">
                  <a:blip r:embed="rId3"/>
                  <a:srcRect/>
                  <a:tile tx="0" ty="0" sx="100000" sy="100000" flip="none" algn="tl"/>
                </a:blipFill>
                <a:latin typeface="Arial"/>
                <a:cs typeface="Arial"/>
              </a:rPr>
              <a:t>   MÔN </a:t>
            </a:r>
          </a:p>
          <a:p>
            <a:pPr algn="ctr"/>
            <a:r>
              <a:rPr lang="en-US" sz="4800" b="1" kern="10">
                <a:ln w="9525">
                  <a:round/>
                  <a:headEnd/>
                  <a:tailEnd/>
                </a:ln>
                <a:blipFill dpi="0" rotWithShape="1">
                  <a:blip r:embed="rId3"/>
                  <a:srcRect/>
                  <a:tile tx="0" ty="0" sx="100000" sy="100000" flip="none" algn="tl"/>
                </a:blipFill>
                <a:latin typeface="Arial"/>
                <a:cs typeface="Arial"/>
              </a:rPr>
              <a:t>TẬPĐỌC LỚP5</a:t>
            </a:r>
          </a:p>
          <a:p>
            <a:pPr algn="ctr"/>
            <a:endParaRPr lang="en-US" sz="4800" b="1" kern="10">
              <a:ln w="9525">
                <a:round/>
                <a:headEnd/>
                <a:tailEnd/>
              </a:ln>
              <a:blipFill dpi="0" rotWithShape="1">
                <a:blip r:embed="rId3"/>
                <a:srcRect/>
                <a:tile tx="0" ty="0" sx="100000" sy="100000" flip="none" algn="tl"/>
              </a:blipFill>
              <a:latin typeface="Arial"/>
              <a:cs typeface="Arial"/>
            </a:endParaRPr>
          </a:p>
          <a:p>
            <a:pPr algn="ctr"/>
            <a:r>
              <a:rPr lang="en-US" sz="4800" b="1" kern="10">
                <a:ln w="9525">
                  <a:round/>
                  <a:headEnd/>
                  <a:tailEnd/>
                </a:ln>
                <a:blipFill dpi="0" rotWithShape="1">
                  <a:blip r:embed="rId3"/>
                  <a:srcRect/>
                  <a:tile tx="0" ty="0" sx="100000" sy="100000" flip="none" algn="tl"/>
                </a:blipFill>
                <a:latin typeface="Arial"/>
                <a:cs typeface="Arial"/>
              </a:rPr>
              <a:t> </a:t>
            </a:r>
          </a:p>
          <a:p>
            <a:pPr algn="ctr"/>
            <a:r>
              <a:rPr lang="en-US" sz="4800" b="1" kern="10">
                <a:ln w="9525">
                  <a:round/>
                  <a:headEnd/>
                  <a:tailEnd/>
                </a:ln>
                <a:blipFill dpi="0" rotWithShape="1">
                  <a:blip r:embed="rId3"/>
                  <a:srcRect/>
                  <a:tile tx="0" ty="0" sx="100000" sy="100000" flip="none" algn="tl"/>
                </a:blipFill>
                <a:latin typeface="Arial"/>
                <a:cs typeface="Arial"/>
              </a:rPr>
              <a:t>  </a:t>
            </a:r>
          </a:p>
        </p:txBody>
      </p:sp>
      <p:pic>
        <p:nvPicPr>
          <p:cNvPr id="2052" name="Picture 42" descr="image042"/>
          <p:cNvPicPr>
            <a:picLocks noChangeAspect="1" noChangeArrowheads="1" noCrop="1"/>
          </p:cNvPicPr>
          <p:nvPr/>
        </p:nvPicPr>
        <p:blipFill>
          <a:blip r:embed="rId4"/>
          <a:srcRect/>
          <a:stretch>
            <a:fillRect/>
          </a:stretch>
        </p:blipFill>
        <p:spPr bwMode="auto">
          <a:xfrm rot="1352081">
            <a:off x="6062663" y="2781300"/>
            <a:ext cx="2873375" cy="4648200"/>
          </a:xfrm>
          <a:prstGeom prst="rect">
            <a:avLst/>
          </a:prstGeom>
          <a:noFill/>
          <a:ln w="9525">
            <a:noFill/>
            <a:miter lim="800000"/>
            <a:headEnd/>
            <a:tailEnd/>
          </a:ln>
        </p:spPr>
      </p:pic>
      <p:pic>
        <p:nvPicPr>
          <p:cNvPr id="2053" name="Picture 45" descr="image042"/>
          <p:cNvPicPr>
            <a:picLocks noChangeAspect="1" noChangeArrowheads="1" noCrop="1"/>
          </p:cNvPicPr>
          <p:nvPr/>
        </p:nvPicPr>
        <p:blipFill>
          <a:blip r:embed="rId4"/>
          <a:srcRect/>
          <a:stretch>
            <a:fillRect/>
          </a:stretch>
        </p:blipFill>
        <p:spPr bwMode="auto">
          <a:xfrm rot="-1374745">
            <a:off x="4724400" y="3276600"/>
            <a:ext cx="2590800" cy="4191000"/>
          </a:xfrm>
          <a:prstGeom prst="rect">
            <a:avLst/>
          </a:prstGeom>
          <a:noFill/>
          <a:ln w="9525">
            <a:noFill/>
            <a:miter lim="800000"/>
            <a:headEnd/>
            <a:tailEnd/>
          </a:ln>
        </p:spPr>
      </p:pic>
      <p:pic>
        <p:nvPicPr>
          <p:cNvPr id="72762" name="Picture 58" descr="image042"/>
          <p:cNvPicPr>
            <a:picLocks noChangeAspect="1" noChangeArrowheads="1" noCrop="1"/>
          </p:cNvPicPr>
          <p:nvPr/>
        </p:nvPicPr>
        <p:blipFill>
          <a:blip r:embed="rId4"/>
          <a:srcRect/>
          <a:stretch>
            <a:fillRect/>
          </a:stretch>
        </p:blipFill>
        <p:spPr bwMode="auto">
          <a:xfrm>
            <a:off x="5334000" y="2819400"/>
            <a:ext cx="1978025" cy="3200400"/>
          </a:xfrm>
          <a:prstGeom prst="rect">
            <a:avLst/>
          </a:prstGeom>
          <a:noFill/>
          <a:ln w="9525">
            <a:noFill/>
            <a:miter lim="800000"/>
            <a:headEnd/>
            <a:tailEnd/>
          </a:ln>
        </p:spPr>
      </p:pic>
      <p:pic>
        <p:nvPicPr>
          <p:cNvPr id="72763" name="Picture 59" descr="image042"/>
          <p:cNvPicPr>
            <a:picLocks noChangeAspect="1" noChangeArrowheads="1" noCrop="1"/>
          </p:cNvPicPr>
          <p:nvPr/>
        </p:nvPicPr>
        <p:blipFill>
          <a:blip r:embed="rId4"/>
          <a:srcRect/>
          <a:stretch>
            <a:fillRect/>
          </a:stretch>
        </p:blipFill>
        <p:spPr bwMode="auto">
          <a:xfrm>
            <a:off x="5334000" y="3962400"/>
            <a:ext cx="2590800" cy="4191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72709"/>
                                        </p:tgtEl>
                                        <p:attrNameLst>
                                          <p:attrName>style.visibility</p:attrName>
                                        </p:attrNameLst>
                                      </p:cBhvr>
                                      <p:to>
                                        <p:strVal val="visible"/>
                                      </p:to>
                                    </p:set>
                                    <p:anim calcmode="lin" valueType="num">
                                      <p:cBhvr>
                                        <p:cTn id="7" dur="500" fill="hold"/>
                                        <p:tgtEl>
                                          <p:spTgt spid="72709"/>
                                        </p:tgtEl>
                                        <p:attrNameLst>
                                          <p:attrName>ppt_x</p:attrName>
                                        </p:attrNameLst>
                                      </p:cBhvr>
                                      <p:tavLst>
                                        <p:tav tm="0">
                                          <p:val>
                                            <p:strVal val="#ppt_x-.2"/>
                                          </p:val>
                                        </p:tav>
                                        <p:tav tm="100000">
                                          <p:val>
                                            <p:strVal val="#ppt_x"/>
                                          </p:val>
                                        </p:tav>
                                      </p:tavLst>
                                    </p:anim>
                                    <p:anim calcmode="lin" valueType="num">
                                      <p:cBhvr>
                                        <p:cTn id="8" dur="500" fill="hold"/>
                                        <p:tgtEl>
                                          <p:spTgt spid="72709"/>
                                        </p:tgtEl>
                                        <p:attrNameLst>
                                          <p:attrName>ppt_y</p:attrName>
                                        </p:attrNameLst>
                                      </p:cBhvr>
                                      <p:tavLst>
                                        <p:tav tm="0">
                                          <p:val>
                                            <p:strVal val="#ppt_y"/>
                                          </p:val>
                                        </p:tav>
                                        <p:tav tm="100000">
                                          <p:val>
                                            <p:strVal val="#ppt_y"/>
                                          </p:val>
                                        </p:tav>
                                      </p:tavLst>
                                    </p:anim>
                                    <p:animEffect transition="in" filter="wipe(right)" prLst="gradientSize: 0.1">
                                      <p:cBhvr>
                                        <p:cTn id="9" dur="500"/>
                                        <p:tgtEl>
                                          <p:spTgt spid="72709"/>
                                        </p:tgtEl>
                                      </p:cBhvr>
                                    </p:animEffect>
                                  </p:childTnLst>
                                </p:cTn>
                              </p:par>
                            </p:childTnLst>
                          </p:cTn>
                        </p:par>
                        <p:par>
                          <p:cTn id="10" fill="hold" nodeType="afterGroup">
                            <p:stCondLst>
                              <p:cond delay="500"/>
                            </p:stCondLst>
                            <p:childTnLst>
                              <p:par>
                                <p:cTn id="11" presetID="29" presetClass="entr" presetSubtype="0" fill="hold" nodeType="afterEffect">
                                  <p:stCondLst>
                                    <p:cond delay="0"/>
                                  </p:stCondLst>
                                  <p:childTnLst>
                                    <p:set>
                                      <p:cBhvr>
                                        <p:cTn id="12" dur="1" fill="hold">
                                          <p:stCondLst>
                                            <p:cond delay="0"/>
                                          </p:stCondLst>
                                        </p:cTn>
                                        <p:tgtEl>
                                          <p:spTgt spid="72762"/>
                                        </p:tgtEl>
                                        <p:attrNameLst>
                                          <p:attrName>style.visibility</p:attrName>
                                        </p:attrNameLst>
                                      </p:cBhvr>
                                      <p:to>
                                        <p:strVal val="visible"/>
                                      </p:to>
                                    </p:set>
                                    <p:anim calcmode="lin" valueType="num">
                                      <p:cBhvr>
                                        <p:cTn id="13" dur="1000" fill="hold"/>
                                        <p:tgtEl>
                                          <p:spTgt spid="72762"/>
                                        </p:tgtEl>
                                        <p:attrNameLst>
                                          <p:attrName>ppt_x</p:attrName>
                                        </p:attrNameLst>
                                      </p:cBhvr>
                                      <p:tavLst>
                                        <p:tav tm="0">
                                          <p:val>
                                            <p:strVal val="#ppt_x-.2"/>
                                          </p:val>
                                        </p:tav>
                                        <p:tav tm="100000">
                                          <p:val>
                                            <p:strVal val="#ppt_x"/>
                                          </p:val>
                                        </p:tav>
                                      </p:tavLst>
                                    </p:anim>
                                    <p:anim calcmode="lin" valueType="num">
                                      <p:cBhvr>
                                        <p:cTn id="14" dur="1000" fill="hold"/>
                                        <p:tgtEl>
                                          <p:spTgt spid="72762"/>
                                        </p:tgtEl>
                                        <p:attrNameLst>
                                          <p:attrName>ppt_y</p:attrName>
                                        </p:attrNameLst>
                                      </p:cBhvr>
                                      <p:tavLst>
                                        <p:tav tm="0">
                                          <p:val>
                                            <p:strVal val="#ppt_y"/>
                                          </p:val>
                                        </p:tav>
                                        <p:tav tm="100000">
                                          <p:val>
                                            <p:strVal val="#ppt_y"/>
                                          </p:val>
                                        </p:tav>
                                      </p:tavLst>
                                    </p:anim>
                                    <p:animEffect transition="in" filter="wipe(right)" prLst="gradientSize: 0.1">
                                      <p:cBhvr>
                                        <p:cTn id="15" dur="1000"/>
                                        <p:tgtEl>
                                          <p:spTgt spid="72762"/>
                                        </p:tgtEl>
                                      </p:cBhvr>
                                    </p:animEffect>
                                  </p:childTnLst>
                                </p:cTn>
                              </p:par>
                            </p:childTnLst>
                          </p:cTn>
                        </p:par>
                        <p:par>
                          <p:cTn id="16" fill="hold" nodeType="afterGroup">
                            <p:stCondLst>
                              <p:cond delay="1500"/>
                            </p:stCondLst>
                            <p:childTnLst>
                              <p:par>
                                <p:cTn id="17" presetID="29" presetClass="entr" presetSubtype="0" fill="hold" nodeType="afterEffect">
                                  <p:stCondLst>
                                    <p:cond delay="0"/>
                                  </p:stCondLst>
                                  <p:childTnLst>
                                    <p:set>
                                      <p:cBhvr>
                                        <p:cTn id="18" dur="1" fill="hold">
                                          <p:stCondLst>
                                            <p:cond delay="0"/>
                                          </p:stCondLst>
                                        </p:cTn>
                                        <p:tgtEl>
                                          <p:spTgt spid="72763"/>
                                        </p:tgtEl>
                                        <p:attrNameLst>
                                          <p:attrName>style.visibility</p:attrName>
                                        </p:attrNameLst>
                                      </p:cBhvr>
                                      <p:to>
                                        <p:strVal val="visible"/>
                                      </p:to>
                                    </p:set>
                                    <p:anim calcmode="lin" valueType="num">
                                      <p:cBhvr>
                                        <p:cTn id="19" dur="1000" fill="hold"/>
                                        <p:tgtEl>
                                          <p:spTgt spid="72763"/>
                                        </p:tgtEl>
                                        <p:attrNameLst>
                                          <p:attrName>ppt_x</p:attrName>
                                        </p:attrNameLst>
                                      </p:cBhvr>
                                      <p:tavLst>
                                        <p:tav tm="0">
                                          <p:val>
                                            <p:strVal val="#ppt_x-.2"/>
                                          </p:val>
                                        </p:tav>
                                        <p:tav tm="100000">
                                          <p:val>
                                            <p:strVal val="#ppt_x"/>
                                          </p:val>
                                        </p:tav>
                                      </p:tavLst>
                                    </p:anim>
                                    <p:anim calcmode="lin" valueType="num">
                                      <p:cBhvr>
                                        <p:cTn id="20" dur="1000" fill="hold"/>
                                        <p:tgtEl>
                                          <p:spTgt spid="72763"/>
                                        </p:tgtEl>
                                        <p:attrNameLst>
                                          <p:attrName>ppt_y</p:attrName>
                                        </p:attrNameLst>
                                      </p:cBhvr>
                                      <p:tavLst>
                                        <p:tav tm="0">
                                          <p:val>
                                            <p:strVal val="#ppt_y"/>
                                          </p:val>
                                        </p:tav>
                                        <p:tav tm="100000">
                                          <p:val>
                                            <p:strVal val="#ppt_y"/>
                                          </p:val>
                                        </p:tav>
                                      </p:tavLst>
                                    </p:anim>
                                    <p:animEffect transition="in" filter="wipe(right)" prLst="gradientSize: 0.1">
                                      <p:cBhvr>
                                        <p:cTn id="21" dur="1000"/>
                                        <p:tgtEl>
                                          <p:spTgt spid="727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3" name="Text Box 7"/>
          <p:cNvSpPr txBox="1">
            <a:spLocks noChangeArrowheads="1"/>
          </p:cNvSpPr>
          <p:nvPr/>
        </p:nvSpPr>
        <p:spPr bwMode="auto">
          <a:xfrm>
            <a:off x="838200" y="1905000"/>
            <a:ext cx="8001000" cy="461963"/>
          </a:xfrm>
          <a:prstGeom prst="rect">
            <a:avLst/>
          </a:prstGeom>
          <a:noFill/>
          <a:ln w="9525">
            <a:noFill/>
            <a:miter lim="800000"/>
            <a:headEnd/>
            <a:tailEnd/>
          </a:ln>
        </p:spPr>
        <p:txBody>
          <a:bodyPr>
            <a:spAutoFit/>
          </a:bodyPr>
          <a:lstStyle/>
          <a:p>
            <a:pPr>
              <a:spcBef>
                <a:spcPct val="50000"/>
              </a:spcBef>
            </a:pPr>
            <a:r>
              <a:rPr lang="en-US" sz="2400">
                <a:solidFill>
                  <a:srgbClr val="0F0C50"/>
                </a:solidFill>
                <a:latin typeface="Arial" charset="0"/>
              </a:rPr>
              <a:t>Em có đủ tiền mua chuỗi ngọc không?</a:t>
            </a:r>
          </a:p>
        </p:txBody>
      </p:sp>
      <p:sp>
        <p:nvSpPr>
          <p:cNvPr id="45064" name="Text Box 8"/>
          <p:cNvSpPr txBox="1">
            <a:spLocks noChangeArrowheads="1"/>
          </p:cNvSpPr>
          <p:nvPr/>
        </p:nvSpPr>
        <p:spPr bwMode="auto">
          <a:xfrm>
            <a:off x="762000" y="2514600"/>
            <a:ext cx="8001000" cy="461963"/>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Cô bé không có đủ tiền để mua chuỗi ngọc</a:t>
            </a:r>
            <a:r>
              <a:rPr lang="en-US" sz="1800">
                <a:solidFill>
                  <a:srgbClr val="0000FF"/>
                </a:solidFill>
                <a:latin typeface="Arial" charset="0"/>
              </a:rPr>
              <a:t> .</a:t>
            </a:r>
          </a:p>
        </p:txBody>
      </p:sp>
      <p:sp>
        <p:nvSpPr>
          <p:cNvPr id="11268" name="Rectangle 9"/>
          <p:cNvSpPr>
            <a:spLocks noChangeArrowheads="1"/>
          </p:cNvSpPr>
          <p:nvPr/>
        </p:nvSpPr>
        <p:spPr bwMode="auto">
          <a:xfrm>
            <a:off x="4953000" y="533400"/>
            <a:ext cx="5257800" cy="1108075"/>
          </a:xfrm>
          <a:prstGeom prst="rect">
            <a:avLst/>
          </a:prstGeom>
          <a:noFill/>
          <a:ln w="9525">
            <a:noFill/>
            <a:miter lim="800000"/>
            <a:headEnd/>
            <a:tailEnd/>
          </a:ln>
        </p:spPr>
        <p:txBody>
          <a:bodyPr>
            <a:spAutoFit/>
          </a:bodyPr>
          <a:lstStyle/>
          <a:p>
            <a:r>
              <a:rPr lang="en-US" sz="2400">
                <a:solidFill>
                  <a:srgbClr val="0000FF"/>
                </a:solidFill>
                <a:latin typeface="Arial" charset="0"/>
              </a:rPr>
              <a:t>Chuỗi ngọc lam </a:t>
            </a:r>
            <a:br>
              <a:rPr lang="en-US" sz="2400">
                <a:solidFill>
                  <a:srgbClr val="0000FF"/>
                </a:solidFill>
                <a:latin typeface="Arial" charset="0"/>
              </a:rPr>
            </a:br>
            <a:r>
              <a:rPr lang="en-US" sz="2400">
                <a:solidFill>
                  <a:srgbClr val="0000FF"/>
                </a:solidFill>
                <a:latin typeface="Arial" charset="0"/>
              </a:rPr>
              <a:t>              </a:t>
            </a:r>
            <a:r>
              <a:rPr lang="en-US" sz="1600">
                <a:solidFill>
                  <a:srgbClr val="0F0C50"/>
                </a:solidFill>
                <a:latin typeface="Arial" charset="0"/>
              </a:rPr>
              <a:t>PHUN-TƠN 0-XLƠ</a:t>
            </a:r>
            <a:r>
              <a:rPr lang="en-US" sz="1600">
                <a:solidFill>
                  <a:schemeClr val="tx2"/>
                </a:solidFill>
                <a:latin typeface="Arial" charset="0"/>
              </a:rPr>
              <a:t> </a:t>
            </a:r>
            <a:r>
              <a:rPr lang="en-US" sz="1600">
                <a:latin typeface="Arial" charset="0"/>
              </a:rPr>
              <a:t/>
            </a:r>
            <a:br>
              <a:rPr lang="en-US" sz="1600">
                <a:latin typeface="Arial" charset="0"/>
              </a:rPr>
            </a:br>
            <a:endParaRPr lang="en-US" sz="1600">
              <a:latin typeface="Arial" charset="0"/>
            </a:endParaRPr>
          </a:p>
        </p:txBody>
      </p:sp>
      <p:sp>
        <p:nvSpPr>
          <p:cNvPr id="45066" name="Text Box 10"/>
          <p:cNvSpPr txBox="1">
            <a:spLocks noChangeArrowheads="1"/>
          </p:cNvSpPr>
          <p:nvPr/>
        </p:nvSpPr>
        <p:spPr bwMode="auto">
          <a:xfrm>
            <a:off x="762000" y="3200400"/>
            <a:ext cx="4800600" cy="461963"/>
          </a:xfrm>
          <a:prstGeom prst="rect">
            <a:avLst/>
          </a:prstGeom>
          <a:noFill/>
          <a:ln w="9525">
            <a:noFill/>
            <a:miter lim="800000"/>
            <a:headEnd/>
            <a:tailEnd/>
          </a:ln>
        </p:spPr>
        <p:txBody>
          <a:bodyPr>
            <a:spAutoFit/>
          </a:bodyPr>
          <a:lstStyle/>
          <a:p>
            <a:pPr>
              <a:spcBef>
                <a:spcPct val="50000"/>
              </a:spcBef>
            </a:pPr>
            <a:r>
              <a:rPr lang="en-US" sz="2400">
                <a:latin typeface="Arial" charset="0"/>
              </a:rPr>
              <a:t>Chi tiết nào cho biết điều đó?</a:t>
            </a:r>
          </a:p>
        </p:txBody>
      </p:sp>
      <p:sp>
        <p:nvSpPr>
          <p:cNvPr id="45067" name="Text Box 11"/>
          <p:cNvSpPr txBox="1">
            <a:spLocks noChangeArrowheads="1"/>
          </p:cNvSpPr>
          <p:nvPr/>
        </p:nvSpPr>
        <p:spPr bwMode="auto">
          <a:xfrm>
            <a:off x="533400" y="3810000"/>
            <a:ext cx="7391400" cy="830263"/>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Cô bé mở khăn tay, đổ trên bàn một nắm xu và nói đó là số tiền cô đã đập con lợn đất. </a:t>
            </a:r>
          </a:p>
        </p:txBody>
      </p:sp>
      <p:sp>
        <p:nvSpPr>
          <p:cNvPr id="45068" name="Text Box 12"/>
          <p:cNvSpPr txBox="1">
            <a:spLocks noChangeArrowheads="1"/>
          </p:cNvSpPr>
          <p:nvPr/>
        </p:nvSpPr>
        <p:spPr bwMode="auto">
          <a:xfrm>
            <a:off x="685800" y="5105400"/>
            <a:ext cx="5029200" cy="461963"/>
          </a:xfrm>
          <a:prstGeom prst="rect">
            <a:avLst/>
          </a:prstGeom>
          <a:noFill/>
          <a:ln w="9525">
            <a:noFill/>
            <a:miter lim="800000"/>
            <a:headEnd/>
            <a:tailEnd/>
          </a:ln>
        </p:spPr>
        <p:txBody>
          <a:bodyPr>
            <a:spAutoFit/>
          </a:bodyPr>
          <a:lstStyle/>
          <a:p>
            <a:pPr>
              <a:spcBef>
                <a:spcPct val="50000"/>
              </a:spcBef>
            </a:pPr>
            <a:r>
              <a:rPr lang="en-US" sz="2400">
                <a:latin typeface="Arial" charset="0"/>
              </a:rPr>
              <a:t>Thái độ của Pi-e lúc đó thế nào?</a:t>
            </a:r>
            <a:r>
              <a:rPr lang="en-US" sz="1800">
                <a:latin typeface="Arial" charset="0"/>
              </a:rPr>
              <a:t> </a:t>
            </a:r>
          </a:p>
        </p:txBody>
      </p:sp>
      <p:sp>
        <p:nvSpPr>
          <p:cNvPr id="45069" name="Text Box 13"/>
          <p:cNvSpPr txBox="1">
            <a:spLocks noChangeArrowheads="1"/>
          </p:cNvSpPr>
          <p:nvPr/>
        </p:nvSpPr>
        <p:spPr bwMode="auto">
          <a:xfrm>
            <a:off x="685800" y="5791200"/>
            <a:ext cx="8001000" cy="830263"/>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Chú Pi-e trầm ngâm nhìn cô bé rồi líu híu gỡ mảnh giấy ghi giá tiền trên chuỗi ngọc lam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5063"/>
                                        </p:tgtEl>
                                        <p:attrNameLst>
                                          <p:attrName>style.visibility</p:attrName>
                                        </p:attrNameLst>
                                      </p:cBhvr>
                                      <p:to>
                                        <p:strVal val="visible"/>
                                      </p:to>
                                    </p:set>
                                    <p:animEffect transition="in" filter="circle(in)">
                                      <p:cBhvr>
                                        <p:cTn id="7" dur="2000"/>
                                        <p:tgtEl>
                                          <p:spTgt spid="450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5064"/>
                                        </p:tgtEl>
                                        <p:attrNameLst>
                                          <p:attrName>style.visibility</p:attrName>
                                        </p:attrNameLst>
                                      </p:cBhvr>
                                      <p:to>
                                        <p:strVal val="visible"/>
                                      </p:to>
                                    </p:set>
                                    <p:animEffect transition="in" filter="wipe(down)">
                                      <p:cBhvr>
                                        <p:cTn id="12" dur="500"/>
                                        <p:tgtEl>
                                          <p:spTgt spid="4506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5066"/>
                                        </p:tgtEl>
                                        <p:attrNameLst>
                                          <p:attrName>style.visibility</p:attrName>
                                        </p:attrNameLst>
                                      </p:cBhvr>
                                      <p:to>
                                        <p:strVal val="visible"/>
                                      </p:to>
                                    </p:set>
                                    <p:animEffect transition="in" filter="box(in)">
                                      <p:cBhvr>
                                        <p:cTn id="17" dur="500"/>
                                        <p:tgtEl>
                                          <p:spTgt spid="4506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5067"/>
                                        </p:tgtEl>
                                        <p:attrNameLst>
                                          <p:attrName>style.visibility</p:attrName>
                                        </p:attrNameLst>
                                      </p:cBhvr>
                                      <p:to>
                                        <p:strVal val="visible"/>
                                      </p:to>
                                    </p:set>
                                    <p:animEffect transition="in" filter="checkerboard(across)">
                                      <p:cBhvr>
                                        <p:cTn id="22" dur="500"/>
                                        <p:tgtEl>
                                          <p:spTgt spid="4506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5068"/>
                                        </p:tgtEl>
                                        <p:attrNameLst>
                                          <p:attrName>style.visibility</p:attrName>
                                        </p:attrNameLst>
                                      </p:cBhvr>
                                      <p:to>
                                        <p:strVal val="visible"/>
                                      </p:to>
                                    </p:set>
                                    <p:animEffect transition="in" filter="checkerboard(across)">
                                      <p:cBhvr>
                                        <p:cTn id="27" dur="500"/>
                                        <p:tgtEl>
                                          <p:spTgt spid="4506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45069"/>
                                        </p:tgtEl>
                                        <p:attrNameLst>
                                          <p:attrName>style.visibility</p:attrName>
                                        </p:attrNameLst>
                                      </p:cBhvr>
                                      <p:to>
                                        <p:strVal val="visible"/>
                                      </p:to>
                                    </p:set>
                                    <p:animEffect transition="in" filter="diamond(in)">
                                      <p:cBhvr>
                                        <p:cTn id="32" dur="2000"/>
                                        <p:tgtEl>
                                          <p:spTgt spid="450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3" grpId="0"/>
      <p:bldP spid="45064" grpId="0"/>
      <p:bldP spid="45066" grpId="0"/>
      <p:bldP spid="45067" grpId="0"/>
      <p:bldP spid="45068" grpId="0"/>
      <p:bldP spid="4506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sz="half" idx="1"/>
          </p:nvPr>
        </p:nvSpPr>
        <p:spPr>
          <a:xfrm>
            <a:off x="304800" y="3733800"/>
            <a:ext cx="5562600" cy="3124200"/>
          </a:xfrm>
        </p:spPr>
        <p:txBody>
          <a:bodyPr/>
          <a:lstStyle/>
          <a:p>
            <a:pPr eaLnBrk="1" hangingPunct="1">
              <a:buFontTx/>
              <a:buNone/>
            </a:pPr>
            <a:r>
              <a:rPr lang="en-US" sz="4800" b="1" smtClean="0"/>
              <a:t>                  </a:t>
            </a:r>
            <a:endParaRPr lang="en-US" sz="4400" smtClean="0">
              <a:solidFill>
                <a:srgbClr val="FF0000"/>
              </a:solidFill>
            </a:endParaRPr>
          </a:p>
        </p:txBody>
      </p:sp>
      <p:sp>
        <p:nvSpPr>
          <p:cNvPr id="27663" name="Text Box 15"/>
          <p:cNvSpPr txBox="1">
            <a:spLocks noChangeArrowheads="1"/>
          </p:cNvSpPr>
          <p:nvPr/>
        </p:nvSpPr>
        <p:spPr bwMode="auto">
          <a:xfrm>
            <a:off x="0" y="1752600"/>
            <a:ext cx="9144000" cy="461963"/>
          </a:xfrm>
          <a:prstGeom prst="rect">
            <a:avLst/>
          </a:prstGeom>
          <a:noFill/>
          <a:ln w="9525">
            <a:noFill/>
            <a:miter lim="800000"/>
            <a:headEnd/>
            <a:tailEnd/>
          </a:ln>
        </p:spPr>
        <p:txBody>
          <a:bodyPr>
            <a:spAutoFit/>
          </a:bodyPr>
          <a:lstStyle/>
          <a:p>
            <a:pPr>
              <a:spcBef>
                <a:spcPct val="50000"/>
              </a:spcBef>
            </a:pPr>
            <a:r>
              <a:rPr lang="en-US" sz="2400">
                <a:latin typeface="Arial" charset="0"/>
              </a:rPr>
              <a:t>2/ Chị của cô bé tìm gặp Pi-e làm gì?  </a:t>
            </a:r>
          </a:p>
        </p:txBody>
      </p:sp>
      <p:sp>
        <p:nvSpPr>
          <p:cNvPr id="27664" name="Text Box 16"/>
          <p:cNvSpPr txBox="1">
            <a:spLocks noChangeArrowheads="1"/>
          </p:cNvSpPr>
          <p:nvPr/>
        </p:nvSpPr>
        <p:spPr bwMode="auto">
          <a:xfrm>
            <a:off x="533400" y="2362200"/>
            <a:ext cx="8610600" cy="1570038"/>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Cô tìm chú Pi-e để hỏi xem cô bé mua chuỗi ngọc lam ở cửa hàng</a:t>
            </a:r>
            <a:r>
              <a:rPr lang="en-US" sz="1800">
                <a:latin typeface="Arial" charset="0"/>
              </a:rPr>
              <a:t> </a:t>
            </a:r>
            <a:r>
              <a:rPr lang="en-US" sz="2400">
                <a:solidFill>
                  <a:srgbClr val="0000FF"/>
                </a:solidFill>
                <a:latin typeface="Arial" charset="0"/>
              </a:rPr>
              <a:t> đây không? Chuỗi ngọc có phải là chuỗi ngọc thật không ? Pi-e đã bán chuỗi ngọc thật cho cô bé ấy với giá bao nhiêu tiền?  </a:t>
            </a:r>
          </a:p>
        </p:txBody>
      </p:sp>
      <p:sp>
        <p:nvSpPr>
          <p:cNvPr id="12293" name="Rectangle 17"/>
          <p:cNvSpPr>
            <a:spLocks noChangeArrowheads="1"/>
          </p:cNvSpPr>
          <p:nvPr/>
        </p:nvSpPr>
        <p:spPr bwMode="auto">
          <a:xfrm>
            <a:off x="5181600" y="838200"/>
            <a:ext cx="5257800" cy="830263"/>
          </a:xfrm>
          <a:prstGeom prst="rect">
            <a:avLst/>
          </a:prstGeom>
          <a:noFill/>
          <a:ln w="9525">
            <a:noFill/>
            <a:miter lim="800000"/>
            <a:headEnd/>
            <a:tailEnd/>
          </a:ln>
        </p:spPr>
        <p:txBody>
          <a:bodyPr>
            <a:spAutoFit/>
          </a:bodyPr>
          <a:lstStyle/>
          <a:p>
            <a:r>
              <a:rPr lang="en-US" sz="2400">
                <a:solidFill>
                  <a:srgbClr val="0000FF"/>
                </a:solidFill>
                <a:latin typeface="Arial" charset="0"/>
              </a:rPr>
              <a:t>Chuỗi ngọc lam </a:t>
            </a:r>
            <a:br>
              <a:rPr lang="en-US" sz="2400">
                <a:solidFill>
                  <a:srgbClr val="0000FF"/>
                </a:solidFill>
                <a:latin typeface="Arial" charset="0"/>
              </a:rPr>
            </a:br>
            <a:r>
              <a:rPr lang="en-US" sz="2400">
                <a:solidFill>
                  <a:srgbClr val="0000FF"/>
                </a:solidFill>
                <a:latin typeface="Arial" charset="0"/>
              </a:rPr>
              <a:t>              </a:t>
            </a:r>
            <a:r>
              <a:rPr lang="en-US" sz="1600">
                <a:solidFill>
                  <a:srgbClr val="0F0C50"/>
                </a:solidFill>
                <a:latin typeface="Arial" charset="0"/>
              </a:rPr>
              <a:t>PHUN-TƠN 0-XLƠ</a:t>
            </a:r>
            <a:r>
              <a:rPr lang="en-US" sz="1600">
                <a:solidFill>
                  <a:schemeClr val="tx2"/>
                </a:solidFill>
                <a:latin typeface="Arial" charset="0"/>
              </a:rPr>
              <a:t> </a:t>
            </a:r>
            <a:endParaRPr lang="en-US" sz="16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7663"/>
                                        </p:tgtEl>
                                        <p:attrNameLst>
                                          <p:attrName>style.visibility</p:attrName>
                                        </p:attrNameLst>
                                      </p:cBhvr>
                                      <p:to>
                                        <p:strVal val="visible"/>
                                      </p:to>
                                    </p:set>
                                    <p:animEffect transition="in" filter="wheel(4)">
                                      <p:cBhvr>
                                        <p:cTn id="7" dur="500"/>
                                        <p:tgtEl>
                                          <p:spTgt spid="276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7664"/>
                                        </p:tgtEl>
                                        <p:attrNameLst>
                                          <p:attrName>style.visibility</p:attrName>
                                        </p:attrNameLst>
                                      </p:cBhvr>
                                      <p:to>
                                        <p:strVal val="visible"/>
                                      </p:to>
                                    </p:set>
                                    <p:animEffect transition="in" filter="diamond(in)">
                                      <p:cBhvr>
                                        <p:cTn id="12" dur="500"/>
                                        <p:tgtEl>
                                          <p:spTgt spid="276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63" grpId="0"/>
      <p:bldP spid="2766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91" name="Text Box 15"/>
          <p:cNvSpPr txBox="1">
            <a:spLocks noChangeArrowheads="1"/>
          </p:cNvSpPr>
          <p:nvPr/>
        </p:nvSpPr>
        <p:spPr bwMode="auto">
          <a:xfrm>
            <a:off x="228600" y="1752600"/>
            <a:ext cx="8915400" cy="946150"/>
          </a:xfrm>
          <a:prstGeom prst="rect">
            <a:avLst/>
          </a:prstGeom>
          <a:noFill/>
          <a:ln w="9525">
            <a:noFill/>
            <a:miter lim="800000"/>
            <a:headEnd/>
            <a:tailEnd/>
          </a:ln>
        </p:spPr>
        <p:txBody>
          <a:bodyPr>
            <a:spAutoFit/>
          </a:bodyPr>
          <a:lstStyle/>
          <a:p>
            <a:pPr>
              <a:spcBef>
                <a:spcPct val="50000"/>
              </a:spcBef>
            </a:pPr>
            <a:r>
              <a:rPr lang="en-US" sz="2800">
                <a:latin typeface="Arial" charset="0"/>
              </a:rPr>
              <a:t>3/ Vì sao Pi-e nói rằng em bé đã trả giá rất cao để mua chuỗi ngọc?</a:t>
            </a:r>
          </a:p>
        </p:txBody>
      </p:sp>
      <p:sp>
        <p:nvSpPr>
          <p:cNvPr id="75795" name="Text Box 19"/>
          <p:cNvSpPr txBox="1">
            <a:spLocks noChangeArrowheads="1"/>
          </p:cNvSpPr>
          <p:nvPr/>
        </p:nvSpPr>
        <p:spPr bwMode="auto">
          <a:xfrm>
            <a:off x="381000" y="2743200"/>
            <a:ext cx="8763000" cy="954088"/>
          </a:xfrm>
          <a:prstGeom prst="rect">
            <a:avLst/>
          </a:prstGeom>
          <a:noFill/>
          <a:ln w="9525">
            <a:noFill/>
            <a:miter lim="800000"/>
            <a:headEnd/>
            <a:tailEnd/>
          </a:ln>
        </p:spPr>
        <p:txBody>
          <a:bodyPr>
            <a:spAutoFit/>
          </a:bodyPr>
          <a:lstStyle/>
          <a:p>
            <a:pPr>
              <a:spcBef>
                <a:spcPct val="50000"/>
              </a:spcBef>
            </a:pPr>
            <a:r>
              <a:rPr lang="en-US" sz="2800">
                <a:solidFill>
                  <a:srgbClr val="0000FF"/>
                </a:solidFill>
                <a:latin typeface="Arial" charset="0"/>
              </a:rPr>
              <a:t>Vì cô bé đi mua chuỗi ngọc bằng tất cả số tiền mà em có .</a:t>
            </a:r>
          </a:p>
        </p:txBody>
      </p:sp>
      <p:sp>
        <p:nvSpPr>
          <p:cNvPr id="13316" name="Rectangle 20"/>
          <p:cNvSpPr>
            <a:spLocks noChangeArrowheads="1"/>
          </p:cNvSpPr>
          <p:nvPr/>
        </p:nvSpPr>
        <p:spPr bwMode="auto">
          <a:xfrm>
            <a:off x="5181600" y="838200"/>
            <a:ext cx="5257800" cy="1220788"/>
          </a:xfrm>
          <a:prstGeom prst="rect">
            <a:avLst/>
          </a:prstGeom>
          <a:noFill/>
          <a:ln w="9525">
            <a:noFill/>
            <a:miter lim="800000"/>
            <a:headEnd/>
            <a:tailEnd/>
          </a:ln>
        </p:spPr>
        <p:txBody>
          <a:bodyPr>
            <a:spAutoFit/>
          </a:bodyPr>
          <a:lstStyle/>
          <a:p>
            <a:r>
              <a:rPr lang="en-US" sz="2800">
                <a:solidFill>
                  <a:srgbClr val="0000FF"/>
                </a:solidFill>
                <a:latin typeface="Arial" charset="0"/>
              </a:rPr>
              <a:t>Chuỗi ngọc lam </a:t>
            </a:r>
            <a:br>
              <a:rPr lang="en-US" sz="2800">
                <a:solidFill>
                  <a:srgbClr val="0000FF"/>
                </a:solidFill>
                <a:latin typeface="Arial" charset="0"/>
              </a:rPr>
            </a:br>
            <a:r>
              <a:rPr lang="en-US" sz="2800">
                <a:solidFill>
                  <a:srgbClr val="0000FF"/>
                </a:solidFill>
                <a:latin typeface="Arial" charset="0"/>
              </a:rPr>
              <a:t>              </a:t>
            </a:r>
            <a:r>
              <a:rPr lang="en-US" sz="1800">
                <a:solidFill>
                  <a:srgbClr val="0F0C50"/>
                </a:solidFill>
                <a:latin typeface="Arial" charset="0"/>
              </a:rPr>
              <a:t>PHUN-TƠN 0-XLƠ</a:t>
            </a:r>
            <a:r>
              <a:rPr lang="en-US" sz="1800">
                <a:solidFill>
                  <a:schemeClr val="tx2"/>
                </a:solidFill>
                <a:latin typeface="Arial" charset="0"/>
              </a:rPr>
              <a:t> </a:t>
            </a:r>
            <a:r>
              <a:rPr lang="en-US" sz="1800">
                <a:latin typeface="Arial" charset="0"/>
              </a:rPr>
              <a:t/>
            </a:r>
            <a:br>
              <a:rPr lang="en-US" sz="1800">
                <a:latin typeface="Arial" charset="0"/>
              </a:rPr>
            </a:br>
            <a:endParaRPr lang="en-US" sz="1800">
              <a:latin typeface="Arial" charset="0"/>
            </a:endParaRPr>
          </a:p>
        </p:txBody>
      </p:sp>
      <p:sp>
        <p:nvSpPr>
          <p:cNvPr id="13317" name="Text Box 21"/>
          <p:cNvSpPr txBox="1">
            <a:spLocks noChangeArrowheads="1"/>
          </p:cNvSpPr>
          <p:nvPr/>
        </p:nvSpPr>
        <p:spPr bwMode="auto">
          <a:xfrm>
            <a:off x="898525" y="3595688"/>
            <a:ext cx="184150" cy="396875"/>
          </a:xfrm>
          <a:prstGeom prst="rect">
            <a:avLst/>
          </a:prstGeom>
          <a:noFill/>
          <a:ln w="9525">
            <a:noFill/>
            <a:miter lim="800000"/>
            <a:headEnd/>
            <a:tailEnd/>
          </a:ln>
        </p:spPr>
        <p:txBody>
          <a:bodyPr wrap="none">
            <a:spAutoFit/>
          </a:bodyPr>
          <a:lstStyle/>
          <a:p>
            <a:endParaRPr lang="en-US">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5791"/>
                                        </p:tgtEl>
                                        <p:attrNameLst>
                                          <p:attrName>style.visibility</p:attrName>
                                        </p:attrNameLst>
                                      </p:cBhvr>
                                      <p:to>
                                        <p:strVal val="visible"/>
                                      </p:to>
                                    </p:set>
                                    <p:animEffect transition="in" filter="circle(in)">
                                      <p:cBhvr>
                                        <p:cTn id="7" dur="2000"/>
                                        <p:tgtEl>
                                          <p:spTgt spid="757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75795"/>
                                        </p:tgtEl>
                                        <p:attrNameLst>
                                          <p:attrName>style.visibility</p:attrName>
                                        </p:attrNameLst>
                                      </p:cBhvr>
                                      <p:to>
                                        <p:strVal val="visible"/>
                                      </p:to>
                                    </p:set>
                                    <p:animEffect transition="in" filter="wheel(4)">
                                      <p:cBhvr>
                                        <p:cTn id="12" dur="500"/>
                                        <p:tgtEl>
                                          <p:spTgt spid="75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91" grpId="0"/>
      <p:bldP spid="7579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p:cNvSpPr>
            <a:spLocks noChangeArrowheads="1"/>
          </p:cNvSpPr>
          <p:nvPr/>
        </p:nvSpPr>
        <p:spPr bwMode="auto">
          <a:xfrm>
            <a:off x="3124200" y="990600"/>
            <a:ext cx="5257800" cy="1108075"/>
          </a:xfrm>
          <a:prstGeom prst="rect">
            <a:avLst/>
          </a:prstGeom>
          <a:noFill/>
          <a:ln w="9525">
            <a:noFill/>
            <a:miter lim="800000"/>
            <a:headEnd/>
            <a:tailEnd/>
          </a:ln>
        </p:spPr>
        <p:txBody>
          <a:bodyPr>
            <a:spAutoFit/>
          </a:bodyPr>
          <a:lstStyle/>
          <a:p>
            <a:r>
              <a:rPr lang="en-US" sz="2400">
                <a:solidFill>
                  <a:srgbClr val="0000FF"/>
                </a:solidFill>
                <a:latin typeface="Arial" charset="0"/>
              </a:rPr>
              <a:t>Chuỗi ngọc lam </a:t>
            </a:r>
            <a:br>
              <a:rPr lang="en-US" sz="2400">
                <a:solidFill>
                  <a:srgbClr val="0000FF"/>
                </a:solidFill>
                <a:latin typeface="Arial" charset="0"/>
              </a:rPr>
            </a:br>
            <a:r>
              <a:rPr lang="en-US" sz="2400">
                <a:solidFill>
                  <a:srgbClr val="0000FF"/>
                </a:solidFill>
                <a:latin typeface="Arial" charset="0"/>
              </a:rPr>
              <a:t>              </a:t>
            </a:r>
            <a:r>
              <a:rPr lang="en-US" sz="1600">
                <a:solidFill>
                  <a:srgbClr val="0F0C50"/>
                </a:solidFill>
                <a:latin typeface="Arial" charset="0"/>
              </a:rPr>
              <a:t>PHUN-TƠN 0-XLƠ</a:t>
            </a:r>
            <a:r>
              <a:rPr lang="en-US" sz="1600">
                <a:solidFill>
                  <a:schemeClr val="tx2"/>
                </a:solidFill>
                <a:latin typeface="Arial" charset="0"/>
              </a:rPr>
              <a:t> </a:t>
            </a:r>
            <a:r>
              <a:rPr lang="en-US" sz="1600">
                <a:latin typeface="Arial" charset="0"/>
              </a:rPr>
              <a:t/>
            </a:r>
            <a:br>
              <a:rPr lang="en-US" sz="1600">
                <a:latin typeface="Arial" charset="0"/>
              </a:rPr>
            </a:br>
            <a:endParaRPr lang="en-US" sz="1600">
              <a:latin typeface="Arial" charset="0"/>
            </a:endParaRPr>
          </a:p>
        </p:txBody>
      </p:sp>
      <p:sp>
        <p:nvSpPr>
          <p:cNvPr id="119814" name="Text Box 6"/>
          <p:cNvSpPr txBox="1">
            <a:spLocks noChangeArrowheads="1"/>
          </p:cNvSpPr>
          <p:nvPr/>
        </p:nvSpPr>
        <p:spPr bwMode="auto">
          <a:xfrm>
            <a:off x="0" y="2362200"/>
            <a:ext cx="8610600" cy="461963"/>
          </a:xfrm>
          <a:prstGeom prst="rect">
            <a:avLst/>
          </a:prstGeom>
          <a:noFill/>
          <a:ln w="9525">
            <a:noFill/>
            <a:miter lim="800000"/>
            <a:headEnd/>
            <a:tailEnd/>
          </a:ln>
        </p:spPr>
        <p:txBody>
          <a:bodyPr>
            <a:spAutoFit/>
          </a:bodyPr>
          <a:lstStyle/>
          <a:p>
            <a:pPr>
              <a:spcBef>
                <a:spcPct val="50000"/>
              </a:spcBef>
            </a:pPr>
            <a:r>
              <a:rPr lang="en-US" sz="2400">
                <a:latin typeface="Arial" charset="0"/>
              </a:rPr>
              <a:t>4/Em nghĩ gì về những nhân vật trong câu chuyện này?</a:t>
            </a:r>
          </a:p>
        </p:txBody>
      </p:sp>
      <p:sp>
        <p:nvSpPr>
          <p:cNvPr id="119815" name="Text Box 7"/>
          <p:cNvSpPr txBox="1">
            <a:spLocks noChangeArrowheads="1"/>
          </p:cNvSpPr>
          <p:nvPr/>
        </p:nvSpPr>
        <p:spPr bwMode="auto">
          <a:xfrm>
            <a:off x="609600" y="3429000"/>
            <a:ext cx="8001000" cy="2308225"/>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Các nhân vật trong câu chuyện này đều là người tốt, có tấm lòng nhân hậu.Họ biết sống vì nhau, mang lại hạnh phúc cho nhau. Chú Pi-e mang lại niềm vui cho cô bé Gioan, bé Gioan mong muốn đem lại niềm vui cho người chị đã thay mẹ nuôi mình. Chị của cô bé đã cưu mang nuôi nấng bé khi mẹ bé mất.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9814"/>
                                        </p:tgtEl>
                                        <p:attrNameLst>
                                          <p:attrName>style.visibility</p:attrName>
                                        </p:attrNameLst>
                                      </p:cBhvr>
                                      <p:to>
                                        <p:strVal val="visible"/>
                                      </p:to>
                                    </p:set>
                                    <p:animEffect transition="in" filter="box(in)">
                                      <p:cBhvr>
                                        <p:cTn id="7" dur="500"/>
                                        <p:tgtEl>
                                          <p:spTgt spid="1198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9815"/>
                                        </p:tgtEl>
                                        <p:attrNameLst>
                                          <p:attrName>style.visibility</p:attrName>
                                        </p:attrNameLst>
                                      </p:cBhvr>
                                      <p:to>
                                        <p:strVal val="visible"/>
                                      </p:to>
                                    </p:set>
                                    <p:animEffect transition="in" filter="checkerboard(across)">
                                      <p:cBhvr>
                                        <p:cTn id="12" dur="500"/>
                                        <p:tgtEl>
                                          <p:spTgt spid="1198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4" grpId="0"/>
      <p:bldP spid="1198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4" name="Oval 8"/>
          <p:cNvSpPr>
            <a:spLocks noChangeArrowheads="1"/>
          </p:cNvSpPr>
          <p:nvPr/>
        </p:nvSpPr>
        <p:spPr bwMode="auto">
          <a:xfrm>
            <a:off x="2971800" y="2057400"/>
            <a:ext cx="3276600" cy="762000"/>
          </a:xfrm>
          <a:prstGeom prst="ellipse">
            <a:avLst/>
          </a:prstGeom>
          <a:solidFill>
            <a:srgbClr val="FFFF66"/>
          </a:solidFill>
          <a:ln w="9525">
            <a:solidFill>
              <a:srgbClr val="FF0000"/>
            </a:solidFill>
            <a:round/>
            <a:headEnd/>
            <a:tailEnd/>
          </a:ln>
        </p:spPr>
        <p:txBody>
          <a:bodyPr wrap="none" anchor="ctr"/>
          <a:lstStyle/>
          <a:p>
            <a:pPr algn="ctr"/>
            <a:r>
              <a:rPr lang="en-US" sz="2400">
                <a:solidFill>
                  <a:srgbClr val="0000FF"/>
                </a:solidFill>
                <a:latin typeface="Arial" charset="0"/>
              </a:rPr>
              <a:t>Nội dung</a:t>
            </a:r>
            <a:r>
              <a:rPr lang="en-US" sz="2400">
                <a:latin typeface="Arial" charset="0"/>
              </a:rPr>
              <a:t> </a:t>
            </a:r>
          </a:p>
        </p:txBody>
      </p:sp>
      <p:sp>
        <p:nvSpPr>
          <p:cNvPr id="80905" name="Rectangle 9"/>
          <p:cNvSpPr>
            <a:spLocks noChangeArrowheads="1"/>
          </p:cNvSpPr>
          <p:nvPr/>
        </p:nvSpPr>
        <p:spPr bwMode="auto">
          <a:xfrm>
            <a:off x="304800" y="3429000"/>
            <a:ext cx="8305800" cy="1600200"/>
          </a:xfrm>
          <a:prstGeom prst="rect">
            <a:avLst/>
          </a:prstGeom>
          <a:solidFill>
            <a:srgbClr val="FFFF66"/>
          </a:solidFill>
          <a:ln w="38100">
            <a:solidFill>
              <a:srgbClr val="FF0000"/>
            </a:solidFill>
            <a:miter lim="800000"/>
            <a:headEnd/>
            <a:tailEnd/>
          </a:ln>
        </p:spPr>
        <p:txBody>
          <a:bodyPr wrap="none" anchor="ctr"/>
          <a:lstStyle/>
          <a:p>
            <a:pPr algn="ctr"/>
            <a:r>
              <a:rPr lang="en-US" sz="2400">
                <a:solidFill>
                  <a:srgbClr val="0000FF"/>
                </a:solidFill>
                <a:latin typeface="Arial" charset="0"/>
              </a:rPr>
              <a:t>Câu chuyên ca ngợi những người có tấm lòng nhân hậu , </a:t>
            </a:r>
          </a:p>
          <a:p>
            <a:pPr algn="ctr"/>
            <a:r>
              <a:rPr lang="en-US" sz="2400">
                <a:solidFill>
                  <a:srgbClr val="0000FF"/>
                </a:solidFill>
                <a:latin typeface="Arial" charset="0"/>
              </a:rPr>
              <a:t>thương yêu người khác, biết đem lại niềm</a:t>
            </a:r>
          </a:p>
          <a:p>
            <a:pPr algn="ctr"/>
            <a:r>
              <a:rPr lang="en-US" sz="2400">
                <a:solidFill>
                  <a:srgbClr val="0000FF"/>
                </a:solidFill>
                <a:latin typeface="Arial" charset="0"/>
              </a:rPr>
              <a:t> vui hạnh phúc cho người khác. </a:t>
            </a:r>
          </a:p>
        </p:txBody>
      </p:sp>
      <p:sp>
        <p:nvSpPr>
          <p:cNvPr id="15364" name="Rectangle 10"/>
          <p:cNvSpPr>
            <a:spLocks noChangeArrowheads="1"/>
          </p:cNvSpPr>
          <p:nvPr/>
        </p:nvSpPr>
        <p:spPr bwMode="auto">
          <a:xfrm>
            <a:off x="5410200" y="914400"/>
            <a:ext cx="5257800" cy="1108075"/>
          </a:xfrm>
          <a:prstGeom prst="rect">
            <a:avLst/>
          </a:prstGeom>
          <a:noFill/>
          <a:ln w="9525">
            <a:noFill/>
            <a:miter lim="800000"/>
            <a:headEnd/>
            <a:tailEnd/>
          </a:ln>
        </p:spPr>
        <p:txBody>
          <a:bodyPr>
            <a:spAutoFit/>
          </a:bodyPr>
          <a:lstStyle/>
          <a:p>
            <a:r>
              <a:rPr lang="en-US" sz="2400">
                <a:solidFill>
                  <a:srgbClr val="0000FF"/>
                </a:solidFill>
                <a:latin typeface="Arial" charset="0"/>
              </a:rPr>
              <a:t>Chuỗi ngọc lam </a:t>
            </a:r>
            <a:br>
              <a:rPr lang="en-US" sz="2400">
                <a:solidFill>
                  <a:srgbClr val="0000FF"/>
                </a:solidFill>
                <a:latin typeface="Arial" charset="0"/>
              </a:rPr>
            </a:br>
            <a:r>
              <a:rPr lang="en-US" sz="2400">
                <a:solidFill>
                  <a:srgbClr val="0000FF"/>
                </a:solidFill>
                <a:latin typeface="Arial" charset="0"/>
              </a:rPr>
              <a:t>              </a:t>
            </a:r>
            <a:r>
              <a:rPr lang="en-US" sz="1600">
                <a:solidFill>
                  <a:srgbClr val="0F0C50"/>
                </a:solidFill>
                <a:latin typeface="Arial" charset="0"/>
              </a:rPr>
              <a:t>PHUN-TƠN 0-XLƠ</a:t>
            </a:r>
            <a:r>
              <a:rPr lang="en-US" sz="1600">
                <a:solidFill>
                  <a:schemeClr val="tx2"/>
                </a:solidFill>
                <a:latin typeface="Arial" charset="0"/>
              </a:rPr>
              <a:t> </a:t>
            </a:r>
            <a:r>
              <a:rPr lang="en-US" sz="1600">
                <a:latin typeface="Arial" charset="0"/>
              </a:rPr>
              <a:t/>
            </a:r>
            <a:br>
              <a:rPr lang="en-US" sz="1600">
                <a:latin typeface="Arial" charset="0"/>
              </a:rPr>
            </a:br>
            <a:endParaRPr lang="en-US" sz="16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80904"/>
                                        </p:tgtEl>
                                        <p:attrNameLst>
                                          <p:attrName>style.visibility</p:attrName>
                                        </p:attrNameLst>
                                      </p:cBhvr>
                                      <p:to>
                                        <p:strVal val="visible"/>
                                      </p:to>
                                    </p:set>
                                    <p:animEffect transition="in" filter="wheel(4)">
                                      <p:cBhvr>
                                        <p:cTn id="7" dur="2000"/>
                                        <p:tgtEl>
                                          <p:spTgt spid="809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80905"/>
                                        </p:tgtEl>
                                        <p:attrNameLst>
                                          <p:attrName>style.visibility</p:attrName>
                                        </p:attrNameLst>
                                      </p:cBhvr>
                                      <p:to>
                                        <p:strVal val="visible"/>
                                      </p:to>
                                    </p:set>
                                    <p:animEffect transition="in" filter="plus(in)">
                                      <p:cBhvr>
                                        <p:cTn id="12" dur="2000"/>
                                        <p:tgtEl>
                                          <p:spTgt spid="809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4" grpId="0" animBg="1"/>
      <p:bldP spid="8090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4" name="Text Box 4"/>
          <p:cNvSpPr txBox="1">
            <a:spLocks noChangeArrowheads="1"/>
          </p:cNvSpPr>
          <p:nvPr/>
        </p:nvSpPr>
        <p:spPr bwMode="auto">
          <a:xfrm>
            <a:off x="685800" y="1752600"/>
            <a:ext cx="3429000" cy="519113"/>
          </a:xfrm>
          <a:prstGeom prst="rect">
            <a:avLst/>
          </a:prstGeom>
          <a:noFill/>
          <a:ln w="9525">
            <a:noFill/>
            <a:miter lim="800000"/>
            <a:headEnd/>
            <a:tailEnd/>
          </a:ln>
        </p:spPr>
        <p:txBody>
          <a:bodyPr>
            <a:spAutoFit/>
          </a:bodyPr>
          <a:lstStyle/>
          <a:p>
            <a:pPr>
              <a:spcBef>
                <a:spcPct val="50000"/>
              </a:spcBef>
            </a:pPr>
            <a:r>
              <a:rPr lang="en-US" sz="2800">
                <a:latin typeface="Arial" charset="0"/>
              </a:rPr>
              <a:t>Luyện đọc diễn cảm</a:t>
            </a:r>
            <a:r>
              <a:rPr lang="en-US">
                <a:latin typeface="Arial" charset="0"/>
              </a:rPr>
              <a:t> </a:t>
            </a:r>
          </a:p>
        </p:txBody>
      </p:sp>
      <p:sp>
        <p:nvSpPr>
          <p:cNvPr id="16387" name="Rectangle 28"/>
          <p:cNvSpPr>
            <a:spLocks noChangeArrowheads="1"/>
          </p:cNvSpPr>
          <p:nvPr/>
        </p:nvSpPr>
        <p:spPr bwMode="auto">
          <a:xfrm>
            <a:off x="5181600" y="838200"/>
            <a:ext cx="5257800" cy="1220788"/>
          </a:xfrm>
          <a:prstGeom prst="rect">
            <a:avLst/>
          </a:prstGeom>
          <a:noFill/>
          <a:ln w="9525">
            <a:noFill/>
            <a:miter lim="800000"/>
            <a:headEnd/>
            <a:tailEnd/>
          </a:ln>
        </p:spPr>
        <p:txBody>
          <a:bodyPr>
            <a:spAutoFit/>
          </a:bodyPr>
          <a:lstStyle/>
          <a:p>
            <a:r>
              <a:rPr lang="en-US" sz="2800">
                <a:solidFill>
                  <a:srgbClr val="0000FF"/>
                </a:solidFill>
                <a:latin typeface="Arial" charset="0"/>
              </a:rPr>
              <a:t>Chuỗi ngọc lam </a:t>
            </a:r>
            <a:br>
              <a:rPr lang="en-US" sz="2800">
                <a:solidFill>
                  <a:srgbClr val="0000FF"/>
                </a:solidFill>
                <a:latin typeface="Arial" charset="0"/>
              </a:rPr>
            </a:br>
            <a:r>
              <a:rPr lang="en-US" sz="2800">
                <a:solidFill>
                  <a:srgbClr val="0000FF"/>
                </a:solidFill>
                <a:latin typeface="Arial" charset="0"/>
              </a:rPr>
              <a:t>              </a:t>
            </a:r>
            <a:r>
              <a:rPr lang="en-US" sz="1800">
                <a:solidFill>
                  <a:srgbClr val="0F0C50"/>
                </a:solidFill>
                <a:latin typeface="Arial" charset="0"/>
              </a:rPr>
              <a:t>PHUN-TƠN 0-XLƠ</a:t>
            </a:r>
            <a:r>
              <a:rPr lang="en-US" sz="1800">
                <a:solidFill>
                  <a:schemeClr val="tx2"/>
                </a:solidFill>
                <a:latin typeface="Arial" charset="0"/>
              </a:rPr>
              <a:t> </a:t>
            </a:r>
            <a:r>
              <a:rPr lang="en-US" sz="1800">
                <a:latin typeface="Arial" charset="0"/>
              </a:rPr>
              <a:t/>
            </a:r>
            <a:br>
              <a:rPr lang="en-US" sz="1800">
                <a:latin typeface="Arial" charset="0"/>
              </a:rPr>
            </a:br>
            <a:endParaRPr lang="en-US" sz="1800">
              <a:latin typeface="Arial" charset="0"/>
            </a:endParaRPr>
          </a:p>
        </p:txBody>
      </p:sp>
      <p:sp>
        <p:nvSpPr>
          <p:cNvPr id="112669" name="Text Box 29"/>
          <p:cNvSpPr txBox="1">
            <a:spLocks noChangeArrowheads="1"/>
          </p:cNvSpPr>
          <p:nvPr/>
        </p:nvSpPr>
        <p:spPr bwMode="auto">
          <a:xfrm>
            <a:off x="1752600" y="2590800"/>
            <a:ext cx="2438400" cy="519113"/>
          </a:xfrm>
          <a:prstGeom prst="rect">
            <a:avLst/>
          </a:prstGeom>
          <a:noFill/>
          <a:ln w="9525">
            <a:noFill/>
            <a:miter lim="800000"/>
            <a:headEnd/>
            <a:tailEnd/>
          </a:ln>
        </p:spPr>
        <p:txBody>
          <a:bodyPr>
            <a:spAutoFit/>
          </a:bodyPr>
          <a:lstStyle/>
          <a:p>
            <a:pPr>
              <a:spcBef>
                <a:spcPct val="50000"/>
              </a:spcBef>
            </a:pPr>
            <a:r>
              <a:rPr lang="en-US" sz="2800">
                <a:latin typeface="Arial" charset="0"/>
              </a:rPr>
              <a:t>Đọc theo vai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2644"/>
                                        </p:tgtEl>
                                        <p:attrNameLst>
                                          <p:attrName>style.visibility</p:attrName>
                                        </p:attrNameLst>
                                      </p:cBhvr>
                                      <p:to>
                                        <p:strVal val="visible"/>
                                      </p:to>
                                    </p:set>
                                    <p:animEffect transition="in" filter="diamond(in)">
                                      <p:cBhvr>
                                        <p:cTn id="7" dur="2000"/>
                                        <p:tgtEl>
                                          <p:spTgt spid="1126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2669"/>
                                        </p:tgtEl>
                                        <p:attrNameLst>
                                          <p:attrName>style.visibility</p:attrName>
                                        </p:attrNameLst>
                                      </p:cBhvr>
                                      <p:to>
                                        <p:strVal val="visible"/>
                                      </p:to>
                                    </p:set>
                                    <p:animEffect transition="in" filter="box(in)">
                                      <p:cBhvr>
                                        <p:cTn id="12" dur="500"/>
                                        <p:tgtEl>
                                          <p:spTgt spid="1126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4" grpId="0"/>
      <p:bldP spid="11266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ChangeArrowheads="1"/>
          </p:cNvSpPr>
          <p:nvPr/>
        </p:nvSpPr>
        <p:spPr bwMode="auto">
          <a:xfrm>
            <a:off x="2514600" y="1066800"/>
            <a:ext cx="5257800" cy="1108075"/>
          </a:xfrm>
          <a:prstGeom prst="rect">
            <a:avLst/>
          </a:prstGeom>
          <a:noFill/>
          <a:ln w="9525">
            <a:noFill/>
            <a:miter lim="800000"/>
            <a:headEnd/>
            <a:tailEnd/>
          </a:ln>
        </p:spPr>
        <p:txBody>
          <a:bodyPr>
            <a:spAutoFit/>
          </a:bodyPr>
          <a:lstStyle/>
          <a:p>
            <a:r>
              <a:rPr lang="en-US" sz="2400">
                <a:solidFill>
                  <a:srgbClr val="0000FF"/>
                </a:solidFill>
                <a:latin typeface="Arial" charset="0"/>
              </a:rPr>
              <a:t>Chuỗi ngọc lam </a:t>
            </a:r>
            <a:br>
              <a:rPr lang="en-US" sz="2400">
                <a:solidFill>
                  <a:srgbClr val="0000FF"/>
                </a:solidFill>
                <a:latin typeface="Arial" charset="0"/>
              </a:rPr>
            </a:br>
            <a:r>
              <a:rPr lang="en-US" sz="2400">
                <a:solidFill>
                  <a:srgbClr val="0000FF"/>
                </a:solidFill>
                <a:latin typeface="Arial" charset="0"/>
              </a:rPr>
              <a:t>              </a:t>
            </a:r>
            <a:r>
              <a:rPr lang="en-US" sz="1600">
                <a:solidFill>
                  <a:srgbClr val="0F0C50"/>
                </a:solidFill>
                <a:latin typeface="Arial" charset="0"/>
              </a:rPr>
              <a:t>PHUN-TƠN 0-XLƠ</a:t>
            </a:r>
            <a:r>
              <a:rPr lang="en-US" sz="1600">
                <a:solidFill>
                  <a:schemeClr val="tx2"/>
                </a:solidFill>
                <a:latin typeface="Arial" charset="0"/>
              </a:rPr>
              <a:t> </a:t>
            </a:r>
            <a:r>
              <a:rPr lang="en-US" sz="1600">
                <a:latin typeface="Arial" charset="0"/>
              </a:rPr>
              <a:t/>
            </a:r>
            <a:br>
              <a:rPr lang="en-US" sz="1600">
                <a:latin typeface="Arial" charset="0"/>
              </a:rPr>
            </a:br>
            <a:endParaRPr lang="en-US" sz="1600">
              <a:latin typeface="Arial" charset="0"/>
            </a:endParaRPr>
          </a:p>
        </p:txBody>
      </p:sp>
      <p:sp>
        <p:nvSpPr>
          <p:cNvPr id="113672" name="Oval 8"/>
          <p:cNvSpPr>
            <a:spLocks noChangeArrowheads="1"/>
          </p:cNvSpPr>
          <p:nvPr/>
        </p:nvSpPr>
        <p:spPr bwMode="auto">
          <a:xfrm>
            <a:off x="2971800" y="2057400"/>
            <a:ext cx="3276600" cy="762000"/>
          </a:xfrm>
          <a:prstGeom prst="ellipse">
            <a:avLst/>
          </a:prstGeom>
          <a:solidFill>
            <a:srgbClr val="FFFF66"/>
          </a:solidFill>
          <a:ln w="9525">
            <a:solidFill>
              <a:srgbClr val="FF0000"/>
            </a:solidFill>
            <a:round/>
            <a:headEnd/>
            <a:tailEnd/>
          </a:ln>
        </p:spPr>
        <p:txBody>
          <a:bodyPr wrap="none" anchor="ctr"/>
          <a:lstStyle/>
          <a:p>
            <a:pPr algn="ctr"/>
            <a:r>
              <a:rPr lang="en-US" sz="2400">
                <a:solidFill>
                  <a:srgbClr val="0000FF"/>
                </a:solidFill>
                <a:latin typeface="Arial" charset="0"/>
              </a:rPr>
              <a:t>Nội dung</a:t>
            </a:r>
            <a:r>
              <a:rPr lang="en-US" sz="2400">
                <a:latin typeface="Arial" charset="0"/>
              </a:rPr>
              <a:t> </a:t>
            </a:r>
          </a:p>
        </p:txBody>
      </p:sp>
      <p:sp>
        <p:nvSpPr>
          <p:cNvPr id="113673" name="Rectangle 9"/>
          <p:cNvSpPr>
            <a:spLocks noChangeArrowheads="1"/>
          </p:cNvSpPr>
          <p:nvPr/>
        </p:nvSpPr>
        <p:spPr bwMode="auto">
          <a:xfrm>
            <a:off x="304800" y="3429000"/>
            <a:ext cx="8305800" cy="1600200"/>
          </a:xfrm>
          <a:prstGeom prst="rect">
            <a:avLst/>
          </a:prstGeom>
          <a:solidFill>
            <a:srgbClr val="FFFF66"/>
          </a:solidFill>
          <a:ln w="38100">
            <a:solidFill>
              <a:srgbClr val="FF0000"/>
            </a:solidFill>
            <a:miter lim="800000"/>
            <a:headEnd/>
            <a:tailEnd/>
          </a:ln>
        </p:spPr>
        <p:txBody>
          <a:bodyPr wrap="none" anchor="ctr"/>
          <a:lstStyle/>
          <a:p>
            <a:pPr algn="ctr"/>
            <a:r>
              <a:rPr lang="en-US" sz="2400">
                <a:solidFill>
                  <a:srgbClr val="0000FF"/>
                </a:solidFill>
                <a:latin typeface="Arial" charset="0"/>
              </a:rPr>
              <a:t>Câu chuyên ca ngợi những người có tấm lòng nhân hậu , </a:t>
            </a:r>
          </a:p>
          <a:p>
            <a:pPr algn="ctr"/>
            <a:r>
              <a:rPr lang="en-US" sz="2400">
                <a:solidFill>
                  <a:srgbClr val="0000FF"/>
                </a:solidFill>
                <a:latin typeface="Arial" charset="0"/>
              </a:rPr>
              <a:t>thương yêu người khác, biết đem lại niềm</a:t>
            </a:r>
          </a:p>
          <a:p>
            <a:pPr algn="ctr"/>
            <a:r>
              <a:rPr lang="en-US" sz="2400">
                <a:solidFill>
                  <a:srgbClr val="0000FF"/>
                </a:solidFill>
                <a:latin typeface="Arial" charset="0"/>
              </a:rPr>
              <a:t> vui hạnh phúc cho người khác.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13672"/>
                                        </p:tgtEl>
                                        <p:attrNameLst>
                                          <p:attrName>style.visibility</p:attrName>
                                        </p:attrNameLst>
                                      </p:cBhvr>
                                      <p:to>
                                        <p:strVal val="visible"/>
                                      </p:to>
                                    </p:set>
                                    <p:animEffect transition="in" filter="wheel(4)">
                                      <p:cBhvr>
                                        <p:cTn id="7" dur="2000"/>
                                        <p:tgtEl>
                                          <p:spTgt spid="1136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13673"/>
                                        </p:tgtEl>
                                        <p:attrNameLst>
                                          <p:attrName>style.visibility</p:attrName>
                                        </p:attrNameLst>
                                      </p:cBhvr>
                                      <p:to>
                                        <p:strVal val="visible"/>
                                      </p:to>
                                    </p:set>
                                    <p:animEffect transition="in" filter="circle(in)">
                                      <p:cBhvr>
                                        <p:cTn id="12" dur="2000"/>
                                        <p:tgtEl>
                                          <p:spTgt spid="1136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72" grpId="0" animBg="1"/>
      <p:bldP spid="11367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7" name="Rectangle 9"/>
          <p:cNvSpPr>
            <a:spLocks noChangeArrowheads="1"/>
          </p:cNvSpPr>
          <p:nvPr/>
        </p:nvSpPr>
        <p:spPr bwMode="auto">
          <a:xfrm>
            <a:off x="1981200" y="990600"/>
            <a:ext cx="1382713" cy="425450"/>
          </a:xfrm>
          <a:prstGeom prst="rect">
            <a:avLst/>
          </a:prstGeom>
          <a:noFill/>
          <a:ln w="9525">
            <a:noFill/>
            <a:miter lim="800000"/>
            <a:headEnd/>
            <a:tailEnd/>
          </a:ln>
          <a:effectLst/>
        </p:spPr>
        <p:txBody>
          <a:bodyPr wrap="none">
            <a:spAutoFit/>
          </a:bodyPr>
          <a:lstStyle/>
          <a:p>
            <a:pPr>
              <a:lnSpc>
                <a:spcPct val="90000"/>
              </a:lnSpc>
              <a:spcBef>
                <a:spcPct val="20000"/>
              </a:spcBef>
              <a:buClr>
                <a:schemeClr val="tx2"/>
              </a:buClr>
              <a:defRPr/>
            </a:pPr>
            <a:r>
              <a:rPr lang="en-US" sz="2400" u="sng">
                <a:solidFill>
                  <a:srgbClr val="0000FF"/>
                </a:solidFill>
                <a:effectLst>
                  <a:outerShdw blurRad="38100" dist="38100" dir="2700000" algn="tl">
                    <a:srgbClr val="C0C0C0"/>
                  </a:outerShdw>
                </a:effectLst>
                <a:latin typeface="Arial"/>
              </a:rPr>
              <a:t>Tập đọc</a:t>
            </a:r>
            <a:r>
              <a:rPr lang="en-US" sz="2400">
                <a:solidFill>
                  <a:srgbClr val="0000FF"/>
                </a:solidFill>
                <a:effectLst>
                  <a:outerShdw blurRad="38100" dist="38100" dir="2700000" algn="tl">
                    <a:srgbClr val="C0C0C0"/>
                  </a:outerShdw>
                </a:effectLst>
                <a:latin typeface="Arial"/>
              </a:rPr>
              <a:t>:</a:t>
            </a:r>
          </a:p>
        </p:txBody>
      </p:sp>
      <p:sp>
        <p:nvSpPr>
          <p:cNvPr id="12298" name="Rectangle 10"/>
          <p:cNvSpPr>
            <a:spLocks noChangeArrowheads="1"/>
          </p:cNvSpPr>
          <p:nvPr/>
        </p:nvSpPr>
        <p:spPr bwMode="auto">
          <a:xfrm>
            <a:off x="1219200" y="2209800"/>
            <a:ext cx="7467600" cy="1570038"/>
          </a:xfrm>
          <a:prstGeom prst="rect">
            <a:avLst/>
          </a:prstGeom>
          <a:noFill/>
          <a:ln w="57150">
            <a:noFill/>
            <a:miter lim="800000"/>
            <a:headEnd/>
            <a:tailEnd/>
          </a:ln>
          <a:effectLst/>
        </p:spPr>
        <p:txBody>
          <a:bodyPr>
            <a:spAutoFit/>
          </a:bodyPr>
          <a:lstStyle/>
          <a:p>
            <a:pPr eaLnBrk="0" hangingPunct="0">
              <a:defRPr/>
            </a:pPr>
            <a:r>
              <a:rPr lang="en-US" sz="2400">
                <a:solidFill>
                  <a:srgbClr val="0F0C50"/>
                </a:solidFill>
                <a:effectLst>
                  <a:outerShdw blurRad="38100" dist="38100" dir="2700000" algn="tl">
                    <a:srgbClr val="C0C0C0"/>
                  </a:outerShdw>
                </a:effectLst>
                <a:latin typeface="Arial"/>
              </a:rPr>
              <a:t>1/ Đọc bài:  Tr</a:t>
            </a:r>
            <a:r>
              <a:rPr lang="en-US" sz="2400">
                <a:effectLst>
                  <a:outerShdw blurRad="38100" dist="38100" dir="2700000" algn="tl">
                    <a:srgbClr val="C0C0C0"/>
                  </a:outerShdw>
                </a:effectLst>
                <a:latin typeface="Arial"/>
              </a:rPr>
              <a:t>ồng rừng ngập mặn</a:t>
            </a:r>
            <a:r>
              <a:rPr lang="en-US" sz="1800">
                <a:effectLst>
                  <a:outerShdw blurRad="38100" dist="38100" dir="2700000" algn="tl">
                    <a:srgbClr val="C0C0C0"/>
                  </a:outerShdw>
                </a:effectLst>
                <a:latin typeface="Arial"/>
              </a:rPr>
              <a:t> .</a:t>
            </a:r>
          </a:p>
          <a:p>
            <a:pPr eaLnBrk="0" hangingPunct="0">
              <a:defRPr/>
            </a:pPr>
            <a:r>
              <a:rPr lang="en-US" sz="2400">
                <a:effectLst>
                  <a:outerShdw blurRad="38100" dist="38100" dir="2700000" algn="tl">
                    <a:srgbClr val="C0C0C0"/>
                  </a:outerShdw>
                </a:effectLst>
                <a:latin typeface="Arial"/>
              </a:rPr>
              <a:t>Nêu nguyên nhân và hậu quả của việc phá</a:t>
            </a:r>
            <a:r>
              <a:rPr lang="en-US" sz="1800">
                <a:effectLst>
                  <a:outerShdw blurRad="38100" dist="38100" dir="2700000" algn="tl">
                    <a:srgbClr val="C0C0C0"/>
                  </a:outerShdw>
                </a:effectLst>
                <a:latin typeface="Arial"/>
              </a:rPr>
              <a:t> </a:t>
            </a:r>
            <a:r>
              <a:rPr lang="en-US" sz="2400">
                <a:effectLst>
                  <a:outerShdw blurRad="38100" dist="38100" dir="2700000" algn="tl">
                    <a:srgbClr val="C0C0C0"/>
                  </a:outerShdw>
                </a:effectLst>
                <a:latin typeface="Arial"/>
              </a:rPr>
              <a:t>rừng ngập mặn?</a:t>
            </a:r>
          </a:p>
          <a:p>
            <a:pPr eaLnBrk="0" hangingPunct="0">
              <a:defRPr/>
            </a:pPr>
            <a:endParaRPr lang="en-US" sz="2400">
              <a:effectLst>
                <a:outerShdw blurRad="38100" dist="38100" dir="2700000" algn="tl">
                  <a:srgbClr val="C0C0C0"/>
                </a:outerShdw>
              </a:effectLst>
              <a:latin typeface="Arial"/>
            </a:endParaRPr>
          </a:p>
        </p:txBody>
      </p:sp>
      <p:sp>
        <p:nvSpPr>
          <p:cNvPr id="12299" name="Rectangle 11"/>
          <p:cNvSpPr>
            <a:spLocks noChangeArrowheads="1"/>
          </p:cNvSpPr>
          <p:nvPr/>
        </p:nvSpPr>
        <p:spPr bwMode="auto">
          <a:xfrm>
            <a:off x="2133600" y="1600200"/>
            <a:ext cx="1125538" cy="461963"/>
          </a:xfrm>
          <a:prstGeom prst="rect">
            <a:avLst/>
          </a:prstGeom>
          <a:noFill/>
          <a:ln w="9525">
            <a:noFill/>
            <a:miter lim="800000"/>
            <a:headEnd/>
            <a:tailEnd/>
          </a:ln>
          <a:effectLst/>
        </p:spPr>
        <p:txBody>
          <a:bodyPr wrap="none">
            <a:spAutoFit/>
          </a:bodyPr>
          <a:lstStyle/>
          <a:p>
            <a:pPr eaLnBrk="0" hangingPunct="0">
              <a:defRPr/>
            </a:pPr>
            <a:r>
              <a:rPr lang="en-US" sz="2400">
                <a:solidFill>
                  <a:srgbClr val="0000FF"/>
                </a:solidFill>
                <a:effectLst>
                  <a:outerShdw blurRad="38100" dist="38100" dir="2700000" algn="tl">
                    <a:srgbClr val="C0C0C0"/>
                  </a:outerShdw>
                </a:effectLst>
                <a:latin typeface="Arial"/>
              </a:rPr>
              <a:t>Bài cũ:</a:t>
            </a:r>
          </a:p>
        </p:txBody>
      </p:sp>
      <p:sp>
        <p:nvSpPr>
          <p:cNvPr id="12301" name="Rectangle 13"/>
          <p:cNvSpPr>
            <a:spLocks noChangeArrowheads="1"/>
          </p:cNvSpPr>
          <p:nvPr/>
        </p:nvSpPr>
        <p:spPr bwMode="auto">
          <a:xfrm>
            <a:off x="304800" y="4114800"/>
            <a:ext cx="8839200" cy="1905000"/>
          </a:xfrm>
          <a:prstGeom prst="rect">
            <a:avLst/>
          </a:prstGeom>
          <a:solidFill>
            <a:schemeClr val="bg1"/>
          </a:solidFill>
          <a:ln w="9525">
            <a:noFill/>
            <a:miter lim="800000"/>
            <a:headEnd/>
            <a:tailEnd/>
          </a:ln>
        </p:spPr>
        <p:txBody>
          <a:bodyPr wrap="none" anchor="ctr"/>
          <a:lstStyle/>
          <a:p>
            <a:pPr algn="ctr"/>
            <a:r>
              <a:rPr lang="en-US" sz="2400">
                <a:solidFill>
                  <a:srgbClr val="FF0000"/>
                </a:solidFill>
                <a:latin typeface="Arial" charset="0"/>
              </a:rPr>
              <a:t>Nguyên nhân: do chiến tranh, do quá trình quai đê lấn </a:t>
            </a:r>
          </a:p>
          <a:p>
            <a:pPr algn="ctr"/>
            <a:r>
              <a:rPr lang="en-US" sz="2400">
                <a:solidFill>
                  <a:srgbClr val="FF0000"/>
                </a:solidFill>
                <a:latin typeface="Arial" charset="0"/>
              </a:rPr>
              <a:t>chiếm, làm đầm nuôi tôm ….làm một phần rừng ngập mặn</a:t>
            </a:r>
          </a:p>
          <a:p>
            <a:pPr algn="ctr"/>
            <a:r>
              <a:rPr lang="en-US" sz="2400">
                <a:solidFill>
                  <a:srgbClr val="FF0000"/>
                </a:solidFill>
                <a:latin typeface="Arial" charset="0"/>
              </a:rPr>
              <a:t> bị mất đi.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297"/>
                                        </p:tgtEl>
                                        <p:attrNameLst>
                                          <p:attrName>style.visibility</p:attrName>
                                        </p:attrNameLst>
                                      </p:cBhvr>
                                      <p:to>
                                        <p:strVal val="visible"/>
                                      </p:to>
                                    </p:set>
                                    <p:anim calcmode="lin" valueType="num">
                                      <p:cBhvr additive="base">
                                        <p:cTn id="7" dur="3000" fill="hold"/>
                                        <p:tgtEl>
                                          <p:spTgt spid="12297"/>
                                        </p:tgtEl>
                                        <p:attrNameLst>
                                          <p:attrName>ppt_x</p:attrName>
                                        </p:attrNameLst>
                                      </p:cBhvr>
                                      <p:tavLst>
                                        <p:tav tm="0">
                                          <p:val>
                                            <p:strVal val="0-#ppt_w/2"/>
                                          </p:val>
                                        </p:tav>
                                        <p:tav tm="100000">
                                          <p:val>
                                            <p:strVal val="#ppt_x"/>
                                          </p:val>
                                        </p:tav>
                                      </p:tavLst>
                                    </p:anim>
                                    <p:anim calcmode="lin" valueType="num">
                                      <p:cBhvr additive="base">
                                        <p:cTn id="8" dur="3000" fill="hold"/>
                                        <p:tgtEl>
                                          <p:spTgt spid="1229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2299"/>
                                        </p:tgtEl>
                                        <p:attrNameLst>
                                          <p:attrName>style.visibility</p:attrName>
                                        </p:attrNameLst>
                                      </p:cBhvr>
                                      <p:to>
                                        <p:strVal val="visible"/>
                                      </p:to>
                                    </p:set>
                                    <p:animEffect transition="in" filter="fade">
                                      <p:cBhvr>
                                        <p:cTn id="13" dur="2000"/>
                                        <p:tgtEl>
                                          <p:spTgt spid="1229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2298"/>
                                        </p:tgtEl>
                                        <p:attrNameLst>
                                          <p:attrName>style.visibility</p:attrName>
                                        </p:attrNameLst>
                                      </p:cBhvr>
                                      <p:to>
                                        <p:strVal val="visible"/>
                                      </p:to>
                                    </p:set>
                                    <p:animEffect transition="in" filter="strips(downLeft)">
                                      <p:cBhvr>
                                        <p:cTn id="18" dur="500"/>
                                        <p:tgtEl>
                                          <p:spTgt spid="1229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2301"/>
                                        </p:tgtEl>
                                        <p:attrNameLst>
                                          <p:attrName>style.visibility</p:attrName>
                                        </p:attrNameLst>
                                      </p:cBhvr>
                                      <p:to>
                                        <p:strVal val="visible"/>
                                      </p:to>
                                    </p:set>
                                    <p:animEffect transition="in" filter="checkerboard(across)">
                                      <p:cBhvr>
                                        <p:cTn id="23" dur="500"/>
                                        <p:tgtEl>
                                          <p:spTgt spid="123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7" grpId="0"/>
      <p:bldP spid="12298" grpId="0"/>
      <p:bldP spid="12299" grpId="0"/>
      <p:bldP spid="1230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914400" y="1219200"/>
            <a:ext cx="8229600" cy="3733800"/>
          </a:xfrm>
        </p:spPr>
        <p:txBody>
          <a:bodyPr/>
          <a:lstStyle/>
          <a:p>
            <a:pPr eaLnBrk="1" hangingPunct="1">
              <a:buFontTx/>
              <a:buNone/>
            </a:pPr>
            <a:r>
              <a:rPr lang="en-US" sz="2400" u="sng" smtClean="0"/>
              <a:t>Tập đọc</a:t>
            </a:r>
            <a:r>
              <a:rPr lang="en-US" sz="2400" smtClean="0"/>
              <a:t>:</a:t>
            </a:r>
          </a:p>
          <a:p>
            <a:pPr eaLnBrk="1" hangingPunct="1"/>
            <a:r>
              <a:rPr lang="en-US" sz="2400" smtClean="0"/>
              <a:t> Bài cũ: </a:t>
            </a:r>
          </a:p>
          <a:p>
            <a:pPr eaLnBrk="1" hangingPunct="1">
              <a:buFontTx/>
              <a:buNone/>
            </a:pPr>
            <a:r>
              <a:rPr lang="en-US" sz="2400" smtClean="0"/>
              <a:t>2/ Đọc bài   Tr</a:t>
            </a:r>
            <a:r>
              <a:rPr lang="en-US" sz="2800" smtClean="0"/>
              <a:t>ồng rừng ngập mặn</a:t>
            </a:r>
            <a:r>
              <a:rPr lang="en-US" sz="2400" smtClean="0"/>
              <a:t>.</a:t>
            </a:r>
          </a:p>
          <a:p>
            <a:pPr eaLnBrk="1" hangingPunct="1">
              <a:buFontTx/>
              <a:buNone/>
            </a:pPr>
            <a:r>
              <a:rPr lang="en-US" sz="2400" smtClean="0"/>
              <a:t>Vì sao các tỉnh ven biển có phong trào trồng rừng ngập mặn?</a:t>
            </a:r>
            <a:r>
              <a:rPr lang="en-US" sz="2800" smtClean="0"/>
              <a:t> </a:t>
            </a:r>
            <a:endParaRPr lang="en-US" sz="2400" smtClean="0"/>
          </a:p>
          <a:p>
            <a:pPr algn="ctr" eaLnBrk="1" hangingPunct="1">
              <a:spcBef>
                <a:spcPct val="0"/>
              </a:spcBef>
              <a:buFontTx/>
              <a:buNone/>
            </a:pPr>
            <a:endParaRPr lang="en-US" sz="2400" smtClean="0"/>
          </a:p>
        </p:txBody>
      </p:sp>
      <p:sp>
        <p:nvSpPr>
          <p:cNvPr id="19466" name="AutoShape 10"/>
          <p:cNvSpPr>
            <a:spLocks noChangeArrowheads="1"/>
          </p:cNvSpPr>
          <p:nvPr/>
        </p:nvSpPr>
        <p:spPr bwMode="auto">
          <a:xfrm>
            <a:off x="0" y="3886200"/>
            <a:ext cx="9144000" cy="1905000"/>
          </a:xfrm>
          <a:prstGeom prst="flowChartAlternateProcess">
            <a:avLst/>
          </a:prstGeom>
          <a:solidFill>
            <a:srgbClr val="FFFF66"/>
          </a:solidFill>
          <a:ln w="57150">
            <a:solidFill>
              <a:srgbClr val="0000FF"/>
            </a:solidFill>
            <a:miter lim="800000"/>
            <a:headEnd/>
            <a:tailEnd/>
          </a:ln>
        </p:spPr>
        <p:txBody>
          <a:bodyPr wrap="none" anchor="ctr"/>
          <a:lstStyle/>
          <a:p>
            <a:pPr algn="ctr"/>
            <a:r>
              <a:rPr lang="en-US" sz="2400">
                <a:solidFill>
                  <a:srgbClr val="0000FF"/>
                </a:solidFill>
                <a:latin typeface="Arial" charset="0"/>
              </a:rPr>
              <a:t>Vì các tỉnh này làm tốt công tác thông tin, tuyên truyền </a:t>
            </a:r>
          </a:p>
          <a:p>
            <a:pPr algn="ctr"/>
            <a:r>
              <a:rPr lang="en-US" sz="2400">
                <a:solidFill>
                  <a:srgbClr val="0000FF"/>
                </a:solidFill>
                <a:latin typeface="Arial" charset="0"/>
              </a:rPr>
              <a:t>để mọi người dân hiểu rõ tác dụng của rừng</a:t>
            </a:r>
            <a:r>
              <a:rPr lang="en-US" sz="1800">
                <a:solidFill>
                  <a:srgbClr val="0000FF"/>
                </a:solidFill>
                <a:latin typeface="Arial" charset="0"/>
              </a:rPr>
              <a:t> </a:t>
            </a:r>
            <a:r>
              <a:rPr lang="en-US" sz="2400">
                <a:solidFill>
                  <a:srgbClr val="0000FF"/>
                </a:solidFill>
                <a:latin typeface="Arial" charset="0"/>
              </a:rPr>
              <a:t>ngập mặn</a:t>
            </a:r>
          </a:p>
          <a:p>
            <a:pPr algn="ctr"/>
            <a:r>
              <a:rPr lang="en-US" sz="2400">
                <a:solidFill>
                  <a:srgbClr val="0000FF"/>
                </a:solidFill>
                <a:latin typeface="Arial" charset="0"/>
              </a:rPr>
              <a:t> đối với việc bảo vệ đê điều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9466"/>
                                        </p:tgtEl>
                                        <p:attrNameLst>
                                          <p:attrName>style.visibility</p:attrName>
                                        </p:attrNameLst>
                                      </p:cBhvr>
                                      <p:to>
                                        <p:strVal val="visible"/>
                                      </p:to>
                                    </p:set>
                                    <p:animEffect transition="in" filter="wheel(4)">
                                      <p:cBhvr>
                                        <p:cTn id="7" dur="2000"/>
                                        <p:tgtEl>
                                          <p:spTgt spid="194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5" name="Rectangle 13"/>
          <p:cNvSpPr>
            <a:spLocks noChangeArrowheads="1"/>
          </p:cNvSpPr>
          <p:nvPr/>
        </p:nvSpPr>
        <p:spPr bwMode="auto">
          <a:xfrm>
            <a:off x="2743200" y="838200"/>
            <a:ext cx="4495800" cy="519113"/>
          </a:xfrm>
          <a:prstGeom prst="rect">
            <a:avLst/>
          </a:prstGeom>
          <a:noFill/>
          <a:ln w="9525">
            <a:noFill/>
            <a:miter lim="800000"/>
            <a:headEnd/>
            <a:tailEnd/>
          </a:ln>
        </p:spPr>
        <p:txBody>
          <a:bodyPr>
            <a:spAutoFit/>
          </a:bodyPr>
          <a:lstStyle/>
          <a:p>
            <a:endParaRPr lang="en-US" sz="2800">
              <a:solidFill>
                <a:srgbClr val="0000FF"/>
              </a:solidFill>
              <a:latin typeface="Arial" charset="0"/>
            </a:endParaRPr>
          </a:p>
        </p:txBody>
      </p:sp>
      <p:pic>
        <p:nvPicPr>
          <p:cNvPr id="5123" name="Picture 14"/>
          <p:cNvPicPr>
            <a:picLocks noChangeAspect="1" noChangeArrowheads="1"/>
          </p:cNvPicPr>
          <p:nvPr/>
        </p:nvPicPr>
        <p:blipFill>
          <a:blip r:embed="rId2"/>
          <a:srcRect t="10170"/>
          <a:stretch>
            <a:fillRect/>
          </a:stretch>
        </p:blipFill>
        <p:spPr bwMode="auto">
          <a:xfrm>
            <a:off x="1219200" y="1676400"/>
            <a:ext cx="7010400" cy="4648200"/>
          </a:xfrm>
          <a:prstGeom prst="rect">
            <a:avLst/>
          </a:prstGeom>
          <a:noFill/>
          <a:ln w="38100">
            <a:solidFill>
              <a:srgbClr val="FF00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nodePh="1">
                                  <p:stCondLst>
                                    <p:cond delay="0"/>
                                  </p:stCondLst>
                                  <p:endCondLst>
                                    <p:cond evt="begin" delay="0">
                                      <p:tn val="5"/>
                                    </p:cond>
                                  </p:endCondLst>
                                  <p:childTnLst>
                                    <p:set>
                                      <p:cBhvr>
                                        <p:cTn id="6" dur="1" fill="hold">
                                          <p:stCondLst>
                                            <p:cond delay="0"/>
                                          </p:stCondLst>
                                        </p:cTn>
                                        <p:tgtEl>
                                          <p:spTgt spid="18445"/>
                                        </p:tgtEl>
                                        <p:attrNameLst>
                                          <p:attrName>style.visibility</p:attrName>
                                        </p:attrNameLst>
                                      </p:cBhvr>
                                      <p:to>
                                        <p:strVal val="visible"/>
                                      </p:to>
                                    </p:set>
                                    <p:animEffect transition="in" filter="checkerboard(across)">
                                      <p:cBhvr>
                                        <p:cTn id="7" dur="500"/>
                                        <p:tgtEl>
                                          <p:spTgt spid="184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a:grpSpLocks/>
          </p:cNvGrpSpPr>
          <p:nvPr/>
        </p:nvGrpSpPr>
        <p:grpSpPr bwMode="auto">
          <a:xfrm>
            <a:off x="2819400" y="1524000"/>
            <a:ext cx="6324600" cy="5334000"/>
            <a:chOff x="1440" y="960"/>
            <a:chExt cx="3984" cy="3360"/>
          </a:xfrm>
        </p:grpSpPr>
        <p:pic>
          <p:nvPicPr>
            <p:cNvPr id="6148" name="Picture 4"/>
            <p:cNvPicPr>
              <a:picLocks noChangeAspect="1" noChangeArrowheads="1"/>
            </p:cNvPicPr>
            <p:nvPr/>
          </p:nvPicPr>
          <p:blipFill>
            <a:blip r:embed="rId2">
              <a:lum contrast="60000"/>
            </a:blip>
            <a:srcRect/>
            <a:stretch>
              <a:fillRect/>
            </a:stretch>
          </p:blipFill>
          <p:spPr bwMode="auto">
            <a:xfrm>
              <a:off x="1440" y="2880"/>
              <a:ext cx="3984" cy="1440"/>
            </a:xfrm>
            <a:prstGeom prst="rect">
              <a:avLst/>
            </a:prstGeom>
            <a:noFill/>
            <a:ln w="9525">
              <a:solidFill>
                <a:srgbClr val="FF0000"/>
              </a:solidFill>
              <a:miter lim="800000"/>
              <a:headEnd/>
              <a:tailEnd/>
            </a:ln>
          </p:spPr>
        </p:pic>
        <p:pic>
          <p:nvPicPr>
            <p:cNvPr id="6149" name="Picture 5"/>
            <p:cNvPicPr>
              <a:picLocks noChangeAspect="1" noChangeArrowheads="1"/>
            </p:cNvPicPr>
            <p:nvPr/>
          </p:nvPicPr>
          <p:blipFill>
            <a:blip r:embed="rId3">
              <a:lum contrast="60000"/>
            </a:blip>
            <a:srcRect/>
            <a:stretch>
              <a:fillRect/>
            </a:stretch>
          </p:blipFill>
          <p:spPr bwMode="auto">
            <a:xfrm>
              <a:off x="3600" y="960"/>
              <a:ext cx="1824" cy="1920"/>
            </a:xfrm>
            <a:prstGeom prst="rect">
              <a:avLst/>
            </a:prstGeom>
            <a:noFill/>
            <a:ln w="9525">
              <a:solidFill>
                <a:srgbClr val="FF0000"/>
              </a:solidFill>
              <a:miter lim="800000"/>
              <a:headEnd/>
              <a:tailEnd/>
            </a:ln>
          </p:spPr>
        </p:pic>
      </p:grpSp>
      <p:sp>
        <p:nvSpPr>
          <p:cNvPr id="117766" name="Rectangle 6"/>
          <p:cNvSpPr>
            <a:spLocks noChangeArrowheads="1"/>
          </p:cNvSpPr>
          <p:nvPr/>
        </p:nvSpPr>
        <p:spPr bwMode="auto">
          <a:xfrm>
            <a:off x="4114800" y="533400"/>
            <a:ext cx="3624263" cy="1230313"/>
          </a:xfrm>
          <a:prstGeom prst="rect">
            <a:avLst/>
          </a:prstGeom>
          <a:noFill/>
          <a:ln w="9525">
            <a:noFill/>
            <a:miter lim="800000"/>
            <a:headEnd/>
            <a:tailEnd/>
          </a:ln>
        </p:spPr>
        <p:txBody>
          <a:bodyPr wrap="none">
            <a:spAutoFit/>
          </a:bodyPr>
          <a:lstStyle/>
          <a:p>
            <a:r>
              <a:rPr lang="en-US" sz="2800">
                <a:solidFill>
                  <a:srgbClr val="0000FF"/>
                </a:solidFill>
                <a:latin typeface="Arial" charset="0"/>
              </a:rPr>
              <a:t>Chuỗi ngọc lam </a:t>
            </a:r>
            <a:br>
              <a:rPr lang="en-US" sz="2800">
                <a:solidFill>
                  <a:srgbClr val="0000FF"/>
                </a:solidFill>
                <a:latin typeface="Arial" charset="0"/>
              </a:rPr>
            </a:br>
            <a:r>
              <a:rPr lang="en-US" sz="2800">
                <a:solidFill>
                  <a:srgbClr val="0000FF"/>
                </a:solidFill>
                <a:latin typeface="Arial" charset="0"/>
              </a:rPr>
              <a:t>              </a:t>
            </a:r>
            <a:r>
              <a:rPr lang="en-US" sz="1800">
                <a:solidFill>
                  <a:srgbClr val="0F0C50"/>
                </a:solidFill>
                <a:latin typeface="Arial" charset="0"/>
              </a:rPr>
              <a:t>PHUN-TƠN 0-XLƠ</a:t>
            </a:r>
            <a:r>
              <a:rPr lang="en-US" sz="1800">
                <a:solidFill>
                  <a:schemeClr val="tx2"/>
                </a:solidFill>
                <a:latin typeface="Arial" charset="0"/>
              </a:rPr>
              <a:t> </a:t>
            </a:r>
            <a:r>
              <a:rPr lang="en-US" sz="1800">
                <a:latin typeface="Arial" charset="0"/>
              </a:rPr>
              <a:t/>
            </a:r>
            <a:br>
              <a:rPr lang="en-US" sz="1800">
                <a:latin typeface="Arial" charset="0"/>
              </a:rPr>
            </a:br>
            <a:endParaRPr lang="en-US" sz="18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7766"/>
                                        </p:tgtEl>
                                        <p:attrNameLst>
                                          <p:attrName>style.visibility</p:attrName>
                                        </p:attrNameLst>
                                      </p:cBhvr>
                                      <p:to>
                                        <p:strVal val="visible"/>
                                      </p:to>
                                    </p:set>
                                    <p:animEffect transition="in" filter="checkerboard(across)">
                                      <p:cBhvr>
                                        <p:cTn id="12" dur="500"/>
                                        <p:tgtEl>
                                          <p:spTgt spid="11776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xit" presetSubtype="16" fill="hold" nodeType="clickEffect">
                                  <p:stCondLst>
                                    <p:cond delay="0"/>
                                  </p:stCondLst>
                                  <p:childTnLst>
                                    <p:animEffect transition="out" filter="box(in)">
                                      <p:cBhvr>
                                        <p:cTn id="16" dur="500"/>
                                        <p:tgtEl>
                                          <p:spTgt spid="2"/>
                                        </p:tgtEl>
                                      </p:cBhvr>
                                    </p:animEffect>
                                    <p:set>
                                      <p:cBhvr>
                                        <p:cTn id="1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5"/>
          <p:cNvSpPr>
            <a:spLocks noChangeArrowheads="1"/>
          </p:cNvSpPr>
          <p:nvPr/>
        </p:nvSpPr>
        <p:spPr bwMode="auto">
          <a:xfrm>
            <a:off x="0" y="1371600"/>
            <a:ext cx="3200400" cy="762000"/>
          </a:xfrm>
          <a:prstGeom prst="flowChartTerminator">
            <a:avLst/>
          </a:prstGeom>
          <a:solidFill>
            <a:schemeClr val="accent1"/>
          </a:solidFill>
          <a:ln w="28575">
            <a:solidFill>
              <a:srgbClr val="FF0000"/>
            </a:solidFill>
            <a:miter lim="800000"/>
            <a:headEnd/>
            <a:tailEnd/>
          </a:ln>
        </p:spPr>
        <p:txBody>
          <a:bodyPr wrap="none" anchor="ctr"/>
          <a:lstStyle/>
          <a:p>
            <a:pPr algn="ctr" eaLnBrk="0" hangingPunct="0"/>
            <a:r>
              <a:rPr lang="en-US" sz="2400" b="1">
                <a:latin typeface="Arial" charset="0"/>
              </a:rPr>
              <a:t>a/Luyện đọc </a:t>
            </a:r>
          </a:p>
        </p:txBody>
      </p:sp>
      <p:sp>
        <p:nvSpPr>
          <p:cNvPr id="79883" name="Rectangle 11"/>
          <p:cNvSpPr>
            <a:spLocks noChangeArrowheads="1"/>
          </p:cNvSpPr>
          <p:nvPr/>
        </p:nvSpPr>
        <p:spPr bwMode="auto">
          <a:xfrm>
            <a:off x="3810000" y="1752600"/>
            <a:ext cx="733425" cy="461963"/>
          </a:xfrm>
          <a:prstGeom prst="rect">
            <a:avLst/>
          </a:prstGeom>
          <a:noFill/>
          <a:ln w="9525">
            <a:noFill/>
            <a:miter lim="800000"/>
            <a:headEnd/>
            <a:tailEnd/>
          </a:ln>
        </p:spPr>
        <p:txBody>
          <a:bodyPr wrap="none">
            <a:spAutoFit/>
          </a:bodyPr>
          <a:lstStyle/>
          <a:p>
            <a:r>
              <a:rPr lang="en-US" sz="2400">
                <a:latin typeface="Arial" charset="0"/>
              </a:rPr>
              <a:t>Pi-e</a:t>
            </a:r>
            <a:endParaRPr lang="en-US" sz="1600" b="1">
              <a:latin typeface="Arial" charset="0"/>
            </a:endParaRPr>
          </a:p>
        </p:txBody>
      </p:sp>
      <p:sp>
        <p:nvSpPr>
          <p:cNvPr id="79885" name="Rectangle 13"/>
          <p:cNvSpPr>
            <a:spLocks noChangeArrowheads="1"/>
          </p:cNvSpPr>
          <p:nvPr/>
        </p:nvSpPr>
        <p:spPr bwMode="auto">
          <a:xfrm>
            <a:off x="3810000" y="3886200"/>
            <a:ext cx="3124200" cy="461963"/>
          </a:xfrm>
          <a:prstGeom prst="rect">
            <a:avLst/>
          </a:prstGeom>
          <a:noFill/>
          <a:ln w="9525">
            <a:noFill/>
            <a:miter lim="800000"/>
            <a:headEnd/>
            <a:tailEnd/>
          </a:ln>
        </p:spPr>
        <p:txBody>
          <a:bodyPr>
            <a:spAutoFit/>
          </a:bodyPr>
          <a:lstStyle/>
          <a:p>
            <a:r>
              <a:rPr lang="en-US" sz="2400">
                <a:latin typeface="Arial" charset="0"/>
              </a:rPr>
              <a:t>trầm ngâm</a:t>
            </a:r>
            <a:r>
              <a:rPr lang="en-US" sz="1800">
                <a:latin typeface="Arial" charset="0"/>
              </a:rPr>
              <a:t> </a:t>
            </a:r>
          </a:p>
        </p:txBody>
      </p:sp>
      <p:sp>
        <p:nvSpPr>
          <p:cNvPr id="79886" name="Rectangle 14"/>
          <p:cNvSpPr>
            <a:spLocks noChangeArrowheads="1"/>
          </p:cNvSpPr>
          <p:nvPr/>
        </p:nvSpPr>
        <p:spPr bwMode="auto">
          <a:xfrm>
            <a:off x="3810000" y="4343400"/>
            <a:ext cx="2286000" cy="461963"/>
          </a:xfrm>
          <a:prstGeom prst="rect">
            <a:avLst/>
          </a:prstGeom>
          <a:noFill/>
          <a:ln w="9525">
            <a:noFill/>
            <a:miter lim="800000"/>
            <a:headEnd/>
            <a:tailEnd/>
          </a:ln>
        </p:spPr>
        <p:txBody>
          <a:bodyPr>
            <a:spAutoFit/>
          </a:bodyPr>
          <a:lstStyle/>
          <a:p>
            <a:pPr eaLnBrk="0" hangingPunct="0"/>
            <a:r>
              <a:rPr lang="en-US" sz="2400">
                <a:latin typeface="Arial" charset="0"/>
              </a:rPr>
              <a:t>giáo đường</a:t>
            </a:r>
            <a:r>
              <a:rPr lang="en-US" sz="1800">
                <a:latin typeface="Arial" charset="0"/>
              </a:rPr>
              <a:t> </a:t>
            </a:r>
          </a:p>
        </p:txBody>
      </p:sp>
      <p:sp>
        <p:nvSpPr>
          <p:cNvPr id="79887" name="Rectangle 15"/>
          <p:cNvSpPr>
            <a:spLocks noChangeArrowheads="1"/>
          </p:cNvSpPr>
          <p:nvPr/>
        </p:nvSpPr>
        <p:spPr bwMode="auto">
          <a:xfrm>
            <a:off x="3886200" y="2819400"/>
            <a:ext cx="1908175" cy="461963"/>
          </a:xfrm>
          <a:prstGeom prst="rect">
            <a:avLst/>
          </a:prstGeom>
          <a:noFill/>
          <a:ln w="9525">
            <a:noFill/>
            <a:miter lim="800000"/>
            <a:headEnd/>
            <a:tailEnd/>
          </a:ln>
        </p:spPr>
        <p:txBody>
          <a:bodyPr>
            <a:spAutoFit/>
          </a:bodyPr>
          <a:lstStyle/>
          <a:p>
            <a:pPr eaLnBrk="0" hangingPunct="0"/>
            <a:r>
              <a:rPr lang="en-US" sz="2400">
                <a:latin typeface="Arial" charset="0"/>
              </a:rPr>
              <a:t>lúi húi  </a:t>
            </a:r>
          </a:p>
        </p:txBody>
      </p:sp>
      <p:sp>
        <p:nvSpPr>
          <p:cNvPr id="79892" name="Rectangle 20"/>
          <p:cNvSpPr>
            <a:spLocks noChangeArrowheads="1"/>
          </p:cNvSpPr>
          <p:nvPr/>
        </p:nvSpPr>
        <p:spPr bwMode="auto">
          <a:xfrm>
            <a:off x="3886200" y="2286000"/>
            <a:ext cx="1258888" cy="461963"/>
          </a:xfrm>
          <a:prstGeom prst="rect">
            <a:avLst/>
          </a:prstGeom>
          <a:noFill/>
          <a:ln w="9525">
            <a:noFill/>
            <a:miter lim="800000"/>
            <a:headEnd/>
            <a:tailEnd/>
          </a:ln>
        </p:spPr>
        <p:txBody>
          <a:bodyPr wrap="none">
            <a:spAutoFit/>
          </a:bodyPr>
          <a:lstStyle/>
          <a:p>
            <a:r>
              <a:rPr lang="en-US" sz="2400">
                <a:latin typeface="Arial" charset="0"/>
              </a:rPr>
              <a:t>Nô-en </a:t>
            </a:r>
            <a:r>
              <a:rPr lang="en-US" sz="2400" b="1">
                <a:latin typeface="Arial" charset="0"/>
              </a:rPr>
              <a:t> </a:t>
            </a:r>
            <a:r>
              <a:rPr lang="en-US" sz="1600" b="1">
                <a:latin typeface="Arial" charset="0"/>
              </a:rPr>
              <a:t> </a:t>
            </a:r>
          </a:p>
        </p:txBody>
      </p:sp>
      <p:sp>
        <p:nvSpPr>
          <p:cNvPr id="79893" name="Rectangle 21"/>
          <p:cNvSpPr>
            <a:spLocks noChangeArrowheads="1"/>
          </p:cNvSpPr>
          <p:nvPr/>
        </p:nvSpPr>
        <p:spPr bwMode="auto">
          <a:xfrm>
            <a:off x="3810000" y="3276600"/>
            <a:ext cx="1262063" cy="461963"/>
          </a:xfrm>
          <a:prstGeom prst="rect">
            <a:avLst/>
          </a:prstGeom>
          <a:noFill/>
          <a:ln w="9525">
            <a:noFill/>
            <a:miter lim="800000"/>
            <a:headEnd/>
            <a:tailEnd/>
          </a:ln>
        </p:spPr>
        <p:txBody>
          <a:bodyPr wrap="none">
            <a:spAutoFit/>
          </a:bodyPr>
          <a:lstStyle/>
          <a:p>
            <a:r>
              <a:rPr lang="en-US" sz="2400">
                <a:latin typeface="Arial" charset="0"/>
              </a:rPr>
              <a:t>Gioan </a:t>
            </a:r>
            <a:r>
              <a:rPr lang="en-US" b="1">
                <a:latin typeface="Arial" charset="0"/>
              </a:rPr>
              <a:t>  </a:t>
            </a:r>
          </a:p>
        </p:txBody>
      </p:sp>
      <p:sp>
        <p:nvSpPr>
          <p:cNvPr id="7177" name="Rectangle 36"/>
          <p:cNvSpPr>
            <a:spLocks noChangeArrowheads="1"/>
          </p:cNvSpPr>
          <p:nvPr/>
        </p:nvSpPr>
        <p:spPr bwMode="auto">
          <a:xfrm>
            <a:off x="2438400" y="457200"/>
            <a:ext cx="5257800" cy="1108075"/>
          </a:xfrm>
          <a:prstGeom prst="rect">
            <a:avLst/>
          </a:prstGeom>
          <a:noFill/>
          <a:ln w="9525">
            <a:noFill/>
            <a:miter lim="800000"/>
            <a:headEnd/>
            <a:tailEnd/>
          </a:ln>
        </p:spPr>
        <p:txBody>
          <a:bodyPr>
            <a:spAutoFit/>
          </a:bodyPr>
          <a:lstStyle/>
          <a:p>
            <a:r>
              <a:rPr lang="en-US" sz="2400">
                <a:solidFill>
                  <a:srgbClr val="0000FF"/>
                </a:solidFill>
                <a:latin typeface="Arial" charset="0"/>
              </a:rPr>
              <a:t>Chuỗi ngọc lam </a:t>
            </a:r>
            <a:br>
              <a:rPr lang="en-US" sz="2400">
                <a:solidFill>
                  <a:srgbClr val="0000FF"/>
                </a:solidFill>
                <a:latin typeface="Arial" charset="0"/>
              </a:rPr>
            </a:br>
            <a:r>
              <a:rPr lang="en-US" sz="2400">
                <a:solidFill>
                  <a:srgbClr val="0000FF"/>
                </a:solidFill>
                <a:latin typeface="Arial" charset="0"/>
              </a:rPr>
              <a:t>              </a:t>
            </a:r>
            <a:r>
              <a:rPr lang="en-US" sz="1600">
                <a:solidFill>
                  <a:srgbClr val="0F0C50"/>
                </a:solidFill>
                <a:latin typeface="Arial" charset="0"/>
              </a:rPr>
              <a:t>PHUN-TƠN 0-XLƠ</a:t>
            </a:r>
            <a:r>
              <a:rPr lang="en-US" sz="1600">
                <a:solidFill>
                  <a:schemeClr val="tx2"/>
                </a:solidFill>
                <a:latin typeface="Arial" charset="0"/>
              </a:rPr>
              <a:t> </a:t>
            </a:r>
            <a:r>
              <a:rPr lang="en-US" sz="1600">
                <a:latin typeface="Arial" charset="0"/>
              </a:rPr>
              <a:t/>
            </a:r>
            <a:br>
              <a:rPr lang="en-US" sz="1600">
                <a:latin typeface="Arial" charset="0"/>
              </a:rPr>
            </a:br>
            <a:endParaRPr lang="en-US" sz="1600">
              <a:latin typeface="Arial" charset="0"/>
            </a:endParaRPr>
          </a:p>
        </p:txBody>
      </p:sp>
      <p:sp>
        <p:nvSpPr>
          <p:cNvPr id="79910" name="Rectangle 38"/>
          <p:cNvSpPr>
            <a:spLocks noChangeArrowheads="1"/>
          </p:cNvSpPr>
          <p:nvPr/>
        </p:nvSpPr>
        <p:spPr bwMode="auto">
          <a:xfrm>
            <a:off x="304800" y="5105400"/>
            <a:ext cx="8839200" cy="1200150"/>
          </a:xfrm>
          <a:prstGeom prst="rect">
            <a:avLst/>
          </a:prstGeom>
          <a:noFill/>
          <a:ln w="9525">
            <a:noFill/>
            <a:miter lim="800000"/>
            <a:headEnd/>
            <a:tailEnd/>
          </a:ln>
        </p:spPr>
        <p:txBody>
          <a:bodyPr>
            <a:spAutoFit/>
          </a:bodyPr>
          <a:lstStyle/>
          <a:p>
            <a:r>
              <a:rPr lang="en-US" sz="2400">
                <a:latin typeface="Arial" charset="0"/>
              </a:rPr>
              <a:t>Cô đâu biết chuỗi ngọc này Pi-e dành để tặng vợ chưa cưới của mình, nhưng rồi một tai nạn giao thông đã cướp mất người</a:t>
            </a:r>
            <a:r>
              <a:rPr lang="en-US" sz="1800">
                <a:latin typeface="Arial" charset="0"/>
              </a:rPr>
              <a:t> </a:t>
            </a:r>
            <a:r>
              <a:rPr lang="en-US" sz="2400">
                <a:latin typeface="Arial" charset="0"/>
              </a:rPr>
              <a:t>anh yêu quý.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9883"/>
                                        </p:tgtEl>
                                        <p:attrNameLst>
                                          <p:attrName>style.visibility</p:attrName>
                                        </p:attrNameLst>
                                      </p:cBhvr>
                                      <p:to>
                                        <p:strVal val="visible"/>
                                      </p:to>
                                    </p:set>
                                    <p:animEffect transition="in" filter="blinds(horizontal)">
                                      <p:cBhvr>
                                        <p:cTn id="7" dur="500"/>
                                        <p:tgtEl>
                                          <p:spTgt spid="798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79892"/>
                                        </p:tgtEl>
                                        <p:attrNameLst>
                                          <p:attrName>style.visibility</p:attrName>
                                        </p:attrNameLst>
                                      </p:cBhvr>
                                      <p:to>
                                        <p:strVal val="visible"/>
                                      </p:to>
                                    </p:set>
                                    <p:animEffect transition="in" filter="diamond(in)">
                                      <p:cBhvr>
                                        <p:cTn id="12" dur="2000"/>
                                        <p:tgtEl>
                                          <p:spTgt spid="7989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79887"/>
                                        </p:tgtEl>
                                        <p:attrNameLst>
                                          <p:attrName>style.visibility</p:attrName>
                                        </p:attrNameLst>
                                      </p:cBhvr>
                                      <p:to>
                                        <p:strVal val="visible"/>
                                      </p:to>
                                    </p:set>
                                    <p:animEffect transition="in" filter="diamond(in)">
                                      <p:cBhvr>
                                        <p:cTn id="17" dur="2000"/>
                                        <p:tgtEl>
                                          <p:spTgt spid="7988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79893"/>
                                        </p:tgtEl>
                                        <p:attrNameLst>
                                          <p:attrName>style.visibility</p:attrName>
                                        </p:attrNameLst>
                                      </p:cBhvr>
                                      <p:to>
                                        <p:strVal val="visible"/>
                                      </p:to>
                                    </p:set>
                                    <p:animEffect transition="in" filter="diamond(in)">
                                      <p:cBhvr>
                                        <p:cTn id="22" dur="2000"/>
                                        <p:tgtEl>
                                          <p:spTgt spid="7989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79885"/>
                                        </p:tgtEl>
                                        <p:attrNameLst>
                                          <p:attrName>style.visibility</p:attrName>
                                        </p:attrNameLst>
                                      </p:cBhvr>
                                      <p:to>
                                        <p:strVal val="visible"/>
                                      </p:to>
                                    </p:set>
                                    <p:animEffect transition="in" filter="checkerboard(across)">
                                      <p:cBhvr>
                                        <p:cTn id="27" dur="500"/>
                                        <p:tgtEl>
                                          <p:spTgt spid="7988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79886"/>
                                        </p:tgtEl>
                                        <p:attrNameLst>
                                          <p:attrName>style.visibility</p:attrName>
                                        </p:attrNameLst>
                                      </p:cBhvr>
                                      <p:to>
                                        <p:strVal val="visible"/>
                                      </p:to>
                                    </p:set>
                                    <p:animEffect transition="in" filter="diamond(in)">
                                      <p:cBhvr>
                                        <p:cTn id="32" dur="2000"/>
                                        <p:tgtEl>
                                          <p:spTgt spid="7988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79910"/>
                                        </p:tgtEl>
                                        <p:attrNameLst>
                                          <p:attrName>style.visibility</p:attrName>
                                        </p:attrNameLst>
                                      </p:cBhvr>
                                      <p:to>
                                        <p:strVal val="visible"/>
                                      </p:to>
                                    </p:set>
                                    <p:animEffect transition="in" filter="blinds(horizontal)">
                                      <p:cBhvr>
                                        <p:cTn id="37" dur="500"/>
                                        <p:tgtEl>
                                          <p:spTgt spid="799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83" grpId="0"/>
      <p:bldP spid="79885" grpId="0"/>
      <p:bldP spid="79886" grpId="0"/>
      <p:bldP spid="79887" grpId="0"/>
      <p:bldP spid="79892" grpId="0"/>
      <p:bldP spid="79893" grpId="0"/>
      <p:bldP spid="799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2" name="Rectangle 6"/>
          <p:cNvSpPr>
            <a:spLocks noChangeArrowheads="1"/>
          </p:cNvSpPr>
          <p:nvPr/>
        </p:nvSpPr>
        <p:spPr bwMode="auto">
          <a:xfrm>
            <a:off x="838200" y="2590800"/>
            <a:ext cx="2884488" cy="523875"/>
          </a:xfrm>
          <a:prstGeom prst="rect">
            <a:avLst/>
          </a:prstGeom>
          <a:noFill/>
          <a:ln w="9525">
            <a:noFill/>
            <a:miter lim="800000"/>
            <a:headEnd/>
            <a:tailEnd/>
          </a:ln>
        </p:spPr>
        <p:txBody>
          <a:bodyPr wrap="none">
            <a:spAutoFit/>
          </a:bodyPr>
          <a:lstStyle/>
          <a:p>
            <a:r>
              <a:rPr lang="en-US" sz="2800">
                <a:solidFill>
                  <a:srgbClr val="0000FF"/>
                </a:solidFill>
                <a:latin typeface="Arial" charset="0"/>
              </a:rPr>
              <a:t>Chuỗi ngọc lam  </a:t>
            </a:r>
          </a:p>
        </p:txBody>
      </p:sp>
      <p:sp>
        <p:nvSpPr>
          <p:cNvPr id="8195" name="Rectangle 9"/>
          <p:cNvSpPr>
            <a:spLocks noChangeArrowheads="1"/>
          </p:cNvSpPr>
          <p:nvPr/>
        </p:nvSpPr>
        <p:spPr bwMode="auto">
          <a:xfrm>
            <a:off x="2438400" y="457200"/>
            <a:ext cx="5257800" cy="1220788"/>
          </a:xfrm>
          <a:prstGeom prst="rect">
            <a:avLst/>
          </a:prstGeom>
          <a:noFill/>
          <a:ln w="9525">
            <a:noFill/>
            <a:miter lim="800000"/>
            <a:headEnd/>
            <a:tailEnd/>
          </a:ln>
        </p:spPr>
        <p:txBody>
          <a:bodyPr>
            <a:spAutoFit/>
          </a:bodyPr>
          <a:lstStyle/>
          <a:p>
            <a:r>
              <a:rPr lang="en-US" sz="2800">
                <a:solidFill>
                  <a:srgbClr val="0000FF"/>
                </a:solidFill>
                <a:latin typeface="Arial" charset="0"/>
              </a:rPr>
              <a:t>Chuỗi ngọc lam </a:t>
            </a:r>
            <a:br>
              <a:rPr lang="en-US" sz="2800">
                <a:solidFill>
                  <a:srgbClr val="0000FF"/>
                </a:solidFill>
                <a:latin typeface="Arial" charset="0"/>
              </a:rPr>
            </a:br>
            <a:r>
              <a:rPr lang="en-US" sz="2800">
                <a:solidFill>
                  <a:srgbClr val="0000FF"/>
                </a:solidFill>
                <a:latin typeface="Arial" charset="0"/>
              </a:rPr>
              <a:t>              </a:t>
            </a:r>
            <a:r>
              <a:rPr lang="en-US" sz="1800">
                <a:solidFill>
                  <a:srgbClr val="0F0C50"/>
                </a:solidFill>
                <a:latin typeface="Arial" charset="0"/>
              </a:rPr>
              <a:t>PHUN-TƠN 0-XLƠ</a:t>
            </a:r>
            <a:r>
              <a:rPr lang="en-US" sz="1800">
                <a:solidFill>
                  <a:schemeClr val="tx2"/>
                </a:solidFill>
                <a:latin typeface="Arial" charset="0"/>
              </a:rPr>
              <a:t> </a:t>
            </a:r>
            <a:r>
              <a:rPr lang="en-US" sz="1800">
                <a:latin typeface="Arial" charset="0"/>
              </a:rPr>
              <a:t/>
            </a:r>
            <a:br>
              <a:rPr lang="en-US" sz="1800">
                <a:latin typeface="Arial" charset="0"/>
              </a:rPr>
            </a:br>
            <a:endParaRPr lang="en-US" sz="1800">
              <a:latin typeface="Arial" charset="0"/>
            </a:endParaRPr>
          </a:p>
        </p:txBody>
      </p:sp>
      <p:pic>
        <p:nvPicPr>
          <p:cNvPr id="8196" name="Picture 12" descr="ocean-blue-pearl-necklace-with-blue-crazy-horse-jasper"/>
          <p:cNvPicPr>
            <a:picLocks noChangeAspect="1" noChangeArrowheads="1"/>
          </p:cNvPicPr>
          <p:nvPr/>
        </p:nvPicPr>
        <p:blipFill>
          <a:blip r:embed="rId2"/>
          <a:srcRect/>
          <a:stretch>
            <a:fillRect/>
          </a:stretch>
        </p:blipFill>
        <p:spPr bwMode="auto">
          <a:xfrm>
            <a:off x="4953000" y="2286000"/>
            <a:ext cx="2362200" cy="3324225"/>
          </a:xfrm>
          <a:prstGeom prst="rect">
            <a:avLst/>
          </a:prstGeom>
          <a:solidFill>
            <a:srgbClr val="FFFF66"/>
          </a:solidFill>
          <a:ln w="9525">
            <a:solidFill>
              <a:srgbClr val="FF00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11622"/>
                                        </p:tgtEl>
                                        <p:attrNameLst>
                                          <p:attrName>style.visibility</p:attrName>
                                        </p:attrNameLst>
                                      </p:cBhvr>
                                      <p:to>
                                        <p:strVal val="visible"/>
                                      </p:to>
                                    </p:set>
                                    <p:animEffect transition="in" filter="wheel(4)">
                                      <p:cBhvr>
                                        <p:cTn id="7" dur="500"/>
                                        <p:tgtEl>
                                          <p:spTgt spid="1116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83" name="Rectangle 11"/>
          <p:cNvSpPr>
            <a:spLocks noChangeArrowheads="1"/>
          </p:cNvSpPr>
          <p:nvPr/>
        </p:nvSpPr>
        <p:spPr bwMode="auto">
          <a:xfrm>
            <a:off x="0" y="1981200"/>
            <a:ext cx="1685925" cy="461963"/>
          </a:xfrm>
          <a:prstGeom prst="rect">
            <a:avLst/>
          </a:prstGeom>
          <a:noFill/>
          <a:ln w="9525">
            <a:noFill/>
            <a:miter lim="800000"/>
            <a:headEnd/>
            <a:tailEnd/>
          </a:ln>
        </p:spPr>
        <p:txBody>
          <a:bodyPr wrap="none">
            <a:spAutoFit/>
          </a:bodyPr>
          <a:lstStyle/>
          <a:p>
            <a:r>
              <a:rPr lang="en-US" sz="2400">
                <a:latin typeface="Arial" charset="0"/>
              </a:rPr>
              <a:t>Lễ Nô-en:</a:t>
            </a:r>
            <a:r>
              <a:rPr lang="en-US" sz="1800">
                <a:latin typeface="Arial" charset="0"/>
              </a:rPr>
              <a:t> </a:t>
            </a:r>
            <a:r>
              <a:rPr lang="en-US" sz="2400">
                <a:latin typeface="Arial" charset="0"/>
              </a:rPr>
              <a:t> </a:t>
            </a:r>
          </a:p>
        </p:txBody>
      </p:sp>
      <p:sp>
        <p:nvSpPr>
          <p:cNvPr id="54287" name="Text Box 15"/>
          <p:cNvSpPr txBox="1">
            <a:spLocks noChangeArrowheads="1"/>
          </p:cNvSpPr>
          <p:nvPr/>
        </p:nvSpPr>
        <p:spPr bwMode="auto">
          <a:xfrm>
            <a:off x="0" y="4343400"/>
            <a:ext cx="2895600" cy="461963"/>
          </a:xfrm>
          <a:prstGeom prst="rect">
            <a:avLst/>
          </a:prstGeom>
          <a:noFill/>
          <a:ln w="9525">
            <a:noFill/>
            <a:miter lim="800000"/>
            <a:headEnd/>
            <a:tailEnd/>
          </a:ln>
        </p:spPr>
        <p:txBody>
          <a:bodyPr>
            <a:spAutoFit/>
          </a:bodyPr>
          <a:lstStyle/>
          <a:p>
            <a:pPr>
              <a:spcBef>
                <a:spcPct val="50000"/>
              </a:spcBef>
            </a:pPr>
            <a:r>
              <a:rPr lang="en-US" sz="2400">
                <a:latin typeface="Arial" charset="0"/>
              </a:rPr>
              <a:t>Giáo đường :</a:t>
            </a:r>
          </a:p>
        </p:txBody>
      </p:sp>
      <p:sp>
        <p:nvSpPr>
          <p:cNvPr id="54288" name="Text Box 16"/>
          <p:cNvSpPr txBox="1">
            <a:spLocks noChangeArrowheads="1"/>
          </p:cNvSpPr>
          <p:nvPr/>
        </p:nvSpPr>
        <p:spPr bwMode="auto">
          <a:xfrm>
            <a:off x="1981200" y="4419600"/>
            <a:ext cx="5486400" cy="461963"/>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Nhà thờ</a:t>
            </a:r>
            <a:r>
              <a:rPr lang="en-US" sz="1800">
                <a:latin typeface="Arial" charset="0"/>
              </a:rPr>
              <a:t> </a:t>
            </a:r>
          </a:p>
        </p:txBody>
      </p:sp>
      <p:sp>
        <p:nvSpPr>
          <p:cNvPr id="9221" name="Rectangle 17"/>
          <p:cNvSpPr>
            <a:spLocks noChangeArrowheads="1"/>
          </p:cNvSpPr>
          <p:nvPr/>
        </p:nvSpPr>
        <p:spPr bwMode="auto">
          <a:xfrm>
            <a:off x="2209800" y="304800"/>
            <a:ext cx="5257800" cy="1108075"/>
          </a:xfrm>
          <a:prstGeom prst="rect">
            <a:avLst/>
          </a:prstGeom>
          <a:noFill/>
          <a:ln w="9525">
            <a:noFill/>
            <a:miter lim="800000"/>
            <a:headEnd/>
            <a:tailEnd/>
          </a:ln>
        </p:spPr>
        <p:txBody>
          <a:bodyPr>
            <a:spAutoFit/>
          </a:bodyPr>
          <a:lstStyle/>
          <a:p>
            <a:r>
              <a:rPr lang="en-US" sz="2400">
                <a:solidFill>
                  <a:srgbClr val="0000FF"/>
                </a:solidFill>
                <a:latin typeface="Arial" charset="0"/>
              </a:rPr>
              <a:t>Chuỗi ngọc lam </a:t>
            </a:r>
            <a:br>
              <a:rPr lang="en-US" sz="2400">
                <a:solidFill>
                  <a:srgbClr val="0000FF"/>
                </a:solidFill>
                <a:latin typeface="Arial" charset="0"/>
              </a:rPr>
            </a:br>
            <a:r>
              <a:rPr lang="en-US" sz="2400">
                <a:solidFill>
                  <a:srgbClr val="0000FF"/>
                </a:solidFill>
                <a:latin typeface="Arial" charset="0"/>
              </a:rPr>
              <a:t>              </a:t>
            </a:r>
            <a:r>
              <a:rPr lang="en-US" sz="1600">
                <a:solidFill>
                  <a:srgbClr val="0F0C50"/>
                </a:solidFill>
                <a:latin typeface="Arial" charset="0"/>
              </a:rPr>
              <a:t>PHUN-TƠN 0-XLƠ</a:t>
            </a:r>
            <a:r>
              <a:rPr lang="en-US" sz="1600">
                <a:solidFill>
                  <a:schemeClr val="tx2"/>
                </a:solidFill>
                <a:latin typeface="Arial" charset="0"/>
              </a:rPr>
              <a:t> </a:t>
            </a:r>
            <a:r>
              <a:rPr lang="en-US" sz="1600">
                <a:latin typeface="Arial" charset="0"/>
              </a:rPr>
              <a:t/>
            </a:r>
            <a:br>
              <a:rPr lang="en-US" sz="1600">
                <a:latin typeface="Arial" charset="0"/>
              </a:rPr>
            </a:br>
            <a:endParaRPr lang="en-US" sz="1600">
              <a:latin typeface="Arial" charset="0"/>
            </a:endParaRPr>
          </a:p>
        </p:txBody>
      </p:sp>
      <p:sp>
        <p:nvSpPr>
          <p:cNvPr id="54290" name="Text Box 18"/>
          <p:cNvSpPr txBox="1">
            <a:spLocks noChangeArrowheads="1"/>
          </p:cNvSpPr>
          <p:nvPr/>
        </p:nvSpPr>
        <p:spPr bwMode="auto">
          <a:xfrm>
            <a:off x="2438400" y="1981200"/>
            <a:ext cx="5715000" cy="1570038"/>
          </a:xfrm>
          <a:prstGeom prst="rect">
            <a:avLst/>
          </a:prstGeom>
          <a:noFill/>
          <a:ln w="9525">
            <a:noFill/>
            <a:miter lim="800000"/>
            <a:headEnd/>
            <a:tailEnd/>
          </a:ln>
        </p:spPr>
        <p:txBody>
          <a:bodyPr>
            <a:spAutoFit/>
          </a:bodyPr>
          <a:lstStyle/>
          <a:p>
            <a:pPr>
              <a:spcBef>
                <a:spcPct val="50000"/>
              </a:spcBef>
            </a:pPr>
            <a:r>
              <a:rPr lang="en-US" sz="2400">
                <a:solidFill>
                  <a:srgbClr val="0000FF"/>
                </a:solidFill>
                <a:latin typeface="Arial" charset="0"/>
              </a:rPr>
              <a:t>Lễ quan trong nhất trong năm của Thiên Chúa giáo được tổ chức từ đêm 24 tháng 12 đến hết 25 tháng 12 để mừng ngày Chúa Jê-su ra đời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4283"/>
                                        </p:tgtEl>
                                        <p:attrNameLst>
                                          <p:attrName>style.visibility</p:attrName>
                                        </p:attrNameLst>
                                      </p:cBhvr>
                                      <p:to>
                                        <p:strVal val="visible"/>
                                      </p:to>
                                    </p:set>
                                    <p:animEffect transition="in" filter="box(in)">
                                      <p:cBhvr>
                                        <p:cTn id="7" dur="500"/>
                                        <p:tgtEl>
                                          <p:spTgt spid="542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4290"/>
                                        </p:tgtEl>
                                        <p:attrNameLst>
                                          <p:attrName>style.visibility</p:attrName>
                                        </p:attrNameLst>
                                      </p:cBhvr>
                                      <p:to>
                                        <p:strVal val="visible"/>
                                      </p:to>
                                    </p:set>
                                    <p:animEffect transition="in" filter="blinds(horizontal)">
                                      <p:cBhvr>
                                        <p:cTn id="12" dur="500"/>
                                        <p:tgtEl>
                                          <p:spTgt spid="542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54287"/>
                                        </p:tgtEl>
                                        <p:attrNameLst>
                                          <p:attrName>style.visibility</p:attrName>
                                        </p:attrNameLst>
                                      </p:cBhvr>
                                      <p:to>
                                        <p:strVal val="visible"/>
                                      </p:to>
                                    </p:set>
                                    <p:animEffect transition="in" filter="wheel(4)">
                                      <p:cBhvr>
                                        <p:cTn id="17" dur="2000"/>
                                        <p:tgtEl>
                                          <p:spTgt spid="5428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54288"/>
                                        </p:tgtEl>
                                        <p:attrNameLst>
                                          <p:attrName>style.visibility</p:attrName>
                                        </p:attrNameLst>
                                      </p:cBhvr>
                                      <p:to>
                                        <p:strVal val="visible"/>
                                      </p:to>
                                    </p:set>
                                    <p:animEffect transition="in" filter="strips(downLeft)">
                                      <p:cBhvr>
                                        <p:cTn id="22" dur="500"/>
                                        <p:tgtEl>
                                          <p:spTgt spid="542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83" grpId="0"/>
      <p:bldP spid="54287" grpId="0"/>
      <p:bldP spid="54288" grpId="0"/>
      <p:bldP spid="5429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Oval 61"/>
          <p:cNvSpPr>
            <a:spLocks noChangeArrowheads="1"/>
          </p:cNvSpPr>
          <p:nvPr/>
        </p:nvSpPr>
        <p:spPr bwMode="auto">
          <a:xfrm>
            <a:off x="1600200" y="1524000"/>
            <a:ext cx="3200400" cy="609600"/>
          </a:xfrm>
          <a:prstGeom prst="ellipse">
            <a:avLst/>
          </a:prstGeom>
          <a:solidFill>
            <a:srgbClr val="FFFF66"/>
          </a:solidFill>
          <a:ln w="9525">
            <a:solidFill>
              <a:srgbClr val="FF0000"/>
            </a:solidFill>
            <a:round/>
            <a:headEnd/>
            <a:tailEnd/>
          </a:ln>
        </p:spPr>
        <p:txBody>
          <a:bodyPr wrap="none" anchor="ctr"/>
          <a:lstStyle/>
          <a:p>
            <a:pPr algn="ctr"/>
            <a:r>
              <a:rPr lang="en-US" sz="2800">
                <a:solidFill>
                  <a:srgbClr val="FFFF66"/>
                </a:solidFill>
                <a:latin typeface="Arial" charset="0"/>
              </a:rPr>
              <a:t>T</a:t>
            </a:r>
            <a:r>
              <a:rPr lang="en-US" sz="2800">
                <a:latin typeface="Arial" charset="0"/>
              </a:rPr>
              <a:t>Tìm  hiểu bài </a:t>
            </a:r>
          </a:p>
        </p:txBody>
      </p:sp>
      <p:sp>
        <p:nvSpPr>
          <p:cNvPr id="56383" name="Text Box 63"/>
          <p:cNvSpPr txBox="1">
            <a:spLocks noChangeArrowheads="1"/>
          </p:cNvSpPr>
          <p:nvPr/>
        </p:nvSpPr>
        <p:spPr bwMode="auto">
          <a:xfrm>
            <a:off x="381000" y="2514600"/>
            <a:ext cx="8763000" cy="519113"/>
          </a:xfrm>
          <a:prstGeom prst="rect">
            <a:avLst/>
          </a:prstGeom>
          <a:noFill/>
          <a:ln w="9525">
            <a:noFill/>
            <a:miter lim="800000"/>
            <a:headEnd/>
            <a:tailEnd/>
          </a:ln>
        </p:spPr>
        <p:txBody>
          <a:bodyPr>
            <a:spAutoFit/>
          </a:bodyPr>
          <a:lstStyle/>
          <a:p>
            <a:pPr>
              <a:spcBef>
                <a:spcPct val="50000"/>
              </a:spcBef>
            </a:pPr>
            <a:r>
              <a:rPr lang="en-US" sz="2800">
                <a:latin typeface="Arial" charset="0"/>
              </a:rPr>
              <a:t>  1/ Cô bé mua chuỗi ngọc để làm gì?  </a:t>
            </a:r>
          </a:p>
        </p:txBody>
      </p:sp>
      <p:sp>
        <p:nvSpPr>
          <p:cNvPr id="56384" name="Text Box 64"/>
          <p:cNvSpPr txBox="1">
            <a:spLocks noChangeArrowheads="1"/>
          </p:cNvSpPr>
          <p:nvPr/>
        </p:nvSpPr>
        <p:spPr bwMode="auto">
          <a:xfrm>
            <a:off x="457200" y="3733800"/>
            <a:ext cx="8686800" cy="946150"/>
          </a:xfrm>
          <a:prstGeom prst="rect">
            <a:avLst/>
          </a:prstGeom>
          <a:noFill/>
          <a:ln w="9525">
            <a:noFill/>
            <a:miter lim="800000"/>
            <a:headEnd/>
            <a:tailEnd/>
          </a:ln>
        </p:spPr>
        <p:txBody>
          <a:bodyPr>
            <a:spAutoFit/>
          </a:bodyPr>
          <a:lstStyle/>
          <a:p>
            <a:pPr>
              <a:spcBef>
                <a:spcPct val="50000"/>
              </a:spcBef>
            </a:pPr>
            <a:r>
              <a:rPr lang="en-US" sz="2800">
                <a:solidFill>
                  <a:srgbClr val="0000FF"/>
                </a:solidFill>
                <a:latin typeface="Arial" charset="0"/>
              </a:rPr>
              <a:t>Cô bé mua chuỗi ngọc lam để tặng chị nhân ngày lễ Nô-en. Đó là người chị đã thay cô từ khi mẹ cô mất</a:t>
            </a:r>
            <a:r>
              <a:rPr lang="en-US" sz="2800">
                <a:latin typeface="Arial" charset="0"/>
              </a:rPr>
              <a:t> .</a:t>
            </a:r>
          </a:p>
        </p:txBody>
      </p:sp>
      <p:sp>
        <p:nvSpPr>
          <p:cNvPr id="10245" name="Rectangle 65"/>
          <p:cNvSpPr>
            <a:spLocks noChangeArrowheads="1"/>
          </p:cNvSpPr>
          <p:nvPr/>
        </p:nvSpPr>
        <p:spPr bwMode="auto">
          <a:xfrm>
            <a:off x="5334000" y="838200"/>
            <a:ext cx="5257800" cy="1220788"/>
          </a:xfrm>
          <a:prstGeom prst="rect">
            <a:avLst/>
          </a:prstGeom>
          <a:noFill/>
          <a:ln w="9525">
            <a:noFill/>
            <a:miter lim="800000"/>
            <a:headEnd/>
            <a:tailEnd/>
          </a:ln>
        </p:spPr>
        <p:txBody>
          <a:bodyPr>
            <a:spAutoFit/>
          </a:bodyPr>
          <a:lstStyle/>
          <a:p>
            <a:r>
              <a:rPr lang="en-US" sz="2800">
                <a:solidFill>
                  <a:srgbClr val="0000FF"/>
                </a:solidFill>
                <a:latin typeface="Arial" charset="0"/>
              </a:rPr>
              <a:t>Chuỗi ngọc lam </a:t>
            </a:r>
            <a:br>
              <a:rPr lang="en-US" sz="2800">
                <a:solidFill>
                  <a:srgbClr val="0000FF"/>
                </a:solidFill>
                <a:latin typeface="Arial" charset="0"/>
              </a:rPr>
            </a:br>
            <a:r>
              <a:rPr lang="en-US" sz="2800">
                <a:solidFill>
                  <a:srgbClr val="0000FF"/>
                </a:solidFill>
                <a:latin typeface="Arial" charset="0"/>
              </a:rPr>
              <a:t>              </a:t>
            </a:r>
            <a:r>
              <a:rPr lang="en-US" sz="1800">
                <a:solidFill>
                  <a:srgbClr val="0F0C50"/>
                </a:solidFill>
                <a:latin typeface="Arial" charset="0"/>
              </a:rPr>
              <a:t>PHUN-TƠN 0-XLƠ</a:t>
            </a:r>
            <a:r>
              <a:rPr lang="en-US" sz="1800">
                <a:solidFill>
                  <a:schemeClr val="tx2"/>
                </a:solidFill>
                <a:latin typeface="Arial" charset="0"/>
              </a:rPr>
              <a:t> </a:t>
            </a:r>
            <a:r>
              <a:rPr lang="en-US" sz="1800">
                <a:latin typeface="Arial" charset="0"/>
              </a:rPr>
              <a:t/>
            </a:r>
            <a:br>
              <a:rPr lang="en-US" sz="1800">
                <a:latin typeface="Arial" charset="0"/>
              </a:rPr>
            </a:br>
            <a:endParaRPr lang="en-US" sz="18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6383"/>
                                        </p:tgtEl>
                                        <p:attrNameLst>
                                          <p:attrName>style.visibility</p:attrName>
                                        </p:attrNameLst>
                                      </p:cBhvr>
                                      <p:to>
                                        <p:strVal val="visible"/>
                                      </p:to>
                                    </p:set>
                                    <p:animEffect transition="in" filter="slide(fromBottom)">
                                      <p:cBhvr>
                                        <p:cTn id="7" dur="500"/>
                                        <p:tgtEl>
                                          <p:spTgt spid="563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56384"/>
                                        </p:tgtEl>
                                        <p:attrNameLst>
                                          <p:attrName>style.visibility</p:attrName>
                                        </p:attrNameLst>
                                      </p:cBhvr>
                                      <p:to>
                                        <p:strVal val="visible"/>
                                      </p:to>
                                    </p:set>
                                    <p:animEffect transition="in" filter="plus(in)">
                                      <p:cBhvr>
                                        <p:cTn id="12" dur="2000"/>
                                        <p:tgtEl>
                                          <p:spTgt spid="563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83" grpId="0"/>
      <p:bldP spid="56384"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2526</TotalTime>
  <Words>620</Words>
  <Application>Microsoft Office PowerPoint</Application>
  <PresentationFormat>On-screen Show (4:3)</PresentationFormat>
  <Paragraphs>70</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Times New Roman</vt:lpstr>
      <vt:lpstr>Arial</vt:lpstr>
      <vt:lpstr>Calibri</vt: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CSTeam</cp:lastModifiedBy>
  <cp:revision>1531</cp:revision>
  <dcterms:created xsi:type="dcterms:W3CDTF">2008-02-13T08:58:51Z</dcterms:created>
  <dcterms:modified xsi:type="dcterms:W3CDTF">2016-06-30T03:11:29Z</dcterms:modified>
</cp:coreProperties>
</file>