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7"/>
  </p:notesMasterIdLst>
  <p:sldIdLst>
    <p:sldId id="286" r:id="rId2"/>
    <p:sldId id="289" r:id="rId3"/>
    <p:sldId id="290" r:id="rId4"/>
    <p:sldId id="291" r:id="rId5"/>
    <p:sldId id="292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0000"/>
    <a:srgbClr val="FFFF00"/>
    <a:srgbClr val="FF00FF"/>
    <a:srgbClr val="006600"/>
    <a:srgbClr val="66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214" autoAdjust="0"/>
  </p:normalViewPr>
  <p:slideViewPr>
    <p:cSldViewPr>
      <p:cViewPr>
        <p:scale>
          <a:sx n="60" d="100"/>
          <a:sy n="60" d="100"/>
        </p:scale>
        <p:origin x="-76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E08010-6427-4835-97A2-4A2E2298B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2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8010-6427-4835-97A2-4A2E2298B1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1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F870-C977-4C63-BA8A-24C93BCB9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3C2E6-93D5-4BDA-9099-7F7EFB21F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520F-34A6-49DF-8759-745940468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B3920-70A0-4CBD-A0E9-80D7A3DAB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5E1B-EE87-486F-BEB7-F721A6B88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1545B-C158-4A16-B1C2-930470BD0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9AAF-C8C4-40FB-ADB7-CACF56F22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DC0D-4FC2-40C2-A8BD-A95703BB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B3E5-3C99-4D4C-BE2B-49840E92B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018E-3E0A-4089-ABDC-F23DDD478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38FD4-AAC7-4E28-BB22-9D21C1F09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C34CFB9-613D-47ED-AF60-A48CF1D5C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295400" y="5334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Tập </a:t>
            </a:r>
            <a:r>
              <a:rPr lang="vi-VN" sz="2400" b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ọc:</a:t>
            </a:r>
            <a:r>
              <a:rPr lang="en-US" sz="1600">
                <a:solidFill>
                  <a:srgbClr val="0000FF"/>
                </a:solidFill>
                <a:latin typeface="Arial" charset="0"/>
              </a:rPr>
              <a:t>                      </a:t>
            </a:r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91000" y="9144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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50292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3048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54" name="Group 88"/>
          <p:cNvGrpSpPr>
            <a:grpSpLocks/>
          </p:cNvGrpSpPr>
          <p:nvPr/>
        </p:nvGrpSpPr>
        <p:grpSpPr bwMode="auto">
          <a:xfrm>
            <a:off x="227013" y="1295400"/>
            <a:ext cx="458787" cy="2197100"/>
            <a:chOff x="134" y="1018"/>
            <a:chExt cx="289" cy="1384"/>
          </a:xfrm>
        </p:grpSpPr>
        <p:sp>
          <p:nvSpPr>
            <p:cNvPr id="2058" name="Text Box 89"/>
            <p:cNvSpPr txBox="1">
              <a:spLocks noChangeArrowheads="1"/>
            </p:cNvSpPr>
            <p:nvPr/>
          </p:nvSpPr>
          <p:spPr bwMode="auto">
            <a:xfrm>
              <a:off x="135" y="1728"/>
              <a:ext cx="2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2059" name="Text Box 90"/>
            <p:cNvSpPr txBox="1">
              <a:spLocks noChangeArrowheads="1"/>
            </p:cNvSpPr>
            <p:nvPr/>
          </p:nvSpPr>
          <p:spPr bwMode="auto">
            <a:xfrm>
              <a:off x="135" y="1018"/>
              <a:ext cx="2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060" name="Text Box 91"/>
            <p:cNvSpPr txBox="1">
              <a:spLocks noChangeArrowheads="1"/>
            </p:cNvSpPr>
            <p:nvPr/>
          </p:nvSpPr>
          <p:spPr bwMode="auto">
            <a:xfrm>
              <a:off x="134" y="2189"/>
              <a:ext cx="2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2061" name="Text Box 92"/>
            <p:cNvSpPr txBox="1">
              <a:spLocks noChangeArrowheads="1"/>
            </p:cNvSpPr>
            <p:nvPr/>
          </p:nvSpPr>
          <p:spPr bwMode="auto">
            <a:xfrm>
              <a:off x="135" y="1957"/>
              <a:ext cx="2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2062" name="Text Box 93"/>
            <p:cNvSpPr txBox="1">
              <a:spLocks noChangeArrowheads="1"/>
            </p:cNvSpPr>
            <p:nvPr/>
          </p:nvSpPr>
          <p:spPr bwMode="auto">
            <a:xfrm>
              <a:off x="135" y="1497"/>
              <a:ext cx="2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2063" name="Text Box 94"/>
            <p:cNvSpPr txBox="1">
              <a:spLocks noChangeArrowheads="1"/>
            </p:cNvSpPr>
            <p:nvPr/>
          </p:nvSpPr>
          <p:spPr bwMode="auto">
            <a:xfrm>
              <a:off x="135" y="1257"/>
              <a:ext cx="2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Đ</a:t>
              </a:r>
            </a:p>
          </p:txBody>
        </p:sp>
      </p:grpSp>
      <p:pic>
        <p:nvPicPr>
          <p:cNvPr id="97461" name="Picture 181" descr="Tranh minh hoa chu de Canh chim hoa binh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447800"/>
            <a:ext cx="3563938" cy="49530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97462" name="Picture 182" descr="Nhung con seu bang gi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93850"/>
            <a:ext cx="7696200" cy="473392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7463" name="Text Box 183"/>
          <p:cNvSpPr txBox="1">
            <a:spLocks noChangeArrowheads="1"/>
          </p:cNvSpPr>
          <p:nvPr/>
        </p:nvSpPr>
        <p:spPr bwMode="auto">
          <a:xfrm>
            <a:off x="2362200" y="549275"/>
            <a:ext cx="533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              NHỮNG CON SẾU BẰNG GIẤY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7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7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7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7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7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Tập </a:t>
            </a:r>
            <a:r>
              <a:rPr lang="vi-VN" b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ọc:</a:t>
            </a:r>
            <a:r>
              <a:rPr lang="en-US" sz="1400">
                <a:solidFill>
                  <a:srgbClr val="0000FF"/>
                </a:solidFill>
                <a:latin typeface="Arial" charset="0"/>
              </a:rPr>
              <a:t>                      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NHỮNG CON SẾU BẰNG GIẤY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91000" y="9144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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50292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048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8" name="Group 7"/>
          <p:cNvGrpSpPr>
            <a:grpSpLocks/>
          </p:cNvGrpSpPr>
          <p:nvPr/>
        </p:nvGrpSpPr>
        <p:grpSpPr bwMode="auto">
          <a:xfrm>
            <a:off x="227013" y="1295400"/>
            <a:ext cx="458787" cy="2166938"/>
            <a:chOff x="134" y="1018"/>
            <a:chExt cx="289" cy="1365"/>
          </a:xfrm>
        </p:grpSpPr>
        <p:sp>
          <p:nvSpPr>
            <p:cNvPr id="3095" name="Text Box 8"/>
            <p:cNvSpPr txBox="1">
              <a:spLocks noChangeArrowheads="1"/>
            </p:cNvSpPr>
            <p:nvPr/>
          </p:nvSpPr>
          <p:spPr bwMode="auto">
            <a:xfrm>
              <a:off x="135" y="172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3096" name="Text Box 9"/>
            <p:cNvSpPr txBox="1">
              <a:spLocks noChangeArrowheads="1"/>
            </p:cNvSpPr>
            <p:nvPr/>
          </p:nvSpPr>
          <p:spPr bwMode="auto">
            <a:xfrm>
              <a:off x="135" y="101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3097" name="Text Box 10"/>
            <p:cNvSpPr txBox="1">
              <a:spLocks noChangeArrowheads="1"/>
            </p:cNvSpPr>
            <p:nvPr/>
          </p:nvSpPr>
          <p:spPr bwMode="auto">
            <a:xfrm>
              <a:off x="134" y="2189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98" name="Text Box 11"/>
            <p:cNvSpPr txBox="1">
              <a:spLocks noChangeArrowheads="1"/>
            </p:cNvSpPr>
            <p:nvPr/>
          </p:nvSpPr>
          <p:spPr bwMode="auto">
            <a:xfrm>
              <a:off x="135" y="195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3099" name="Text Box 12"/>
            <p:cNvSpPr txBox="1">
              <a:spLocks noChangeArrowheads="1"/>
            </p:cNvSpPr>
            <p:nvPr/>
          </p:nvSpPr>
          <p:spPr bwMode="auto">
            <a:xfrm>
              <a:off x="135" y="149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3100" name="Text Box 13"/>
            <p:cNvSpPr txBox="1">
              <a:spLocks noChangeArrowheads="1"/>
            </p:cNvSpPr>
            <p:nvPr/>
          </p:nvSpPr>
          <p:spPr bwMode="auto">
            <a:xfrm>
              <a:off x="135" y="125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Đ</a:t>
              </a:r>
            </a:p>
          </p:txBody>
        </p:sp>
      </p:grp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990600" y="1524000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1. Luyện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ọc: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2565400" y="1539875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Hi-rô-si-ma, Na-ga-da-ki, Xa-da-cô Xa-xa-ki, truyền thuyết, liền lặng lẽ,  1951, 100 000, 644, 16-7-1945</a:t>
            </a: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2590800" y="1549400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Hi-</a:t>
            </a:r>
            <a:r>
              <a:rPr lang="en-US" sz="1600" b="1" dirty="0" err="1">
                <a:latin typeface="Arial" charset="0"/>
              </a:rPr>
              <a:t>rô</a:t>
            </a:r>
            <a:r>
              <a:rPr lang="en-US" sz="1600" b="1" dirty="0">
                <a:latin typeface="Arial" charset="0"/>
              </a:rPr>
              <a:t>-</a:t>
            </a:r>
            <a:r>
              <a:rPr lang="en-US" sz="1600" b="1" u="sng" dirty="0" err="1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1600" b="1" dirty="0" err="1">
                <a:latin typeface="Arial" charset="0"/>
              </a:rPr>
              <a:t>i</a:t>
            </a:r>
            <a:r>
              <a:rPr lang="en-US" sz="1600" b="1" dirty="0">
                <a:latin typeface="Arial" charset="0"/>
              </a:rPr>
              <a:t>-ma, </a:t>
            </a:r>
            <a:r>
              <a:rPr lang="en-US" sz="1600" b="1" dirty="0" smtClean="0">
                <a:latin typeface="Arial" charset="0"/>
              </a:rPr>
              <a:t>Na-</a:t>
            </a:r>
            <a:r>
              <a:rPr lang="en-US" sz="1600" b="1" dirty="0" err="1" smtClean="0">
                <a:latin typeface="Arial" charset="0"/>
              </a:rPr>
              <a:t>ga</a:t>
            </a:r>
            <a:r>
              <a:rPr lang="en-US" sz="1600" b="1" dirty="0" smtClean="0">
                <a:latin typeface="Arial" charset="0"/>
              </a:rPr>
              <a:t>-</a:t>
            </a:r>
            <a:r>
              <a:rPr lang="en-US" sz="1600" b="1" dirty="0" err="1">
                <a:latin typeface="Arial" charset="0"/>
              </a:rPr>
              <a:t>x</a:t>
            </a:r>
            <a:r>
              <a:rPr lang="en-US" sz="1600" b="1" dirty="0" err="1" smtClean="0">
                <a:latin typeface="Arial" charset="0"/>
              </a:rPr>
              <a:t>a-ki</a:t>
            </a:r>
            <a:r>
              <a:rPr lang="en-US" sz="1600" b="1" dirty="0">
                <a:latin typeface="Arial" charset="0"/>
              </a:rPr>
              <a:t>, </a:t>
            </a:r>
            <a:r>
              <a:rPr lang="en-US" sz="1600" b="1" dirty="0" err="1" smtClean="0">
                <a:latin typeface="Arial" charset="0"/>
              </a:rPr>
              <a:t>Xa-xa-cô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Xa-xa-ki</a:t>
            </a:r>
            <a:r>
              <a:rPr lang="en-US" sz="1600" b="1" dirty="0">
                <a:latin typeface="Arial" charset="0"/>
              </a:rPr>
              <a:t>, </a:t>
            </a:r>
            <a:r>
              <a:rPr lang="en-US" sz="1600" b="1" u="sng" dirty="0" err="1">
                <a:solidFill>
                  <a:srgbClr val="FF0000"/>
                </a:solidFill>
                <a:latin typeface="Arial" charset="0"/>
              </a:rPr>
              <a:t>tr</a:t>
            </a:r>
            <a:r>
              <a:rPr lang="en-US" sz="1600" b="1" dirty="0" err="1">
                <a:latin typeface="Arial" charset="0"/>
              </a:rPr>
              <a:t>uyền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thuyết</a:t>
            </a:r>
            <a:r>
              <a:rPr lang="en-US" sz="1600" b="1" dirty="0">
                <a:latin typeface="Arial" charset="0"/>
              </a:rPr>
              <a:t>, </a:t>
            </a:r>
            <a:r>
              <a:rPr lang="en-US" sz="1600" b="1" u="sng" dirty="0" err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 dirty="0" err="1">
                <a:latin typeface="Arial" charset="0"/>
              </a:rPr>
              <a:t>iền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 dirty="0" err="1">
                <a:latin typeface="Arial" charset="0"/>
              </a:rPr>
              <a:t>ặng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 dirty="0" err="1">
                <a:latin typeface="Arial" charset="0"/>
              </a:rPr>
              <a:t>ẽ</a:t>
            </a:r>
            <a:r>
              <a:rPr lang="en-US" sz="1600" b="1" dirty="0">
                <a:latin typeface="Arial" charset="0"/>
              </a:rPr>
              <a:t>,  1951, 100 000, 644, 16-7-1945</a:t>
            </a: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1019175" y="2263775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2. Tìm hiểu bài: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1295400" y="2667000"/>
            <a:ext cx="190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- Bom nguyên tử</a:t>
            </a: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1295400" y="3048000"/>
            <a:ext cx="396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- Ném xuống Hi-rô-si-ma, Na-ga-da-ki</a:t>
            </a: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1295400" y="3505200"/>
            <a:ext cx="396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- Gần nửa triệu ng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ời chết</a:t>
            </a: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1295400" y="3946525"/>
            <a:ext cx="396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- Gấp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ủ 1000 con sếu</a:t>
            </a: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1295400" y="4419600"/>
            <a:ext cx="396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- Xây t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ợng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ài</a:t>
            </a:r>
          </a:p>
        </p:txBody>
      </p:sp>
      <p:sp>
        <p:nvSpPr>
          <p:cNvPr id="101401" name="AutoShape 25"/>
          <p:cNvSpPr>
            <a:spLocks/>
          </p:cNvSpPr>
          <p:nvPr/>
        </p:nvSpPr>
        <p:spPr bwMode="auto">
          <a:xfrm>
            <a:off x="5105400" y="3124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01403" name="Text Box 27"/>
          <p:cNvSpPr txBox="1">
            <a:spLocks noChangeArrowheads="1"/>
          </p:cNvSpPr>
          <p:nvPr/>
        </p:nvSpPr>
        <p:spPr bwMode="auto">
          <a:xfrm>
            <a:off x="5638800" y="3124200"/>
            <a:ext cx="2971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Bài v</a:t>
            </a:r>
            <a:r>
              <a:rPr lang="vi-VN" sz="16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n tố cáo tội ác chiến tranh hạt nhân, nói lên khát vọng sống, khát vọng hoà bình của trẻ em trên toàn thế giới.</a:t>
            </a:r>
          </a:p>
        </p:txBody>
      </p:sp>
      <p:sp>
        <p:nvSpPr>
          <p:cNvPr id="101404" name="Line 28"/>
          <p:cNvSpPr>
            <a:spLocks noChangeShapeType="1"/>
          </p:cNvSpPr>
          <p:nvPr/>
        </p:nvSpPr>
        <p:spPr bwMode="auto">
          <a:xfrm>
            <a:off x="5334000" y="3962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1405" name="Picture 29" descr="Tuong dai tuong nho nhung nan nhan bi bom nguyen tu sat h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86000"/>
            <a:ext cx="2528888" cy="4114800"/>
          </a:xfrm>
          <a:prstGeom prst="rect">
            <a:avLst/>
          </a:prstGeom>
          <a:noFill/>
          <a:ln w="9525">
            <a:solidFill>
              <a:srgbClr val="CCFF33"/>
            </a:solidFill>
            <a:miter lim="800000"/>
            <a:headEnd/>
            <a:tailEnd/>
          </a:ln>
        </p:spPr>
      </p:pic>
      <p:pic>
        <p:nvPicPr>
          <p:cNvPr id="101406" name="Picture 30" descr="509px-Nagasakibom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514600"/>
            <a:ext cx="25146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1407" name="Picture 31" descr="200px-479px-Atomic_bla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514600"/>
            <a:ext cx="25146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1408" name="Picture 32" descr="250px-Hiroshima_afterma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2819400"/>
            <a:ext cx="34290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1" grpId="0"/>
      <p:bldP spid="101392" grpId="0"/>
      <p:bldP spid="101392" grpId="1"/>
      <p:bldP spid="101393" grpId="0"/>
      <p:bldP spid="101394" grpId="0"/>
      <p:bldP spid="101395" grpId="0"/>
      <p:bldP spid="101396" grpId="0"/>
      <p:bldP spid="101397" grpId="0"/>
      <p:bldP spid="101398" grpId="0"/>
      <p:bldP spid="101399" grpId="0"/>
      <p:bldP spid="101401" grpId="0" animBg="1"/>
      <p:bldP spid="101403" grpId="0"/>
      <p:bldP spid="1014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Tập </a:t>
            </a:r>
            <a:r>
              <a:rPr lang="vi-VN" b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ọc:</a:t>
            </a:r>
            <a:r>
              <a:rPr lang="en-US" sz="1400">
                <a:solidFill>
                  <a:srgbClr val="0000FF"/>
                </a:solidFill>
                <a:latin typeface="Arial" charset="0"/>
              </a:rPr>
              <a:t>                      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NHỮNG CON SẾU BẰNG GIẤY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191000" y="9144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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0292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3048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228600" y="1295400"/>
            <a:ext cx="458788" cy="2166938"/>
            <a:chOff x="134" y="1018"/>
            <a:chExt cx="289" cy="1365"/>
          </a:xfrm>
        </p:grpSpPr>
        <p:sp>
          <p:nvSpPr>
            <p:cNvPr id="4113" name="Text Box 8"/>
            <p:cNvSpPr txBox="1">
              <a:spLocks noChangeArrowheads="1"/>
            </p:cNvSpPr>
            <p:nvPr/>
          </p:nvSpPr>
          <p:spPr bwMode="auto">
            <a:xfrm>
              <a:off x="135" y="172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4114" name="Text Box 9"/>
            <p:cNvSpPr txBox="1">
              <a:spLocks noChangeArrowheads="1"/>
            </p:cNvSpPr>
            <p:nvPr/>
          </p:nvSpPr>
          <p:spPr bwMode="auto">
            <a:xfrm>
              <a:off x="135" y="101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4115" name="Text Box 10"/>
            <p:cNvSpPr txBox="1">
              <a:spLocks noChangeArrowheads="1"/>
            </p:cNvSpPr>
            <p:nvPr/>
          </p:nvSpPr>
          <p:spPr bwMode="auto">
            <a:xfrm>
              <a:off x="134" y="2189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4116" name="Text Box 11"/>
            <p:cNvSpPr txBox="1">
              <a:spLocks noChangeArrowheads="1"/>
            </p:cNvSpPr>
            <p:nvPr/>
          </p:nvSpPr>
          <p:spPr bwMode="auto">
            <a:xfrm>
              <a:off x="135" y="195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4117" name="Text Box 12"/>
            <p:cNvSpPr txBox="1">
              <a:spLocks noChangeArrowheads="1"/>
            </p:cNvSpPr>
            <p:nvPr/>
          </p:nvSpPr>
          <p:spPr bwMode="auto">
            <a:xfrm>
              <a:off x="135" y="149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4118" name="Text Box 13"/>
            <p:cNvSpPr txBox="1">
              <a:spLocks noChangeArrowheads="1"/>
            </p:cNvSpPr>
            <p:nvPr/>
          </p:nvSpPr>
          <p:spPr bwMode="auto">
            <a:xfrm>
              <a:off x="135" y="125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Đ</a:t>
              </a:r>
            </a:p>
          </p:txBody>
        </p:sp>
      </p:grpSp>
      <p:sp>
        <p:nvSpPr>
          <p:cNvPr id="4103" name="Text Box 14"/>
          <p:cNvSpPr txBox="1">
            <a:spLocks noChangeArrowheads="1"/>
          </p:cNvSpPr>
          <p:nvPr/>
        </p:nvSpPr>
        <p:spPr bwMode="auto">
          <a:xfrm>
            <a:off x="990600" y="1371600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1. Luyện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ọc:</a:t>
            </a:r>
          </a:p>
        </p:txBody>
      </p:sp>
      <p:sp>
        <p:nvSpPr>
          <p:cNvPr id="4104" name="Text Box 16"/>
          <p:cNvSpPr txBox="1">
            <a:spLocks noChangeArrowheads="1"/>
          </p:cNvSpPr>
          <p:nvPr/>
        </p:nvSpPr>
        <p:spPr bwMode="auto">
          <a:xfrm>
            <a:off x="2819400" y="1371600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Hi-rô-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1600" b="1">
                <a:latin typeface="Arial" charset="0"/>
              </a:rPr>
              <a:t>i-ma, Na-ga-da-ki, Xa-da-cô Xa-xa-ki,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tr</a:t>
            </a:r>
            <a:r>
              <a:rPr lang="en-US" sz="1600" b="1">
                <a:latin typeface="Arial" charset="0"/>
              </a:rPr>
              <a:t>uyền thuyết,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iền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ặng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ẽ,  1951, 100 000, 644, 16-7-1945</a:t>
            </a:r>
          </a:p>
        </p:txBody>
      </p:sp>
      <p:sp>
        <p:nvSpPr>
          <p:cNvPr id="4105" name="Text Box 17"/>
          <p:cNvSpPr txBox="1">
            <a:spLocks noChangeArrowheads="1"/>
          </p:cNvSpPr>
          <p:nvPr/>
        </p:nvSpPr>
        <p:spPr bwMode="auto">
          <a:xfrm>
            <a:off x="1019175" y="20574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2. Tìm hiểu bài:</a:t>
            </a:r>
          </a:p>
        </p:txBody>
      </p:sp>
      <p:sp>
        <p:nvSpPr>
          <p:cNvPr id="4106" name="Text Box 24"/>
          <p:cNvSpPr txBox="1">
            <a:spLocks noChangeArrowheads="1"/>
          </p:cNvSpPr>
          <p:nvPr/>
        </p:nvSpPr>
        <p:spPr bwMode="auto">
          <a:xfrm>
            <a:off x="1371600" y="2057400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                         Bài v</a:t>
            </a:r>
            <a:r>
              <a:rPr lang="vi-VN" sz="16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n tố cáo tội ác chiến tranh hạt nhân, nói lên khát vọng sống, khát vọng hoà bình của trẻ em trên toàn thế giới.</a:t>
            </a:r>
          </a:p>
        </p:txBody>
      </p:sp>
      <p:sp>
        <p:nvSpPr>
          <p:cNvPr id="4107" name="Text Box 27"/>
          <p:cNvSpPr txBox="1">
            <a:spLocks noChangeArrowheads="1"/>
          </p:cNvSpPr>
          <p:nvPr/>
        </p:nvSpPr>
        <p:spPr bwMode="auto">
          <a:xfrm>
            <a:off x="990600" y="289560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3. Đọc diễn cảm:</a:t>
            </a:r>
          </a:p>
        </p:txBody>
      </p:sp>
      <p:sp>
        <p:nvSpPr>
          <p:cNvPr id="102428" name="Text Box 28"/>
          <p:cNvSpPr txBox="1">
            <a:spLocks noChangeArrowheads="1"/>
          </p:cNvSpPr>
          <p:nvPr/>
        </p:nvSpPr>
        <p:spPr bwMode="auto">
          <a:xfrm>
            <a:off x="1752600" y="3352800"/>
            <a:ext cx="2590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Đoạn 1: Đọc to, rõ ràng.</a:t>
            </a:r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1752600" y="37338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Đoạn 2: Đọc với giọng trầm, buồn.</a:t>
            </a:r>
          </a:p>
        </p:txBody>
      </p:sp>
      <p:sp>
        <p:nvSpPr>
          <p:cNvPr id="102430" name="Text Box 30"/>
          <p:cNvSpPr txBox="1">
            <a:spLocks noChangeArrowheads="1"/>
          </p:cNvSpPr>
          <p:nvPr/>
        </p:nvSpPr>
        <p:spPr bwMode="auto">
          <a:xfrm>
            <a:off x="1752600" y="4114800"/>
            <a:ext cx="6477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Đoạn 3: Đọc với giọng th</a:t>
            </a:r>
            <a:r>
              <a:rPr lang="vi-VN" sz="1600" b="1">
                <a:latin typeface="Arial" charset="0"/>
              </a:rPr>
              <a:t>ươ</a:t>
            </a:r>
            <a:r>
              <a:rPr lang="en-US" sz="1600" b="1">
                <a:latin typeface="Arial" charset="0"/>
              </a:rPr>
              <a:t>ng cảm, chậm rãi, xúc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ộng.</a:t>
            </a:r>
          </a:p>
        </p:txBody>
      </p:sp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1752600" y="4556125"/>
            <a:ext cx="441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Đoạn 4: Đọc với giọng trầm, chậm rãi.</a:t>
            </a:r>
          </a:p>
        </p:txBody>
      </p:sp>
      <p:sp>
        <p:nvSpPr>
          <p:cNvPr id="102432" name="Text Box 32"/>
          <p:cNvSpPr txBox="1">
            <a:spLocks noChangeArrowheads="1"/>
          </p:cNvSpPr>
          <p:nvPr/>
        </p:nvSpPr>
        <p:spPr bwMode="auto">
          <a:xfrm>
            <a:off x="1295400" y="3276600"/>
            <a:ext cx="72390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70000"/>
              </a:spcBef>
            </a:pPr>
            <a:r>
              <a:rPr lang="en-US" sz="1600" b="1">
                <a:latin typeface="Arial" charset="0"/>
              </a:rPr>
              <a:t>Khi Hi-rô-si-ma bị ném bom, cô bé Xa-da-cô Xa-xa-ki mới hai tuổi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ã may mắn thoán nạn. Nh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ng em bị nhiễm phóng xạ. M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ời n</a:t>
            </a:r>
            <a:r>
              <a:rPr lang="vi-VN" sz="1600" b="1">
                <a:latin typeface="Arial" charset="0"/>
              </a:rPr>
              <a:t>ă</a:t>
            </a:r>
            <a:r>
              <a:rPr lang="en-US" sz="1600" b="1">
                <a:latin typeface="Arial" charset="0"/>
              </a:rPr>
              <a:t>m sau em lâm bệnh nặng. Nằm trong bệnh viện nhẩm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ếm từng ngày còn lại của 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ời mình, cô bé ngây th</a:t>
            </a:r>
            <a:r>
              <a:rPr lang="vi-VN" sz="1600" b="1">
                <a:latin typeface="Arial" charset="0"/>
              </a:rPr>
              <a:t>ơ</a:t>
            </a:r>
            <a:r>
              <a:rPr lang="en-US" sz="1600" b="1">
                <a:latin typeface="Arial" charset="0"/>
              </a:rPr>
              <a:t> tin vào một truyền thuyết nói rằng nếu gấp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ủ một nghìn con sếu bằng giấy treo quanh phòng, em sẽ khỏi bệnh. Em liền lặng lẽ gấp sếu. Biết chuyện, trẻ em toàn n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ớc Nhật và nhiều n</a:t>
            </a:r>
            <a:r>
              <a:rPr lang="vi-VN" sz="1600" b="1">
                <a:latin typeface="Arial" charset="0"/>
              </a:rPr>
              <a:t>ơ</a:t>
            </a:r>
            <a:r>
              <a:rPr lang="en-US" sz="1600" b="1">
                <a:latin typeface="Arial" charset="0"/>
              </a:rPr>
              <a:t>i trên thế giới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ã tới tấp gửi hàng nghìn con sếu giấy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ến cho Xa-da-cô. Nh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ng Xa-da-cô chết khi em mới gấp </a:t>
            </a:r>
            <a:r>
              <a:rPr lang="vi-VN" sz="1600" b="1">
                <a:latin typeface="Arial" charset="0"/>
              </a:rPr>
              <a:t>đư</a:t>
            </a:r>
            <a:r>
              <a:rPr lang="en-US" sz="1600" b="1">
                <a:latin typeface="Arial" charset="0"/>
              </a:rPr>
              <a:t>ợc 644 con.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8" grpId="0"/>
      <p:bldP spid="102428" grpId="1"/>
      <p:bldP spid="102429" grpId="0"/>
      <p:bldP spid="102429" grpId="1"/>
      <p:bldP spid="102430" grpId="0"/>
      <p:bldP spid="102430" grpId="1"/>
      <p:bldP spid="102431" grpId="0"/>
      <p:bldP spid="102431" grpId="1"/>
      <p:bldP spid="1024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Tập </a:t>
            </a:r>
            <a:r>
              <a:rPr lang="vi-VN" b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ọc:</a:t>
            </a:r>
            <a:r>
              <a:rPr lang="en-US" sz="1400">
                <a:solidFill>
                  <a:srgbClr val="0000FF"/>
                </a:solidFill>
                <a:latin typeface="Arial" charset="0"/>
              </a:rPr>
              <a:t>                      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NHỮNG CON SẾU BẰNG GIẤY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191000" y="9144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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50292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048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" name="Group 7"/>
          <p:cNvGrpSpPr>
            <a:grpSpLocks/>
          </p:cNvGrpSpPr>
          <p:nvPr/>
        </p:nvGrpSpPr>
        <p:grpSpPr bwMode="auto">
          <a:xfrm>
            <a:off x="228600" y="1295400"/>
            <a:ext cx="458788" cy="2166938"/>
            <a:chOff x="134" y="1018"/>
            <a:chExt cx="289" cy="1365"/>
          </a:xfrm>
        </p:grpSpPr>
        <p:sp>
          <p:nvSpPr>
            <p:cNvPr id="5133" name="Text Box 8"/>
            <p:cNvSpPr txBox="1">
              <a:spLocks noChangeArrowheads="1"/>
            </p:cNvSpPr>
            <p:nvPr/>
          </p:nvSpPr>
          <p:spPr bwMode="auto">
            <a:xfrm>
              <a:off x="135" y="172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5134" name="Text Box 9"/>
            <p:cNvSpPr txBox="1">
              <a:spLocks noChangeArrowheads="1"/>
            </p:cNvSpPr>
            <p:nvPr/>
          </p:nvSpPr>
          <p:spPr bwMode="auto">
            <a:xfrm>
              <a:off x="135" y="101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5135" name="Text Box 10"/>
            <p:cNvSpPr txBox="1">
              <a:spLocks noChangeArrowheads="1"/>
            </p:cNvSpPr>
            <p:nvPr/>
          </p:nvSpPr>
          <p:spPr bwMode="auto">
            <a:xfrm>
              <a:off x="134" y="2189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5136" name="Text Box 11"/>
            <p:cNvSpPr txBox="1">
              <a:spLocks noChangeArrowheads="1"/>
            </p:cNvSpPr>
            <p:nvPr/>
          </p:nvSpPr>
          <p:spPr bwMode="auto">
            <a:xfrm>
              <a:off x="135" y="195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5137" name="Text Box 12"/>
            <p:cNvSpPr txBox="1">
              <a:spLocks noChangeArrowheads="1"/>
            </p:cNvSpPr>
            <p:nvPr/>
          </p:nvSpPr>
          <p:spPr bwMode="auto">
            <a:xfrm>
              <a:off x="135" y="149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5138" name="Text Box 13"/>
            <p:cNvSpPr txBox="1">
              <a:spLocks noChangeArrowheads="1"/>
            </p:cNvSpPr>
            <p:nvPr/>
          </p:nvSpPr>
          <p:spPr bwMode="auto">
            <a:xfrm>
              <a:off x="135" y="125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Đ</a:t>
              </a:r>
            </a:p>
          </p:txBody>
        </p:sp>
      </p:grpSp>
      <p:sp>
        <p:nvSpPr>
          <p:cNvPr id="5127" name="Text Box 14"/>
          <p:cNvSpPr txBox="1">
            <a:spLocks noChangeArrowheads="1"/>
          </p:cNvSpPr>
          <p:nvPr/>
        </p:nvSpPr>
        <p:spPr bwMode="auto">
          <a:xfrm>
            <a:off x="990600" y="1371600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1. Luyện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ọc:</a:t>
            </a:r>
          </a:p>
        </p:txBody>
      </p:sp>
      <p:sp>
        <p:nvSpPr>
          <p:cNvPr id="5128" name="Text Box 15"/>
          <p:cNvSpPr txBox="1">
            <a:spLocks noChangeArrowheads="1"/>
          </p:cNvSpPr>
          <p:nvPr/>
        </p:nvSpPr>
        <p:spPr bwMode="auto">
          <a:xfrm>
            <a:off x="2819400" y="1371600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Hi-rô-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1600" b="1">
                <a:latin typeface="Arial" charset="0"/>
              </a:rPr>
              <a:t>i-ma, Na-ga-da-ki, Xa-da-cô Xa-xa-ki,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tr</a:t>
            </a:r>
            <a:r>
              <a:rPr lang="en-US" sz="1600" b="1">
                <a:latin typeface="Arial" charset="0"/>
              </a:rPr>
              <a:t>uyền thuyết,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iền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ặng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ẽ,  1951, 100 000, 644</a:t>
            </a:r>
          </a:p>
        </p:txBody>
      </p:sp>
      <p:sp>
        <p:nvSpPr>
          <p:cNvPr id="5129" name="Text Box 16"/>
          <p:cNvSpPr txBox="1">
            <a:spLocks noChangeArrowheads="1"/>
          </p:cNvSpPr>
          <p:nvPr/>
        </p:nvSpPr>
        <p:spPr bwMode="auto">
          <a:xfrm>
            <a:off x="1019175" y="20574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2. Tìm hiểu bài:</a:t>
            </a:r>
          </a:p>
        </p:txBody>
      </p:sp>
      <p:sp>
        <p:nvSpPr>
          <p:cNvPr id="5130" name="Text Box 17"/>
          <p:cNvSpPr txBox="1">
            <a:spLocks noChangeArrowheads="1"/>
          </p:cNvSpPr>
          <p:nvPr/>
        </p:nvSpPr>
        <p:spPr bwMode="auto">
          <a:xfrm>
            <a:off x="1371600" y="2057400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                         Bài v</a:t>
            </a:r>
            <a:r>
              <a:rPr lang="vi-VN" sz="16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n tố cáo tội ác chiến tranh hạt nhân, nói lên khát vọng sống, khát vọng hoà bình của trẻ em trên toàn thế giới.</a:t>
            </a:r>
          </a:p>
        </p:txBody>
      </p:sp>
      <p:sp>
        <p:nvSpPr>
          <p:cNvPr id="5131" name="Text Box 18"/>
          <p:cNvSpPr txBox="1">
            <a:spLocks noChangeArrowheads="1"/>
          </p:cNvSpPr>
          <p:nvPr/>
        </p:nvSpPr>
        <p:spPr bwMode="auto">
          <a:xfrm>
            <a:off x="990600" y="289560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3. Đọc diễn cảm:</a:t>
            </a: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1295400" y="3276600"/>
            <a:ext cx="7239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70000"/>
              </a:spcBef>
            </a:pPr>
            <a:r>
              <a:rPr lang="en-US" sz="1600" b="1">
                <a:latin typeface="Arial" charset="0"/>
              </a:rPr>
              <a:t>Khi Hi-rô-si-ma bị ném bom, cô bé Xa-da-cô Xa-xa-ki mới hai tuổi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ã 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may mắn</a:t>
            </a:r>
            <a:r>
              <a:rPr lang="en-US" sz="1600" b="1">
                <a:latin typeface="Arial" charset="0"/>
              </a:rPr>
              <a:t> thoán nạn. Nh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ng em bị nhiễm 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phóng xạ</a:t>
            </a:r>
            <a:r>
              <a:rPr lang="en-US" sz="1600" b="1">
                <a:latin typeface="Arial" charset="0"/>
              </a:rPr>
              <a:t>. M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ời n</a:t>
            </a:r>
            <a:r>
              <a:rPr lang="vi-VN" sz="1600" b="1">
                <a:latin typeface="Arial" charset="0"/>
              </a:rPr>
              <a:t>ă</a:t>
            </a:r>
            <a:r>
              <a:rPr lang="en-US" sz="1600" b="1">
                <a:latin typeface="Arial" charset="0"/>
              </a:rPr>
              <a:t>m sau em 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lâm bệnh</a:t>
            </a:r>
            <a:r>
              <a:rPr lang="en-US" sz="1600" b="1">
                <a:latin typeface="Arial" charset="0"/>
              </a:rPr>
              <a:t> nặng. Nằm trong bệnh viện / 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nhẩm </a:t>
            </a:r>
            <a:r>
              <a:rPr lang="vi-VN" sz="1600" b="1" i="1" u="sng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ếm</a:t>
            </a:r>
            <a:r>
              <a:rPr lang="en-US" sz="1600" b="1">
                <a:latin typeface="Arial" charset="0"/>
              </a:rPr>
              <a:t> từng ngày còn lại của 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ời mình, cô bé ngây th</a:t>
            </a:r>
            <a:r>
              <a:rPr lang="vi-VN" sz="1600" b="1">
                <a:latin typeface="Arial" charset="0"/>
              </a:rPr>
              <a:t>ơ</a:t>
            </a:r>
            <a:r>
              <a:rPr lang="en-US" sz="1600" b="1">
                <a:latin typeface="Arial" charset="0"/>
              </a:rPr>
              <a:t> tin vào một truyền thuyết nói rằng / nếu gấp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ủ 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một nghìn</a:t>
            </a:r>
            <a:r>
              <a:rPr lang="en-US" sz="1600" b="1">
                <a:latin typeface="Arial" charset="0"/>
              </a:rPr>
              <a:t> con sếu bằng giấy treo quanh phòng, em sẽ khỏi bệnh. Em liền 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lặng lẽ</a:t>
            </a:r>
            <a:r>
              <a:rPr lang="en-US" sz="1600" b="1">
                <a:latin typeface="Arial" charset="0"/>
              </a:rPr>
              <a:t> gấp sếu. Biết chuyện, trẻ em 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toàn n</a:t>
            </a:r>
            <a:r>
              <a:rPr lang="vi-VN" sz="1600" b="1" i="1" u="sng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ớc Nhật</a:t>
            </a:r>
            <a:r>
              <a:rPr lang="en-US" sz="1600" b="1">
                <a:latin typeface="Arial" charset="0"/>
              </a:rPr>
              <a:t> và nhiều n</a:t>
            </a:r>
            <a:r>
              <a:rPr lang="vi-VN" sz="1600" b="1">
                <a:latin typeface="Arial" charset="0"/>
              </a:rPr>
              <a:t>ơ</a:t>
            </a:r>
            <a:r>
              <a:rPr lang="en-US" sz="1600" b="1">
                <a:latin typeface="Arial" charset="0"/>
              </a:rPr>
              <a:t>i trên thế giới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ã tới tấp gửi hàng nghìn con sếu giấy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ến cho Xa-da-cô. Nh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ng Xa-da-cô 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chết</a:t>
            </a:r>
            <a:r>
              <a:rPr lang="en-US" sz="1600" b="1">
                <a:latin typeface="Arial" charset="0"/>
              </a:rPr>
              <a:t> / khi em mới gấp </a:t>
            </a:r>
            <a:r>
              <a:rPr lang="vi-VN" sz="1600" b="1">
                <a:latin typeface="Arial" charset="0"/>
              </a:rPr>
              <a:t>đư</a:t>
            </a:r>
            <a:r>
              <a:rPr lang="en-US" sz="1600" b="1">
                <a:latin typeface="Arial" charset="0"/>
              </a:rPr>
              <a:t>ợc 644 con.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Tập </a:t>
            </a:r>
            <a:r>
              <a:rPr lang="vi-VN" b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ọc:</a:t>
            </a:r>
            <a:r>
              <a:rPr lang="en-US" sz="1400">
                <a:solidFill>
                  <a:srgbClr val="0000FF"/>
                </a:solidFill>
                <a:latin typeface="Arial" charset="0"/>
              </a:rPr>
              <a:t>                      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NHỮNG CON SẾU BẰNG GIẤY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191000" y="9144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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0292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3048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50" name="Group 7"/>
          <p:cNvGrpSpPr>
            <a:grpSpLocks/>
          </p:cNvGrpSpPr>
          <p:nvPr/>
        </p:nvGrpSpPr>
        <p:grpSpPr bwMode="auto">
          <a:xfrm>
            <a:off x="228600" y="1295400"/>
            <a:ext cx="458788" cy="2166938"/>
            <a:chOff x="134" y="1018"/>
            <a:chExt cx="289" cy="1365"/>
          </a:xfrm>
        </p:grpSpPr>
        <p:sp>
          <p:nvSpPr>
            <p:cNvPr id="6157" name="Text Box 8"/>
            <p:cNvSpPr txBox="1">
              <a:spLocks noChangeArrowheads="1"/>
            </p:cNvSpPr>
            <p:nvPr/>
          </p:nvSpPr>
          <p:spPr bwMode="auto">
            <a:xfrm>
              <a:off x="135" y="172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6158" name="Text Box 9"/>
            <p:cNvSpPr txBox="1">
              <a:spLocks noChangeArrowheads="1"/>
            </p:cNvSpPr>
            <p:nvPr/>
          </p:nvSpPr>
          <p:spPr bwMode="auto">
            <a:xfrm>
              <a:off x="135" y="101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6159" name="Text Box 10"/>
            <p:cNvSpPr txBox="1">
              <a:spLocks noChangeArrowheads="1"/>
            </p:cNvSpPr>
            <p:nvPr/>
          </p:nvSpPr>
          <p:spPr bwMode="auto">
            <a:xfrm>
              <a:off x="134" y="2189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6160" name="Text Box 11"/>
            <p:cNvSpPr txBox="1">
              <a:spLocks noChangeArrowheads="1"/>
            </p:cNvSpPr>
            <p:nvPr/>
          </p:nvSpPr>
          <p:spPr bwMode="auto">
            <a:xfrm>
              <a:off x="135" y="195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161" name="Text Box 12"/>
            <p:cNvSpPr txBox="1">
              <a:spLocks noChangeArrowheads="1"/>
            </p:cNvSpPr>
            <p:nvPr/>
          </p:nvSpPr>
          <p:spPr bwMode="auto">
            <a:xfrm>
              <a:off x="135" y="149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6162" name="Text Box 13"/>
            <p:cNvSpPr txBox="1">
              <a:spLocks noChangeArrowheads="1"/>
            </p:cNvSpPr>
            <p:nvPr/>
          </p:nvSpPr>
          <p:spPr bwMode="auto">
            <a:xfrm>
              <a:off x="135" y="125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Đ</a:t>
              </a:r>
            </a:p>
          </p:txBody>
        </p:sp>
      </p:grp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990600" y="1371600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1. Luyện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ọc:</a:t>
            </a:r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2819400" y="1371600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Hi-rô-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1600" b="1">
                <a:latin typeface="Arial" charset="0"/>
              </a:rPr>
              <a:t>i-ma, Na-ga-da-ki, Xa-da-cô Xa-xa-ki,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tr</a:t>
            </a:r>
            <a:r>
              <a:rPr lang="en-US" sz="1600" b="1">
                <a:latin typeface="Arial" charset="0"/>
              </a:rPr>
              <a:t>uyền thuyết,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iền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ặng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ẽ,  1951, 100 000, 644</a:t>
            </a:r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1019175" y="20574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2. Tìm hiểu bài:</a:t>
            </a:r>
          </a:p>
        </p:txBody>
      </p:sp>
      <p:sp>
        <p:nvSpPr>
          <p:cNvPr id="6154" name="Text Box 17"/>
          <p:cNvSpPr txBox="1">
            <a:spLocks noChangeArrowheads="1"/>
          </p:cNvSpPr>
          <p:nvPr/>
        </p:nvSpPr>
        <p:spPr bwMode="auto">
          <a:xfrm>
            <a:off x="1371600" y="2057400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                         Bài v</a:t>
            </a:r>
            <a:r>
              <a:rPr lang="vi-VN" sz="16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n tố cáo tội ác chiến tranh hạt nhân, nói lên khát vọng sống, khát vọng hoà bình của trẻ em trên toàn thế giới.</a:t>
            </a:r>
          </a:p>
        </p:txBody>
      </p: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990600" y="289560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3. Đọc diễn cảm:</a:t>
            </a:r>
          </a:p>
        </p:txBody>
      </p:sp>
      <p:pic>
        <p:nvPicPr>
          <p:cNvPr id="6156" name="Picture 20" descr="images1625163_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619500"/>
            <a:ext cx="3810000" cy="28575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2298</TotalTime>
  <Words>748</Words>
  <Application>Microsoft Office PowerPoint</Application>
  <PresentationFormat>On-screen Show (4:3)</PresentationFormat>
  <Paragraphs>73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Ghoster: Lucky Star</cp:lastModifiedBy>
  <cp:revision>188</cp:revision>
  <dcterms:created xsi:type="dcterms:W3CDTF">2007-11-13T14:37:08Z</dcterms:created>
  <dcterms:modified xsi:type="dcterms:W3CDTF">2020-09-28T02:19:35Z</dcterms:modified>
</cp:coreProperties>
</file>