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259" r:id="rId3"/>
    <p:sldId id="30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5" r:id="rId13"/>
    <p:sldId id="290" r:id="rId14"/>
    <p:sldId id="291" r:id="rId15"/>
    <p:sldId id="292" r:id="rId16"/>
    <p:sldId id="273" r:id="rId17"/>
    <p:sldId id="298" r:id="rId18"/>
    <p:sldId id="303" r:id="rId19"/>
    <p:sldId id="299" r:id="rId20"/>
    <p:sldId id="276" r:id="rId21"/>
    <p:sldId id="277" r:id="rId22"/>
    <p:sldId id="280" r:id="rId23"/>
    <p:sldId id="278" r:id="rId24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3300"/>
    <a:srgbClr val="FF0066"/>
    <a:srgbClr val="FF6600"/>
    <a:srgbClr val="00FF00"/>
    <a:srgbClr val="FFFF00"/>
    <a:srgbClr val="9900CC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78" autoAdjust="0"/>
    <p:restoredTop sz="80066" autoAdjust="0"/>
  </p:normalViewPr>
  <p:slideViewPr>
    <p:cSldViewPr>
      <p:cViewPr varScale="1">
        <p:scale>
          <a:sx n="34" d="100"/>
          <a:sy n="3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B9D96-AB79-4BA8-B0F1-8B8233AB53C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9D906-9104-425F-B070-EBB2231B045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0C6CA-7FDC-4369-9564-2E1F8E41F73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E80F2-AD3F-41CE-B33E-1EECBE1AC35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1C7C2-6CFB-4920-9A35-B68750740061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29D86-14EE-4329-B076-E4621868318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F9D6D-C0F9-4BD3-A93D-71C4A0C12C96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7B612-6E1F-4153-84CE-BE87BCFF28C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5F609-66CD-42F8-B497-43067C187EA9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E1F32-2267-4C1D-8281-3C9FD1D1B243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63DB5-CE12-48F2-8AE3-90F46085D23A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99E28-8510-48BB-9C16-9DB0B0B3112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A944DE4-2D7C-49BE-A43E-3ECA9162037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1600200"/>
          </a:xfrm>
          <a:solidFill>
            <a:srgbClr val="CCFFCC"/>
          </a:solidFill>
        </p:spPr>
        <p:txBody>
          <a:bodyPr/>
          <a:lstStyle/>
          <a:p>
            <a:pPr algn="l" eaLnBrk="1" hangingPunct="1"/>
            <a:r>
              <a:rPr lang="en-US" sz="4000" b="1" u="sng" smtClean="0">
                <a:solidFill>
                  <a:schemeClr val="tx1"/>
                </a:solidFill>
              </a:rPr>
              <a:t>Bài cũ</a:t>
            </a:r>
            <a:r>
              <a:rPr lang="en-US" sz="4000" smtClean="0">
                <a:solidFill>
                  <a:schemeClr val="tx1"/>
                </a:solidFill>
              </a:rPr>
              <a:t> :-Đọc thuộc lòng bài:</a:t>
            </a:r>
            <a:br>
              <a:rPr lang="en-US" sz="4000" smtClean="0">
                <a:solidFill>
                  <a:schemeClr val="tx1"/>
                </a:solidFill>
              </a:rPr>
            </a:br>
            <a:r>
              <a:rPr lang="en-US" sz="4000" smtClean="0">
                <a:solidFill>
                  <a:schemeClr val="tx1"/>
                </a:solidFill>
              </a:rPr>
              <a:t>“Tiếng </a:t>
            </a:r>
            <a:r>
              <a:rPr lang="vi-VN" sz="4000" smtClean="0">
                <a:solidFill>
                  <a:schemeClr val="tx1"/>
                </a:solidFill>
              </a:rPr>
              <a:t>đ</a:t>
            </a:r>
            <a:r>
              <a:rPr lang="en-US" sz="4000" smtClean="0">
                <a:solidFill>
                  <a:schemeClr val="tx1"/>
                </a:solidFill>
              </a:rPr>
              <a:t>àn ba la</a:t>
            </a:r>
            <a:r>
              <a:rPr lang="en-US" sz="4000" smtClean="0"/>
              <a:t> lai ca trên sông Đà”</a:t>
            </a:r>
            <a:endParaRPr lang="vi-VN" sz="4000" smtClean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743200"/>
            <a:ext cx="9144000" cy="5029200"/>
          </a:xfrm>
          <a:solidFill>
            <a:srgbClr val="CCFFCC"/>
          </a:solidFill>
        </p:spPr>
        <p:txBody>
          <a:bodyPr/>
          <a:lstStyle/>
          <a:p>
            <a:pPr algn="l" eaLnBrk="1" hangingPunct="1"/>
            <a:r>
              <a:rPr lang="en-US" sz="4000" b="1" u="sng" smtClean="0"/>
              <a:t>Nội dung</a:t>
            </a:r>
            <a:r>
              <a:rPr lang="en-US" sz="4000" b="1" smtClean="0"/>
              <a:t>:</a:t>
            </a:r>
            <a:r>
              <a:rPr lang="en-US" sz="4000" smtClean="0"/>
              <a:t> Ca ngợi vẻ </a:t>
            </a:r>
            <a:r>
              <a:rPr lang="vi-VN" sz="4000" smtClean="0"/>
              <a:t>đ</a:t>
            </a:r>
            <a:r>
              <a:rPr lang="en-US" sz="4000" smtClean="0"/>
              <a:t>ẹp kì vĩ của công trình, sức mạnh của những ng</a:t>
            </a:r>
            <a:r>
              <a:rPr lang="vi-VN" sz="4000" smtClean="0"/>
              <a:t>ư</a:t>
            </a:r>
            <a:r>
              <a:rPr lang="en-US" sz="4000" smtClean="0"/>
              <a:t>ời </a:t>
            </a:r>
            <a:r>
              <a:rPr lang="vi-VN" sz="4000" smtClean="0"/>
              <a:t>đ</a:t>
            </a:r>
            <a:r>
              <a:rPr lang="en-US" sz="4000" smtClean="0"/>
              <a:t>ang chinh phục dòng sông và sự gắn bó, hoà quyện giữa con ng</a:t>
            </a:r>
            <a:r>
              <a:rPr lang="vi-VN" sz="4000" smtClean="0"/>
              <a:t>ư</a:t>
            </a:r>
            <a:r>
              <a:rPr lang="en-US" sz="4000" smtClean="0"/>
              <a:t>ời với thiên nhiên.</a:t>
            </a:r>
            <a:endParaRPr lang="vi-VN" sz="4000" smtClean="0"/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0" y="16002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>
                <a:solidFill>
                  <a:schemeClr val="tx2"/>
                </a:solidFill>
                <a:latin typeface="Arial" charset="0"/>
              </a:rPr>
              <a:t>             -Nêu nội dung bài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nimBg="1"/>
      <p:bldP spid="119811" grpId="0" build="p" animBg="1"/>
      <p:bldP spid="1198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36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0"/>
            <a:ext cx="9144000" cy="6705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latin typeface="Arial" charset="0"/>
              </a:rPr>
              <a:t>Đọc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oạn 2, 3 : Trả lời câu hỏi 2: </a:t>
            </a:r>
          </a:p>
          <a:p>
            <a:r>
              <a:rPr lang="en-US" sz="3600">
                <a:latin typeface="Arial" charset="0"/>
              </a:rPr>
              <a:t>Những muôn thú trong rừng </a:t>
            </a:r>
            <a:r>
              <a:rPr lang="vi-VN" sz="3600">
                <a:latin typeface="Arial" charset="0"/>
              </a:rPr>
              <a:t>đư</a:t>
            </a:r>
            <a:r>
              <a:rPr lang="en-US" sz="3600">
                <a:latin typeface="Arial" charset="0"/>
              </a:rPr>
              <a:t>ợc miêu</a:t>
            </a:r>
          </a:p>
          <a:p>
            <a:r>
              <a:rPr lang="en-US" sz="3600">
                <a:latin typeface="Arial" charset="0"/>
              </a:rPr>
              <a:t> tả nh</a:t>
            </a:r>
            <a:r>
              <a:rPr lang="vi-VN" sz="3600">
                <a:latin typeface="Arial" charset="0"/>
              </a:rPr>
              <a:t>ư</a:t>
            </a:r>
            <a:r>
              <a:rPr lang="en-US" sz="3600">
                <a:latin typeface="Arial" charset="0"/>
              </a:rPr>
              <a:t> thế nào ?</a:t>
            </a:r>
          </a:p>
          <a:p>
            <a:r>
              <a:rPr lang="en-US" sz="3600">
                <a:latin typeface="Arial" charset="0"/>
              </a:rPr>
              <a:t>Những </a:t>
            </a:r>
            <a:r>
              <a:rPr lang="en-US" sz="3600">
                <a:solidFill>
                  <a:srgbClr val="FF3300"/>
                </a:solidFill>
                <a:latin typeface="Arial" charset="0"/>
              </a:rPr>
              <a:t>con v</a:t>
            </a:r>
            <a:r>
              <a:rPr lang="vi-VN" sz="3600">
                <a:solidFill>
                  <a:srgbClr val="FF3300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FF3300"/>
                </a:solidFill>
                <a:latin typeface="Arial" charset="0"/>
              </a:rPr>
              <a:t>ợn bạc má</a:t>
            </a:r>
            <a:r>
              <a:rPr lang="en-US" sz="3600">
                <a:latin typeface="Arial" charset="0"/>
              </a:rPr>
              <a:t> ôm con gọn </a:t>
            </a:r>
          </a:p>
          <a:p>
            <a:r>
              <a:rPr lang="en-US" sz="3600">
                <a:latin typeface="Arial" charset="0"/>
              </a:rPr>
              <a:t>ghẽ chuyền nhanh nh</a:t>
            </a:r>
            <a:r>
              <a:rPr lang="vi-VN" sz="3600">
                <a:latin typeface="Arial" charset="0"/>
              </a:rPr>
              <a:t>ư</a:t>
            </a:r>
            <a:r>
              <a:rPr lang="en-US" sz="3600">
                <a:latin typeface="Arial" charset="0"/>
              </a:rPr>
              <a:t> tia chớp. Những</a:t>
            </a:r>
          </a:p>
          <a:p>
            <a:r>
              <a:rPr lang="en-US" sz="3600">
                <a:latin typeface="Arial" charset="0"/>
              </a:rPr>
              <a:t> </a:t>
            </a:r>
            <a:r>
              <a:rPr lang="en-US" sz="3600">
                <a:solidFill>
                  <a:srgbClr val="FF3300"/>
                </a:solidFill>
                <a:latin typeface="Arial" charset="0"/>
              </a:rPr>
              <a:t>con chồn sóc</a:t>
            </a:r>
            <a:r>
              <a:rPr lang="en-US" sz="3600">
                <a:latin typeface="Arial" charset="0"/>
              </a:rPr>
              <a:t> với chùm lông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uôi to</a:t>
            </a:r>
          </a:p>
          <a:p>
            <a:r>
              <a:rPr lang="en-US" sz="3600">
                <a:latin typeface="Arial" charset="0"/>
              </a:rPr>
              <a:t>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ẹp vút qua không kịp </a:t>
            </a:r>
            <a:r>
              <a:rPr lang="vi-VN" sz="3600">
                <a:latin typeface="Arial" charset="0"/>
              </a:rPr>
              <a:t>đư</a:t>
            </a:r>
            <a:r>
              <a:rPr lang="en-US" sz="3600">
                <a:latin typeface="Arial" charset="0"/>
              </a:rPr>
              <a:t>a mắt nhìn</a:t>
            </a:r>
          </a:p>
          <a:p>
            <a:r>
              <a:rPr lang="en-US" sz="3600">
                <a:latin typeface="Arial" charset="0"/>
              </a:rPr>
              <a:t>theo.Những </a:t>
            </a:r>
            <a:r>
              <a:rPr lang="en-US" sz="3600">
                <a:solidFill>
                  <a:srgbClr val="FF3300"/>
                </a:solidFill>
                <a:latin typeface="Arial" charset="0"/>
              </a:rPr>
              <a:t>con mang vàng</a:t>
            </a:r>
            <a:r>
              <a:rPr lang="en-US" sz="3600">
                <a:latin typeface="Arial" charset="0"/>
              </a:rPr>
              <a:t>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ang </a:t>
            </a:r>
            <a:r>
              <a:rPr lang="vi-VN" sz="3600">
                <a:latin typeface="Arial" charset="0"/>
              </a:rPr>
              <a:t>ă</a:t>
            </a:r>
            <a:r>
              <a:rPr lang="en-US" sz="3600">
                <a:latin typeface="Arial" charset="0"/>
              </a:rPr>
              <a:t>n </a:t>
            </a:r>
          </a:p>
          <a:p>
            <a:r>
              <a:rPr lang="en-US" sz="3600">
                <a:latin typeface="Arial" charset="0"/>
              </a:rPr>
              <a:t>cỏ non , những chiếc chân vàng giẫm</a:t>
            </a:r>
          </a:p>
          <a:p>
            <a:r>
              <a:rPr lang="en-US" sz="3600">
                <a:latin typeface="Arial" charset="0"/>
              </a:rPr>
              <a:t> trên thảm lá vàng ...</a:t>
            </a:r>
            <a:endParaRPr lang="vi-VN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6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6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6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6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65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65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65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65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65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Arial" charset="0"/>
              </a:rPr>
              <a:t>Sự có mặt của chúng mang lại vẻ </a:t>
            </a:r>
          </a:p>
          <a:p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ẹp gì cho cảnh rừng?</a:t>
            </a:r>
          </a:p>
          <a:p>
            <a:r>
              <a:rPr lang="en-US">
                <a:latin typeface="Arial" charset="0"/>
              </a:rPr>
              <a:t>Sự xuất hiện thoắt ẩn , thoắt hiện của</a:t>
            </a:r>
          </a:p>
          <a:p>
            <a:r>
              <a:rPr lang="en-US">
                <a:latin typeface="Arial" charset="0"/>
              </a:rPr>
              <a:t> muôn thú làm cho cảnh rừng trở nên</a:t>
            </a:r>
          </a:p>
          <a:p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sống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ộng ,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ầy những </a:t>
            </a:r>
            <a:r>
              <a:rPr lang="vi-VN">
                <a:solidFill>
                  <a:srgbClr val="FF3300"/>
                </a:solidFill>
                <a:latin typeface="Arial" charset="0"/>
              </a:rPr>
              <a:t>đ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iều bất ngờ </a:t>
            </a:r>
          </a:p>
          <a:p>
            <a:r>
              <a:rPr lang="en-US">
                <a:solidFill>
                  <a:srgbClr val="FF3300"/>
                </a:solidFill>
                <a:latin typeface="Arial" charset="0"/>
              </a:rPr>
              <a:t>và kì thú.</a:t>
            </a:r>
            <a:endParaRPr lang="vi-VN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3316" name="Picture 4" descr="Magical%20Fores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4340" name="Picture 4" descr="Vuon bac 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4" name="Picture 4" descr="ch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8" name="Picture 4" descr="chonhoi_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7412" name="Picture 4" descr="rung kh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36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latin typeface="Arial" charset="0"/>
              </a:rPr>
              <a:t>Đọc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oạn 3:Trả lời câu hỏi :3</a:t>
            </a:r>
          </a:p>
          <a:p>
            <a:r>
              <a:rPr lang="en-US" sz="3600">
                <a:latin typeface="Arial" charset="0"/>
              </a:rPr>
              <a:t>Vì sao rừng khộp </a:t>
            </a:r>
            <a:r>
              <a:rPr lang="vi-VN" sz="3600">
                <a:latin typeface="Arial" charset="0"/>
              </a:rPr>
              <a:t>đư</a:t>
            </a:r>
            <a:r>
              <a:rPr lang="en-US" sz="3600">
                <a:latin typeface="Arial" charset="0"/>
              </a:rPr>
              <a:t>ợc gọi là </a:t>
            </a:r>
            <a:r>
              <a:rPr lang="en-US" sz="3600" b="1" i="1">
                <a:latin typeface="Arial" charset="0"/>
              </a:rPr>
              <a:t>“</a:t>
            </a:r>
            <a:r>
              <a:rPr lang="en-US" sz="3600" b="1" i="1">
                <a:solidFill>
                  <a:srgbClr val="FF0066"/>
                </a:solidFill>
                <a:latin typeface="Arial" charset="0"/>
              </a:rPr>
              <a:t>giang </a:t>
            </a:r>
          </a:p>
          <a:p>
            <a:r>
              <a:rPr lang="en-US" sz="3600" b="1" i="1">
                <a:solidFill>
                  <a:srgbClr val="FF0066"/>
                </a:solidFill>
                <a:latin typeface="Arial" charset="0"/>
              </a:rPr>
              <a:t>s</a:t>
            </a:r>
            <a:r>
              <a:rPr lang="vi-VN" sz="3600" b="1" i="1">
                <a:solidFill>
                  <a:srgbClr val="FF0066"/>
                </a:solidFill>
                <a:latin typeface="Arial" charset="0"/>
              </a:rPr>
              <a:t>ơ</a:t>
            </a:r>
            <a:r>
              <a:rPr lang="en-US" sz="3600" b="1" i="1">
                <a:solidFill>
                  <a:srgbClr val="FF0066"/>
                </a:solidFill>
                <a:latin typeface="Arial" charset="0"/>
              </a:rPr>
              <a:t>n </a:t>
            </a:r>
            <a:r>
              <a:rPr lang="en-US" sz="3600" b="1" i="1" u="sng">
                <a:solidFill>
                  <a:srgbClr val="FF0066"/>
                </a:solidFill>
                <a:latin typeface="Arial" charset="0"/>
              </a:rPr>
              <a:t>vàng rợi</a:t>
            </a:r>
            <a:r>
              <a:rPr lang="en-US" sz="3600" b="1" i="1" u="sng">
                <a:latin typeface="Arial" charset="0"/>
              </a:rPr>
              <a:t>”?</a:t>
            </a:r>
          </a:p>
          <a:p>
            <a:r>
              <a:rPr lang="en-US" sz="3600" i="1">
                <a:latin typeface="Arial" charset="0"/>
              </a:rPr>
              <a:t>+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Vàng rợi là màu vàng ngời sáng, </a:t>
            </a:r>
          </a:p>
          <a:p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rực rỡ, </a:t>
            </a:r>
            <a:r>
              <a:rPr lang="vi-VN" sz="3200" b="1" i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ều khắp, rất </a:t>
            </a:r>
            <a:r>
              <a:rPr lang="vi-VN" sz="3200" b="1" i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ẹp mắt.</a:t>
            </a:r>
          </a:p>
          <a:p>
            <a:r>
              <a:rPr lang="en-US" sz="3600">
                <a:latin typeface="Arial" charset="0"/>
              </a:rPr>
              <a:t>Vì có sự phối hợp của rất nhiều sắc vàng</a:t>
            </a:r>
          </a:p>
          <a:p>
            <a:r>
              <a:rPr lang="en-US" sz="3600">
                <a:latin typeface="Arial" charset="0"/>
              </a:rPr>
              <a:t>trong một không gian rộng lớn lá vàng </a:t>
            </a:r>
          </a:p>
          <a:p>
            <a:r>
              <a:rPr lang="en-US" sz="3600">
                <a:latin typeface="Arial" charset="0"/>
              </a:rPr>
              <a:t>trên cây, rải thảm d</a:t>
            </a:r>
            <a:r>
              <a:rPr lang="vi-VN" sz="3600">
                <a:latin typeface="Arial" charset="0"/>
              </a:rPr>
              <a:t>ư</a:t>
            </a:r>
            <a:r>
              <a:rPr lang="en-US" sz="3600">
                <a:latin typeface="Arial" charset="0"/>
              </a:rPr>
              <a:t>ới gốc, những con</a:t>
            </a:r>
          </a:p>
          <a:p>
            <a:r>
              <a:rPr lang="en-US" sz="3600">
                <a:latin typeface="Arial" charset="0"/>
              </a:rPr>
              <a:t>mang vàng có màu lông vàng, nắng </a:t>
            </a:r>
          </a:p>
          <a:p>
            <a:r>
              <a:rPr lang="en-US" sz="3600">
                <a:latin typeface="Arial" charset="0"/>
              </a:rPr>
              <a:t>cũng rực vàng.</a:t>
            </a:r>
            <a:endParaRPr lang="vi-VN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6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6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167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16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167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9460" name="Picture 4" descr="rung kh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225"/>
            <a:ext cx="9144000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600">
                <a:latin typeface="Arial" charset="0"/>
              </a:rPr>
              <a:t>Hãy nói cảm nghĩ của em khi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ọc</a:t>
            </a:r>
          </a:p>
          <a:p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oạn v</a:t>
            </a:r>
            <a:r>
              <a:rPr lang="vi-VN" sz="3600">
                <a:latin typeface="Arial" charset="0"/>
              </a:rPr>
              <a:t>ă</a:t>
            </a:r>
            <a:r>
              <a:rPr lang="en-US" sz="3600">
                <a:latin typeface="Arial" charset="0"/>
              </a:rPr>
              <a:t>n trên ?</a:t>
            </a:r>
          </a:p>
          <a:p>
            <a:r>
              <a:rPr lang="en-US" sz="3600">
                <a:latin typeface="Arial" charset="0"/>
              </a:rPr>
              <a:t>-Vẻ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ẹp của khu rừng </a:t>
            </a:r>
            <a:r>
              <a:rPr lang="vi-VN" sz="3600">
                <a:latin typeface="Arial" charset="0"/>
              </a:rPr>
              <a:t>đư</a:t>
            </a:r>
            <a:r>
              <a:rPr lang="en-US" sz="3600">
                <a:latin typeface="Arial" charset="0"/>
              </a:rPr>
              <a:t>ợc tác giả miêu </a:t>
            </a:r>
          </a:p>
          <a:p>
            <a:r>
              <a:rPr lang="en-US" sz="3600">
                <a:latin typeface="Arial" charset="0"/>
              </a:rPr>
              <a:t>tả thật kì diệu.</a:t>
            </a:r>
          </a:p>
          <a:p>
            <a:r>
              <a:rPr lang="en-US" sz="3600">
                <a:latin typeface="Arial" charset="0"/>
              </a:rPr>
              <a:t>-Đoạn v</a:t>
            </a:r>
            <a:r>
              <a:rPr lang="vi-VN" sz="3600">
                <a:latin typeface="Arial" charset="0"/>
              </a:rPr>
              <a:t>ă</a:t>
            </a:r>
            <a:r>
              <a:rPr lang="en-US" sz="3600">
                <a:latin typeface="Arial" charset="0"/>
              </a:rPr>
              <a:t>n giúp em thấy yêu mến h</a:t>
            </a:r>
            <a:r>
              <a:rPr lang="vi-VN" sz="3600">
                <a:latin typeface="Arial" charset="0"/>
              </a:rPr>
              <a:t>ơ</a:t>
            </a:r>
            <a:r>
              <a:rPr lang="en-US" sz="3600">
                <a:latin typeface="Arial" charset="0"/>
              </a:rPr>
              <a:t>n</a:t>
            </a:r>
          </a:p>
          <a:p>
            <a:r>
              <a:rPr lang="en-US" sz="3600">
                <a:latin typeface="Arial" charset="0"/>
              </a:rPr>
              <a:t>những cánh rừng và mong muốn tất </a:t>
            </a:r>
          </a:p>
          <a:p>
            <a:r>
              <a:rPr lang="en-US" sz="3600">
                <a:latin typeface="Arial" charset="0"/>
              </a:rPr>
              <a:t>cả mọi ng</a:t>
            </a:r>
            <a:r>
              <a:rPr lang="vi-VN" sz="3600">
                <a:latin typeface="Arial" charset="0"/>
              </a:rPr>
              <a:t>ư</a:t>
            </a:r>
            <a:r>
              <a:rPr lang="en-US" sz="3600">
                <a:latin typeface="Arial" charset="0"/>
              </a:rPr>
              <a:t>ời hãy bảo vệ vẻ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ẹp tự </a:t>
            </a:r>
          </a:p>
          <a:p>
            <a:r>
              <a:rPr lang="en-US" sz="3600">
                <a:latin typeface="Arial" charset="0"/>
              </a:rPr>
              <a:t>nhiên của rừng.</a:t>
            </a:r>
            <a:endParaRPr lang="vi-VN" sz="3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77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177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77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1177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177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1177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1177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5" name="Picture 3" descr="forest_1792438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95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3505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  <a:p>
            <a:endParaRPr lang="en-US" sz="2400">
              <a:latin typeface="Arial" charset="0"/>
            </a:endParaRPr>
          </a:p>
          <a:p>
            <a:r>
              <a:rPr lang="en-US" sz="2400">
                <a:latin typeface="Arial" charset="0"/>
              </a:rPr>
              <a:t>Muốn có những cánh rừng kì diệu nh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 vậy thì chúng</a:t>
            </a:r>
          </a:p>
          <a:p>
            <a:r>
              <a:rPr lang="en-US" sz="2400">
                <a:latin typeface="Arial" charset="0"/>
              </a:rPr>
              <a:t>ta cần có những việc làm thiết thực gì?</a:t>
            </a:r>
          </a:p>
          <a:p>
            <a:r>
              <a:rPr lang="en-US" sz="2400">
                <a:latin typeface="Arial" charset="0"/>
              </a:rPr>
              <a:t>Bản thân , gia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ình , cộng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ồng cùng thực hiện :</a:t>
            </a:r>
          </a:p>
          <a:p>
            <a:r>
              <a:rPr lang="en-US" sz="4000" b="1" i="1">
                <a:solidFill>
                  <a:srgbClr val="FF0066"/>
                </a:solidFill>
                <a:latin typeface="Arial" charset="0"/>
              </a:rPr>
              <a:t>“Hãy bảo vệ rừng, </a:t>
            </a:r>
          </a:p>
          <a:p>
            <a:r>
              <a:rPr lang="en-US" sz="4000" b="1" i="1">
                <a:solidFill>
                  <a:srgbClr val="FF0066"/>
                </a:solidFill>
                <a:latin typeface="Arial" charset="0"/>
              </a:rPr>
              <a:t>bảo vệ </a:t>
            </a:r>
            <a:r>
              <a:rPr lang="vi-VN" sz="4000" b="1" i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4000" b="1" i="1">
                <a:solidFill>
                  <a:srgbClr val="FF0066"/>
                </a:solidFill>
                <a:latin typeface="Arial" charset="0"/>
              </a:rPr>
              <a:t>ộng vật quý hiếm.”</a:t>
            </a:r>
            <a:endParaRPr lang="vi-VN" sz="4000" b="1" i="1">
              <a:solidFill>
                <a:srgbClr val="FF0066"/>
              </a:solidFill>
              <a:latin typeface="Arial" charset="0"/>
            </a:endParaRPr>
          </a:p>
          <a:p>
            <a:endParaRPr lang="en-US" sz="4000" b="1" i="1">
              <a:solidFill>
                <a:srgbClr val="FF0066"/>
              </a:solidFill>
              <a:latin typeface="Arial" charset="0"/>
            </a:endParaRPr>
          </a:p>
          <a:p>
            <a:endParaRPr lang="vi-VN" sz="2400">
              <a:solidFill>
                <a:srgbClr val="FF0066"/>
              </a:solidFill>
            </a:endParaRP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0" y="3733800"/>
            <a:ext cx="91440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>
              <a:solidFill>
                <a:schemeClr val="tx2"/>
              </a:solidFill>
              <a:latin typeface="Arial" charset="0"/>
            </a:endParaRPr>
          </a:p>
          <a:p>
            <a:r>
              <a:rPr lang="en-US" sz="3600">
                <a:solidFill>
                  <a:schemeClr val="tx2"/>
                </a:solidFill>
                <a:latin typeface="Arial" charset="0"/>
              </a:rPr>
              <a:t>Qua bài học em rút ra nội dung gì?</a:t>
            </a:r>
            <a:endParaRPr lang="en-US" sz="3600" b="1">
              <a:solidFill>
                <a:schemeClr val="tx2"/>
              </a:solidFill>
              <a:latin typeface="Arial" charset="0"/>
            </a:endParaRPr>
          </a:p>
          <a:p>
            <a:r>
              <a:rPr lang="en-US" sz="3200" b="1">
                <a:solidFill>
                  <a:srgbClr val="FF00FF"/>
                </a:solidFill>
                <a:latin typeface="Arial" charset="0"/>
              </a:rPr>
              <a:t>*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Cảm nhận </a:t>
            </a:r>
            <a:r>
              <a:rPr lang="vi-VN" sz="3200" b="1" i="1">
                <a:solidFill>
                  <a:srgbClr val="FF0066"/>
                </a:solidFill>
                <a:latin typeface="Arial" charset="0"/>
              </a:rPr>
              <a:t>đư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ợc vẻ </a:t>
            </a:r>
            <a:r>
              <a:rPr lang="vi-VN" sz="3200" b="1" i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ẹp kì thú của rừng,</a:t>
            </a:r>
          </a:p>
          <a:p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 tình cảm mến yêu,  ng</a:t>
            </a:r>
            <a:r>
              <a:rPr lang="vi-VN" sz="3200" b="1" i="1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ỡng mộ của tác </a:t>
            </a:r>
          </a:p>
          <a:p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giả </a:t>
            </a:r>
            <a:r>
              <a:rPr lang="vi-VN" sz="3200" b="1" i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ối với vẻ </a:t>
            </a:r>
            <a:r>
              <a:rPr lang="vi-VN" sz="3200" b="1" i="1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3200" b="1" i="1">
                <a:solidFill>
                  <a:srgbClr val="FF0066"/>
                </a:solidFill>
                <a:latin typeface="Arial" charset="0"/>
              </a:rPr>
              <a:t>ẹp của rừng.</a:t>
            </a:r>
            <a:br>
              <a:rPr lang="en-US" sz="3200" b="1" i="1">
                <a:solidFill>
                  <a:srgbClr val="FF0066"/>
                </a:solidFill>
                <a:latin typeface="Arial" charset="0"/>
              </a:rPr>
            </a:br>
            <a:endParaRPr lang="vi-VN" sz="3200" b="1" i="1">
              <a:solidFill>
                <a:srgbClr val="FF0066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4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42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4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42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4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42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 b="1">
                <a:latin typeface="Arial" charset="0"/>
              </a:rPr>
              <a:t>Luyện </a:t>
            </a:r>
            <a:r>
              <a:rPr lang="vi-VN" sz="3200" b="1">
                <a:latin typeface="Arial" charset="0"/>
              </a:rPr>
              <a:t>đ</a:t>
            </a:r>
            <a:r>
              <a:rPr lang="en-US" sz="3200" b="1">
                <a:latin typeface="Arial" charset="0"/>
              </a:rPr>
              <a:t>ọc diễn cảm:</a:t>
            </a:r>
          </a:p>
          <a:p>
            <a:endParaRPr lang="en-US" sz="2800">
              <a:latin typeface="Arial" charset="0"/>
            </a:endParaRPr>
          </a:p>
          <a:p>
            <a:r>
              <a:rPr lang="en-US" sz="2800" b="1" u="sng">
                <a:latin typeface="Arial" charset="0"/>
              </a:rPr>
              <a:t>Đoạn :1-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Đọc giọng khoan thai, thể hiện thái </a:t>
            </a:r>
          </a:p>
          <a:p>
            <a:r>
              <a:rPr lang="vi-VN" sz="2800" b="1" i="1">
                <a:latin typeface="Arial" charset="0"/>
              </a:rPr>
              <a:t>đ</a:t>
            </a:r>
            <a:r>
              <a:rPr lang="en-US" sz="2800" b="1" i="1">
                <a:latin typeface="Arial" charset="0"/>
              </a:rPr>
              <a:t>ộ ngỡ ngàng , ng</a:t>
            </a:r>
            <a:r>
              <a:rPr lang="vi-VN" sz="2800" b="1" i="1">
                <a:latin typeface="Arial" charset="0"/>
              </a:rPr>
              <a:t>ư</a:t>
            </a:r>
            <a:r>
              <a:rPr lang="en-US" sz="2800" b="1" i="1">
                <a:latin typeface="Arial" charset="0"/>
              </a:rPr>
              <a:t>ỡng mộ.</a:t>
            </a:r>
          </a:p>
          <a:p>
            <a:r>
              <a:rPr lang="en-US" sz="2800" b="1" u="sng">
                <a:latin typeface="Arial" charset="0"/>
              </a:rPr>
              <a:t>Đoạn:2-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Đọc giọng h</a:t>
            </a:r>
            <a:r>
              <a:rPr lang="vi-VN" sz="2800" b="1" i="1">
                <a:latin typeface="Arial" charset="0"/>
              </a:rPr>
              <a:t>ơ</a:t>
            </a:r>
            <a:r>
              <a:rPr lang="en-US" sz="2800" b="1" i="1">
                <a:latin typeface="Arial" charset="0"/>
              </a:rPr>
              <a:t>i nhanh h</a:t>
            </a:r>
            <a:r>
              <a:rPr lang="vi-VN" sz="2800" b="1" i="1">
                <a:latin typeface="Arial" charset="0"/>
              </a:rPr>
              <a:t>ơ</a:t>
            </a:r>
            <a:r>
              <a:rPr lang="en-US" sz="2800" b="1" i="1">
                <a:latin typeface="Arial" charset="0"/>
              </a:rPr>
              <a:t>n ở những câu</a:t>
            </a:r>
          </a:p>
          <a:p>
            <a:r>
              <a:rPr lang="en-US" sz="2800" b="1" i="1">
                <a:latin typeface="Arial" charset="0"/>
              </a:rPr>
              <a:t>tả hình ảnh thoắt ẩn , thoắt hiện của muôn thú.</a:t>
            </a:r>
          </a:p>
          <a:p>
            <a:r>
              <a:rPr lang="en-US" sz="2800" b="1" u="sng">
                <a:latin typeface="Arial" charset="0"/>
              </a:rPr>
              <a:t>Đoạn:3-</a:t>
            </a:r>
            <a:r>
              <a:rPr lang="en-US" sz="2800">
                <a:latin typeface="Arial" charset="0"/>
              </a:rPr>
              <a:t> </a:t>
            </a:r>
            <a:r>
              <a:rPr lang="en-US" sz="2800" b="1" i="1">
                <a:latin typeface="Arial" charset="0"/>
              </a:rPr>
              <a:t>Đọc thong thả ở những câu miêu tả vẻ</a:t>
            </a:r>
          </a:p>
          <a:p>
            <a:r>
              <a:rPr lang="en-US" sz="2800" b="1" i="1">
                <a:latin typeface="Arial" charset="0"/>
              </a:rPr>
              <a:t>th</a:t>
            </a:r>
            <a:r>
              <a:rPr lang="vi-VN" sz="2800" b="1" i="1">
                <a:latin typeface="Arial" charset="0"/>
              </a:rPr>
              <a:t>ơ</a:t>
            </a:r>
            <a:r>
              <a:rPr lang="en-US" sz="2800" b="1" i="1">
                <a:latin typeface="Arial" charset="0"/>
              </a:rPr>
              <a:t> mộng của cánh rừng trong sắc vàng mênh</a:t>
            </a:r>
          </a:p>
          <a:p>
            <a:r>
              <a:rPr lang="en-US" sz="2800" b="1" i="1">
                <a:latin typeface="Arial" charset="0"/>
              </a:rPr>
              <a:t> mông.</a:t>
            </a:r>
          </a:p>
          <a:p>
            <a:r>
              <a:rPr lang="en-US" sz="2800" b="1">
                <a:latin typeface="Arial" charset="0"/>
              </a:rPr>
              <a:t>Luyện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ọc </a:t>
            </a:r>
            <a:r>
              <a:rPr lang="vi-VN" sz="2800" b="1">
                <a:latin typeface="Arial" charset="0"/>
              </a:rPr>
              <a:t>đ</a:t>
            </a:r>
            <a:r>
              <a:rPr lang="en-US" sz="2800" b="1">
                <a:latin typeface="Arial" charset="0"/>
              </a:rPr>
              <a:t>oạn : 3</a:t>
            </a:r>
            <a:endParaRPr lang="vi-VN" sz="28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95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52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latin typeface="Arial" charset="0"/>
              </a:rPr>
              <a:t>Sau một hồi len lách mải miết, rẽ bụi rậm, chúng</a:t>
            </a:r>
          </a:p>
          <a:p>
            <a:r>
              <a:rPr lang="en-US" sz="2800">
                <a:latin typeface="Arial" charset="0"/>
              </a:rPr>
              <a:t> tôi nhìn thấy một bãi cây khộp. Rừng khộp hiện</a:t>
            </a:r>
          </a:p>
          <a:p>
            <a:r>
              <a:rPr lang="en-US" sz="2800">
                <a:latin typeface="Arial" charset="0"/>
              </a:rPr>
              <a:t> ra tr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mắt chúng tôi, lá úa vàng nh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 cảnh mùa</a:t>
            </a:r>
          </a:p>
          <a:p>
            <a:r>
              <a:rPr lang="en-US" sz="2800">
                <a:latin typeface="Arial" charset="0"/>
              </a:rPr>
              <a:t> thu. Tôi dụi mắt. Những sắc vàng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ậy.</a:t>
            </a:r>
          </a:p>
          <a:p>
            <a:r>
              <a:rPr lang="en-US" sz="2800">
                <a:latin typeface="Arial" charset="0"/>
              </a:rPr>
              <a:t> Mấy con mang vàng hệt nh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 màu lá khộp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ang </a:t>
            </a:r>
          </a:p>
          <a:p>
            <a:r>
              <a:rPr lang="vi-VN" sz="2800">
                <a:latin typeface="Arial" charset="0"/>
              </a:rPr>
              <a:t>ă</a:t>
            </a:r>
            <a:r>
              <a:rPr lang="en-US" sz="2800">
                <a:latin typeface="Arial" charset="0"/>
              </a:rPr>
              <a:t>n cỏ non. Những chiếc chân vàng giẫm trên</a:t>
            </a:r>
          </a:p>
          <a:p>
            <a:r>
              <a:rPr lang="en-US" sz="2800">
                <a:latin typeface="Arial" charset="0"/>
              </a:rPr>
              <a:t> thảm lá vàng và sắc nắng cũng rực vàng trên </a:t>
            </a:r>
          </a:p>
          <a:p>
            <a:r>
              <a:rPr lang="en-US" sz="2800">
                <a:latin typeface="Arial" charset="0"/>
              </a:rPr>
              <a:t>l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ng nó. Chỉ có mấy vạt cỏ xanh biếc là rực</a:t>
            </a:r>
          </a:p>
          <a:p>
            <a:r>
              <a:rPr lang="en-US" sz="2800">
                <a:latin typeface="Arial" charset="0"/>
              </a:rPr>
              <a:t> lên giữa cái giang s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n vàng rợi.</a:t>
            </a:r>
          </a:p>
          <a:p>
            <a:r>
              <a:rPr lang="en-US" sz="2800">
                <a:latin typeface="Arial" charset="0"/>
              </a:rPr>
              <a:t>Tôi có cảm giác mình lạc vào thế giới thần bí</a:t>
            </a:r>
          </a:p>
          <a:p>
            <a:endParaRPr lang="vi-VN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9050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en-US" sz="2400" b="1" u="sng" smtClean="0">
                <a:solidFill>
                  <a:srgbClr val="000000"/>
                </a:solidFill>
              </a:rPr>
              <a:t>TÂP ĐỌC :</a:t>
            </a:r>
            <a:br>
              <a:rPr lang="en-US" sz="2400" b="1" u="sng" smtClean="0">
                <a:solidFill>
                  <a:srgbClr val="000000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</a:t>
            </a:r>
            <a:r>
              <a:rPr lang="en-US" sz="3600" smtClean="0">
                <a:solidFill>
                  <a:srgbClr val="FF0066"/>
                </a:solidFill>
              </a:rPr>
              <a:t>KÌ DIỆU RỪNG XANH</a:t>
            </a:r>
            <a:r>
              <a:rPr lang="en-US" sz="2800" smtClean="0">
                <a:solidFill>
                  <a:srgbClr val="FF0066"/>
                </a:solidFill>
              </a:rPr>
              <a:t> </a:t>
            </a:r>
            <a:br>
              <a:rPr lang="en-US" sz="2800" smtClean="0">
                <a:solidFill>
                  <a:srgbClr val="FF0066"/>
                </a:solidFill>
              </a:rPr>
            </a:br>
            <a:r>
              <a:rPr lang="en-US" sz="2800" smtClean="0">
                <a:solidFill>
                  <a:srgbClr val="FF0066"/>
                </a:solidFill>
              </a:rPr>
              <a:t>                                                  </a:t>
            </a:r>
            <a:r>
              <a:rPr lang="en-US" sz="1800" b="1" i="1" smtClean="0">
                <a:solidFill>
                  <a:srgbClr val="FF0066"/>
                </a:solidFill>
              </a:rPr>
              <a:t>NGUYỄN PHAN HÁCH</a:t>
            </a:r>
            <a:endParaRPr lang="vi-VN" sz="2800" b="1" i="1" smtClean="0">
              <a:solidFill>
                <a:srgbClr val="FF0066"/>
              </a:solidFill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2209800"/>
            <a:ext cx="3962400" cy="2895600"/>
          </a:xfrm>
          <a:solidFill>
            <a:srgbClr val="CC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b="1" u="sng" smtClean="0"/>
              <a:t>Luyện </a:t>
            </a:r>
            <a:r>
              <a:rPr lang="vi-VN" sz="2000" b="1" u="sng" smtClean="0"/>
              <a:t>đ</a:t>
            </a:r>
            <a:r>
              <a:rPr lang="en-US" sz="2000" b="1" u="sng" smtClean="0"/>
              <a:t>ọc :</a:t>
            </a:r>
          </a:p>
          <a:p>
            <a:pPr eaLnBrk="1" hangingPunct="1">
              <a:buFontTx/>
              <a:buChar char="-"/>
            </a:pPr>
            <a:r>
              <a:rPr lang="en-US" sz="2000" smtClean="0"/>
              <a:t>: Loanh quanh ,</a:t>
            </a:r>
          </a:p>
          <a:p>
            <a:pPr eaLnBrk="1" hangingPunct="1">
              <a:buFontTx/>
              <a:buChar char="-"/>
            </a:pPr>
            <a:r>
              <a:rPr lang="en-US" sz="2000" smtClean="0"/>
              <a:t> lúp xúp ,</a:t>
            </a:r>
          </a:p>
          <a:p>
            <a:pPr eaLnBrk="1" hangingPunct="1">
              <a:buFontTx/>
              <a:buChar char="-"/>
            </a:pPr>
            <a:r>
              <a:rPr lang="en-US" sz="2000" smtClean="0"/>
              <a:t> gọn ghẽ ,</a:t>
            </a:r>
          </a:p>
          <a:p>
            <a:pPr eaLnBrk="1" hangingPunct="1">
              <a:buFontTx/>
              <a:buChar char="-"/>
            </a:pPr>
            <a:r>
              <a:rPr lang="en-US" sz="2000" smtClean="0"/>
              <a:t> len lách .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724400" y="2209800"/>
            <a:ext cx="4038600" cy="2895600"/>
          </a:xfrm>
          <a:solidFill>
            <a:srgbClr val="CCFFCC"/>
          </a:solidFill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b="1" u="sng" smtClean="0"/>
              <a:t>Tìm hiểu bài :</a:t>
            </a:r>
          </a:p>
          <a:p>
            <a:pPr eaLnBrk="1" hangingPunct="1">
              <a:buFontTx/>
              <a:buNone/>
            </a:pPr>
            <a:r>
              <a:rPr lang="en-US" sz="2000" b="1" smtClean="0"/>
              <a:t>Vàng rợi </a:t>
            </a:r>
          </a:p>
          <a:p>
            <a:pPr eaLnBrk="1" hangingPunct="1">
              <a:buFontTx/>
              <a:buNone/>
            </a:pPr>
            <a:r>
              <a:rPr lang="en-US" sz="2000" b="1" smtClean="0"/>
              <a:t>Kì diệu</a:t>
            </a:r>
          </a:p>
          <a:p>
            <a:pPr eaLnBrk="1" hangingPunct="1">
              <a:buFontTx/>
              <a:buNone/>
            </a:pPr>
            <a:r>
              <a:rPr lang="en-US" sz="2000" b="1" smtClean="0"/>
              <a:t>Lúp xúp</a:t>
            </a:r>
            <a:endParaRPr lang="vi-VN" sz="2000" b="1" smtClean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609600" y="4572000"/>
            <a:ext cx="8153400" cy="2286000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b="1" u="sng" smtClean="0"/>
          </a:p>
          <a:p>
            <a:pPr eaLnBrk="1" hangingPunct="1">
              <a:lnSpc>
                <a:spcPct val="80000"/>
              </a:lnSpc>
            </a:pPr>
            <a:r>
              <a:rPr lang="en-US" b="1" u="sng" smtClean="0"/>
              <a:t>Nội dung</a:t>
            </a:r>
            <a:r>
              <a:rPr lang="en-US" b="1" smtClean="0"/>
              <a:t> : </a:t>
            </a:r>
            <a:r>
              <a:rPr lang="en-US" b="1" i="1" smtClean="0">
                <a:solidFill>
                  <a:srgbClr val="FF0066"/>
                </a:solidFill>
              </a:rPr>
              <a:t>Cảm nhận </a:t>
            </a:r>
            <a:r>
              <a:rPr lang="vi-VN" b="1" i="1" smtClean="0">
                <a:solidFill>
                  <a:srgbClr val="FF0066"/>
                </a:solidFill>
              </a:rPr>
              <a:t>đư</a:t>
            </a:r>
            <a:r>
              <a:rPr lang="en-US" b="1" i="1" smtClean="0">
                <a:solidFill>
                  <a:srgbClr val="FF0066"/>
                </a:solidFill>
              </a:rPr>
              <a:t>ợc vẻ </a:t>
            </a:r>
            <a:r>
              <a:rPr lang="vi-VN" b="1" i="1" smtClean="0">
                <a:solidFill>
                  <a:srgbClr val="FF0066"/>
                </a:solidFill>
              </a:rPr>
              <a:t>đ</a:t>
            </a:r>
            <a:r>
              <a:rPr lang="en-US" b="1" i="1" smtClean="0">
                <a:solidFill>
                  <a:srgbClr val="FF0066"/>
                </a:solidFill>
              </a:rPr>
              <a:t>ẹp kì thú của rừng, tình cảm mến yêu , ng</a:t>
            </a:r>
            <a:r>
              <a:rPr lang="vi-VN" b="1" i="1" smtClean="0">
                <a:solidFill>
                  <a:srgbClr val="FF0066"/>
                </a:solidFill>
              </a:rPr>
              <a:t>ư</a:t>
            </a:r>
            <a:r>
              <a:rPr lang="en-US" b="1" i="1" smtClean="0">
                <a:solidFill>
                  <a:srgbClr val="FF0066"/>
                </a:solidFill>
              </a:rPr>
              <a:t>ỡng mộ của tác giả </a:t>
            </a:r>
            <a:r>
              <a:rPr lang="vi-VN" b="1" i="1" smtClean="0">
                <a:solidFill>
                  <a:srgbClr val="FF0066"/>
                </a:solidFill>
              </a:rPr>
              <a:t>đ</a:t>
            </a:r>
            <a:r>
              <a:rPr lang="en-US" b="1" i="1" smtClean="0">
                <a:solidFill>
                  <a:srgbClr val="FF0066"/>
                </a:solidFill>
              </a:rPr>
              <a:t>ối với vẻ </a:t>
            </a:r>
            <a:r>
              <a:rPr lang="vi-VN" b="1" i="1" smtClean="0">
                <a:solidFill>
                  <a:srgbClr val="FF0066"/>
                </a:solidFill>
              </a:rPr>
              <a:t>đ</a:t>
            </a:r>
            <a:r>
              <a:rPr lang="en-US" b="1" i="1" smtClean="0">
                <a:solidFill>
                  <a:srgbClr val="FF0066"/>
                </a:solidFill>
              </a:rPr>
              <a:t>ẹp của rừng.</a:t>
            </a:r>
            <a:br>
              <a:rPr lang="en-US" b="1" i="1" smtClean="0">
                <a:solidFill>
                  <a:srgbClr val="FF0066"/>
                </a:solidFill>
              </a:rPr>
            </a:br>
            <a:endParaRPr lang="vi-VN" b="1" i="1" smtClean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962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2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00" name="Picture 4" descr="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858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>
                <a:latin typeface="Arial" charset="0"/>
              </a:rPr>
              <a:t>Bài v</a:t>
            </a:r>
            <a:r>
              <a:rPr lang="vi-VN">
                <a:latin typeface="Arial" charset="0"/>
              </a:rPr>
              <a:t>ă</a:t>
            </a:r>
            <a:r>
              <a:rPr lang="en-US">
                <a:latin typeface="Arial" charset="0"/>
              </a:rPr>
              <a:t>n tạm chia làm 3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oạn</a:t>
            </a:r>
          </a:p>
          <a:p>
            <a:r>
              <a:rPr lang="en-US" b="1" u="sng">
                <a:latin typeface="Arial" charset="0"/>
              </a:rPr>
              <a:t>Đoạn 1:</a:t>
            </a:r>
            <a:r>
              <a:rPr lang="en-US">
                <a:latin typeface="Arial" charset="0"/>
              </a:rPr>
              <a:t> Từ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ầu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ến “...lúp xúp</a:t>
            </a:r>
          </a:p>
          <a:p>
            <a:r>
              <a:rPr lang="en-US">
                <a:latin typeface="Arial" charset="0"/>
              </a:rPr>
              <a:t> d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ới chân”</a:t>
            </a:r>
          </a:p>
          <a:p>
            <a:r>
              <a:rPr lang="en-US" b="1" u="sng">
                <a:latin typeface="Arial" charset="0"/>
              </a:rPr>
              <a:t>Đoạn 2:</a:t>
            </a:r>
            <a:r>
              <a:rPr lang="en-US">
                <a:latin typeface="Arial" charset="0"/>
              </a:rPr>
              <a:t> Từ “Nắng tr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a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ến...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a</a:t>
            </a:r>
          </a:p>
          <a:p>
            <a:r>
              <a:rPr lang="en-US">
                <a:latin typeface="Arial" charset="0"/>
              </a:rPr>
              <a:t> mắt nhìn theo”</a:t>
            </a:r>
          </a:p>
          <a:p>
            <a:r>
              <a:rPr lang="en-US" b="1" u="sng">
                <a:latin typeface="Arial" charset="0"/>
              </a:rPr>
              <a:t>Đoạn 3:</a:t>
            </a:r>
            <a:r>
              <a:rPr lang="en-US">
                <a:latin typeface="Arial" charset="0"/>
              </a:rPr>
              <a:t> Đoạn còn lại</a:t>
            </a:r>
            <a:endParaRPr lang="vi-VN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1447800"/>
            <a:ext cx="9144000" cy="2362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 i="1">
                <a:latin typeface="Arial" charset="0"/>
              </a:rPr>
              <a:t>Tôi có cảm giác mình là một ng</a:t>
            </a:r>
            <a:r>
              <a:rPr lang="vi-VN" sz="4000" b="1" i="1">
                <a:latin typeface="Arial" charset="0"/>
              </a:rPr>
              <a:t>ư</a:t>
            </a:r>
            <a:r>
              <a:rPr lang="en-US" sz="4000" b="1" i="1">
                <a:latin typeface="Arial" charset="0"/>
              </a:rPr>
              <a:t>ời </a:t>
            </a:r>
          </a:p>
          <a:p>
            <a:r>
              <a:rPr lang="en-US" sz="4000" b="1" i="1">
                <a:latin typeface="Arial" charset="0"/>
              </a:rPr>
              <a:t>khổng lồ </a:t>
            </a:r>
            <a:r>
              <a:rPr lang="vi-VN" sz="4000" b="1" i="1">
                <a:latin typeface="Arial" charset="0"/>
              </a:rPr>
              <a:t>đ</a:t>
            </a:r>
            <a:r>
              <a:rPr lang="en-US" sz="4000" b="1" i="1">
                <a:latin typeface="Arial" charset="0"/>
              </a:rPr>
              <a:t>i lạc vào kinh </a:t>
            </a:r>
            <a:r>
              <a:rPr lang="vi-VN" sz="4000" b="1" i="1">
                <a:latin typeface="Arial" charset="0"/>
              </a:rPr>
              <a:t>đ</a:t>
            </a:r>
            <a:r>
              <a:rPr lang="en-US" sz="4000" b="1" i="1">
                <a:latin typeface="Arial" charset="0"/>
              </a:rPr>
              <a:t>ô của</a:t>
            </a:r>
          </a:p>
          <a:p>
            <a:r>
              <a:rPr lang="en-US" sz="4000" b="1" i="1">
                <a:latin typeface="Arial" charset="0"/>
              </a:rPr>
              <a:t> v</a:t>
            </a:r>
            <a:r>
              <a:rPr lang="vi-VN" sz="4000" b="1" i="1">
                <a:latin typeface="Arial" charset="0"/>
              </a:rPr>
              <a:t>ươ</a:t>
            </a:r>
            <a:r>
              <a:rPr lang="en-US" sz="4000" b="1" i="1">
                <a:latin typeface="Arial" charset="0"/>
              </a:rPr>
              <a:t>ng quốc những ng</a:t>
            </a:r>
            <a:r>
              <a:rPr lang="vi-VN" sz="4000" b="1" i="1">
                <a:latin typeface="Arial" charset="0"/>
              </a:rPr>
              <a:t>ư</a:t>
            </a:r>
            <a:r>
              <a:rPr lang="en-US" sz="4000" b="1" i="1">
                <a:latin typeface="Arial" charset="0"/>
              </a:rPr>
              <a:t>ời tí hon.</a:t>
            </a:r>
            <a:endParaRPr lang="vi-VN" sz="4000" b="1" i="1">
              <a:latin typeface="Arial" charset="0"/>
            </a:endParaRP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3733800"/>
            <a:ext cx="9144000" cy="3124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4000" b="1">
              <a:latin typeface="Arial" charset="0"/>
            </a:endParaRPr>
          </a:p>
          <a:p>
            <a:r>
              <a:rPr lang="en-US" sz="4000" b="1" i="1">
                <a:latin typeface="Arial" charset="0"/>
              </a:rPr>
              <a:t>Tôi có cảm giác/ mình là một ng</a:t>
            </a:r>
            <a:r>
              <a:rPr lang="vi-VN" sz="4000" b="1" i="1">
                <a:latin typeface="Arial" charset="0"/>
              </a:rPr>
              <a:t>ư</a:t>
            </a:r>
            <a:r>
              <a:rPr lang="en-US" sz="4000" b="1" i="1">
                <a:latin typeface="Arial" charset="0"/>
              </a:rPr>
              <a:t>ời </a:t>
            </a:r>
          </a:p>
          <a:p>
            <a:r>
              <a:rPr lang="en-US" sz="4000" b="1" i="1">
                <a:latin typeface="Arial" charset="0"/>
              </a:rPr>
              <a:t>khổng lồ/</a:t>
            </a:r>
            <a:r>
              <a:rPr lang="vi-VN" sz="4000" b="1" i="1">
                <a:latin typeface="Arial" charset="0"/>
              </a:rPr>
              <a:t>đ</a:t>
            </a:r>
            <a:r>
              <a:rPr lang="en-US" sz="4000" b="1" i="1">
                <a:latin typeface="Arial" charset="0"/>
              </a:rPr>
              <a:t>i lạc vào kinh </a:t>
            </a:r>
            <a:r>
              <a:rPr lang="vi-VN" sz="4000" b="1" i="1">
                <a:latin typeface="Arial" charset="0"/>
              </a:rPr>
              <a:t>đ</a:t>
            </a:r>
            <a:r>
              <a:rPr lang="en-US" sz="4000" b="1" i="1">
                <a:latin typeface="Arial" charset="0"/>
              </a:rPr>
              <a:t>ô/ của</a:t>
            </a:r>
          </a:p>
          <a:p>
            <a:r>
              <a:rPr lang="en-US" sz="4000" b="1" i="1">
                <a:latin typeface="Arial" charset="0"/>
              </a:rPr>
              <a:t> v</a:t>
            </a:r>
            <a:r>
              <a:rPr lang="vi-VN" sz="4000" b="1" i="1">
                <a:latin typeface="Arial" charset="0"/>
              </a:rPr>
              <a:t>ươ</a:t>
            </a:r>
            <a:r>
              <a:rPr lang="en-US" sz="4000" b="1" i="1">
                <a:latin typeface="Arial" charset="0"/>
              </a:rPr>
              <a:t>ng quốc những ng</a:t>
            </a:r>
            <a:r>
              <a:rPr lang="vi-VN" sz="4000" b="1" i="1">
                <a:latin typeface="Arial" charset="0"/>
              </a:rPr>
              <a:t>ư</a:t>
            </a:r>
            <a:r>
              <a:rPr lang="en-US" sz="4000" b="1" i="1">
                <a:latin typeface="Arial" charset="0"/>
              </a:rPr>
              <a:t>ời tí hon//</a:t>
            </a:r>
            <a:endParaRPr lang="vi-VN" sz="4000" b="1" i="1">
              <a:latin typeface="Arial" charset="0"/>
            </a:endParaRPr>
          </a:p>
          <a:p>
            <a:endParaRPr lang="vi-VN" sz="4000">
              <a:latin typeface="Arial" charset="0"/>
            </a:endParaRP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b="1">
                <a:latin typeface="Arial" charset="0"/>
              </a:rPr>
              <a:t>Luyện </a:t>
            </a:r>
            <a:r>
              <a:rPr lang="vi-VN" sz="4000" b="1">
                <a:latin typeface="Arial" charset="0"/>
              </a:rPr>
              <a:t>đ</a:t>
            </a:r>
            <a:r>
              <a:rPr lang="en-US" sz="4000" b="1">
                <a:latin typeface="Arial" charset="0"/>
              </a:rPr>
              <a:t>ọc câu:</a:t>
            </a:r>
            <a:endParaRPr lang="vi-VN" sz="4000" b="1">
              <a:latin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36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296400" cy="6858000"/>
          </a:xfrm>
          <a:prstGeom prst="rect">
            <a:avLst/>
          </a:prstGeom>
          <a:solidFill>
            <a:srgbClr val="CCFFCC"/>
          </a:solidFill>
          <a:ln w="9525">
            <a:solidFill>
              <a:srgbClr val="9900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 b="1" u="sng">
              <a:latin typeface="Arial" charset="0"/>
            </a:endParaRPr>
          </a:p>
          <a:p>
            <a:r>
              <a:rPr lang="en-US" sz="3600" b="1" u="sng">
                <a:latin typeface="Arial" charset="0"/>
              </a:rPr>
              <a:t>Đọc </a:t>
            </a:r>
            <a:r>
              <a:rPr lang="vi-VN" sz="3600" b="1" u="sng">
                <a:latin typeface="Arial" charset="0"/>
              </a:rPr>
              <a:t>đ</a:t>
            </a:r>
            <a:r>
              <a:rPr lang="en-US" sz="3600" b="1" u="sng">
                <a:latin typeface="Arial" charset="0"/>
              </a:rPr>
              <a:t>oạn 1</a:t>
            </a:r>
            <a:r>
              <a:rPr lang="en-US" sz="3600">
                <a:latin typeface="Arial" charset="0"/>
              </a:rPr>
              <a:t>: Trả lời câu hỏi1</a:t>
            </a:r>
          </a:p>
          <a:p>
            <a:r>
              <a:rPr lang="en-US" sz="3600">
                <a:latin typeface="Arial" charset="0"/>
              </a:rPr>
              <a:t>Những cây nấm rừng </a:t>
            </a:r>
            <a:r>
              <a:rPr lang="vi-VN" sz="3600">
                <a:latin typeface="Arial" charset="0"/>
              </a:rPr>
              <a:t>đ</a:t>
            </a:r>
            <a:r>
              <a:rPr lang="en-US" sz="3600">
                <a:latin typeface="Arial" charset="0"/>
              </a:rPr>
              <a:t>ã khiến tác giả có </a:t>
            </a:r>
          </a:p>
          <a:p>
            <a:r>
              <a:rPr lang="en-US" sz="3600">
                <a:latin typeface="Arial" charset="0"/>
              </a:rPr>
              <a:t>những liên t</a:t>
            </a:r>
            <a:r>
              <a:rPr lang="vi-VN" sz="3600">
                <a:latin typeface="Arial" charset="0"/>
              </a:rPr>
              <a:t>ư</a:t>
            </a:r>
            <a:r>
              <a:rPr lang="en-US" sz="3600">
                <a:latin typeface="Arial" charset="0"/>
              </a:rPr>
              <a:t>ởng thú vị gì?</a:t>
            </a:r>
          </a:p>
          <a:p>
            <a:r>
              <a:rPr lang="en-US" sz="3600">
                <a:solidFill>
                  <a:srgbClr val="9900CC"/>
                </a:solidFill>
                <a:latin typeface="Arial" charset="0"/>
              </a:rPr>
              <a:t>Những vạt nấm nh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 một thành phố nấm .</a:t>
            </a:r>
          </a:p>
          <a:p>
            <a:r>
              <a:rPr lang="en-US" sz="3600">
                <a:solidFill>
                  <a:srgbClr val="9900CC"/>
                </a:solidFill>
                <a:latin typeface="Arial" charset="0"/>
              </a:rPr>
              <a:t>Mỗi chiếc nấm nh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 một lâu 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ài kiến trúc </a:t>
            </a:r>
          </a:p>
          <a:p>
            <a:r>
              <a:rPr lang="en-US" sz="3600">
                <a:solidFill>
                  <a:srgbClr val="9900CC"/>
                </a:solidFill>
                <a:latin typeface="Arial" charset="0"/>
              </a:rPr>
              <a:t>tân kì. Bản thân nh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 một ng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ời khổng lồ</a:t>
            </a:r>
          </a:p>
          <a:p>
            <a:r>
              <a:rPr lang="vi-VN" sz="3600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i lạc vào kinh 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ô của v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ươ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ng quốc</a:t>
            </a:r>
          </a:p>
          <a:p>
            <a:r>
              <a:rPr lang="en-US" sz="3600">
                <a:solidFill>
                  <a:srgbClr val="9900CC"/>
                </a:solidFill>
                <a:latin typeface="Arial" charset="0"/>
              </a:rPr>
              <a:t>những ng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ời tí hon với những 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iền 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ài ,</a:t>
            </a:r>
          </a:p>
          <a:p>
            <a:r>
              <a:rPr lang="en-US" sz="3600">
                <a:solidFill>
                  <a:srgbClr val="9900CC"/>
                </a:solidFill>
                <a:latin typeface="Arial" charset="0"/>
              </a:rPr>
              <a:t>miếu mạo, cung 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đ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iện lúp xúp d</a:t>
            </a:r>
            <a:r>
              <a:rPr lang="vi-VN" sz="3600">
                <a:solidFill>
                  <a:srgbClr val="9900CC"/>
                </a:solidFill>
                <a:latin typeface="Arial" charset="0"/>
              </a:rPr>
              <a:t>ư</a:t>
            </a:r>
            <a:r>
              <a:rPr lang="en-US" sz="3600">
                <a:solidFill>
                  <a:srgbClr val="9900CC"/>
                </a:solidFill>
                <a:latin typeface="Arial" charset="0"/>
              </a:rPr>
              <a:t>ới chân</a:t>
            </a:r>
          </a:p>
          <a:p>
            <a:endParaRPr lang="vi-VN" sz="3600">
              <a:solidFill>
                <a:srgbClr val="9900CC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2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4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24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4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0" y="-304800"/>
            <a:ext cx="9144000" cy="7162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>
                <a:latin typeface="Arial" charset="0"/>
              </a:rPr>
              <a:t>Nhờ những liên t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ởng ấy mà cảnh vật</a:t>
            </a:r>
          </a:p>
          <a:p>
            <a:r>
              <a:rPr lang="en-US" sz="4000">
                <a:latin typeface="Arial" charset="0"/>
              </a:rPr>
              <a:t> </a:t>
            </a:r>
            <a:r>
              <a:rPr lang="vi-VN" sz="4000">
                <a:latin typeface="Arial" charset="0"/>
              </a:rPr>
              <a:t>đ</a:t>
            </a:r>
            <a:r>
              <a:rPr lang="en-US" sz="4000">
                <a:latin typeface="Arial" charset="0"/>
              </a:rPr>
              <a:t>ẹp thêm nh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 thế nào?</a:t>
            </a:r>
          </a:p>
          <a:p>
            <a:r>
              <a:rPr lang="en-US" sz="4000">
                <a:latin typeface="Arial" charset="0"/>
              </a:rPr>
              <a:t>*Những liên t</a:t>
            </a:r>
            <a:r>
              <a:rPr lang="vi-VN" sz="4000">
                <a:latin typeface="Arial" charset="0"/>
              </a:rPr>
              <a:t>ư</a:t>
            </a:r>
            <a:r>
              <a:rPr lang="en-US" sz="4000">
                <a:latin typeface="Arial" charset="0"/>
              </a:rPr>
              <a:t>ởng ấy làm cho </a:t>
            </a:r>
          </a:p>
          <a:p>
            <a:r>
              <a:rPr lang="en-US" sz="4000">
                <a:latin typeface="Arial" charset="0"/>
              </a:rPr>
              <a:t> </a:t>
            </a:r>
            <a:r>
              <a:rPr lang="en-US" sz="4000">
                <a:solidFill>
                  <a:srgbClr val="FF3300"/>
                </a:solidFill>
                <a:latin typeface="Arial" charset="0"/>
              </a:rPr>
              <a:t>“Cảnh vật</a:t>
            </a:r>
            <a:r>
              <a:rPr lang="en-US" sz="4000">
                <a:latin typeface="Arial" charset="0"/>
              </a:rPr>
              <a:t> </a:t>
            </a:r>
            <a:r>
              <a:rPr lang="en-US" sz="4000">
                <a:solidFill>
                  <a:srgbClr val="FF3300"/>
                </a:solidFill>
                <a:latin typeface="Arial" charset="0"/>
              </a:rPr>
              <a:t>trở nên lãng mạn , thần bí</a:t>
            </a:r>
          </a:p>
          <a:p>
            <a:r>
              <a:rPr lang="en-US" sz="4000">
                <a:solidFill>
                  <a:srgbClr val="FF3300"/>
                </a:solidFill>
                <a:latin typeface="Arial" charset="0"/>
              </a:rPr>
              <a:t> nh</a:t>
            </a:r>
            <a:r>
              <a:rPr lang="vi-VN" sz="4000">
                <a:solidFill>
                  <a:srgbClr val="FF3300"/>
                </a:solidFill>
                <a:latin typeface="Arial" charset="0"/>
              </a:rPr>
              <a:t>ư</a:t>
            </a:r>
            <a:r>
              <a:rPr lang="en-US" sz="4000">
                <a:solidFill>
                  <a:srgbClr val="FF3300"/>
                </a:solidFill>
                <a:latin typeface="Arial" charset="0"/>
              </a:rPr>
              <a:t> trong truyện cổ tích”.</a:t>
            </a:r>
            <a:endParaRPr lang="vi-VN" sz="4000">
              <a:solidFill>
                <a:srgbClr val="FF33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4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3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20" name="Picture 4" descr="32_rung7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5725"/>
            <a:ext cx="9144000" cy="694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`</a:t>
            </a:r>
            <a:br>
              <a:rPr lang="en-US" sz="4000" smtClean="0"/>
            </a:br>
            <a:endParaRPr lang="vi-VN" sz="40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4" name="Picture 4" descr="gal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925"/>
            <a:ext cx="9144000" cy="689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1207</TotalTime>
  <Words>996</Words>
  <Application>Microsoft Office PowerPoint</Application>
  <PresentationFormat>On-screen Show (4:3)</PresentationFormat>
  <Paragraphs>111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.VnTime</vt:lpstr>
      <vt:lpstr>Arial</vt:lpstr>
      <vt:lpstr>Default Design</vt:lpstr>
      <vt:lpstr>Bài cũ :-Đọc thuộc lòng bài: “Tiếng đàn ba la lai ca trên sông Đà”</vt:lpstr>
      <vt:lpstr>Slide 2</vt:lpstr>
      <vt:lpstr>Slide 3</vt:lpstr>
      <vt:lpstr>Slide 4</vt:lpstr>
      <vt:lpstr>Slide 5</vt:lpstr>
      <vt:lpstr>Slide 6</vt:lpstr>
      <vt:lpstr>Slide 7</vt:lpstr>
      <vt:lpstr>Slide 8</vt:lpstr>
      <vt:lpstr>`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TÂP ĐỌC :  KÌ DIỆU RỪNG XANH                                                    NGUYỄN PHAN HÁCH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kÝnh chµo quý thÇy c« ®Õn dù giê, th¨m líp : 5c</dc:title>
  <dc:creator>hgt</dc:creator>
  <cp:lastModifiedBy>CSTeam</cp:lastModifiedBy>
  <cp:revision>66</cp:revision>
  <dcterms:created xsi:type="dcterms:W3CDTF">2008-10-07T14:30:35Z</dcterms:created>
  <dcterms:modified xsi:type="dcterms:W3CDTF">2016-06-30T03:05:18Z</dcterms:modified>
</cp:coreProperties>
</file>