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287" r:id="rId5"/>
    <p:sldId id="262" r:id="rId6"/>
    <p:sldId id="288" r:id="rId7"/>
    <p:sldId id="286" r:id="rId8"/>
    <p:sldId id="289" r:id="rId9"/>
    <p:sldId id="260" r:id="rId10"/>
    <p:sldId id="264" r:id="rId11"/>
    <p:sldId id="265" r:id="rId12"/>
    <p:sldId id="263" r:id="rId13"/>
    <p:sldId id="280" r:id="rId14"/>
    <p:sldId id="291" r:id="rId15"/>
    <p:sldId id="282" r:id="rId16"/>
    <p:sldId id="283" r:id="rId17"/>
    <p:sldId id="275" r:id="rId18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808000"/>
    <a:srgbClr val="0066FF"/>
    <a:srgbClr val="CC3300"/>
    <a:srgbClr val="FF0066"/>
    <a:srgbClr val="00CC00"/>
    <a:srgbClr val="800000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887" autoAdjust="0"/>
    <p:restoredTop sz="94660"/>
  </p:normalViewPr>
  <p:slideViewPr>
    <p:cSldViewPr>
      <p:cViewPr varScale="1">
        <p:scale>
          <a:sx n="43" d="100"/>
          <a:sy n="43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4FED28DF-1B0D-4676-8216-23FA677AE3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F4ADFD-2C81-4EF2-BFA2-97E2B51EE68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70221D-3797-4D44-B35B-0F92368F06EF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D9FEA0-E0CD-4A67-B566-24AB70CC1D7E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F87896-2D03-4D3B-B874-809BBD96274C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17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9D847D-4F45-4CE5-B460-F3CE9690B36C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6B958E-E6AD-437A-85DA-E38975B9D5ED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337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0E7FF8-DC03-4A2A-B600-9E888CC1BFD3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26D3B6-FDE5-4B2F-95DA-F19A2B0BA6E7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358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A49733-0EF5-4F25-894E-931EF4BF44DA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368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9FC74B-991C-4ABE-9B1C-D182D2D7F33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BE3D83-E8A2-4404-BAEF-85D45890CB11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3C538A-3878-47A9-834D-564E5C82C293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8B4224-CC39-41CB-8391-85BBC8E1B069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6CF4EB-16CC-47AB-AD8D-CBD0526960D2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8C6835-E174-4B3A-A35D-5D62250C721A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2D3143-1FF9-4A24-A493-AD52F4036AFE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76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396212-D632-42F5-9221-2186230FD6B2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92D6D2-2CF5-4894-82AA-C8015D175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hee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47E690-A52E-4F7C-9637-C5599AFD5D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hee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548A4-3B09-412A-BD91-6E7AF2F48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heel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4987B-2D27-45C1-B868-F0E42C5E3F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heel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DD4507-D64C-4432-B4C4-C826DB7A3D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hee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B46F6C-BEAA-4EE9-ADBD-CDFFA97F1D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hee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C23515-4F9A-4AFA-BFEB-AEFBE4349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hee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99646E-19AC-4777-A8DC-3C18643C94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hee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70740E-AEAD-46FD-83E8-9A0B00AD64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hee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272CD5-58F0-41F6-ABD5-33EA51124B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hee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07DB1C-6F39-4612-B9A6-2168468518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hee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7D4B48-DDCF-4D80-B071-F2D38B92C7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hee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D6C74D-6E68-4564-991E-8DC061387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hee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D352D20B-F90D-4BA3-AD7F-A6377133A9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slow">
    <p:wheel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tvtl.bachkim.vn/document/download/doc_id/14250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10" Type="http://schemas.openxmlformats.org/officeDocument/2006/relationships/image" Target="../media/image8.gif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CEBF5"/>
            </a:gs>
            <a:gs pos="8000">
              <a:srgbClr val="83A7C3"/>
            </a:gs>
            <a:gs pos="13000">
              <a:srgbClr val="768FB9"/>
            </a:gs>
            <a:gs pos="21001">
              <a:srgbClr val="83A7C3"/>
            </a:gs>
            <a:gs pos="52000">
              <a:srgbClr val="FFFFFF"/>
            </a:gs>
            <a:gs pos="56000">
              <a:srgbClr val="9C6563"/>
            </a:gs>
            <a:gs pos="58000">
              <a:srgbClr val="80302D"/>
            </a:gs>
            <a:gs pos="71001">
              <a:srgbClr val="C0524E"/>
            </a:gs>
            <a:gs pos="94000">
              <a:srgbClr val="EBDAD4"/>
            </a:gs>
            <a:gs pos="100000">
              <a:srgbClr val="55261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6" name="Picture 6" descr="Tieng-Viet-5-Tap-1-SGK-Tra8.jpg"/>
          <p:cNvPicPr>
            <a:picLocks noChangeAspect="1" noChangeArrowheads="1"/>
          </p:cNvPicPr>
          <p:nvPr/>
        </p:nvPicPr>
        <p:blipFill>
          <a:blip r:embed="rId3">
            <a:lum bright="-18000"/>
          </a:blip>
          <a:srcRect/>
          <a:stretch>
            <a:fillRect/>
          </a:stretch>
        </p:blipFill>
        <p:spPr bwMode="auto">
          <a:xfrm>
            <a:off x="0" y="1524000"/>
            <a:ext cx="91440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ext Box 7"/>
          <p:cNvSpPr txBox="1">
            <a:spLocks noChangeArrowheads="1"/>
          </p:cNvSpPr>
          <p:nvPr/>
        </p:nvSpPr>
        <p:spPr bwMode="auto">
          <a:xfrm>
            <a:off x="1066800" y="533400"/>
            <a:ext cx="807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b="0"/>
          </a:p>
        </p:txBody>
      </p:sp>
      <p:sp>
        <p:nvSpPr>
          <p:cNvPr id="3076" name="Text Box 8"/>
          <p:cNvSpPr txBox="1">
            <a:spLocks noChangeArrowheads="1"/>
          </p:cNvSpPr>
          <p:nvPr/>
        </p:nvSpPr>
        <p:spPr bwMode="auto">
          <a:xfrm>
            <a:off x="990600" y="914400"/>
            <a:ext cx="7162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KIỂM TRA BÀI CŨ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685800" y="1905000"/>
            <a:ext cx="7162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i="1">
                <a:solidFill>
                  <a:srgbClr val="0000CC"/>
                </a:solidFill>
              </a:rPr>
              <a:t>TRƯỚC CỔNG TRỜI</a:t>
            </a:r>
          </a:p>
        </p:txBody>
      </p:sp>
      <p:sp>
        <p:nvSpPr>
          <p:cNvPr id="3078" name="Rectangle 13"/>
          <p:cNvSpPr>
            <a:spLocks noChangeArrowheads="1"/>
          </p:cNvSpPr>
          <p:nvPr/>
        </p:nvSpPr>
        <p:spPr bwMode="auto">
          <a:xfrm>
            <a:off x="0" y="0"/>
            <a:ext cx="9144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i="1">
                <a:solidFill>
                  <a:srgbClr val="0000CC"/>
                </a:solidFill>
              </a:rPr>
              <a:t/>
            </a:r>
            <a:br>
              <a:rPr lang="en-US" sz="2400" i="1">
                <a:solidFill>
                  <a:srgbClr val="0000CC"/>
                </a:solidFill>
              </a:rPr>
            </a:br>
            <a:r>
              <a:rPr lang="en-US" sz="2800">
                <a:solidFill>
                  <a:srgbClr val="CC3300"/>
                </a:solidFill>
              </a:rPr>
              <a:t>TẬP ĐỌC</a:t>
            </a:r>
            <a:r>
              <a:rPr lang="en-US" sz="2800" b="0">
                <a:solidFill>
                  <a:srgbClr val="CC3300"/>
                </a:solidFill>
              </a:rPr>
              <a:t> </a:t>
            </a:r>
            <a:br>
              <a:rPr lang="en-US" sz="2800" b="0">
                <a:solidFill>
                  <a:srgbClr val="CC3300"/>
                </a:solidFill>
              </a:rPr>
            </a:br>
            <a:endParaRPr lang="en-US" sz="2800" b="0">
              <a:solidFill>
                <a:srgbClr val="CC3300"/>
              </a:solidFill>
            </a:endParaRP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solidFill>
                  <a:srgbClr val="0000CC"/>
                </a:solidFill>
              </a:rPr>
              <a:t>2 / Tìm hiểu bài</a:t>
            </a:r>
            <a:r>
              <a:rPr lang="en-US" sz="4000" smtClean="0"/>
              <a:t> </a:t>
            </a:r>
            <a:r>
              <a:rPr lang="en-US" sz="4000" smtClean="0">
                <a:solidFill>
                  <a:srgbClr val="0000CC"/>
                </a:solidFill>
              </a:rPr>
              <a:t>:</a:t>
            </a:r>
          </a:p>
        </p:txBody>
      </p:sp>
      <p:sp>
        <p:nvSpPr>
          <p:cNvPr id="39939" name="AutoShape 3"/>
          <p:cNvSpPr>
            <a:spLocks noChangeArrowheads="1"/>
          </p:cNvSpPr>
          <p:nvPr/>
        </p:nvSpPr>
        <p:spPr bwMode="auto">
          <a:xfrm>
            <a:off x="1143000" y="1219200"/>
            <a:ext cx="7542213" cy="1265238"/>
          </a:xfrm>
          <a:prstGeom prst="cloudCallout">
            <a:avLst>
              <a:gd name="adj1" fmla="val -13921"/>
              <a:gd name="adj2" fmla="val 121120"/>
            </a:avLst>
          </a:prstGeom>
          <a:solidFill>
            <a:srgbClr val="99FF99"/>
          </a:solidFill>
          <a:ln w="9525">
            <a:solidFill>
              <a:srgbClr val="FF0066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Mỗi bạn đưa ra lí lẽ như thế nào để bảo vệ ý kiến của mình ?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438400" y="4800600"/>
            <a:ext cx="1600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2286000" y="4495800"/>
            <a:ext cx="1981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9942" name="AutoShape 6"/>
          <p:cNvSpPr>
            <a:spLocks noChangeArrowheads="1"/>
          </p:cNvSpPr>
          <p:nvPr/>
        </p:nvSpPr>
        <p:spPr bwMode="auto">
          <a:xfrm>
            <a:off x="46038" y="3124200"/>
            <a:ext cx="9097962" cy="941388"/>
          </a:xfrm>
          <a:prstGeom prst="horizontalScroll">
            <a:avLst>
              <a:gd name="adj" fmla="val 12500"/>
            </a:avLst>
          </a:prstGeom>
          <a:solidFill>
            <a:srgbClr val="FFFF99"/>
          </a:solidFill>
          <a:ln w="9525">
            <a:solidFill>
              <a:srgbClr val="FF0066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/>
              <a:t>   Hùng cho rằng lúa gạo là quý nhất vì con người không thể sống được mà không ăn.</a:t>
            </a:r>
          </a:p>
        </p:txBody>
      </p:sp>
      <p:sp>
        <p:nvSpPr>
          <p:cNvPr id="39943" name="AutoShape 7"/>
          <p:cNvSpPr>
            <a:spLocks noChangeArrowheads="1"/>
          </p:cNvSpPr>
          <p:nvPr/>
        </p:nvSpPr>
        <p:spPr bwMode="auto">
          <a:xfrm>
            <a:off x="-23813" y="3962400"/>
            <a:ext cx="9167813" cy="941388"/>
          </a:xfrm>
          <a:prstGeom prst="horizontalScroll">
            <a:avLst>
              <a:gd name="adj" fmla="val 12500"/>
            </a:avLst>
          </a:prstGeom>
          <a:solidFill>
            <a:srgbClr val="FFFF99"/>
          </a:solidFill>
          <a:ln w="9525">
            <a:solidFill>
              <a:srgbClr val="FF0066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/>
              <a:t>   Quý  cho rằng vàng bạc là quý nhất vì mọi người thường nói quý như vàng ,có vàng là có tiền , có tiền sẽ mua được lúa gạo .</a:t>
            </a:r>
          </a:p>
        </p:txBody>
      </p:sp>
      <p:sp>
        <p:nvSpPr>
          <p:cNvPr id="39944" name="AutoShape 8"/>
          <p:cNvSpPr>
            <a:spLocks noChangeArrowheads="1"/>
          </p:cNvSpPr>
          <p:nvPr/>
        </p:nvSpPr>
        <p:spPr bwMode="auto">
          <a:xfrm>
            <a:off x="-3175" y="5295900"/>
            <a:ext cx="9147175" cy="941388"/>
          </a:xfrm>
          <a:prstGeom prst="horizontalScroll">
            <a:avLst>
              <a:gd name="adj" fmla="val 12500"/>
            </a:avLst>
          </a:prstGeom>
          <a:solidFill>
            <a:srgbClr val="FFFF99"/>
          </a:solidFill>
          <a:ln w="9525">
            <a:solidFill>
              <a:srgbClr val="FF0066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/>
              <a:t>   Nam cho rằng thì giờ là quý nhất vì người ta  thường nói thì giờ quý hơn vàng ,có thì giờ mới làm ra được lúa , gạo vàng bạc .</a:t>
            </a: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animBg="1"/>
      <p:bldP spid="39942" grpId="0" animBg="1"/>
      <p:bldP spid="39943" grpId="0" animBg="1"/>
      <p:bldP spid="3994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b="1" smtClean="0">
                <a:solidFill>
                  <a:srgbClr val="0000CC"/>
                </a:solidFill>
              </a:rPr>
              <a:t>2 / Tìm hiểu bài</a:t>
            </a:r>
            <a:r>
              <a:rPr lang="en-US" sz="4000" smtClean="0"/>
              <a:t> </a:t>
            </a:r>
            <a:r>
              <a:rPr lang="en-US" sz="4000" smtClean="0">
                <a:solidFill>
                  <a:srgbClr val="0000CC"/>
                </a:solidFill>
              </a:rPr>
              <a:t>:</a:t>
            </a:r>
          </a:p>
        </p:txBody>
      </p:sp>
      <p:sp>
        <p:nvSpPr>
          <p:cNvPr id="41987" name="AutoShape 3"/>
          <p:cNvSpPr>
            <a:spLocks noChangeArrowheads="1"/>
          </p:cNvSpPr>
          <p:nvPr/>
        </p:nvSpPr>
        <p:spPr bwMode="auto">
          <a:xfrm>
            <a:off x="1066800" y="990600"/>
            <a:ext cx="6781800" cy="1827213"/>
          </a:xfrm>
          <a:prstGeom prst="cloudCallout">
            <a:avLst>
              <a:gd name="adj1" fmla="val -8755"/>
              <a:gd name="adj2" fmla="val 93704"/>
            </a:avLst>
          </a:prstGeom>
          <a:solidFill>
            <a:srgbClr val="99FF99"/>
          </a:solidFill>
          <a:ln w="9525">
            <a:solidFill>
              <a:srgbClr val="FF0066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/>
              <a:t>Vì sao thầy giáo cho rằng người lao động mới là quý nhất?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438400" y="4800600"/>
            <a:ext cx="1600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2286000" y="4495800"/>
            <a:ext cx="1981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41990" name="AutoShape 6"/>
          <p:cNvSpPr>
            <a:spLocks noChangeArrowheads="1"/>
          </p:cNvSpPr>
          <p:nvPr/>
        </p:nvSpPr>
        <p:spPr bwMode="auto">
          <a:xfrm>
            <a:off x="1079500" y="3576638"/>
            <a:ext cx="7440613" cy="1595437"/>
          </a:xfrm>
          <a:prstGeom prst="horizontalScroll">
            <a:avLst>
              <a:gd name="adj" fmla="val 12500"/>
            </a:avLst>
          </a:prstGeom>
          <a:solidFill>
            <a:srgbClr val="FFFF99"/>
          </a:solidFill>
          <a:ln w="9525">
            <a:solidFill>
              <a:srgbClr val="FF0066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/>
              <a:t>Vì không có người lao động thì không có lúa gạo, vàng bạc và thì giờ cũng trôi qua một cách vô vị.</a:t>
            </a: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animBg="1"/>
      <p:bldP spid="4199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956" name="Group 68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/>
              <a:tblGrid>
                <a:gridCol w="1412875"/>
                <a:gridCol w="2411413"/>
                <a:gridCol w="5319712"/>
              </a:tblGrid>
              <a:tr h="1989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Nhân vật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Quan niệm về cái quý nhất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Lí lẽ bảo vệ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</a:tr>
              <a:tr h="1092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Hùng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Lúa gạo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Lúa gạo nuôi sống con người 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</a:tr>
              <a:tr h="1095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Quý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vàng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Có vàng là có tiền , có tiền sẽ mua được lúa gạo.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</a:tr>
              <a:tr h="1093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Thì giờ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Có thì giờ mới làm ra được lúa gạo, vàng bạc.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</a:tr>
              <a:tr h="158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Thầy giáo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Người lao động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Người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lao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động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làm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lúa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gạo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,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vàng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bạc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và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làm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cho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thì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giờ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không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trôi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qua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vô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vị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66FF"/>
                </a:solidFill>
              </a:rPr>
              <a:t>TẬP ĐỌC</a:t>
            </a:r>
            <a:r>
              <a:rPr lang="en-US" sz="4000" smtClean="0">
                <a:solidFill>
                  <a:srgbClr val="0066FF"/>
                </a:solidFill>
              </a:rPr>
              <a:t> </a:t>
            </a:r>
            <a:br>
              <a:rPr lang="en-US" sz="4000" smtClean="0">
                <a:solidFill>
                  <a:srgbClr val="0066FF"/>
                </a:solidFill>
              </a:rPr>
            </a:br>
            <a:endParaRPr lang="en-US" sz="4000" smtClean="0">
              <a:solidFill>
                <a:srgbClr val="0066FF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0668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b="1" u="sng" smtClean="0">
                <a:solidFill>
                  <a:schemeClr val="accent2"/>
                </a:solidFill>
              </a:rPr>
              <a:t>TIẾT 17:        </a:t>
            </a:r>
            <a:r>
              <a:rPr lang="en-US" sz="3600" b="1" smtClean="0">
                <a:solidFill>
                  <a:srgbClr val="CC3300"/>
                </a:solidFill>
              </a:rPr>
              <a:t>CÁI GÌ QUÝ NHẤT?</a:t>
            </a:r>
          </a:p>
          <a:p>
            <a:pPr algn="ctr" eaLnBrk="1" hangingPunct="1">
              <a:buFontTx/>
              <a:buNone/>
            </a:pPr>
            <a:r>
              <a:rPr lang="en-US" sz="2400" b="1" smtClean="0">
                <a:solidFill>
                  <a:srgbClr val="CC3300"/>
                </a:solidFill>
              </a:rPr>
              <a:t>                                                              TRANG 85</a:t>
            </a:r>
          </a:p>
        </p:txBody>
      </p:sp>
      <p:sp>
        <p:nvSpPr>
          <p:cNvPr id="82948" name="AutoShape 4"/>
          <p:cNvSpPr>
            <a:spLocks noChangeArrowheads="1"/>
          </p:cNvSpPr>
          <p:nvPr/>
        </p:nvSpPr>
        <p:spPr bwMode="auto">
          <a:xfrm>
            <a:off x="914400" y="1676400"/>
            <a:ext cx="6019800" cy="4160838"/>
          </a:xfrm>
          <a:prstGeom prst="wave">
            <a:avLst>
              <a:gd name="adj1" fmla="val 13005"/>
              <a:gd name="adj2" fmla="val 0"/>
            </a:avLst>
          </a:prstGeom>
          <a:solidFill>
            <a:srgbClr val="99FF99"/>
          </a:solidFill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u="sng">
                <a:solidFill>
                  <a:srgbClr val="0000CC"/>
                </a:solidFill>
              </a:rPr>
              <a:t>Nội dung : </a:t>
            </a:r>
          </a:p>
          <a:p>
            <a:pPr>
              <a:spcBef>
                <a:spcPct val="50000"/>
              </a:spcBef>
            </a:pPr>
            <a:r>
              <a:rPr lang="en-US" sz="3200">
                <a:solidFill>
                  <a:srgbClr val="CC3300"/>
                </a:solidFill>
              </a:rPr>
              <a:t>Người lao </a:t>
            </a:r>
            <a:r>
              <a:rPr lang="en-US" sz="2800">
                <a:solidFill>
                  <a:srgbClr val="CC3300"/>
                </a:solidFill>
              </a:rPr>
              <a:t>động</a:t>
            </a:r>
            <a:r>
              <a:rPr lang="en-US" sz="3200">
                <a:solidFill>
                  <a:srgbClr val="CC3300"/>
                </a:solidFill>
              </a:rPr>
              <a:t> là quý nhất.</a:t>
            </a:r>
          </a:p>
          <a:p>
            <a:pPr>
              <a:spcBef>
                <a:spcPct val="50000"/>
              </a:spcBef>
            </a:pPr>
            <a:r>
              <a:rPr lang="en-US" sz="3200"/>
              <a:t> </a:t>
            </a: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29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29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29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29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29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29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sz="2800" i="1" smtClean="0">
                <a:solidFill>
                  <a:srgbClr val="0000CC"/>
                </a:solidFill>
              </a:rPr>
              <a:t/>
            </a:r>
            <a:br>
              <a:rPr lang="en-US" sz="2800" i="1" smtClean="0">
                <a:solidFill>
                  <a:srgbClr val="0000CC"/>
                </a:solidFill>
              </a:rPr>
            </a:br>
            <a:r>
              <a:rPr lang="en-US" sz="3200" b="1" smtClean="0">
                <a:solidFill>
                  <a:srgbClr val="0000CC"/>
                </a:solidFill>
              </a:rPr>
              <a:t>TẬP ĐỌC</a:t>
            </a:r>
            <a:r>
              <a:rPr lang="en-US" sz="4000" smtClean="0">
                <a:solidFill>
                  <a:srgbClr val="0000CC"/>
                </a:solidFill>
              </a:rPr>
              <a:t> </a:t>
            </a:r>
            <a:br>
              <a:rPr lang="en-US" sz="4000" smtClean="0">
                <a:solidFill>
                  <a:srgbClr val="0000CC"/>
                </a:solidFill>
              </a:rPr>
            </a:br>
            <a:endParaRPr lang="en-US" sz="4000" smtClean="0">
              <a:solidFill>
                <a:srgbClr val="0000CC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b="1" u="sng" smtClean="0">
                <a:solidFill>
                  <a:schemeClr val="accent2"/>
                </a:solidFill>
              </a:rPr>
              <a:t>TIẾT 17:</a:t>
            </a:r>
          </a:p>
          <a:p>
            <a:pPr algn="ctr" eaLnBrk="1" hangingPunct="1">
              <a:buFontTx/>
              <a:buNone/>
            </a:pPr>
            <a:r>
              <a:rPr lang="en-US" sz="4000" b="1" smtClean="0">
                <a:solidFill>
                  <a:srgbClr val="FF0000"/>
                </a:solidFill>
              </a:rPr>
              <a:t>CÁI GÌ QUÝ NHẤT?</a:t>
            </a:r>
          </a:p>
          <a:p>
            <a:pPr algn="ctr" eaLnBrk="1" hangingPunct="1">
              <a:buFontTx/>
              <a:buNone/>
            </a:pPr>
            <a:r>
              <a:rPr lang="en-US" sz="2400" b="1" smtClean="0">
                <a:solidFill>
                  <a:srgbClr val="FF0000"/>
                </a:solidFill>
              </a:rPr>
              <a:t>                                                  ( TRANG 85)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685800" y="3048000"/>
            <a:ext cx="495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</a:rPr>
              <a:t>3 /LUYỆN  ĐỌC DIỄN CẢM:</a:t>
            </a: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5"/>
          <p:cNvSpPr txBox="1">
            <a:spLocks noChangeArrowheads="1"/>
          </p:cNvSpPr>
          <p:nvPr/>
        </p:nvSpPr>
        <p:spPr bwMode="auto">
          <a:xfrm>
            <a:off x="0" y="1828800"/>
            <a:ext cx="8915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</a:rPr>
              <a:t>    Hùng nói: </a:t>
            </a:r>
            <a:r>
              <a:rPr lang="en-US" sz="2800"/>
              <a:t> </a:t>
            </a:r>
            <a:r>
              <a:rPr lang="en-US" sz="2800">
                <a:solidFill>
                  <a:srgbClr val="0000CC"/>
                </a:solidFill>
              </a:rPr>
              <a:t>Theo tớ qúy</a:t>
            </a:r>
            <a:r>
              <a:rPr lang="en-US" sz="2800" u="sng">
                <a:solidFill>
                  <a:srgbClr val="0000CC"/>
                </a:solidFill>
              </a:rPr>
              <a:t> </a:t>
            </a:r>
            <a:r>
              <a:rPr lang="en-US" sz="2800">
                <a:solidFill>
                  <a:srgbClr val="0000CC"/>
                </a:solidFill>
              </a:rPr>
              <a:t>nhất là lúa gạo . Các cậu có thấy ai không ăn mà sống được không ?</a:t>
            </a:r>
          </a:p>
        </p:txBody>
      </p:sp>
      <p:sp>
        <p:nvSpPr>
          <p:cNvPr id="16387" name="Line 7"/>
          <p:cNvSpPr>
            <a:spLocks noChangeShapeType="1"/>
          </p:cNvSpPr>
          <p:nvPr/>
        </p:nvSpPr>
        <p:spPr bwMode="auto">
          <a:xfrm>
            <a:off x="3581400" y="2209800"/>
            <a:ext cx="12954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88" name="Line 8"/>
          <p:cNvSpPr>
            <a:spLocks noChangeShapeType="1"/>
          </p:cNvSpPr>
          <p:nvPr/>
        </p:nvSpPr>
        <p:spPr bwMode="auto">
          <a:xfrm>
            <a:off x="5486400" y="2209800"/>
            <a:ext cx="10668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89" name="Text Box 9"/>
          <p:cNvSpPr txBox="1">
            <a:spLocks noChangeArrowheads="1"/>
          </p:cNvSpPr>
          <p:nvPr/>
        </p:nvSpPr>
        <p:spPr bwMode="auto">
          <a:xfrm>
            <a:off x="0" y="2971800"/>
            <a:ext cx="9144000" cy="372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/>
              <a:t>     </a:t>
            </a:r>
            <a:r>
              <a:rPr lang="en-US" sz="2800">
                <a:solidFill>
                  <a:srgbClr val="0000CC"/>
                </a:solidFill>
              </a:rPr>
              <a:t>Quý và Nam cho là có lí . Nhưng đi được mươi bước , Quý vội reo lên : “bạn Hùng nói không đúng . Quý nhất phải là vàng . Mọi nguời chẳng thường nói quý như vàng còn gì ? Có vàng là có tiền , có tiền sẽ mua được lúa gạo . ”</a:t>
            </a:r>
          </a:p>
          <a:p>
            <a:pPr algn="l"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</a:rPr>
              <a:t>    Nam vội tiếp ngay : “ Quý nhất là thì giờ . Thầy giáo thường nói thì giờ quý hơn vàng bạc . Có thì giờ mới làm ra được lúa gạo,  vàng bạc !”</a:t>
            </a:r>
          </a:p>
        </p:txBody>
      </p:sp>
      <p:sp>
        <p:nvSpPr>
          <p:cNvPr id="16390" name="Line 10"/>
          <p:cNvSpPr>
            <a:spLocks noChangeShapeType="1"/>
          </p:cNvSpPr>
          <p:nvPr/>
        </p:nvSpPr>
        <p:spPr bwMode="auto">
          <a:xfrm>
            <a:off x="1524000" y="2667000"/>
            <a:ext cx="55626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1" name="Line 11"/>
          <p:cNvSpPr>
            <a:spLocks noChangeShapeType="1"/>
          </p:cNvSpPr>
          <p:nvPr/>
        </p:nvSpPr>
        <p:spPr bwMode="auto">
          <a:xfrm>
            <a:off x="3733800" y="3352800"/>
            <a:ext cx="6858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2" name="Line 12"/>
          <p:cNvSpPr>
            <a:spLocks noChangeShapeType="1"/>
          </p:cNvSpPr>
          <p:nvPr/>
        </p:nvSpPr>
        <p:spPr bwMode="auto">
          <a:xfrm>
            <a:off x="6781800" y="3810000"/>
            <a:ext cx="18288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3" name="Line 13"/>
          <p:cNvSpPr>
            <a:spLocks noChangeShapeType="1"/>
          </p:cNvSpPr>
          <p:nvPr/>
        </p:nvSpPr>
        <p:spPr bwMode="auto">
          <a:xfrm>
            <a:off x="2743200" y="3810000"/>
            <a:ext cx="10668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4" name="Line 14"/>
          <p:cNvSpPr>
            <a:spLocks noChangeShapeType="1"/>
          </p:cNvSpPr>
          <p:nvPr/>
        </p:nvSpPr>
        <p:spPr bwMode="auto">
          <a:xfrm>
            <a:off x="4191000" y="4648200"/>
            <a:ext cx="11430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5" name="Line 15"/>
          <p:cNvSpPr>
            <a:spLocks noChangeShapeType="1"/>
          </p:cNvSpPr>
          <p:nvPr/>
        </p:nvSpPr>
        <p:spPr bwMode="auto">
          <a:xfrm>
            <a:off x="0" y="4648200"/>
            <a:ext cx="22860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6" name="Line 16"/>
          <p:cNvSpPr>
            <a:spLocks noChangeShapeType="1"/>
          </p:cNvSpPr>
          <p:nvPr/>
        </p:nvSpPr>
        <p:spPr bwMode="auto">
          <a:xfrm>
            <a:off x="228600" y="4267200"/>
            <a:ext cx="13716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7" name="Line 17"/>
          <p:cNvSpPr>
            <a:spLocks noChangeShapeType="1"/>
          </p:cNvSpPr>
          <p:nvPr/>
        </p:nvSpPr>
        <p:spPr bwMode="auto">
          <a:xfrm>
            <a:off x="3048000" y="4267200"/>
            <a:ext cx="6858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8" name="Line 18"/>
          <p:cNvSpPr>
            <a:spLocks noChangeShapeType="1"/>
          </p:cNvSpPr>
          <p:nvPr/>
        </p:nvSpPr>
        <p:spPr bwMode="auto">
          <a:xfrm>
            <a:off x="7467600" y="4648200"/>
            <a:ext cx="9906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9" name="Line 19"/>
          <p:cNvSpPr>
            <a:spLocks noChangeShapeType="1"/>
          </p:cNvSpPr>
          <p:nvPr/>
        </p:nvSpPr>
        <p:spPr bwMode="auto">
          <a:xfrm>
            <a:off x="0" y="6827838"/>
            <a:ext cx="3810000" cy="30162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0" name="Line 20"/>
          <p:cNvSpPr>
            <a:spLocks noChangeShapeType="1"/>
          </p:cNvSpPr>
          <p:nvPr/>
        </p:nvSpPr>
        <p:spPr bwMode="auto">
          <a:xfrm>
            <a:off x="4267200" y="5715000"/>
            <a:ext cx="26670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1" name="Line 21"/>
          <p:cNvSpPr>
            <a:spLocks noChangeShapeType="1"/>
          </p:cNvSpPr>
          <p:nvPr/>
        </p:nvSpPr>
        <p:spPr bwMode="auto">
          <a:xfrm flipV="1">
            <a:off x="2971800" y="6172200"/>
            <a:ext cx="41148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2" name="Line 22"/>
          <p:cNvSpPr>
            <a:spLocks noChangeShapeType="1"/>
          </p:cNvSpPr>
          <p:nvPr/>
        </p:nvSpPr>
        <p:spPr bwMode="auto">
          <a:xfrm>
            <a:off x="1981200" y="5105400"/>
            <a:ext cx="12192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3" name="Line 23"/>
          <p:cNvSpPr>
            <a:spLocks noChangeShapeType="1"/>
          </p:cNvSpPr>
          <p:nvPr/>
        </p:nvSpPr>
        <p:spPr bwMode="auto">
          <a:xfrm>
            <a:off x="1600200" y="6629400"/>
            <a:ext cx="51816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4" name="Text Box 25"/>
          <p:cNvSpPr txBox="1">
            <a:spLocks noChangeArrowheads="1"/>
          </p:cNvSpPr>
          <p:nvPr/>
        </p:nvSpPr>
        <p:spPr bwMode="auto">
          <a:xfrm>
            <a:off x="0" y="381000"/>
            <a:ext cx="5486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>
                <a:solidFill>
                  <a:srgbClr val="0000CC"/>
                </a:solidFill>
              </a:rPr>
              <a:t>   3/ ĐỌC DIỄN CẢM:</a:t>
            </a:r>
          </a:p>
        </p:txBody>
      </p:sp>
      <p:sp>
        <p:nvSpPr>
          <p:cNvPr id="16405" name="Text Box 27"/>
          <p:cNvSpPr txBox="1">
            <a:spLocks noChangeArrowheads="1"/>
          </p:cNvSpPr>
          <p:nvPr/>
        </p:nvSpPr>
        <p:spPr bwMode="auto">
          <a:xfrm>
            <a:off x="0" y="11430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CC3300"/>
                </a:solidFill>
              </a:rPr>
              <a:t>NHẤN GIỌNG VÀO CÁC TỪ:</a:t>
            </a:r>
          </a:p>
        </p:txBody>
      </p:sp>
      <p:sp>
        <p:nvSpPr>
          <p:cNvPr id="16406" name="Line 28"/>
          <p:cNvSpPr>
            <a:spLocks noChangeShapeType="1"/>
          </p:cNvSpPr>
          <p:nvPr/>
        </p:nvSpPr>
        <p:spPr bwMode="auto">
          <a:xfrm>
            <a:off x="6096000" y="4648200"/>
            <a:ext cx="7620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7412" name="Picture 4" descr="Tieng-Viet-5-Tap-1-SGK-Tr85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BE4AE"/>
            </a:gs>
            <a:gs pos="13000">
              <a:srgbClr val="BD922A"/>
            </a:gs>
            <a:gs pos="21001">
              <a:srgbClr val="BD922A"/>
            </a:gs>
            <a:gs pos="63000">
              <a:srgbClr val="FBE4AE"/>
            </a:gs>
            <a:gs pos="67000">
              <a:srgbClr val="BD922A"/>
            </a:gs>
            <a:gs pos="69000">
              <a:srgbClr val="835E17"/>
            </a:gs>
            <a:gs pos="82001">
              <a:srgbClr val="A28949"/>
            </a:gs>
            <a:gs pos="100000">
              <a:srgbClr val="FAE3B7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sz="2800" i="1" smtClean="0">
                <a:solidFill>
                  <a:srgbClr val="0066FF"/>
                </a:solidFill>
              </a:rPr>
              <a:t/>
            </a:r>
            <a:br>
              <a:rPr lang="en-US" sz="2800" i="1" smtClean="0">
                <a:solidFill>
                  <a:srgbClr val="0066FF"/>
                </a:solidFill>
              </a:rPr>
            </a:br>
            <a:r>
              <a:rPr lang="en-US" sz="3200" b="1" smtClean="0">
                <a:solidFill>
                  <a:srgbClr val="0066FF"/>
                </a:solidFill>
              </a:rPr>
              <a:t>TẬP ĐỌC</a:t>
            </a:r>
            <a:r>
              <a:rPr lang="en-US" sz="4000" smtClean="0">
                <a:solidFill>
                  <a:srgbClr val="0066FF"/>
                </a:solidFill>
              </a:rPr>
              <a:t> </a:t>
            </a:r>
            <a:br>
              <a:rPr lang="en-US" sz="4000" smtClean="0">
                <a:solidFill>
                  <a:srgbClr val="0066FF"/>
                </a:solidFill>
              </a:rPr>
            </a:br>
            <a:endParaRPr lang="en-US" sz="4000" smtClean="0">
              <a:solidFill>
                <a:srgbClr val="0066FF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0668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b="1" u="sng" smtClean="0">
                <a:solidFill>
                  <a:schemeClr val="accent2"/>
                </a:solidFill>
              </a:rPr>
              <a:t>TIẾT 17</a:t>
            </a:r>
            <a:r>
              <a:rPr lang="en-US" sz="2400" b="1" smtClean="0">
                <a:solidFill>
                  <a:schemeClr val="accent2"/>
                </a:solidFill>
              </a:rPr>
              <a:t>:        </a:t>
            </a:r>
            <a:r>
              <a:rPr lang="en-US" sz="3600" b="1" smtClean="0">
                <a:solidFill>
                  <a:srgbClr val="CC3300"/>
                </a:solidFill>
              </a:rPr>
              <a:t>CÁI GÌ QUÝ NHẤT?</a:t>
            </a:r>
          </a:p>
          <a:p>
            <a:pPr algn="ctr" eaLnBrk="1" hangingPunct="1">
              <a:buFontTx/>
              <a:buNone/>
            </a:pPr>
            <a:r>
              <a:rPr lang="en-US" sz="2400" b="1" smtClean="0">
                <a:solidFill>
                  <a:srgbClr val="CC3300"/>
                </a:solidFill>
              </a:rPr>
              <a:t>                                                              TRANG 85</a:t>
            </a:r>
          </a:p>
        </p:txBody>
      </p:sp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914400" y="1676400"/>
            <a:ext cx="6019800" cy="4157663"/>
          </a:xfrm>
          <a:prstGeom prst="wave">
            <a:avLst>
              <a:gd name="adj1" fmla="val 13005"/>
              <a:gd name="adj2" fmla="val 0"/>
            </a:avLst>
          </a:prstGeom>
          <a:solidFill>
            <a:srgbClr val="99FF99"/>
          </a:solidFill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u="sng">
                <a:solidFill>
                  <a:srgbClr val="0000CC"/>
                </a:solidFill>
              </a:rPr>
              <a:t>Nội dung : </a:t>
            </a:r>
          </a:p>
          <a:p>
            <a:pPr>
              <a:spcBef>
                <a:spcPct val="50000"/>
              </a:spcBef>
            </a:pPr>
            <a:r>
              <a:rPr lang="en-US" sz="3200">
                <a:solidFill>
                  <a:srgbClr val="CC3300"/>
                </a:solidFill>
              </a:rPr>
              <a:t>Người lao </a:t>
            </a:r>
            <a:r>
              <a:rPr lang="en-US" sz="2800">
                <a:solidFill>
                  <a:srgbClr val="CC3300"/>
                </a:solidFill>
              </a:rPr>
              <a:t>động</a:t>
            </a:r>
            <a:r>
              <a:rPr lang="en-US" sz="3200">
                <a:solidFill>
                  <a:srgbClr val="CC3300"/>
                </a:solidFill>
              </a:rPr>
              <a:t> là quý nhất.</a:t>
            </a:r>
          </a:p>
          <a:p>
            <a:pPr>
              <a:spcBef>
                <a:spcPct val="50000"/>
              </a:spcBef>
            </a:pPr>
            <a:r>
              <a:rPr lang="en-US" sz="3200"/>
              <a:t> </a:t>
            </a:r>
          </a:p>
        </p:txBody>
      </p:sp>
      <p:sp>
        <p:nvSpPr>
          <p:cNvPr id="68613" name="Text Box 5"/>
          <p:cNvSpPr txBox="1">
            <a:spLocks noChangeArrowheads="1"/>
          </p:cNvSpPr>
          <p:nvPr/>
        </p:nvSpPr>
        <p:spPr bwMode="auto">
          <a:xfrm flipV="1">
            <a:off x="0" y="5484813"/>
            <a:ext cx="9144000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10800000">
            <a:spAutoFit/>
          </a:bodyPr>
          <a:lstStyle/>
          <a:p>
            <a:pPr algn="l"/>
            <a:r>
              <a:rPr lang="en-US" sz="2800" u="sng"/>
              <a:t>Dặn dò : </a:t>
            </a:r>
          </a:p>
          <a:p>
            <a:pPr algn="l"/>
            <a:r>
              <a:rPr lang="en-US" sz="2800"/>
              <a:t>Về nhà luyện đọc kĩ bài đã học và chuẩn bị bài sau </a:t>
            </a:r>
            <a:r>
              <a:rPr lang="en-US" sz="2800">
                <a:solidFill>
                  <a:srgbClr val="0000CC"/>
                </a:solidFill>
              </a:rPr>
              <a:t>Đất Cà Mau.</a:t>
            </a: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6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8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99FF99"/>
            </a:gs>
            <a:gs pos="100000">
              <a:srgbClr val="FFFF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/>
            </a:r>
            <a:br>
              <a:rPr lang="en-US" sz="4000" smtClean="0"/>
            </a:br>
            <a:endParaRPr lang="en-US" sz="4000" smtClean="0"/>
          </a:p>
        </p:txBody>
      </p:sp>
      <p:graphicFrame>
        <p:nvGraphicFramePr>
          <p:cNvPr id="7178" name="Object 10"/>
          <p:cNvGraphicFramePr>
            <a:graphicFrameLocks noChangeAspect="1"/>
          </p:cNvGraphicFramePr>
          <p:nvPr>
            <p:ph sz="quarter" idx="4"/>
          </p:nvPr>
        </p:nvGraphicFramePr>
        <p:xfrm>
          <a:off x="0" y="3352800"/>
          <a:ext cx="3276600" cy="3505200"/>
        </p:xfrm>
        <a:graphic>
          <a:graphicData uri="http://schemas.openxmlformats.org/presentationml/2006/ole">
            <p:oleObj spid="_x0000_s1026" name="Bitmap Image" r:id="rId4" imgW="1238423" imgH="1238423" progId="Paint.Picture">
              <p:embed/>
            </p:oleObj>
          </a:graphicData>
        </a:graphic>
      </p:graphicFrame>
      <p:pic>
        <p:nvPicPr>
          <p:cNvPr id="7184" name="Picture 16" descr="nongdan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35814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762000" y="2743200"/>
            <a:ext cx="1752600" cy="519113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Lúa gạo</a:t>
            </a:r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1143000" y="6338888"/>
            <a:ext cx="1828800" cy="519112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Thì giờ</a:t>
            </a:r>
          </a:p>
        </p:txBody>
      </p:sp>
      <p:pic>
        <p:nvPicPr>
          <p:cNvPr id="7191" name="Picture 23" descr="20281523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81400" y="0"/>
            <a:ext cx="31242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94" name="Picture 26" descr="05dt96_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553200" y="0"/>
            <a:ext cx="25908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00" name="Text Box 32"/>
          <p:cNvSpPr txBox="1">
            <a:spLocks noChangeArrowheads="1"/>
          </p:cNvSpPr>
          <p:nvPr/>
        </p:nvSpPr>
        <p:spPr bwMode="auto">
          <a:xfrm>
            <a:off x="5257800" y="2895600"/>
            <a:ext cx="1828800" cy="519113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Vàng bạc</a:t>
            </a:r>
          </a:p>
        </p:txBody>
      </p:sp>
      <p:sp>
        <p:nvSpPr>
          <p:cNvPr id="7201" name="Text Box 33"/>
          <p:cNvSpPr txBox="1">
            <a:spLocks noChangeArrowheads="1"/>
          </p:cNvSpPr>
          <p:nvPr/>
        </p:nvSpPr>
        <p:spPr bwMode="auto">
          <a:xfrm>
            <a:off x="3505200" y="6338888"/>
            <a:ext cx="1981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Sức khoẻ</a:t>
            </a:r>
          </a:p>
        </p:txBody>
      </p:sp>
      <p:pic>
        <p:nvPicPr>
          <p:cNvPr id="7203" name="Picture 35" descr="II1_45_67_1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76600" y="3429000"/>
            <a:ext cx="29718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05" name="Picture 37" descr="1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248400" y="3429000"/>
            <a:ext cx="28956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07" name="Text Box 39"/>
          <p:cNvSpPr txBox="1">
            <a:spLocks noChangeArrowheads="1"/>
          </p:cNvSpPr>
          <p:nvPr/>
        </p:nvSpPr>
        <p:spPr bwMode="auto">
          <a:xfrm>
            <a:off x="5029200" y="6491288"/>
            <a:ext cx="2438400" cy="366712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NGƯỜI LAO ĐỘNG</a:t>
            </a:r>
          </a:p>
        </p:txBody>
      </p:sp>
      <p:pic>
        <p:nvPicPr>
          <p:cNvPr id="7208" name="Picture 40" descr="dauHoi xanh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971800" y="2286000"/>
            <a:ext cx="1295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3000"/>
                                        <p:tgtEl>
                                          <p:spTgt spid="7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7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000" fill="hold"/>
                                        <p:tgtEl>
                                          <p:spTgt spid="7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000" fill="hold"/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3000"/>
                                        <p:tgtEl>
                                          <p:spTgt spid="7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9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7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7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7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7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7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7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5" grpId="0" animBg="1"/>
      <p:bldP spid="7187" grpId="0" animBg="1"/>
      <p:bldP spid="7187" grpId="1" animBg="1"/>
      <p:bldP spid="7200" grpId="0" animBg="1"/>
      <p:bldP spid="7201" grpId="0"/>
      <p:bldP spid="720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CEBF5"/>
            </a:gs>
            <a:gs pos="8000">
              <a:srgbClr val="83A7C3"/>
            </a:gs>
            <a:gs pos="13000">
              <a:srgbClr val="768FB9"/>
            </a:gs>
            <a:gs pos="21001">
              <a:srgbClr val="83A7C3"/>
            </a:gs>
            <a:gs pos="52000">
              <a:srgbClr val="FFFFFF"/>
            </a:gs>
            <a:gs pos="56000">
              <a:srgbClr val="9C6563"/>
            </a:gs>
            <a:gs pos="58000">
              <a:srgbClr val="80302D"/>
            </a:gs>
            <a:gs pos="71001">
              <a:srgbClr val="C0524E"/>
            </a:gs>
            <a:gs pos="94000">
              <a:srgbClr val="EBDAD4"/>
            </a:gs>
            <a:gs pos="100000">
              <a:srgbClr val="55261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sz="2800" b="1" i="1" smtClean="0">
                <a:solidFill>
                  <a:srgbClr val="0000CC"/>
                </a:solidFill>
              </a:rPr>
              <a:t/>
            </a:r>
            <a:br>
              <a:rPr lang="en-US" sz="2800" b="1" i="1" smtClean="0">
                <a:solidFill>
                  <a:srgbClr val="0000CC"/>
                </a:solidFill>
              </a:rPr>
            </a:br>
            <a:r>
              <a:rPr lang="en-US" sz="3200" b="1" smtClean="0">
                <a:solidFill>
                  <a:srgbClr val="0000CC"/>
                </a:solidFill>
              </a:rPr>
              <a:t>TẬP ĐỌC</a:t>
            </a:r>
            <a:r>
              <a:rPr lang="en-US" sz="4000" smtClean="0">
                <a:solidFill>
                  <a:srgbClr val="0000CC"/>
                </a:solidFill>
              </a:rPr>
              <a:t> </a:t>
            </a:r>
            <a:br>
              <a:rPr lang="en-US" sz="4000" smtClean="0">
                <a:solidFill>
                  <a:srgbClr val="0000CC"/>
                </a:solidFill>
              </a:rPr>
            </a:br>
            <a:endParaRPr lang="en-US" sz="4000" smtClean="0">
              <a:solidFill>
                <a:srgbClr val="0000CC"/>
              </a:solidFill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400" b="1" u="sng" smtClean="0">
                <a:solidFill>
                  <a:srgbClr val="0000CC"/>
                </a:solidFill>
              </a:rPr>
              <a:t>TIẾT 17</a:t>
            </a:r>
            <a:r>
              <a:rPr lang="en-US" sz="2400" b="1" u="sng" smtClean="0">
                <a:solidFill>
                  <a:schemeClr val="accent2"/>
                </a:solidFill>
              </a:rPr>
              <a:t>:</a:t>
            </a:r>
          </a:p>
          <a:p>
            <a:pPr algn="ctr" eaLnBrk="1" hangingPunct="1">
              <a:buFontTx/>
              <a:buNone/>
            </a:pPr>
            <a:r>
              <a:rPr lang="en-US" sz="4000" b="1" smtClean="0">
                <a:solidFill>
                  <a:srgbClr val="FF0000"/>
                </a:solidFill>
              </a:rPr>
              <a:t>CÁI GÌ QUÝ NHẤT?</a:t>
            </a:r>
          </a:p>
          <a:p>
            <a:pPr algn="ctr" eaLnBrk="1" hangingPunct="1">
              <a:buFontTx/>
              <a:buNone/>
            </a:pPr>
            <a:r>
              <a:rPr lang="en-US" sz="2400" b="1" smtClean="0">
                <a:solidFill>
                  <a:srgbClr val="FF0000"/>
                </a:solidFill>
              </a:rPr>
              <a:t>                                                  ( TRANG 85)</a:t>
            </a: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CEBF5"/>
            </a:gs>
            <a:gs pos="8000">
              <a:srgbClr val="83A7C3"/>
            </a:gs>
            <a:gs pos="13000">
              <a:srgbClr val="768FB9"/>
            </a:gs>
            <a:gs pos="21001">
              <a:srgbClr val="83A7C3"/>
            </a:gs>
            <a:gs pos="52000">
              <a:srgbClr val="FFFFFF"/>
            </a:gs>
            <a:gs pos="56000">
              <a:srgbClr val="9C6563"/>
            </a:gs>
            <a:gs pos="58000">
              <a:srgbClr val="80302D"/>
            </a:gs>
            <a:gs pos="71001">
              <a:srgbClr val="C0524E"/>
            </a:gs>
            <a:gs pos="94000">
              <a:srgbClr val="EBDAD4"/>
            </a:gs>
            <a:gs pos="100000">
              <a:srgbClr val="55261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sz="2800" b="1" i="1" smtClean="0">
                <a:solidFill>
                  <a:srgbClr val="0000CC"/>
                </a:solidFill>
              </a:rPr>
              <a:t/>
            </a:r>
            <a:br>
              <a:rPr lang="en-US" sz="2800" b="1" i="1" smtClean="0">
                <a:solidFill>
                  <a:srgbClr val="0000CC"/>
                </a:solidFill>
              </a:rPr>
            </a:br>
            <a:r>
              <a:rPr lang="en-US" sz="3200" b="1" smtClean="0">
                <a:solidFill>
                  <a:srgbClr val="0000CC"/>
                </a:solidFill>
              </a:rPr>
              <a:t>TẬP ĐỌC</a:t>
            </a:r>
            <a:r>
              <a:rPr lang="en-US" sz="4000" smtClean="0">
                <a:solidFill>
                  <a:srgbClr val="0000CC"/>
                </a:solidFill>
              </a:rPr>
              <a:t> </a:t>
            </a:r>
            <a:br>
              <a:rPr lang="en-US" sz="4000" smtClean="0">
                <a:solidFill>
                  <a:srgbClr val="0000CC"/>
                </a:solidFill>
              </a:rPr>
            </a:br>
            <a:endParaRPr lang="en-US" sz="4000" smtClean="0">
              <a:solidFill>
                <a:srgbClr val="0000CC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b="1" u="sng" smtClean="0">
                <a:solidFill>
                  <a:srgbClr val="0000CC"/>
                </a:solidFill>
              </a:rPr>
              <a:t>TIẾT 17</a:t>
            </a:r>
            <a:r>
              <a:rPr lang="en-US" sz="2400" b="1" u="sng" smtClean="0">
                <a:solidFill>
                  <a:schemeClr val="accent2"/>
                </a:solidFill>
              </a:rPr>
              <a:t>:</a:t>
            </a:r>
          </a:p>
          <a:p>
            <a:pPr algn="ctr" eaLnBrk="1" hangingPunct="1">
              <a:buFontTx/>
              <a:buNone/>
            </a:pPr>
            <a:r>
              <a:rPr lang="en-US" sz="4000" b="1" smtClean="0">
                <a:solidFill>
                  <a:srgbClr val="FF0000"/>
                </a:solidFill>
              </a:rPr>
              <a:t>CÁI GÌ QUÝ NHẤT?</a:t>
            </a:r>
          </a:p>
          <a:p>
            <a:pPr algn="ctr" eaLnBrk="1" hangingPunct="1">
              <a:buFontTx/>
              <a:buNone/>
            </a:pPr>
            <a:r>
              <a:rPr lang="en-US" sz="2400" b="1" smtClean="0">
                <a:solidFill>
                  <a:srgbClr val="FF0000"/>
                </a:solidFill>
              </a:rPr>
              <a:t>                                                  ( TRANG 85)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685800" y="3048000"/>
            <a:ext cx="3124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</a:rPr>
              <a:t>1 / LUYỆN ĐỌC:</a:t>
            </a: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sz="2800" b="1" i="1" smtClean="0">
                <a:solidFill>
                  <a:srgbClr val="0000CC"/>
                </a:solidFill>
              </a:rPr>
              <a:t/>
            </a:r>
            <a:br>
              <a:rPr lang="en-US" sz="2800" b="1" i="1" smtClean="0">
                <a:solidFill>
                  <a:srgbClr val="0000CC"/>
                </a:solidFill>
              </a:rPr>
            </a:br>
            <a:r>
              <a:rPr lang="en-US" sz="3200" b="1" smtClean="0">
                <a:solidFill>
                  <a:srgbClr val="0000CC"/>
                </a:solidFill>
              </a:rPr>
              <a:t>TẬP ĐỌC</a:t>
            </a:r>
            <a:r>
              <a:rPr lang="en-US" sz="4000" smtClean="0">
                <a:solidFill>
                  <a:srgbClr val="0000CC"/>
                </a:solidFill>
              </a:rPr>
              <a:t> </a:t>
            </a:r>
            <a:br>
              <a:rPr lang="en-US" sz="4000" smtClean="0">
                <a:solidFill>
                  <a:srgbClr val="0000CC"/>
                </a:solidFill>
              </a:rPr>
            </a:br>
            <a:endParaRPr lang="en-US" sz="4000" smtClean="0">
              <a:solidFill>
                <a:srgbClr val="0000CC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400" smtClean="0">
                <a:solidFill>
                  <a:srgbClr val="CC3300"/>
                </a:solidFill>
              </a:rPr>
              <a:t>              </a:t>
            </a:r>
            <a:r>
              <a:rPr lang="en-US" b="1" smtClean="0">
                <a:solidFill>
                  <a:srgbClr val="FF0000"/>
                </a:solidFill>
              </a:rPr>
              <a:t>CÁI GÌ QUÝ NHẤT?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0" y="1752600"/>
            <a:ext cx="426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</a:rPr>
              <a:t>1 /LUYỆN ĐỌC:</a:t>
            </a:r>
            <a:r>
              <a:rPr lang="en-US" sz="28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685800" y="2971800"/>
            <a:ext cx="2057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/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381000" y="2667000"/>
            <a:ext cx="190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 ĐỌC ĐÚNG : </a:t>
            </a:r>
          </a:p>
        </p:txBody>
      </p:sp>
      <p:sp>
        <p:nvSpPr>
          <p:cNvPr id="6151" name="Text Box 38"/>
          <p:cNvSpPr txBox="1">
            <a:spLocks noChangeArrowheads="1"/>
          </p:cNvSpPr>
          <p:nvPr/>
        </p:nvSpPr>
        <p:spPr bwMode="auto">
          <a:xfrm>
            <a:off x="381000" y="3200400"/>
            <a:ext cx="190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 TỪ:</a:t>
            </a:r>
          </a:p>
        </p:txBody>
      </p:sp>
      <p:sp>
        <p:nvSpPr>
          <p:cNvPr id="6152" name="Text Box 39"/>
          <p:cNvSpPr txBox="1">
            <a:spLocks noChangeArrowheads="1"/>
          </p:cNvSpPr>
          <p:nvPr/>
        </p:nvSpPr>
        <p:spPr bwMode="auto">
          <a:xfrm>
            <a:off x="990600" y="3352800"/>
            <a:ext cx="190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Lúa gạo,</a:t>
            </a:r>
          </a:p>
        </p:txBody>
      </p:sp>
      <p:sp>
        <p:nvSpPr>
          <p:cNvPr id="6153" name="Text Box 40"/>
          <p:cNvSpPr txBox="1">
            <a:spLocks noChangeArrowheads="1"/>
          </p:cNvSpPr>
          <p:nvPr/>
        </p:nvSpPr>
        <p:spPr bwMode="auto">
          <a:xfrm>
            <a:off x="2667000" y="3352800"/>
            <a:ext cx="190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Có lí,</a:t>
            </a:r>
          </a:p>
        </p:txBody>
      </p:sp>
      <p:sp>
        <p:nvSpPr>
          <p:cNvPr id="6154" name="Text Box 41"/>
          <p:cNvSpPr txBox="1">
            <a:spLocks noChangeArrowheads="1"/>
          </p:cNvSpPr>
          <p:nvPr/>
        </p:nvSpPr>
        <p:spPr bwMode="auto">
          <a:xfrm>
            <a:off x="3810000" y="3352800"/>
            <a:ext cx="2286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tranh luận ,</a:t>
            </a:r>
          </a:p>
        </p:txBody>
      </p:sp>
      <p:sp>
        <p:nvSpPr>
          <p:cNvPr id="6155" name="Text Box 42"/>
          <p:cNvSpPr txBox="1">
            <a:spLocks noChangeArrowheads="1"/>
          </p:cNvSpPr>
          <p:nvPr/>
        </p:nvSpPr>
        <p:spPr bwMode="auto">
          <a:xfrm>
            <a:off x="5867400" y="3352800"/>
            <a:ext cx="190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Sôi nổi ,</a:t>
            </a:r>
          </a:p>
        </p:txBody>
      </p:sp>
      <p:sp>
        <p:nvSpPr>
          <p:cNvPr id="6156" name="Text Box 43"/>
          <p:cNvSpPr txBox="1">
            <a:spLocks noChangeArrowheads="1"/>
          </p:cNvSpPr>
          <p:nvPr/>
        </p:nvSpPr>
        <p:spPr bwMode="auto">
          <a:xfrm>
            <a:off x="7239000" y="3352800"/>
            <a:ext cx="190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Lấy lại...</a:t>
            </a:r>
          </a:p>
        </p:txBody>
      </p:sp>
      <p:sp>
        <p:nvSpPr>
          <p:cNvPr id="6157" name="Text Box 44"/>
          <p:cNvSpPr txBox="1">
            <a:spLocks noChangeArrowheads="1"/>
          </p:cNvSpPr>
          <p:nvPr/>
        </p:nvSpPr>
        <p:spPr bwMode="auto">
          <a:xfrm>
            <a:off x="5638800" y="1676400"/>
            <a:ext cx="198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CC3300"/>
                </a:solidFill>
              </a:rPr>
              <a:t>( TRANG 85)</a:t>
            </a:r>
          </a:p>
        </p:txBody>
      </p:sp>
      <p:sp>
        <p:nvSpPr>
          <p:cNvPr id="6158" name="Text Box 45"/>
          <p:cNvSpPr txBox="1">
            <a:spLocks noChangeArrowheads="1"/>
          </p:cNvSpPr>
          <p:nvPr/>
        </p:nvSpPr>
        <p:spPr bwMode="auto">
          <a:xfrm>
            <a:off x="381000" y="9906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>
                <a:solidFill>
                  <a:schemeClr val="accent2"/>
                </a:solidFill>
              </a:rPr>
              <a:t>TIẾT 17:</a:t>
            </a: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sz="2800" b="1" i="1" smtClean="0">
                <a:solidFill>
                  <a:srgbClr val="0000CC"/>
                </a:solidFill>
              </a:rPr>
              <a:t/>
            </a:r>
            <a:br>
              <a:rPr lang="en-US" sz="2800" b="1" i="1" smtClean="0">
                <a:solidFill>
                  <a:srgbClr val="0000CC"/>
                </a:solidFill>
              </a:rPr>
            </a:br>
            <a:r>
              <a:rPr lang="en-US" sz="3200" b="1" smtClean="0">
                <a:solidFill>
                  <a:srgbClr val="0000CC"/>
                </a:solidFill>
              </a:rPr>
              <a:t>TẬP ĐỌC</a:t>
            </a:r>
            <a:r>
              <a:rPr lang="en-US" sz="4000" smtClean="0">
                <a:solidFill>
                  <a:srgbClr val="0000CC"/>
                </a:solidFill>
              </a:rPr>
              <a:t> </a:t>
            </a:r>
            <a:br>
              <a:rPr lang="en-US" sz="4000" smtClean="0">
                <a:solidFill>
                  <a:srgbClr val="0000CC"/>
                </a:solidFill>
              </a:rPr>
            </a:br>
            <a:endParaRPr lang="en-US" sz="4000" smtClean="0">
              <a:solidFill>
                <a:srgbClr val="0000CC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400" smtClean="0">
                <a:solidFill>
                  <a:srgbClr val="CC3300"/>
                </a:solidFill>
              </a:rPr>
              <a:t>              </a:t>
            </a:r>
            <a:r>
              <a:rPr lang="en-US" b="1" smtClean="0">
                <a:solidFill>
                  <a:srgbClr val="FF0000"/>
                </a:solidFill>
              </a:rPr>
              <a:t>CÁI GÌ QUÝ NHẤT?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0" y="2057400"/>
            <a:ext cx="426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</a:rPr>
              <a:t>1 /LUYỆN ĐỌC: 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685800" y="2971800"/>
            <a:ext cx="2057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228600" y="2514600"/>
            <a:ext cx="190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 ĐỌC ĐÚNG : 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609600" y="2819400"/>
            <a:ext cx="190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L</a:t>
            </a:r>
            <a:r>
              <a:rPr lang="en-US" sz="2800">
                <a:solidFill>
                  <a:schemeClr val="accent2"/>
                </a:solidFill>
              </a:rPr>
              <a:t>úa gạo,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2286000" y="2819400"/>
            <a:ext cx="190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Có </a:t>
            </a:r>
            <a:r>
              <a:rPr lang="en-US" sz="2800">
                <a:solidFill>
                  <a:srgbClr val="FF0000"/>
                </a:solidFill>
              </a:rPr>
              <a:t>l</a:t>
            </a:r>
            <a:r>
              <a:rPr lang="en-US" sz="2800">
                <a:solidFill>
                  <a:schemeClr val="accent2"/>
                </a:solidFill>
              </a:rPr>
              <a:t>í,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3429000" y="2819400"/>
            <a:ext cx="2286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tranh </a:t>
            </a:r>
            <a:r>
              <a:rPr lang="en-US" sz="2800">
                <a:solidFill>
                  <a:srgbClr val="FF0000"/>
                </a:solidFill>
              </a:rPr>
              <a:t>l</a:t>
            </a:r>
            <a:r>
              <a:rPr lang="en-US" sz="2800">
                <a:solidFill>
                  <a:schemeClr val="accent2"/>
                </a:solidFill>
              </a:rPr>
              <a:t>uận ,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5486400" y="2819400"/>
            <a:ext cx="190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Sôi </a:t>
            </a:r>
            <a:r>
              <a:rPr lang="en-US" sz="2800">
                <a:solidFill>
                  <a:srgbClr val="FF0000"/>
                </a:solidFill>
              </a:rPr>
              <a:t>n</a:t>
            </a:r>
            <a:r>
              <a:rPr lang="en-US" sz="2800">
                <a:solidFill>
                  <a:schemeClr val="accent2"/>
                </a:solidFill>
              </a:rPr>
              <a:t>ổi ,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6858000" y="2819400"/>
            <a:ext cx="190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L</a:t>
            </a:r>
            <a:r>
              <a:rPr lang="en-US" sz="2800">
                <a:solidFill>
                  <a:schemeClr val="accent2"/>
                </a:solidFill>
              </a:rPr>
              <a:t>ấy </a:t>
            </a:r>
            <a:r>
              <a:rPr lang="en-US" sz="2800">
                <a:solidFill>
                  <a:srgbClr val="FF0000"/>
                </a:solidFill>
              </a:rPr>
              <a:t>l</a:t>
            </a:r>
            <a:r>
              <a:rPr lang="en-US" sz="2800">
                <a:solidFill>
                  <a:schemeClr val="accent2"/>
                </a:solidFill>
              </a:rPr>
              <a:t>ại...</a:t>
            </a:r>
          </a:p>
        </p:txBody>
      </p:sp>
      <p:sp>
        <p:nvSpPr>
          <p:cNvPr id="100364" name="Text Box 12"/>
          <p:cNvSpPr txBox="1">
            <a:spLocks noChangeArrowheads="1"/>
          </p:cNvSpPr>
          <p:nvPr/>
        </p:nvSpPr>
        <p:spPr bwMode="auto">
          <a:xfrm>
            <a:off x="228600" y="4038600"/>
            <a:ext cx="8915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    </a:t>
            </a:r>
            <a:r>
              <a:rPr lang="en-US" sz="3200">
                <a:solidFill>
                  <a:srgbClr val="0000CC"/>
                </a:solidFill>
              </a:rPr>
              <a:t>Theo tớ qu</a:t>
            </a:r>
            <a:r>
              <a:rPr lang="en-US" sz="2800">
                <a:solidFill>
                  <a:srgbClr val="0000CC"/>
                </a:solidFill>
              </a:rPr>
              <a:t>ý</a:t>
            </a:r>
            <a:r>
              <a:rPr lang="en-US" sz="3200">
                <a:solidFill>
                  <a:srgbClr val="0000CC"/>
                </a:solidFill>
              </a:rPr>
              <a:t> nhất là lúa gạo . Các cậu có </a:t>
            </a:r>
          </a:p>
          <a:p>
            <a:pPr algn="l">
              <a:spcBef>
                <a:spcPct val="50000"/>
              </a:spcBef>
            </a:pPr>
            <a:r>
              <a:rPr lang="en-US" sz="3200">
                <a:solidFill>
                  <a:srgbClr val="0000CC"/>
                </a:solidFill>
              </a:rPr>
              <a:t>thấy ai không ăn mà sống được không ?</a:t>
            </a:r>
          </a:p>
        </p:txBody>
      </p:sp>
      <p:sp>
        <p:nvSpPr>
          <p:cNvPr id="100365" name="Line 13"/>
          <p:cNvSpPr>
            <a:spLocks noChangeShapeType="1"/>
          </p:cNvSpPr>
          <p:nvPr/>
        </p:nvSpPr>
        <p:spPr bwMode="auto">
          <a:xfrm>
            <a:off x="2209800" y="4495800"/>
            <a:ext cx="1524000" cy="0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0366" name="Line 14"/>
          <p:cNvSpPr>
            <a:spLocks noChangeShapeType="1"/>
          </p:cNvSpPr>
          <p:nvPr/>
        </p:nvSpPr>
        <p:spPr bwMode="auto">
          <a:xfrm>
            <a:off x="4495800" y="4495800"/>
            <a:ext cx="1143000" cy="0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0367" name="Line 15"/>
          <p:cNvSpPr>
            <a:spLocks noChangeShapeType="1"/>
          </p:cNvSpPr>
          <p:nvPr/>
        </p:nvSpPr>
        <p:spPr bwMode="auto">
          <a:xfrm>
            <a:off x="1905000" y="5257800"/>
            <a:ext cx="5943600" cy="0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5334000" y="1828800"/>
            <a:ext cx="2362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( TRANG 85 )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0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0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0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0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0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0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036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036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0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036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036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0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036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036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0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65" grpId="0" animBg="1"/>
      <p:bldP spid="100366" grpId="0" animBg="1"/>
      <p:bldP spid="10036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CEBF5"/>
            </a:gs>
            <a:gs pos="8000">
              <a:srgbClr val="83A7C3"/>
            </a:gs>
            <a:gs pos="13000">
              <a:srgbClr val="768FB9"/>
            </a:gs>
            <a:gs pos="21001">
              <a:srgbClr val="83A7C3"/>
            </a:gs>
            <a:gs pos="52000">
              <a:srgbClr val="FFFFFF"/>
            </a:gs>
            <a:gs pos="56000">
              <a:srgbClr val="9C6563"/>
            </a:gs>
            <a:gs pos="58000">
              <a:srgbClr val="80302D"/>
            </a:gs>
            <a:gs pos="71001">
              <a:srgbClr val="C0524E"/>
            </a:gs>
            <a:gs pos="94000">
              <a:srgbClr val="EBDAD4"/>
            </a:gs>
            <a:gs pos="100000">
              <a:srgbClr val="55261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sz="2800" i="1" smtClean="0">
                <a:solidFill>
                  <a:srgbClr val="0000CC"/>
                </a:solidFill>
              </a:rPr>
              <a:t/>
            </a:r>
            <a:br>
              <a:rPr lang="en-US" sz="2800" i="1" smtClean="0">
                <a:solidFill>
                  <a:srgbClr val="0000CC"/>
                </a:solidFill>
              </a:rPr>
            </a:br>
            <a:r>
              <a:rPr lang="en-US" sz="3200" b="1" smtClean="0">
                <a:solidFill>
                  <a:srgbClr val="0000CC"/>
                </a:solidFill>
              </a:rPr>
              <a:t>TẬP ĐỌC</a:t>
            </a:r>
            <a:r>
              <a:rPr lang="en-US" sz="4000" smtClean="0">
                <a:solidFill>
                  <a:srgbClr val="0000CC"/>
                </a:solidFill>
              </a:rPr>
              <a:t> </a:t>
            </a:r>
            <a:br>
              <a:rPr lang="en-US" sz="4000" smtClean="0">
                <a:solidFill>
                  <a:srgbClr val="0000CC"/>
                </a:solidFill>
              </a:rPr>
            </a:br>
            <a:endParaRPr lang="en-US" sz="4000" smtClean="0">
              <a:solidFill>
                <a:srgbClr val="0000CC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400" smtClean="0">
                <a:solidFill>
                  <a:srgbClr val="CC3300"/>
                </a:solidFill>
              </a:rPr>
              <a:t>              </a:t>
            </a:r>
            <a:r>
              <a:rPr lang="en-US" b="1" smtClean="0">
                <a:solidFill>
                  <a:srgbClr val="FF0000"/>
                </a:solidFill>
              </a:rPr>
              <a:t>CÁI GÌ QUÝ NHẤT?</a:t>
            </a:r>
          </a:p>
          <a:p>
            <a:pPr eaLnBrk="1" hangingPunct="1">
              <a:buFontTx/>
              <a:buNone/>
            </a:pPr>
            <a:r>
              <a:rPr lang="en-US" b="1" smtClean="0">
                <a:solidFill>
                  <a:srgbClr val="FF0000"/>
                </a:solidFill>
              </a:rPr>
              <a:t>                                             (TRANG 85)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0" y="2438400"/>
            <a:ext cx="426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1 /LUYỆN ĐỌC 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685800" y="2971800"/>
            <a:ext cx="2057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/>
          </a:p>
        </p:txBody>
      </p:sp>
      <p:sp>
        <p:nvSpPr>
          <p:cNvPr id="96272" name="Text Box 16"/>
          <p:cNvSpPr txBox="1">
            <a:spLocks noChangeArrowheads="1"/>
          </p:cNvSpPr>
          <p:nvPr/>
        </p:nvSpPr>
        <p:spPr bwMode="auto">
          <a:xfrm>
            <a:off x="685800" y="3733800"/>
            <a:ext cx="2514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- Tranh luận :</a:t>
            </a:r>
          </a:p>
        </p:txBody>
      </p:sp>
      <p:sp>
        <p:nvSpPr>
          <p:cNvPr id="96273" name="Text Box 17"/>
          <p:cNvSpPr txBox="1">
            <a:spLocks noChangeArrowheads="1"/>
          </p:cNvSpPr>
          <p:nvPr/>
        </p:nvSpPr>
        <p:spPr bwMode="auto">
          <a:xfrm>
            <a:off x="2971800" y="3733800"/>
            <a:ext cx="457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Bàn cãi để tìm ra lẽ phải.</a:t>
            </a:r>
          </a:p>
        </p:txBody>
      </p:sp>
      <p:sp>
        <p:nvSpPr>
          <p:cNvPr id="96274" name="Text Box 18"/>
          <p:cNvSpPr txBox="1">
            <a:spLocks noChangeArrowheads="1"/>
          </p:cNvSpPr>
          <p:nvPr/>
        </p:nvSpPr>
        <p:spPr bwMode="auto">
          <a:xfrm>
            <a:off x="0" y="42672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  -   Phân giải :</a:t>
            </a:r>
            <a:r>
              <a:rPr lang="en-US"/>
              <a:t> </a:t>
            </a:r>
          </a:p>
        </p:txBody>
      </p:sp>
      <p:sp>
        <p:nvSpPr>
          <p:cNvPr id="96275" name="Text Box 19"/>
          <p:cNvSpPr txBox="1">
            <a:spLocks noChangeArrowheads="1"/>
          </p:cNvSpPr>
          <p:nvPr/>
        </p:nvSpPr>
        <p:spPr bwMode="auto">
          <a:xfrm>
            <a:off x="2819400" y="4267200"/>
            <a:ext cx="586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Giải thích cho thấy rõ đúng sai.</a:t>
            </a:r>
          </a:p>
        </p:txBody>
      </p:sp>
      <p:sp>
        <p:nvSpPr>
          <p:cNvPr id="8202" name="Text Box 20"/>
          <p:cNvSpPr txBox="1">
            <a:spLocks noChangeArrowheads="1"/>
          </p:cNvSpPr>
          <p:nvPr/>
        </p:nvSpPr>
        <p:spPr bwMode="auto">
          <a:xfrm>
            <a:off x="685800" y="2667000"/>
            <a:ext cx="2057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/>
          </a:p>
        </p:txBody>
      </p:sp>
      <p:sp>
        <p:nvSpPr>
          <p:cNvPr id="96277" name="Text Box 21"/>
          <p:cNvSpPr txBox="1">
            <a:spLocks noChangeArrowheads="1"/>
          </p:cNvSpPr>
          <p:nvPr/>
        </p:nvSpPr>
        <p:spPr bwMode="auto">
          <a:xfrm>
            <a:off x="609600" y="3124200"/>
            <a:ext cx="2514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Chú giải</a:t>
            </a:r>
          </a:p>
        </p:txBody>
      </p:sp>
      <p:sp>
        <p:nvSpPr>
          <p:cNvPr id="8204" name="Text Box 31"/>
          <p:cNvSpPr txBox="1">
            <a:spLocks noChangeArrowheads="1"/>
          </p:cNvSpPr>
          <p:nvPr/>
        </p:nvSpPr>
        <p:spPr bwMode="auto">
          <a:xfrm>
            <a:off x="304800" y="1143000"/>
            <a:ext cx="190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62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6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96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6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62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6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96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6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62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6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96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6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62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6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96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6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62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6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96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6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72" grpId="0"/>
      <p:bldP spid="96273" grpId="0"/>
      <p:bldP spid="96274" grpId="0"/>
      <p:bldP spid="96275" grpId="0"/>
      <p:bldP spid="9627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sz="2800" b="1" i="1" smtClean="0">
                <a:solidFill>
                  <a:srgbClr val="0000CC"/>
                </a:solidFill>
              </a:rPr>
              <a:t/>
            </a:r>
            <a:br>
              <a:rPr lang="en-US" sz="2800" b="1" i="1" smtClean="0">
                <a:solidFill>
                  <a:srgbClr val="0000CC"/>
                </a:solidFill>
              </a:rPr>
            </a:br>
            <a:r>
              <a:rPr lang="en-US" sz="3200" b="1" smtClean="0">
                <a:solidFill>
                  <a:srgbClr val="0000CC"/>
                </a:solidFill>
              </a:rPr>
              <a:t>TẬP ĐỌC</a:t>
            </a:r>
            <a:r>
              <a:rPr lang="en-US" sz="4000" smtClean="0">
                <a:solidFill>
                  <a:srgbClr val="0000CC"/>
                </a:solidFill>
              </a:rPr>
              <a:t> </a:t>
            </a:r>
            <a:br>
              <a:rPr lang="en-US" sz="4000" smtClean="0">
                <a:solidFill>
                  <a:srgbClr val="0000CC"/>
                </a:solidFill>
              </a:rPr>
            </a:br>
            <a:endParaRPr lang="en-US" sz="4000" smtClean="0">
              <a:solidFill>
                <a:srgbClr val="0000CC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400" b="1" u="sng" smtClean="0">
                <a:solidFill>
                  <a:srgbClr val="0000CC"/>
                </a:solidFill>
              </a:rPr>
              <a:t>TIẾT 17</a:t>
            </a:r>
            <a:r>
              <a:rPr lang="en-US" sz="2400" b="1" u="sng" smtClean="0">
                <a:solidFill>
                  <a:schemeClr val="accent2"/>
                </a:solidFill>
              </a:rPr>
              <a:t>:</a:t>
            </a:r>
          </a:p>
          <a:p>
            <a:pPr algn="ctr" eaLnBrk="1" hangingPunct="1">
              <a:buFontTx/>
              <a:buNone/>
            </a:pPr>
            <a:r>
              <a:rPr lang="en-US" sz="4000" b="1" smtClean="0">
                <a:solidFill>
                  <a:srgbClr val="FF0000"/>
                </a:solidFill>
              </a:rPr>
              <a:t>CÁI GÌ QUÝ NHẤT?</a:t>
            </a:r>
          </a:p>
          <a:p>
            <a:pPr algn="ctr" eaLnBrk="1" hangingPunct="1">
              <a:buFontTx/>
              <a:buNone/>
            </a:pPr>
            <a:r>
              <a:rPr lang="en-US" sz="2400" b="1" smtClean="0">
                <a:solidFill>
                  <a:srgbClr val="FF0000"/>
                </a:solidFill>
              </a:rPr>
              <a:t>                                                  ( TRANG 85)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685800" y="3048000"/>
            <a:ext cx="3124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</a:rPr>
              <a:t>1 / LUYỆN ĐỌC:</a:t>
            </a: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b="1" smtClean="0">
                <a:solidFill>
                  <a:srgbClr val="0000CC"/>
                </a:solidFill>
              </a:rPr>
              <a:t>2 / Tìm hiểu bài</a:t>
            </a:r>
            <a:r>
              <a:rPr lang="en-US" sz="4000" smtClean="0"/>
              <a:t> </a:t>
            </a:r>
            <a:r>
              <a:rPr lang="en-US" sz="4000" smtClean="0">
                <a:solidFill>
                  <a:srgbClr val="0000CC"/>
                </a:solidFill>
              </a:rPr>
              <a:t>:</a:t>
            </a:r>
          </a:p>
        </p:txBody>
      </p:sp>
      <p:sp>
        <p:nvSpPr>
          <p:cNvPr id="31748" name="AutoShape 4"/>
          <p:cNvSpPr>
            <a:spLocks noChangeArrowheads="1"/>
          </p:cNvSpPr>
          <p:nvPr/>
        </p:nvSpPr>
        <p:spPr bwMode="auto">
          <a:xfrm>
            <a:off x="838200" y="1600200"/>
            <a:ext cx="7391400" cy="1546225"/>
          </a:xfrm>
          <a:prstGeom prst="cloudCallout">
            <a:avLst>
              <a:gd name="adj1" fmla="val -10093"/>
              <a:gd name="adj2" fmla="val 149269"/>
            </a:avLst>
          </a:prstGeom>
          <a:solidFill>
            <a:srgbClr val="99FF99"/>
          </a:solidFill>
          <a:ln w="9525">
            <a:solidFill>
              <a:srgbClr val="FF0066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/>
              <a:t>Theo Hùng , Quý , Nam cái </a:t>
            </a:r>
          </a:p>
          <a:p>
            <a:pPr algn="l">
              <a:spcBef>
                <a:spcPct val="50000"/>
              </a:spcBef>
            </a:pPr>
            <a:r>
              <a:rPr lang="en-US" sz="2400"/>
              <a:t>gì quý nhất trên đời ? </a:t>
            </a: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2438400" y="4800600"/>
            <a:ext cx="1600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10245" name="Text Box 6"/>
          <p:cNvSpPr txBox="1">
            <a:spLocks noChangeArrowheads="1"/>
          </p:cNvSpPr>
          <p:nvPr/>
        </p:nvSpPr>
        <p:spPr bwMode="auto">
          <a:xfrm>
            <a:off x="2286000" y="4495800"/>
            <a:ext cx="1981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1751" name="AutoShape 7"/>
          <p:cNvSpPr>
            <a:spLocks noChangeArrowheads="1"/>
          </p:cNvSpPr>
          <p:nvPr/>
        </p:nvSpPr>
        <p:spPr bwMode="auto">
          <a:xfrm>
            <a:off x="1165225" y="3962400"/>
            <a:ext cx="6937375" cy="2085975"/>
          </a:xfrm>
          <a:prstGeom prst="horizontalScroll">
            <a:avLst>
              <a:gd name="adj" fmla="val 12500"/>
            </a:avLst>
          </a:prstGeom>
          <a:solidFill>
            <a:srgbClr val="FFFF99"/>
          </a:solidFill>
          <a:ln w="9525">
            <a:solidFill>
              <a:srgbClr val="FF0066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/>
              <a:t> * Hùng cho rằng lúa gạo là quý nhất.</a:t>
            </a:r>
          </a:p>
          <a:p>
            <a:pPr algn="l">
              <a:spcBef>
                <a:spcPct val="50000"/>
              </a:spcBef>
            </a:pPr>
            <a:r>
              <a:rPr lang="en-US" sz="2400"/>
              <a:t>* Quý cho rằng vàng bạc quý nhất.</a:t>
            </a:r>
          </a:p>
          <a:p>
            <a:pPr algn="l">
              <a:spcBef>
                <a:spcPct val="50000"/>
              </a:spcBef>
            </a:pPr>
            <a:r>
              <a:rPr lang="en-US" sz="2400"/>
              <a:t> * Nam cho rằng thì giờ quý nhất .</a:t>
            </a:r>
          </a:p>
        </p:txBody>
      </p:sp>
      <p:sp>
        <p:nvSpPr>
          <p:cNvPr id="10247" name="Text Box 8"/>
          <p:cNvSpPr txBox="1">
            <a:spLocks noChangeArrowheads="1"/>
          </p:cNvSpPr>
          <p:nvPr/>
        </p:nvSpPr>
        <p:spPr bwMode="auto">
          <a:xfrm>
            <a:off x="762000" y="0"/>
            <a:ext cx="8001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 animBg="1"/>
      <p:bldP spid="31751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734</TotalTime>
  <Words>722</Words>
  <Application>Microsoft Office PowerPoint</Application>
  <PresentationFormat>On-screen Show (4:3)</PresentationFormat>
  <Paragraphs>137</Paragraphs>
  <Slides>17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Default Design</vt:lpstr>
      <vt:lpstr>Bitmap Image</vt:lpstr>
      <vt:lpstr>Slide 1</vt:lpstr>
      <vt:lpstr> </vt:lpstr>
      <vt:lpstr> TẬP ĐỌC  </vt:lpstr>
      <vt:lpstr> TẬP ĐỌC  </vt:lpstr>
      <vt:lpstr> TẬP ĐỌC  </vt:lpstr>
      <vt:lpstr> TẬP ĐỌC  </vt:lpstr>
      <vt:lpstr> TẬP ĐỌC  </vt:lpstr>
      <vt:lpstr> TẬP ĐỌC  </vt:lpstr>
      <vt:lpstr>2 / Tìm hiểu bài :</vt:lpstr>
      <vt:lpstr>2 / Tìm hiểu bài :</vt:lpstr>
      <vt:lpstr>2 / Tìm hiểu bài :</vt:lpstr>
      <vt:lpstr>Slide 12</vt:lpstr>
      <vt:lpstr>TẬP ĐỌC  </vt:lpstr>
      <vt:lpstr> TẬP ĐỌC  </vt:lpstr>
      <vt:lpstr>Slide 15</vt:lpstr>
      <vt:lpstr>Slide 16</vt:lpstr>
      <vt:lpstr> TẬP ĐỌC  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CSTeam</cp:lastModifiedBy>
  <cp:revision>17</cp:revision>
  <dcterms:created xsi:type="dcterms:W3CDTF">2007-11-03T07:43:11Z</dcterms:created>
  <dcterms:modified xsi:type="dcterms:W3CDTF">2016-06-30T03:05:48Z</dcterms:modified>
</cp:coreProperties>
</file>