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 id="263" r:id="rId7"/>
    <p:sldId id="264" r:id="rId8"/>
    <p:sldId id="265" r:id="rId9"/>
    <p:sldId id="266" r:id="rId10"/>
    <p:sldId id="267" r:id="rId1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allowPng="1" imgSz="1024x768" encoding="windows-1252"/>
  <p:clrMru>
    <a:srgbClr val="008080"/>
    <a:srgbClr val="FF3300"/>
    <a:srgbClr val="6600FF"/>
    <a:srgbClr val="FF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38" d="100"/>
          <a:sy n="38" d="100"/>
        </p:scale>
        <p:origin x="-1398"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EBF4E8D-8776-4883-B187-3CBA880D5846}"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8BD94C5-E10D-438C-B6BE-CC4678A12D0B}"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DAD510B-E998-4401-B51E-F6C10DFB5075}"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CAF656A-6527-43F6-8B04-495A51968A00}"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7692607-1892-41D7-A921-56B7B287ACB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5B22AD1-0A94-4210-BEB2-80D6937F9671}"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D205AE47-A7B8-40C5-A640-3D330723DC73}"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3E43F466-8B23-495E-84FD-8E3DC76060DA}"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DE04C60B-9E1E-42C5-A0C9-345ECBE3A403}"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F8447EB-1F12-41F5-BD96-686C735CEE18}"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239524C-838E-4DBA-B86C-0202C149AFD0}"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algn="r">
              <a:defRPr sz="1400"/>
            </a:lvl1pPr>
          </a:lstStyle>
          <a:p>
            <a:pPr>
              <a:defRPr/>
            </a:pPr>
            <a:fld id="{D88B2E0F-5F6A-4949-9564-56272F20DF3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457200" y="1143000"/>
            <a:ext cx="7772400" cy="838200"/>
          </a:xfrm>
        </p:spPr>
        <p:txBody>
          <a:bodyPr/>
          <a:lstStyle/>
          <a:p>
            <a:pPr eaLnBrk="1" hangingPunct="1"/>
            <a:r>
              <a:rPr lang="en-US" sz="3600" smtClean="0"/>
              <a:t>- Nêu cấu tạo của bài văn tả cảnh?</a:t>
            </a:r>
          </a:p>
        </p:txBody>
      </p:sp>
      <p:sp>
        <p:nvSpPr>
          <p:cNvPr id="2051" name="Rectangle 3"/>
          <p:cNvSpPr>
            <a:spLocks noGrp="1" noChangeArrowheads="1"/>
          </p:cNvSpPr>
          <p:nvPr>
            <p:ph type="subTitle" idx="1"/>
          </p:nvPr>
        </p:nvSpPr>
        <p:spPr>
          <a:xfrm>
            <a:off x="381000" y="2362200"/>
            <a:ext cx="8534400" cy="3276600"/>
          </a:xfrm>
        </p:spPr>
        <p:txBody>
          <a:bodyPr/>
          <a:lstStyle/>
          <a:p>
            <a:pPr marL="609600" indent="-609600" algn="l" eaLnBrk="1" hangingPunct="1">
              <a:lnSpc>
                <a:spcPct val="90000"/>
              </a:lnSpc>
            </a:pPr>
            <a:r>
              <a:rPr lang="en-US" smtClean="0"/>
              <a:t>Bài văn tả cảnh thường có ba phần:</a:t>
            </a:r>
          </a:p>
          <a:p>
            <a:pPr marL="609600" indent="-609600" algn="l" eaLnBrk="1" hangingPunct="1">
              <a:lnSpc>
                <a:spcPct val="90000"/>
              </a:lnSpc>
              <a:buFontTx/>
              <a:buAutoNum type="arabicPeriod"/>
            </a:pPr>
            <a:r>
              <a:rPr lang="en-US" smtClean="0"/>
              <a:t>Mở bài: Giới thiệu bao quát về cảnh sẽ tả.</a:t>
            </a:r>
          </a:p>
          <a:p>
            <a:pPr marL="609600" indent="-609600" algn="l" eaLnBrk="1" hangingPunct="1">
              <a:lnSpc>
                <a:spcPct val="90000"/>
              </a:lnSpc>
              <a:buFontTx/>
              <a:buAutoNum type="arabicPeriod"/>
            </a:pPr>
            <a:r>
              <a:rPr lang="en-US" smtClean="0"/>
              <a:t> Thân bài: Tả từng phần của cảnh hoặc sự thay đổi của cảnh theo thời gian.</a:t>
            </a:r>
          </a:p>
          <a:p>
            <a:pPr marL="609600" indent="-609600" algn="l" eaLnBrk="1" hangingPunct="1">
              <a:lnSpc>
                <a:spcPct val="90000"/>
              </a:lnSpc>
              <a:buFontTx/>
              <a:buAutoNum type="arabicPeriod"/>
            </a:pPr>
            <a:r>
              <a:rPr lang="en-US" smtClean="0"/>
              <a:t>Kết bài: Nêu nhận xét hặc cảm nghĩ của người viết.</a:t>
            </a:r>
          </a:p>
          <a:p>
            <a:pPr marL="609600" indent="-609600" eaLnBrk="1" hangingPunct="1">
              <a:lnSpc>
                <a:spcPct val="90000"/>
              </a:lnSpc>
            </a:pPr>
            <a:endParaRPr lang="en-US" smtClean="0"/>
          </a:p>
        </p:txBody>
      </p:sp>
      <p:sp>
        <p:nvSpPr>
          <p:cNvPr id="2052" name="Text Box 4"/>
          <p:cNvSpPr txBox="1">
            <a:spLocks noChangeArrowheads="1"/>
          </p:cNvSpPr>
          <p:nvPr/>
        </p:nvSpPr>
        <p:spPr bwMode="auto">
          <a:xfrm>
            <a:off x="2362200" y="609600"/>
            <a:ext cx="3124200" cy="366713"/>
          </a:xfrm>
          <a:prstGeom prst="rect">
            <a:avLst/>
          </a:prstGeom>
          <a:noFill/>
          <a:ln w="9525">
            <a:noFill/>
            <a:miter lim="800000"/>
            <a:headEnd/>
            <a:tailEnd/>
          </a:ln>
        </p:spPr>
        <p:txBody>
          <a:bodyPr>
            <a:spAutoFit/>
          </a:bodyPr>
          <a:lstStyle/>
          <a:p>
            <a:endParaRPr lang="en-US"/>
          </a:p>
        </p:txBody>
      </p:sp>
      <p:sp>
        <p:nvSpPr>
          <p:cNvPr id="2053" name="Text Box 5"/>
          <p:cNvSpPr txBox="1">
            <a:spLocks noChangeArrowheads="1"/>
          </p:cNvSpPr>
          <p:nvPr/>
        </p:nvSpPr>
        <p:spPr bwMode="auto">
          <a:xfrm>
            <a:off x="381000" y="457200"/>
            <a:ext cx="8153400" cy="579438"/>
          </a:xfrm>
          <a:prstGeom prst="rect">
            <a:avLst/>
          </a:prstGeom>
          <a:noFill/>
          <a:ln w="9525">
            <a:noFill/>
            <a:miter lim="800000"/>
            <a:headEnd/>
            <a:tailEnd/>
          </a:ln>
        </p:spPr>
        <p:txBody>
          <a:bodyPr>
            <a:spAutoFit/>
          </a:bodyPr>
          <a:lstStyle/>
          <a:p>
            <a:pPr algn="ctr">
              <a:spcBef>
                <a:spcPct val="50000"/>
              </a:spcBef>
            </a:pPr>
            <a:r>
              <a:rPr lang="en-US" sz="3200"/>
              <a:t> Kiểm tra bài cũ.</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blinds(horizontal)">
                                      <p:cBhvr>
                                        <p:cTn id="7" dur="500"/>
                                        <p:tgtEl>
                                          <p:spTgt spid="205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051">
                                            <p:txEl>
                                              <p:pRg st="0" end="0"/>
                                            </p:txEl>
                                          </p:spTgt>
                                        </p:tgtEl>
                                        <p:attrNameLst>
                                          <p:attrName>style.visibility</p:attrName>
                                        </p:attrNameLst>
                                      </p:cBhvr>
                                      <p:to>
                                        <p:strVal val="visible"/>
                                      </p:to>
                                    </p:set>
                                    <p:animEffect transition="in" filter="blinds(horizontal)">
                                      <p:cBhvr>
                                        <p:cTn id="12" dur="500"/>
                                        <p:tgtEl>
                                          <p:spTgt spid="2051">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051">
                                            <p:txEl>
                                              <p:pRg st="1" end="1"/>
                                            </p:txEl>
                                          </p:spTgt>
                                        </p:tgtEl>
                                        <p:attrNameLst>
                                          <p:attrName>style.visibility</p:attrName>
                                        </p:attrNameLst>
                                      </p:cBhvr>
                                      <p:to>
                                        <p:strVal val="visible"/>
                                      </p:to>
                                    </p:set>
                                    <p:animEffect transition="in" filter="blinds(horizontal)">
                                      <p:cBhvr>
                                        <p:cTn id="17" dur="500"/>
                                        <p:tgtEl>
                                          <p:spTgt spid="2051">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2051">
                                            <p:txEl>
                                              <p:pRg st="2" end="2"/>
                                            </p:txEl>
                                          </p:spTgt>
                                        </p:tgtEl>
                                        <p:attrNameLst>
                                          <p:attrName>style.visibility</p:attrName>
                                        </p:attrNameLst>
                                      </p:cBhvr>
                                      <p:to>
                                        <p:strVal val="visible"/>
                                      </p:to>
                                    </p:set>
                                    <p:animEffect transition="in" filter="blinds(horizontal)">
                                      <p:cBhvr>
                                        <p:cTn id="22" dur="500"/>
                                        <p:tgtEl>
                                          <p:spTgt spid="2051">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2051">
                                            <p:txEl>
                                              <p:pRg st="3" end="3"/>
                                            </p:txEl>
                                          </p:spTgt>
                                        </p:tgtEl>
                                        <p:attrNameLst>
                                          <p:attrName>style.visibility</p:attrName>
                                        </p:attrNameLst>
                                      </p:cBhvr>
                                      <p:to>
                                        <p:strVal val="visible"/>
                                      </p:to>
                                    </p:set>
                                    <p:animEffect transition="in" filter="blinds(horizontal)">
                                      <p:cBhvr>
                                        <p:cTn id="27" dur="500"/>
                                        <p:tgtEl>
                                          <p:spTgt spid="205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P spid="2051"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0" y="304800"/>
            <a:ext cx="8686800" cy="6248400"/>
          </a:xfrm>
        </p:spPr>
        <p:txBody>
          <a:bodyPr/>
          <a:lstStyle/>
          <a:p>
            <a:pPr algn="l" eaLnBrk="1" hangingPunct="1"/>
            <a:r>
              <a:rPr lang="en-US" sz="2800" smtClean="0"/>
              <a:t>         Khi mặt trời vừa vén bức màn mây, ló mình trên đỉnh những ngôi nhà cao tầng, mọi hoạt động của thành phố bắt đầu diễn ra. Đường phố nhôn nhịp hơn. Xe của những người đi làm, đi học, xe chở hàng về các chợ… Ô tô, xe máy thỉnh thoảng lại bóp còi inh ỏi làm phá tan sự yên tĩnh còn sót lại của buổi sáng. </a:t>
            </a:r>
            <a:br>
              <a:rPr lang="en-US" sz="2800" smtClean="0"/>
            </a:br>
            <a:r>
              <a:rPr lang="en-US" sz="2800" smtClean="0"/>
              <a:t>        </a:t>
            </a:r>
            <a:br>
              <a:rPr lang="en-US" sz="2800" smtClean="0"/>
            </a:br>
            <a:r>
              <a:rPr lang="en-US" sz="2800" smtClean="0"/>
              <a:t>         Mặt trời đã lên cao, chiếu thêm những ánh nắng vàng xuống mặt đất. Trên vỉa hè, những người đi bộ cũng rảo bước nhanh nhanh, những tốp học sinh tíu tít đến trường. Đường phố ồn ào, xe cộ đi lại như mắc cửi. Lúc này, dường như ai cũng vội vã, nhanh chân để kịp công việc của mình  chẳng còn thời gian để ngắm nhìn không gian một buổi sáng thật là tuyệt.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274638"/>
            <a:ext cx="8229600" cy="715962"/>
          </a:xfrm>
        </p:spPr>
        <p:txBody>
          <a:bodyPr/>
          <a:lstStyle/>
          <a:p>
            <a:pPr algn="l" eaLnBrk="1" hangingPunct="1"/>
            <a:r>
              <a:rPr lang="en-US" sz="3200" b="1" u="sng" smtClean="0"/>
              <a:t>Tập làm văn</a:t>
            </a:r>
            <a:r>
              <a:rPr lang="en-US" sz="3200" smtClean="0"/>
              <a:t>:              </a:t>
            </a:r>
            <a:r>
              <a:rPr lang="en-US" sz="3200" smtClean="0">
                <a:solidFill>
                  <a:srgbClr val="6600FF"/>
                </a:solidFill>
              </a:rPr>
              <a:t>Luyện tập tả cảnh.</a:t>
            </a:r>
          </a:p>
        </p:txBody>
      </p:sp>
      <p:sp>
        <p:nvSpPr>
          <p:cNvPr id="4099" name="Rectangle 3"/>
          <p:cNvSpPr>
            <a:spLocks noGrp="1" noChangeArrowheads="1"/>
          </p:cNvSpPr>
          <p:nvPr>
            <p:ph type="body" idx="1"/>
          </p:nvPr>
        </p:nvSpPr>
        <p:spPr>
          <a:xfrm>
            <a:off x="0" y="1905000"/>
            <a:ext cx="8915400" cy="4221163"/>
          </a:xfrm>
        </p:spPr>
        <p:txBody>
          <a:bodyPr/>
          <a:lstStyle/>
          <a:p>
            <a:pPr algn="ctr" eaLnBrk="1" hangingPunct="1">
              <a:lnSpc>
                <a:spcPct val="80000"/>
              </a:lnSpc>
              <a:buFontTx/>
              <a:buNone/>
            </a:pPr>
            <a:r>
              <a:rPr lang="en-US" sz="2000" b="1" smtClean="0"/>
              <a:t>Rừng trưa</a:t>
            </a:r>
          </a:p>
          <a:p>
            <a:pPr eaLnBrk="1" hangingPunct="1">
              <a:lnSpc>
                <a:spcPct val="80000"/>
              </a:lnSpc>
              <a:buFontTx/>
              <a:buNone/>
            </a:pPr>
            <a:r>
              <a:rPr lang="en-US" sz="1800" smtClean="0"/>
              <a:t>           </a:t>
            </a:r>
            <a:r>
              <a:rPr lang="en-US" sz="2000" smtClean="0"/>
              <a:t>Rừng khô hiện lên với tất cả vẻ uy nghi tráng lệ của nó trong ánh mặt trời vàng óng. Những thân cây tràm vỏ trắng vươn lên trời, chẳng khác gì những cây nến khổng lồ, đầu lá rủ phất phơ. Từ trong biển lá xanh rờn đã bắt đầu ngả sang màu úa, ngát dậy một mùi hương lá tràm bị hun nóng dưới mặt trời. Tiếng chim không ngớt vang ra, vọng mãi lên trời cao xanh thẳm không cùng. Trên các trảng rộng và chung quanh những lùm bụi thấp mọc theo các lạch nước, nơi mà các sắc lá còn xanh, ta có thể nghe tiếng vù vù bất tận của hàng nghìn loại côn trùng có cánh không ngớt bay đi bay lại trên những bông hoa nhiệt đới sặc sỡ, vừa lộng lẫy nở ra đã vội tàn nhanh trong nắng. Mùi hương ngòn ngọt nhức đầu của những loài hoa rừng  không tên tuổi đắm vào ánh nắng ban trưa khiến con người dễ sinh buồn ngủ và sẵn sàng ngả lưng dưới một bóng cây nào đó, để cho thứ cảm giác mệt mỏi chốn rừng trưa lơ mơ đưa mình vào giấc ngủ chẳng đợi chờ.</a:t>
            </a:r>
          </a:p>
          <a:p>
            <a:pPr algn="ctr" eaLnBrk="1" hangingPunct="1">
              <a:lnSpc>
                <a:spcPct val="80000"/>
              </a:lnSpc>
              <a:buFontTx/>
              <a:buNone/>
            </a:pPr>
            <a:r>
              <a:rPr lang="en-US" sz="2000" smtClean="0"/>
              <a:t>                                   Theo Đoàn Giỏi.</a:t>
            </a:r>
          </a:p>
        </p:txBody>
      </p:sp>
      <p:sp>
        <p:nvSpPr>
          <p:cNvPr id="4100" name="Text Box 4"/>
          <p:cNvSpPr txBox="1">
            <a:spLocks noChangeArrowheads="1"/>
          </p:cNvSpPr>
          <p:nvPr/>
        </p:nvSpPr>
        <p:spPr bwMode="auto">
          <a:xfrm>
            <a:off x="152400" y="762000"/>
            <a:ext cx="8839200" cy="1066800"/>
          </a:xfrm>
          <a:prstGeom prst="rect">
            <a:avLst/>
          </a:prstGeom>
          <a:noFill/>
          <a:ln w="9525">
            <a:noFill/>
            <a:miter lim="800000"/>
            <a:headEnd/>
            <a:tailEnd/>
          </a:ln>
        </p:spPr>
        <p:txBody>
          <a:bodyPr>
            <a:spAutoFit/>
          </a:bodyPr>
          <a:lstStyle/>
          <a:p>
            <a:pPr>
              <a:spcBef>
                <a:spcPct val="50000"/>
              </a:spcBef>
            </a:pPr>
            <a:r>
              <a:rPr lang="en-US" sz="3200" b="1" i="1" u="sng"/>
              <a:t>Bài 1</a:t>
            </a:r>
            <a:r>
              <a:rPr lang="en-US" sz="3200"/>
              <a:t>: Tìm những hình ảnh em thích trong mỗi bài văn dưới đây:</a:t>
            </a:r>
          </a:p>
        </p:txBody>
      </p:sp>
      <p:sp>
        <p:nvSpPr>
          <p:cNvPr id="4102" name="Text Box 6"/>
          <p:cNvSpPr txBox="1">
            <a:spLocks noChangeArrowheads="1"/>
          </p:cNvSpPr>
          <p:nvPr/>
        </p:nvSpPr>
        <p:spPr bwMode="auto">
          <a:xfrm>
            <a:off x="3429000" y="762000"/>
            <a:ext cx="2286000" cy="579438"/>
          </a:xfrm>
          <a:prstGeom prst="rect">
            <a:avLst/>
          </a:prstGeom>
          <a:noFill/>
          <a:ln w="9525">
            <a:noFill/>
            <a:miter lim="800000"/>
            <a:headEnd/>
            <a:tailEnd/>
          </a:ln>
        </p:spPr>
        <p:txBody>
          <a:bodyPr>
            <a:spAutoFit/>
          </a:bodyPr>
          <a:lstStyle/>
          <a:p>
            <a:pPr>
              <a:spcBef>
                <a:spcPct val="50000"/>
              </a:spcBef>
            </a:pPr>
            <a:r>
              <a:rPr lang="en-US" sz="3200">
                <a:solidFill>
                  <a:srgbClr val="FF3300"/>
                </a:solidFill>
              </a:rPr>
              <a:t>hình ảnh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100"/>
                                        </p:tgtEl>
                                        <p:attrNameLst>
                                          <p:attrName>style.visibility</p:attrName>
                                        </p:attrNameLst>
                                      </p:cBhvr>
                                      <p:to>
                                        <p:strVal val="visible"/>
                                      </p:to>
                                    </p:set>
                                    <p:animEffect transition="in" filter="blinds(horizontal)">
                                      <p:cBhvr>
                                        <p:cTn id="7" dur="500"/>
                                        <p:tgtEl>
                                          <p:spTgt spid="410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4099">
                                            <p:txEl>
                                              <p:pRg st="0" end="0"/>
                                            </p:txEl>
                                          </p:spTgt>
                                        </p:tgtEl>
                                        <p:attrNameLst>
                                          <p:attrName>style.visibility</p:attrName>
                                        </p:attrNameLst>
                                      </p:cBhvr>
                                      <p:to>
                                        <p:strVal val="visible"/>
                                      </p:to>
                                    </p:set>
                                    <p:animEffect transition="in" filter="wipe(down)">
                                      <p:cBhvr>
                                        <p:cTn id="12" dur="580">
                                          <p:stCondLst>
                                            <p:cond delay="0"/>
                                          </p:stCondLst>
                                        </p:cTn>
                                        <p:tgtEl>
                                          <p:spTgt spid="4099">
                                            <p:txEl>
                                              <p:pRg st="0" end="0"/>
                                            </p:txEl>
                                          </p:spTgt>
                                        </p:tgtEl>
                                      </p:cBhvr>
                                    </p:animEffect>
                                    <p:anim calcmode="lin" valueType="num">
                                      <p:cBhvr>
                                        <p:cTn id="13" dur="1822" tmFilter="0,0; 0.14,0.36; 0.43,0.73; 0.71,0.91; 1.0,1.0">
                                          <p:stCondLst>
                                            <p:cond delay="0"/>
                                          </p:stCondLst>
                                        </p:cTn>
                                        <p:tgtEl>
                                          <p:spTgt spid="4099">
                                            <p:txEl>
                                              <p:pRg st="0" end="0"/>
                                            </p:txEl>
                                          </p:spTgt>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4099">
                                            <p:txEl>
                                              <p:pRg st="0" end="0"/>
                                            </p:txEl>
                                          </p:spTgt>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4099">
                                            <p:txEl>
                                              <p:pRg st="0" end="0"/>
                                            </p:txEl>
                                          </p:spTgt>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4099">
                                            <p:txEl>
                                              <p:pRg st="0" end="0"/>
                                            </p:txEl>
                                          </p:spTgt>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4099">
                                            <p:txEl>
                                              <p:pRg st="0" end="0"/>
                                            </p:txEl>
                                          </p:spTgt>
                                        </p:tgtEl>
                                        <p:attrNameLst>
                                          <p:attrName>ppt_y</p:attrName>
                                        </p:attrNameLst>
                                      </p:cBhvr>
                                      <p:tavLst>
                                        <p:tav tm="0" fmla="#ppt_y-sin(pi*$)/81">
                                          <p:val>
                                            <p:fltVal val="0"/>
                                          </p:val>
                                        </p:tav>
                                        <p:tav tm="100000">
                                          <p:val>
                                            <p:fltVal val="1"/>
                                          </p:val>
                                        </p:tav>
                                      </p:tavLst>
                                    </p:anim>
                                    <p:animScale>
                                      <p:cBhvr>
                                        <p:cTn id="18" dur="26">
                                          <p:stCondLst>
                                            <p:cond delay="650"/>
                                          </p:stCondLst>
                                        </p:cTn>
                                        <p:tgtEl>
                                          <p:spTgt spid="4099">
                                            <p:txEl>
                                              <p:pRg st="0" end="0"/>
                                            </p:txEl>
                                          </p:spTgt>
                                        </p:tgtEl>
                                      </p:cBhvr>
                                      <p:to x="100000" y="60000"/>
                                    </p:animScale>
                                    <p:animScale>
                                      <p:cBhvr>
                                        <p:cTn id="19" dur="166" decel="50000">
                                          <p:stCondLst>
                                            <p:cond delay="676"/>
                                          </p:stCondLst>
                                        </p:cTn>
                                        <p:tgtEl>
                                          <p:spTgt spid="4099">
                                            <p:txEl>
                                              <p:pRg st="0" end="0"/>
                                            </p:txEl>
                                          </p:spTgt>
                                        </p:tgtEl>
                                      </p:cBhvr>
                                      <p:to x="100000" y="100000"/>
                                    </p:animScale>
                                    <p:animScale>
                                      <p:cBhvr>
                                        <p:cTn id="20" dur="26">
                                          <p:stCondLst>
                                            <p:cond delay="1312"/>
                                          </p:stCondLst>
                                        </p:cTn>
                                        <p:tgtEl>
                                          <p:spTgt spid="4099">
                                            <p:txEl>
                                              <p:pRg st="0" end="0"/>
                                            </p:txEl>
                                          </p:spTgt>
                                        </p:tgtEl>
                                      </p:cBhvr>
                                      <p:to x="100000" y="80000"/>
                                    </p:animScale>
                                    <p:animScale>
                                      <p:cBhvr>
                                        <p:cTn id="21" dur="166" decel="50000">
                                          <p:stCondLst>
                                            <p:cond delay="1338"/>
                                          </p:stCondLst>
                                        </p:cTn>
                                        <p:tgtEl>
                                          <p:spTgt spid="4099">
                                            <p:txEl>
                                              <p:pRg st="0" end="0"/>
                                            </p:txEl>
                                          </p:spTgt>
                                        </p:tgtEl>
                                      </p:cBhvr>
                                      <p:to x="100000" y="100000"/>
                                    </p:animScale>
                                    <p:animScale>
                                      <p:cBhvr>
                                        <p:cTn id="22" dur="26">
                                          <p:stCondLst>
                                            <p:cond delay="1642"/>
                                          </p:stCondLst>
                                        </p:cTn>
                                        <p:tgtEl>
                                          <p:spTgt spid="4099">
                                            <p:txEl>
                                              <p:pRg st="0" end="0"/>
                                            </p:txEl>
                                          </p:spTgt>
                                        </p:tgtEl>
                                      </p:cBhvr>
                                      <p:to x="100000" y="90000"/>
                                    </p:animScale>
                                    <p:animScale>
                                      <p:cBhvr>
                                        <p:cTn id="23" dur="166" decel="50000">
                                          <p:stCondLst>
                                            <p:cond delay="1668"/>
                                          </p:stCondLst>
                                        </p:cTn>
                                        <p:tgtEl>
                                          <p:spTgt spid="4099">
                                            <p:txEl>
                                              <p:pRg st="0" end="0"/>
                                            </p:txEl>
                                          </p:spTgt>
                                        </p:tgtEl>
                                      </p:cBhvr>
                                      <p:to x="100000" y="100000"/>
                                    </p:animScale>
                                    <p:animScale>
                                      <p:cBhvr>
                                        <p:cTn id="24" dur="26">
                                          <p:stCondLst>
                                            <p:cond delay="1808"/>
                                          </p:stCondLst>
                                        </p:cTn>
                                        <p:tgtEl>
                                          <p:spTgt spid="4099">
                                            <p:txEl>
                                              <p:pRg st="0" end="0"/>
                                            </p:txEl>
                                          </p:spTgt>
                                        </p:tgtEl>
                                      </p:cBhvr>
                                      <p:to x="100000" y="95000"/>
                                    </p:animScale>
                                    <p:animScale>
                                      <p:cBhvr>
                                        <p:cTn id="25" dur="166" decel="50000">
                                          <p:stCondLst>
                                            <p:cond delay="1834"/>
                                          </p:stCondLst>
                                        </p:cTn>
                                        <p:tgtEl>
                                          <p:spTgt spid="4099">
                                            <p:txEl>
                                              <p:pRg st="0" end="0"/>
                                            </p:txEl>
                                          </p:spTgt>
                                        </p:tgtEl>
                                      </p:cBhvr>
                                      <p:to x="100000" y="100000"/>
                                    </p:animScale>
                                  </p:childTnLst>
                                </p:cTn>
                              </p:par>
                            </p:childTnLst>
                          </p:cTn>
                        </p:par>
                      </p:childTnLst>
                    </p:cTn>
                  </p:par>
                  <p:par>
                    <p:cTn id="26" fill="hold" nodeType="clickPar">
                      <p:stCondLst>
                        <p:cond delay="indefinite"/>
                      </p:stCondLst>
                      <p:childTnLst>
                        <p:par>
                          <p:cTn id="27" fill="hold" nodeType="withGroup">
                            <p:stCondLst>
                              <p:cond delay="0"/>
                            </p:stCondLst>
                            <p:childTnLst>
                              <p:par>
                                <p:cTn id="28" presetID="26" presetClass="entr" presetSubtype="0" fill="hold" grpId="0" nodeType="clickEffect">
                                  <p:stCondLst>
                                    <p:cond delay="0"/>
                                  </p:stCondLst>
                                  <p:childTnLst>
                                    <p:set>
                                      <p:cBhvr>
                                        <p:cTn id="29" dur="1" fill="hold">
                                          <p:stCondLst>
                                            <p:cond delay="0"/>
                                          </p:stCondLst>
                                        </p:cTn>
                                        <p:tgtEl>
                                          <p:spTgt spid="4099">
                                            <p:txEl>
                                              <p:pRg st="1" end="1"/>
                                            </p:txEl>
                                          </p:spTgt>
                                        </p:tgtEl>
                                        <p:attrNameLst>
                                          <p:attrName>style.visibility</p:attrName>
                                        </p:attrNameLst>
                                      </p:cBhvr>
                                      <p:to>
                                        <p:strVal val="visible"/>
                                      </p:to>
                                    </p:set>
                                    <p:animEffect transition="in" filter="wipe(down)">
                                      <p:cBhvr>
                                        <p:cTn id="30" dur="580">
                                          <p:stCondLst>
                                            <p:cond delay="0"/>
                                          </p:stCondLst>
                                        </p:cTn>
                                        <p:tgtEl>
                                          <p:spTgt spid="4099">
                                            <p:txEl>
                                              <p:pRg st="1" end="1"/>
                                            </p:txEl>
                                          </p:spTgt>
                                        </p:tgtEl>
                                      </p:cBhvr>
                                    </p:animEffect>
                                    <p:anim calcmode="lin" valueType="num">
                                      <p:cBhvr>
                                        <p:cTn id="31" dur="1822" tmFilter="0,0; 0.14,0.36; 0.43,0.73; 0.71,0.91; 1.0,1.0">
                                          <p:stCondLst>
                                            <p:cond delay="0"/>
                                          </p:stCondLst>
                                        </p:cTn>
                                        <p:tgtEl>
                                          <p:spTgt spid="4099">
                                            <p:txEl>
                                              <p:pRg st="1" end="1"/>
                                            </p:txEl>
                                          </p:spTgt>
                                        </p:tgtEl>
                                        <p:attrNameLst>
                                          <p:attrName>ppt_x</p:attrName>
                                        </p:attrNameLst>
                                      </p:cBhvr>
                                      <p:tavLst>
                                        <p:tav tm="0">
                                          <p:val>
                                            <p:strVal val="#ppt_x-0.25"/>
                                          </p:val>
                                        </p:tav>
                                        <p:tav tm="100000">
                                          <p:val>
                                            <p:strVal val="#ppt_x"/>
                                          </p:val>
                                        </p:tav>
                                      </p:tavLst>
                                    </p:anim>
                                    <p:anim calcmode="lin" valueType="num">
                                      <p:cBhvr>
                                        <p:cTn id="32" dur="664" tmFilter="0.0,0.0; 0.25,0.07; 0.50,0.2; 0.75,0.467; 1.0,1.0">
                                          <p:stCondLst>
                                            <p:cond delay="0"/>
                                          </p:stCondLst>
                                        </p:cTn>
                                        <p:tgtEl>
                                          <p:spTgt spid="4099">
                                            <p:txEl>
                                              <p:pRg st="1" end="1"/>
                                            </p:txEl>
                                          </p:spTgt>
                                        </p:tgtEl>
                                        <p:attrNameLst>
                                          <p:attrName>ppt_y</p:attrName>
                                        </p:attrNameLst>
                                      </p:cBhvr>
                                      <p:tavLst>
                                        <p:tav tm="0" fmla="#ppt_y-sin(pi*$)/3">
                                          <p:val>
                                            <p:fltVal val="0.5"/>
                                          </p:val>
                                        </p:tav>
                                        <p:tav tm="100000">
                                          <p:val>
                                            <p:fltVal val="1"/>
                                          </p:val>
                                        </p:tav>
                                      </p:tavLst>
                                    </p:anim>
                                    <p:anim calcmode="lin" valueType="num">
                                      <p:cBhvr>
                                        <p:cTn id="33" dur="664" tmFilter="0, 0; 0.125,0.2665; 0.25,0.4; 0.375,0.465; 0.5,0.5;  0.625,0.535; 0.75,0.6; 0.875,0.7335; 1,1">
                                          <p:stCondLst>
                                            <p:cond delay="664"/>
                                          </p:stCondLst>
                                        </p:cTn>
                                        <p:tgtEl>
                                          <p:spTgt spid="4099">
                                            <p:txEl>
                                              <p:pRg st="1" end="1"/>
                                            </p:txEl>
                                          </p:spTgt>
                                        </p:tgtEl>
                                        <p:attrNameLst>
                                          <p:attrName>ppt_y</p:attrName>
                                        </p:attrNameLst>
                                      </p:cBhvr>
                                      <p:tavLst>
                                        <p:tav tm="0" fmla="#ppt_y-sin(pi*$)/9">
                                          <p:val>
                                            <p:fltVal val="0"/>
                                          </p:val>
                                        </p:tav>
                                        <p:tav tm="100000">
                                          <p:val>
                                            <p:fltVal val="1"/>
                                          </p:val>
                                        </p:tav>
                                      </p:tavLst>
                                    </p:anim>
                                    <p:anim calcmode="lin" valueType="num">
                                      <p:cBhvr>
                                        <p:cTn id="34" dur="332" tmFilter="0, 0; 0.125,0.2665; 0.25,0.4; 0.375,0.465; 0.5,0.5;  0.625,0.535; 0.75,0.6; 0.875,0.7335; 1,1">
                                          <p:stCondLst>
                                            <p:cond delay="1324"/>
                                          </p:stCondLst>
                                        </p:cTn>
                                        <p:tgtEl>
                                          <p:spTgt spid="4099">
                                            <p:txEl>
                                              <p:pRg st="1" end="1"/>
                                            </p:txEl>
                                          </p:spTgt>
                                        </p:tgtEl>
                                        <p:attrNameLst>
                                          <p:attrName>ppt_y</p:attrName>
                                        </p:attrNameLst>
                                      </p:cBhvr>
                                      <p:tavLst>
                                        <p:tav tm="0" fmla="#ppt_y-sin(pi*$)/27">
                                          <p:val>
                                            <p:fltVal val="0"/>
                                          </p:val>
                                        </p:tav>
                                        <p:tav tm="100000">
                                          <p:val>
                                            <p:fltVal val="1"/>
                                          </p:val>
                                        </p:tav>
                                      </p:tavLst>
                                    </p:anim>
                                    <p:anim calcmode="lin" valueType="num">
                                      <p:cBhvr>
                                        <p:cTn id="35" dur="164" tmFilter="0, 0; 0.125,0.2665; 0.25,0.4; 0.375,0.465; 0.5,0.5;  0.625,0.535; 0.75,0.6; 0.875,0.7335; 1,1">
                                          <p:stCondLst>
                                            <p:cond delay="1656"/>
                                          </p:stCondLst>
                                        </p:cTn>
                                        <p:tgtEl>
                                          <p:spTgt spid="4099">
                                            <p:txEl>
                                              <p:pRg st="1" end="1"/>
                                            </p:txEl>
                                          </p:spTgt>
                                        </p:tgtEl>
                                        <p:attrNameLst>
                                          <p:attrName>ppt_y</p:attrName>
                                        </p:attrNameLst>
                                      </p:cBhvr>
                                      <p:tavLst>
                                        <p:tav tm="0" fmla="#ppt_y-sin(pi*$)/81">
                                          <p:val>
                                            <p:fltVal val="0"/>
                                          </p:val>
                                        </p:tav>
                                        <p:tav tm="100000">
                                          <p:val>
                                            <p:fltVal val="1"/>
                                          </p:val>
                                        </p:tav>
                                      </p:tavLst>
                                    </p:anim>
                                    <p:animScale>
                                      <p:cBhvr>
                                        <p:cTn id="36" dur="26">
                                          <p:stCondLst>
                                            <p:cond delay="650"/>
                                          </p:stCondLst>
                                        </p:cTn>
                                        <p:tgtEl>
                                          <p:spTgt spid="4099">
                                            <p:txEl>
                                              <p:pRg st="1" end="1"/>
                                            </p:txEl>
                                          </p:spTgt>
                                        </p:tgtEl>
                                      </p:cBhvr>
                                      <p:to x="100000" y="60000"/>
                                    </p:animScale>
                                    <p:animScale>
                                      <p:cBhvr>
                                        <p:cTn id="37" dur="166" decel="50000">
                                          <p:stCondLst>
                                            <p:cond delay="676"/>
                                          </p:stCondLst>
                                        </p:cTn>
                                        <p:tgtEl>
                                          <p:spTgt spid="4099">
                                            <p:txEl>
                                              <p:pRg st="1" end="1"/>
                                            </p:txEl>
                                          </p:spTgt>
                                        </p:tgtEl>
                                      </p:cBhvr>
                                      <p:to x="100000" y="100000"/>
                                    </p:animScale>
                                    <p:animScale>
                                      <p:cBhvr>
                                        <p:cTn id="38" dur="26">
                                          <p:stCondLst>
                                            <p:cond delay="1312"/>
                                          </p:stCondLst>
                                        </p:cTn>
                                        <p:tgtEl>
                                          <p:spTgt spid="4099">
                                            <p:txEl>
                                              <p:pRg st="1" end="1"/>
                                            </p:txEl>
                                          </p:spTgt>
                                        </p:tgtEl>
                                      </p:cBhvr>
                                      <p:to x="100000" y="80000"/>
                                    </p:animScale>
                                    <p:animScale>
                                      <p:cBhvr>
                                        <p:cTn id="39" dur="166" decel="50000">
                                          <p:stCondLst>
                                            <p:cond delay="1338"/>
                                          </p:stCondLst>
                                        </p:cTn>
                                        <p:tgtEl>
                                          <p:spTgt spid="4099">
                                            <p:txEl>
                                              <p:pRg st="1" end="1"/>
                                            </p:txEl>
                                          </p:spTgt>
                                        </p:tgtEl>
                                      </p:cBhvr>
                                      <p:to x="100000" y="100000"/>
                                    </p:animScale>
                                    <p:animScale>
                                      <p:cBhvr>
                                        <p:cTn id="40" dur="26">
                                          <p:stCondLst>
                                            <p:cond delay="1642"/>
                                          </p:stCondLst>
                                        </p:cTn>
                                        <p:tgtEl>
                                          <p:spTgt spid="4099">
                                            <p:txEl>
                                              <p:pRg st="1" end="1"/>
                                            </p:txEl>
                                          </p:spTgt>
                                        </p:tgtEl>
                                      </p:cBhvr>
                                      <p:to x="100000" y="90000"/>
                                    </p:animScale>
                                    <p:animScale>
                                      <p:cBhvr>
                                        <p:cTn id="41" dur="166" decel="50000">
                                          <p:stCondLst>
                                            <p:cond delay="1668"/>
                                          </p:stCondLst>
                                        </p:cTn>
                                        <p:tgtEl>
                                          <p:spTgt spid="4099">
                                            <p:txEl>
                                              <p:pRg st="1" end="1"/>
                                            </p:txEl>
                                          </p:spTgt>
                                        </p:tgtEl>
                                      </p:cBhvr>
                                      <p:to x="100000" y="100000"/>
                                    </p:animScale>
                                    <p:animScale>
                                      <p:cBhvr>
                                        <p:cTn id="42" dur="26">
                                          <p:stCondLst>
                                            <p:cond delay="1808"/>
                                          </p:stCondLst>
                                        </p:cTn>
                                        <p:tgtEl>
                                          <p:spTgt spid="4099">
                                            <p:txEl>
                                              <p:pRg st="1" end="1"/>
                                            </p:txEl>
                                          </p:spTgt>
                                        </p:tgtEl>
                                      </p:cBhvr>
                                      <p:to x="100000" y="95000"/>
                                    </p:animScale>
                                    <p:animScale>
                                      <p:cBhvr>
                                        <p:cTn id="43" dur="166" decel="50000">
                                          <p:stCondLst>
                                            <p:cond delay="1834"/>
                                          </p:stCondLst>
                                        </p:cTn>
                                        <p:tgtEl>
                                          <p:spTgt spid="4099">
                                            <p:txEl>
                                              <p:pRg st="1" end="1"/>
                                            </p:txEl>
                                          </p:spTgt>
                                        </p:tgtEl>
                                      </p:cBhvr>
                                      <p:to x="100000" y="100000"/>
                                    </p:animScale>
                                  </p:childTnLst>
                                </p:cTn>
                              </p:par>
                            </p:childTnLst>
                          </p:cTn>
                        </p:par>
                      </p:childTnLst>
                    </p:cTn>
                  </p:par>
                  <p:par>
                    <p:cTn id="44" fill="hold" nodeType="clickPar">
                      <p:stCondLst>
                        <p:cond delay="indefinite"/>
                      </p:stCondLst>
                      <p:childTnLst>
                        <p:par>
                          <p:cTn id="45" fill="hold" nodeType="withGroup">
                            <p:stCondLst>
                              <p:cond delay="0"/>
                            </p:stCondLst>
                            <p:childTnLst>
                              <p:par>
                                <p:cTn id="46" presetID="26" presetClass="entr" presetSubtype="0" fill="hold" grpId="0" nodeType="clickEffect">
                                  <p:stCondLst>
                                    <p:cond delay="0"/>
                                  </p:stCondLst>
                                  <p:childTnLst>
                                    <p:set>
                                      <p:cBhvr>
                                        <p:cTn id="47" dur="1" fill="hold">
                                          <p:stCondLst>
                                            <p:cond delay="0"/>
                                          </p:stCondLst>
                                        </p:cTn>
                                        <p:tgtEl>
                                          <p:spTgt spid="4099">
                                            <p:txEl>
                                              <p:pRg st="2" end="2"/>
                                            </p:txEl>
                                          </p:spTgt>
                                        </p:tgtEl>
                                        <p:attrNameLst>
                                          <p:attrName>style.visibility</p:attrName>
                                        </p:attrNameLst>
                                      </p:cBhvr>
                                      <p:to>
                                        <p:strVal val="visible"/>
                                      </p:to>
                                    </p:set>
                                    <p:animEffect transition="in" filter="wipe(down)">
                                      <p:cBhvr>
                                        <p:cTn id="48" dur="580">
                                          <p:stCondLst>
                                            <p:cond delay="0"/>
                                          </p:stCondLst>
                                        </p:cTn>
                                        <p:tgtEl>
                                          <p:spTgt spid="4099">
                                            <p:txEl>
                                              <p:pRg st="2" end="2"/>
                                            </p:txEl>
                                          </p:spTgt>
                                        </p:tgtEl>
                                      </p:cBhvr>
                                    </p:animEffect>
                                    <p:anim calcmode="lin" valueType="num">
                                      <p:cBhvr>
                                        <p:cTn id="49" dur="1822" tmFilter="0,0; 0.14,0.36; 0.43,0.73; 0.71,0.91; 1.0,1.0">
                                          <p:stCondLst>
                                            <p:cond delay="0"/>
                                          </p:stCondLst>
                                        </p:cTn>
                                        <p:tgtEl>
                                          <p:spTgt spid="4099">
                                            <p:txEl>
                                              <p:pRg st="2" end="2"/>
                                            </p:txEl>
                                          </p:spTgt>
                                        </p:tgtEl>
                                        <p:attrNameLst>
                                          <p:attrName>ppt_x</p:attrName>
                                        </p:attrNameLst>
                                      </p:cBhvr>
                                      <p:tavLst>
                                        <p:tav tm="0">
                                          <p:val>
                                            <p:strVal val="#ppt_x-0.25"/>
                                          </p:val>
                                        </p:tav>
                                        <p:tav tm="100000">
                                          <p:val>
                                            <p:strVal val="#ppt_x"/>
                                          </p:val>
                                        </p:tav>
                                      </p:tavLst>
                                    </p:anim>
                                    <p:anim calcmode="lin" valueType="num">
                                      <p:cBhvr>
                                        <p:cTn id="50" dur="664" tmFilter="0.0,0.0; 0.25,0.07; 0.50,0.2; 0.75,0.467; 1.0,1.0">
                                          <p:stCondLst>
                                            <p:cond delay="0"/>
                                          </p:stCondLst>
                                        </p:cTn>
                                        <p:tgtEl>
                                          <p:spTgt spid="4099">
                                            <p:txEl>
                                              <p:pRg st="2" end="2"/>
                                            </p:txEl>
                                          </p:spTgt>
                                        </p:tgtEl>
                                        <p:attrNameLst>
                                          <p:attrName>ppt_y</p:attrName>
                                        </p:attrNameLst>
                                      </p:cBhvr>
                                      <p:tavLst>
                                        <p:tav tm="0" fmla="#ppt_y-sin(pi*$)/3">
                                          <p:val>
                                            <p:fltVal val="0.5"/>
                                          </p:val>
                                        </p:tav>
                                        <p:tav tm="100000">
                                          <p:val>
                                            <p:fltVal val="1"/>
                                          </p:val>
                                        </p:tav>
                                      </p:tavLst>
                                    </p:anim>
                                    <p:anim calcmode="lin" valueType="num">
                                      <p:cBhvr>
                                        <p:cTn id="51" dur="664" tmFilter="0, 0; 0.125,0.2665; 0.25,0.4; 0.375,0.465; 0.5,0.5;  0.625,0.535; 0.75,0.6; 0.875,0.7335; 1,1">
                                          <p:stCondLst>
                                            <p:cond delay="664"/>
                                          </p:stCondLst>
                                        </p:cTn>
                                        <p:tgtEl>
                                          <p:spTgt spid="4099">
                                            <p:txEl>
                                              <p:pRg st="2" end="2"/>
                                            </p:txEl>
                                          </p:spTgt>
                                        </p:tgtEl>
                                        <p:attrNameLst>
                                          <p:attrName>ppt_y</p:attrName>
                                        </p:attrNameLst>
                                      </p:cBhvr>
                                      <p:tavLst>
                                        <p:tav tm="0" fmla="#ppt_y-sin(pi*$)/9">
                                          <p:val>
                                            <p:fltVal val="0"/>
                                          </p:val>
                                        </p:tav>
                                        <p:tav tm="100000">
                                          <p:val>
                                            <p:fltVal val="1"/>
                                          </p:val>
                                        </p:tav>
                                      </p:tavLst>
                                    </p:anim>
                                    <p:anim calcmode="lin" valueType="num">
                                      <p:cBhvr>
                                        <p:cTn id="52" dur="332" tmFilter="0, 0; 0.125,0.2665; 0.25,0.4; 0.375,0.465; 0.5,0.5;  0.625,0.535; 0.75,0.6; 0.875,0.7335; 1,1">
                                          <p:stCondLst>
                                            <p:cond delay="1324"/>
                                          </p:stCondLst>
                                        </p:cTn>
                                        <p:tgtEl>
                                          <p:spTgt spid="4099">
                                            <p:txEl>
                                              <p:pRg st="2" end="2"/>
                                            </p:txEl>
                                          </p:spTgt>
                                        </p:tgtEl>
                                        <p:attrNameLst>
                                          <p:attrName>ppt_y</p:attrName>
                                        </p:attrNameLst>
                                      </p:cBhvr>
                                      <p:tavLst>
                                        <p:tav tm="0" fmla="#ppt_y-sin(pi*$)/27">
                                          <p:val>
                                            <p:fltVal val="0"/>
                                          </p:val>
                                        </p:tav>
                                        <p:tav tm="100000">
                                          <p:val>
                                            <p:fltVal val="1"/>
                                          </p:val>
                                        </p:tav>
                                      </p:tavLst>
                                    </p:anim>
                                    <p:anim calcmode="lin" valueType="num">
                                      <p:cBhvr>
                                        <p:cTn id="53" dur="164" tmFilter="0, 0; 0.125,0.2665; 0.25,0.4; 0.375,0.465; 0.5,0.5;  0.625,0.535; 0.75,0.6; 0.875,0.7335; 1,1">
                                          <p:stCondLst>
                                            <p:cond delay="1656"/>
                                          </p:stCondLst>
                                        </p:cTn>
                                        <p:tgtEl>
                                          <p:spTgt spid="4099">
                                            <p:txEl>
                                              <p:pRg st="2" end="2"/>
                                            </p:txEl>
                                          </p:spTgt>
                                        </p:tgtEl>
                                        <p:attrNameLst>
                                          <p:attrName>ppt_y</p:attrName>
                                        </p:attrNameLst>
                                      </p:cBhvr>
                                      <p:tavLst>
                                        <p:tav tm="0" fmla="#ppt_y-sin(pi*$)/81">
                                          <p:val>
                                            <p:fltVal val="0"/>
                                          </p:val>
                                        </p:tav>
                                        <p:tav tm="100000">
                                          <p:val>
                                            <p:fltVal val="1"/>
                                          </p:val>
                                        </p:tav>
                                      </p:tavLst>
                                    </p:anim>
                                    <p:animScale>
                                      <p:cBhvr>
                                        <p:cTn id="54" dur="26">
                                          <p:stCondLst>
                                            <p:cond delay="650"/>
                                          </p:stCondLst>
                                        </p:cTn>
                                        <p:tgtEl>
                                          <p:spTgt spid="4099">
                                            <p:txEl>
                                              <p:pRg st="2" end="2"/>
                                            </p:txEl>
                                          </p:spTgt>
                                        </p:tgtEl>
                                      </p:cBhvr>
                                      <p:to x="100000" y="60000"/>
                                    </p:animScale>
                                    <p:animScale>
                                      <p:cBhvr>
                                        <p:cTn id="55" dur="166" decel="50000">
                                          <p:stCondLst>
                                            <p:cond delay="676"/>
                                          </p:stCondLst>
                                        </p:cTn>
                                        <p:tgtEl>
                                          <p:spTgt spid="4099">
                                            <p:txEl>
                                              <p:pRg st="2" end="2"/>
                                            </p:txEl>
                                          </p:spTgt>
                                        </p:tgtEl>
                                      </p:cBhvr>
                                      <p:to x="100000" y="100000"/>
                                    </p:animScale>
                                    <p:animScale>
                                      <p:cBhvr>
                                        <p:cTn id="56" dur="26">
                                          <p:stCondLst>
                                            <p:cond delay="1312"/>
                                          </p:stCondLst>
                                        </p:cTn>
                                        <p:tgtEl>
                                          <p:spTgt spid="4099">
                                            <p:txEl>
                                              <p:pRg st="2" end="2"/>
                                            </p:txEl>
                                          </p:spTgt>
                                        </p:tgtEl>
                                      </p:cBhvr>
                                      <p:to x="100000" y="80000"/>
                                    </p:animScale>
                                    <p:animScale>
                                      <p:cBhvr>
                                        <p:cTn id="57" dur="166" decel="50000">
                                          <p:stCondLst>
                                            <p:cond delay="1338"/>
                                          </p:stCondLst>
                                        </p:cTn>
                                        <p:tgtEl>
                                          <p:spTgt spid="4099">
                                            <p:txEl>
                                              <p:pRg st="2" end="2"/>
                                            </p:txEl>
                                          </p:spTgt>
                                        </p:tgtEl>
                                      </p:cBhvr>
                                      <p:to x="100000" y="100000"/>
                                    </p:animScale>
                                    <p:animScale>
                                      <p:cBhvr>
                                        <p:cTn id="58" dur="26">
                                          <p:stCondLst>
                                            <p:cond delay="1642"/>
                                          </p:stCondLst>
                                        </p:cTn>
                                        <p:tgtEl>
                                          <p:spTgt spid="4099">
                                            <p:txEl>
                                              <p:pRg st="2" end="2"/>
                                            </p:txEl>
                                          </p:spTgt>
                                        </p:tgtEl>
                                      </p:cBhvr>
                                      <p:to x="100000" y="90000"/>
                                    </p:animScale>
                                    <p:animScale>
                                      <p:cBhvr>
                                        <p:cTn id="59" dur="166" decel="50000">
                                          <p:stCondLst>
                                            <p:cond delay="1668"/>
                                          </p:stCondLst>
                                        </p:cTn>
                                        <p:tgtEl>
                                          <p:spTgt spid="4099">
                                            <p:txEl>
                                              <p:pRg st="2" end="2"/>
                                            </p:txEl>
                                          </p:spTgt>
                                        </p:tgtEl>
                                      </p:cBhvr>
                                      <p:to x="100000" y="100000"/>
                                    </p:animScale>
                                    <p:animScale>
                                      <p:cBhvr>
                                        <p:cTn id="60" dur="26">
                                          <p:stCondLst>
                                            <p:cond delay="1808"/>
                                          </p:stCondLst>
                                        </p:cTn>
                                        <p:tgtEl>
                                          <p:spTgt spid="4099">
                                            <p:txEl>
                                              <p:pRg st="2" end="2"/>
                                            </p:txEl>
                                          </p:spTgt>
                                        </p:tgtEl>
                                      </p:cBhvr>
                                      <p:to x="100000" y="95000"/>
                                    </p:animScale>
                                    <p:animScale>
                                      <p:cBhvr>
                                        <p:cTn id="61" dur="166" decel="50000">
                                          <p:stCondLst>
                                            <p:cond delay="1834"/>
                                          </p:stCondLst>
                                        </p:cTn>
                                        <p:tgtEl>
                                          <p:spTgt spid="4099">
                                            <p:txEl>
                                              <p:pRg st="2" end="2"/>
                                            </p:txEl>
                                          </p:spTgt>
                                        </p:tgtEl>
                                      </p:cBhvr>
                                      <p:to x="100000" y="100000"/>
                                    </p:animScale>
                                  </p:childTnLst>
                                </p:cTn>
                              </p:par>
                            </p:childTnLst>
                          </p:cTn>
                        </p:par>
                      </p:childTnLst>
                    </p:cTn>
                  </p:par>
                  <p:par>
                    <p:cTn id="62" fill="hold" nodeType="clickPar">
                      <p:stCondLst>
                        <p:cond delay="indefinite"/>
                      </p:stCondLst>
                      <p:childTnLst>
                        <p:par>
                          <p:cTn id="63" fill="hold" nodeType="withGroup">
                            <p:stCondLst>
                              <p:cond delay="0"/>
                            </p:stCondLst>
                            <p:childTnLst>
                              <p:par>
                                <p:cTn id="64" presetID="26" presetClass="entr" presetSubtype="0" fill="hold" grpId="0" nodeType="clickEffect">
                                  <p:stCondLst>
                                    <p:cond delay="0"/>
                                  </p:stCondLst>
                                  <p:childTnLst>
                                    <p:set>
                                      <p:cBhvr>
                                        <p:cTn id="65" dur="1" fill="hold">
                                          <p:stCondLst>
                                            <p:cond delay="0"/>
                                          </p:stCondLst>
                                        </p:cTn>
                                        <p:tgtEl>
                                          <p:spTgt spid="4102"/>
                                        </p:tgtEl>
                                        <p:attrNameLst>
                                          <p:attrName>style.visibility</p:attrName>
                                        </p:attrNameLst>
                                      </p:cBhvr>
                                      <p:to>
                                        <p:strVal val="visible"/>
                                      </p:to>
                                    </p:set>
                                    <p:animEffect transition="in" filter="wipe(down)">
                                      <p:cBhvr>
                                        <p:cTn id="66" dur="580">
                                          <p:stCondLst>
                                            <p:cond delay="0"/>
                                          </p:stCondLst>
                                        </p:cTn>
                                        <p:tgtEl>
                                          <p:spTgt spid="4102"/>
                                        </p:tgtEl>
                                      </p:cBhvr>
                                    </p:animEffect>
                                    <p:anim calcmode="lin" valueType="num">
                                      <p:cBhvr>
                                        <p:cTn id="67" dur="1822" tmFilter="0,0; 0.14,0.36; 0.43,0.73; 0.71,0.91; 1.0,1.0">
                                          <p:stCondLst>
                                            <p:cond delay="0"/>
                                          </p:stCondLst>
                                        </p:cTn>
                                        <p:tgtEl>
                                          <p:spTgt spid="4102"/>
                                        </p:tgtEl>
                                        <p:attrNameLst>
                                          <p:attrName>ppt_x</p:attrName>
                                        </p:attrNameLst>
                                      </p:cBhvr>
                                      <p:tavLst>
                                        <p:tav tm="0">
                                          <p:val>
                                            <p:strVal val="#ppt_x-0.25"/>
                                          </p:val>
                                        </p:tav>
                                        <p:tav tm="100000">
                                          <p:val>
                                            <p:strVal val="#ppt_x"/>
                                          </p:val>
                                        </p:tav>
                                      </p:tavLst>
                                    </p:anim>
                                    <p:anim calcmode="lin" valueType="num">
                                      <p:cBhvr>
                                        <p:cTn id="68" dur="664" tmFilter="0.0,0.0; 0.25,0.07; 0.50,0.2; 0.75,0.467; 1.0,1.0">
                                          <p:stCondLst>
                                            <p:cond delay="0"/>
                                          </p:stCondLst>
                                        </p:cTn>
                                        <p:tgtEl>
                                          <p:spTgt spid="4102"/>
                                        </p:tgtEl>
                                        <p:attrNameLst>
                                          <p:attrName>ppt_y</p:attrName>
                                        </p:attrNameLst>
                                      </p:cBhvr>
                                      <p:tavLst>
                                        <p:tav tm="0" fmla="#ppt_y-sin(pi*$)/3">
                                          <p:val>
                                            <p:fltVal val="0.5"/>
                                          </p:val>
                                        </p:tav>
                                        <p:tav tm="100000">
                                          <p:val>
                                            <p:fltVal val="1"/>
                                          </p:val>
                                        </p:tav>
                                      </p:tavLst>
                                    </p:anim>
                                    <p:anim calcmode="lin" valueType="num">
                                      <p:cBhvr>
                                        <p:cTn id="69" dur="664" tmFilter="0, 0; 0.125,0.2665; 0.25,0.4; 0.375,0.465; 0.5,0.5;  0.625,0.535; 0.75,0.6; 0.875,0.7335; 1,1">
                                          <p:stCondLst>
                                            <p:cond delay="664"/>
                                          </p:stCondLst>
                                        </p:cTn>
                                        <p:tgtEl>
                                          <p:spTgt spid="4102"/>
                                        </p:tgtEl>
                                        <p:attrNameLst>
                                          <p:attrName>ppt_y</p:attrName>
                                        </p:attrNameLst>
                                      </p:cBhvr>
                                      <p:tavLst>
                                        <p:tav tm="0" fmla="#ppt_y-sin(pi*$)/9">
                                          <p:val>
                                            <p:fltVal val="0"/>
                                          </p:val>
                                        </p:tav>
                                        <p:tav tm="100000">
                                          <p:val>
                                            <p:fltVal val="1"/>
                                          </p:val>
                                        </p:tav>
                                      </p:tavLst>
                                    </p:anim>
                                    <p:anim calcmode="lin" valueType="num">
                                      <p:cBhvr>
                                        <p:cTn id="70" dur="332" tmFilter="0, 0; 0.125,0.2665; 0.25,0.4; 0.375,0.465; 0.5,0.5;  0.625,0.535; 0.75,0.6; 0.875,0.7335; 1,1">
                                          <p:stCondLst>
                                            <p:cond delay="1324"/>
                                          </p:stCondLst>
                                        </p:cTn>
                                        <p:tgtEl>
                                          <p:spTgt spid="4102"/>
                                        </p:tgtEl>
                                        <p:attrNameLst>
                                          <p:attrName>ppt_y</p:attrName>
                                        </p:attrNameLst>
                                      </p:cBhvr>
                                      <p:tavLst>
                                        <p:tav tm="0" fmla="#ppt_y-sin(pi*$)/27">
                                          <p:val>
                                            <p:fltVal val="0"/>
                                          </p:val>
                                        </p:tav>
                                        <p:tav tm="100000">
                                          <p:val>
                                            <p:fltVal val="1"/>
                                          </p:val>
                                        </p:tav>
                                      </p:tavLst>
                                    </p:anim>
                                    <p:anim calcmode="lin" valueType="num">
                                      <p:cBhvr>
                                        <p:cTn id="71" dur="164" tmFilter="0, 0; 0.125,0.2665; 0.25,0.4; 0.375,0.465; 0.5,0.5;  0.625,0.535; 0.75,0.6; 0.875,0.7335; 1,1">
                                          <p:stCondLst>
                                            <p:cond delay="1656"/>
                                          </p:stCondLst>
                                        </p:cTn>
                                        <p:tgtEl>
                                          <p:spTgt spid="4102"/>
                                        </p:tgtEl>
                                        <p:attrNameLst>
                                          <p:attrName>ppt_y</p:attrName>
                                        </p:attrNameLst>
                                      </p:cBhvr>
                                      <p:tavLst>
                                        <p:tav tm="0" fmla="#ppt_y-sin(pi*$)/81">
                                          <p:val>
                                            <p:fltVal val="0"/>
                                          </p:val>
                                        </p:tav>
                                        <p:tav tm="100000">
                                          <p:val>
                                            <p:fltVal val="1"/>
                                          </p:val>
                                        </p:tav>
                                      </p:tavLst>
                                    </p:anim>
                                    <p:animScale>
                                      <p:cBhvr>
                                        <p:cTn id="72" dur="26">
                                          <p:stCondLst>
                                            <p:cond delay="650"/>
                                          </p:stCondLst>
                                        </p:cTn>
                                        <p:tgtEl>
                                          <p:spTgt spid="4102"/>
                                        </p:tgtEl>
                                      </p:cBhvr>
                                      <p:to x="100000" y="60000"/>
                                    </p:animScale>
                                    <p:animScale>
                                      <p:cBhvr>
                                        <p:cTn id="73" dur="166" decel="50000">
                                          <p:stCondLst>
                                            <p:cond delay="676"/>
                                          </p:stCondLst>
                                        </p:cTn>
                                        <p:tgtEl>
                                          <p:spTgt spid="4102"/>
                                        </p:tgtEl>
                                      </p:cBhvr>
                                      <p:to x="100000" y="100000"/>
                                    </p:animScale>
                                    <p:animScale>
                                      <p:cBhvr>
                                        <p:cTn id="74" dur="26">
                                          <p:stCondLst>
                                            <p:cond delay="1312"/>
                                          </p:stCondLst>
                                        </p:cTn>
                                        <p:tgtEl>
                                          <p:spTgt spid="4102"/>
                                        </p:tgtEl>
                                      </p:cBhvr>
                                      <p:to x="100000" y="80000"/>
                                    </p:animScale>
                                    <p:animScale>
                                      <p:cBhvr>
                                        <p:cTn id="75" dur="166" decel="50000">
                                          <p:stCondLst>
                                            <p:cond delay="1338"/>
                                          </p:stCondLst>
                                        </p:cTn>
                                        <p:tgtEl>
                                          <p:spTgt spid="4102"/>
                                        </p:tgtEl>
                                      </p:cBhvr>
                                      <p:to x="100000" y="100000"/>
                                    </p:animScale>
                                    <p:animScale>
                                      <p:cBhvr>
                                        <p:cTn id="76" dur="26">
                                          <p:stCondLst>
                                            <p:cond delay="1642"/>
                                          </p:stCondLst>
                                        </p:cTn>
                                        <p:tgtEl>
                                          <p:spTgt spid="4102"/>
                                        </p:tgtEl>
                                      </p:cBhvr>
                                      <p:to x="100000" y="90000"/>
                                    </p:animScale>
                                    <p:animScale>
                                      <p:cBhvr>
                                        <p:cTn id="77" dur="166" decel="50000">
                                          <p:stCondLst>
                                            <p:cond delay="1668"/>
                                          </p:stCondLst>
                                        </p:cTn>
                                        <p:tgtEl>
                                          <p:spTgt spid="4102"/>
                                        </p:tgtEl>
                                      </p:cBhvr>
                                      <p:to x="100000" y="100000"/>
                                    </p:animScale>
                                    <p:animScale>
                                      <p:cBhvr>
                                        <p:cTn id="78" dur="26">
                                          <p:stCondLst>
                                            <p:cond delay="1808"/>
                                          </p:stCondLst>
                                        </p:cTn>
                                        <p:tgtEl>
                                          <p:spTgt spid="4102"/>
                                        </p:tgtEl>
                                      </p:cBhvr>
                                      <p:to x="100000" y="95000"/>
                                    </p:animScale>
                                    <p:animScale>
                                      <p:cBhvr>
                                        <p:cTn id="79" dur="166" decel="50000">
                                          <p:stCondLst>
                                            <p:cond delay="1834"/>
                                          </p:stCondLst>
                                        </p:cTn>
                                        <p:tgtEl>
                                          <p:spTgt spid="410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P spid="4100" grpId="0"/>
      <p:bldP spid="410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274638"/>
            <a:ext cx="8229600" cy="715962"/>
          </a:xfrm>
        </p:spPr>
        <p:txBody>
          <a:bodyPr/>
          <a:lstStyle/>
          <a:p>
            <a:pPr algn="l" eaLnBrk="1" hangingPunct="1"/>
            <a:r>
              <a:rPr lang="en-US" sz="2800" b="1" u="sng" smtClean="0"/>
              <a:t>Tập làm văn</a:t>
            </a:r>
            <a:r>
              <a:rPr lang="en-US" sz="2800" smtClean="0"/>
              <a:t>:              </a:t>
            </a:r>
            <a:r>
              <a:rPr lang="en-US" sz="2800" smtClean="0">
                <a:solidFill>
                  <a:srgbClr val="6600FF"/>
                </a:solidFill>
              </a:rPr>
              <a:t>Luyện tập tả cảnh.</a:t>
            </a:r>
          </a:p>
        </p:txBody>
      </p:sp>
      <p:sp>
        <p:nvSpPr>
          <p:cNvPr id="4099" name="Rectangle 3"/>
          <p:cNvSpPr>
            <a:spLocks noGrp="1" noChangeArrowheads="1"/>
          </p:cNvSpPr>
          <p:nvPr>
            <p:ph type="body" idx="1"/>
          </p:nvPr>
        </p:nvSpPr>
        <p:spPr>
          <a:xfrm>
            <a:off x="0" y="1905000"/>
            <a:ext cx="8915400" cy="4221163"/>
          </a:xfrm>
        </p:spPr>
        <p:txBody>
          <a:bodyPr/>
          <a:lstStyle/>
          <a:p>
            <a:pPr algn="ctr" eaLnBrk="1" hangingPunct="1">
              <a:lnSpc>
                <a:spcPct val="80000"/>
              </a:lnSpc>
              <a:buFontTx/>
              <a:buNone/>
            </a:pPr>
            <a:r>
              <a:rPr lang="en-US" sz="2000" b="1" smtClean="0"/>
              <a:t>Rừng trưa</a:t>
            </a:r>
          </a:p>
          <a:p>
            <a:pPr eaLnBrk="1" hangingPunct="1">
              <a:lnSpc>
                <a:spcPct val="80000"/>
              </a:lnSpc>
              <a:buFontTx/>
              <a:buNone/>
            </a:pPr>
            <a:r>
              <a:rPr lang="en-US" sz="2000" smtClean="0"/>
              <a:t>           Rừng khô hiện lên với tất cả vẻ uy nghi tráng lệ của nó trong ánh mặt trời vàng óng. </a:t>
            </a:r>
            <a:r>
              <a:rPr lang="en-US" sz="2000" smtClean="0">
                <a:solidFill>
                  <a:srgbClr val="FF3300"/>
                </a:solidFill>
              </a:rPr>
              <a:t>Những thân cây tràm vỏ trắng vươn lên trời, chẳng khác gì những cây nến khổng lồ, đầu lá rủ phất phơ. Từ trong biển lá xanh rờn đã bắt đầu ngả sang màu úa, ngát dậy một mùi hương lá tràm bị hun nóng dưới mặt trời.</a:t>
            </a:r>
            <a:r>
              <a:rPr lang="en-US" sz="2000" smtClean="0"/>
              <a:t> </a:t>
            </a:r>
            <a:r>
              <a:rPr lang="en-US" sz="2000" smtClean="0">
                <a:solidFill>
                  <a:srgbClr val="008080"/>
                </a:solidFill>
              </a:rPr>
              <a:t>Tiếng chim không ngớt vang ra, vọng mãi lên trời cao xanh thẳm không cùng</a:t>
            </a:r>
            <a:r>
              <a:rPr lang="en-US" sz="2000" smtClean="0">
                <a:solidFill>
                  <a:srgbClr val="6600FF"/>
                </a:solidFill>
              </a:rPr>
              <a:t>.</a:t>
            </a:r>
            <a:r>
              <a:rPr lang="en-US" sz="2000" smtClean="0"/>
              <a:t> Trên các trảng rộng và chung quanh những lùm bụi thấp mọc theo các lạch nước, nơi mà các sắc lá còn xanh, </a:t>
            </a:r>
            <a:r>
              <a:rPr lang="en-US" sz="2000" smtClean="0">
                <a:solidFill>
                  <a:srgbClr val="FF3300"/>
                </a:solidFill>
              </a:rPr>
              <a:t>ta có thể nghe tiếng vù vù bất tận của hàng nghìn loại côn trùng có cánh không ngớt bay đi bay lại trên</a:t>
            </a:r>
            <a:r>
              <a:rPr lang="en-US" sz="2000" smtClean="0"/>
              <a:t> </a:t>
            </a:r>
            <a:r>
              <a:rPr lang="en-US" sz="2000" smtClean="0">
                <a:solidFill>
                  <a:srgbClr val="FF3300"/>
                </a:solidFill>
              </a:rPr>
              <a:t>những bông hoa nhiệt đới sặc sỡ, vừa lộng lẫy nở ra đã vội tàn nhanh trong nắng</a:t>
            </a:r>
            <a:r>
              <a:rPr lang="en-US" sz="2000" smtClean="0"/>
              <a:t>. Mùi hương ngòn ngọt nhức đầu của những loài hoa rừng  không tên tuổi đắm vào ánh nắng ban trưa khiến con người dễ sinh buồn ngủ và sẵn sàng ngả lưng dưới một bóng cây nào đó, để cho thứ cảm giác mệt mỏi chốn rừng trưa lơ mơ đưa mình vào giấc ngủ chẳng đợi chờ.</a:t>
            </a:r>
          </a:p>
          <a:p>
            <a:pPr algn="ctr" eaLnBrk="1" hangingPunct="1">
              <a:lnSpc>
                <a:spcPct val="80000"/>
              </a:lnSpc>
              <a:buFontTx/>
              <a:buNone/>
            </a:pPr>
            <a:r>
              <a:rPr lang="en-US" sz="2000" smtClean="0"/>
              <a:t>                                   Theo Đoàn Giỏi.</a:t>
            </a:r>
          </a:p>
        </p:txBody>
      </p:sp>
      <p:sp>
        <p:nvSpPr>
          <p:cNvPr id="4100" name="Text Box 4"/>
          <p:cNvSpPr txBox="1">
            <a:spLocks noChangeArrowheads="1"/>
          </p:cNvSpPr>
          <p:nvPr/>
        </p:nvSpPr>
        <p:spPr bwMode="auto">
          <a:xfrm>
            <a:off x="152400" y="762000"/>
            <a:ext cx="8839200" cy="954088"/>
          </a:xfrm>
          <a:prstGeom prst="rect">
            <a:avLst/>
          </a:prstGeom>
          <a:noFill/>
          <a:ln w="9525">
            <a:noFill/>
            <a:miter lim="800000"/>
            <a:headEnd/>
            <a:tailEnd/>
          </a:ln>
        </p:spPr>
        <p:txBody>
          <a:bodyPr>
            <a:spAutoFit/>
          </a:bodyPr>
          <a:lstStyle/>
          <a:p>
            <a:pPr>
              <a:spcBef>
                <a:spcPct val="50000"/>
              </a:spcBef>
            </a:pPr>
            <a:r>
              <a:rPr lang="en-US" sz="2800" b="1" i="1" u="sng"/>
              <a:t>Bài 1</a:t>
            </a:r>
            <a:r>
              <a:rPr lang="en-US" sz="2800"/>
              <a:t>: Tìm những hình ảnh em thích trong mỗi bài văn dưới đây:</a:t>
            </a:r>
          </a:p>
        </p:txBody>
      </p:sp>
      <p:sp>
        <p:nvSpPr>
          <p:cNvPr id="4101" name="Text Box 5"/>
          <p:cNvSpPr txBox="1">
            <a:spLocks noChangeArrowheads="1"/>
          </p:cNvSpPr>
          <p:nvPr/>
        </p:nvSpPr>
        <p:spPr bwMode="auto">
          <a:xfrm>
            <a:off x="3048000" y="762000"/>
            <a:ext cx="2286000" cy="523875"/>
          </a:xfrm>
          <a:prstGeom prst="rect">
            <a:avLst/>
          </a:prstGeom>
          <a:noFill/>
          <a:ln w="9525">
            <a:noFill/>
            <a:miter lim="800000"/>
            <a:headEnd/>
            <a:tailEnd/>
          </a:ln>
        </p:spPr>
        <p:txBody>
          <a:bodyPr>
            <a:spAutoFit/>
          </a:bodyPr>
          <a:lstStyle/>
          <a:p>
            <a:pPr>
              <a:spcBef>
                <a:spcPct val="50000"/>
              </a:spcBef>
            </a:pPr>
            <a:r>
              <a:rPr lang="en-US" sz="2800">
                <a:solidFill>
                  <a:srgbClr val="FF3300"/>
                </a:solidFill>
              </a:rPr>
              <a:t>hình ảnh</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274638"/>
            <a:ext cx="8153400" cy="2087562"/>
          </a:xfrm>
        </p:spPr>
        <p:txBody>
          <a:bodyPr/>
          <a:lstStyle/>
          <a:p>
            <a:pPr algn="l" eaLnBrk="1" hangingPunct="1"/>
            <a:r>
              <a:rPr lang="en-US" sz="2800" smtClean="0"/>
              <a:t>     Em thích hình ảnh cây tràm bởi vì: trong cái nắng chói chang, dữ dội ấy làm cho “ biển lá xanh rờn đã bắt đầu ngả sang màu úa”. Nhưng cây tràm vẫn sống, sống oai hùng, thân cây vươn lên trời cao, hương tràm cũng ngát dậy, không chịu khuất phục.</a:t>
            </a:r>
          </a:p>
        </p:txBody>
      </p:sp>
      <p:sp>
        <p:nvSpPr>
          <p:cNvPr id="5123" name="Rectangle 3"/>
          <p:cNvSpPr>
            <a:spLocks noGrp="1" noChangeArrowheads="1"/>
          </p:cNvSpPr>
          <p:nvPr>
            <p:ph type="body" idx="1"/>
          </p:nvPr>
        </p:nvSpPr>
        <p:spPr>
          <a:xfrm>
            <a:off x="228600" y="3352800"/>
            <a:ext cx="8610600" cy="2895600"/>
          </a:xfrm>
        </p:spPr>
        <p:txBody>
          <a:bodyPr/>
          <a:lstStyle/>
          <a:p>
            <a:pPr eaLnBrk="1" hangingPunct="1">
              <a:lnSpc>
                <a:spcPct val="90000"/>
              </a:lnSpc>
              <a:buFontTx/>
              <a:buNone/>
            </a:pPr>
            <a:r>
              <a:rPr lang="en-US" sz="2800" smtClean="0"/>
              <a:t>         Em thích hình ảnh những bông hoa nhiệt đới bởi vì:</a:t>
            </a:r>
            <a:r>
              <a:rPr lang="en-US" smtClean="0"/>
              <a:t> </a:t>
            </a:r>
            <a:r>
              <a:rPr lang="en-US" sz="2800" smtClean="0"/>
              <a:t>Trong cái nắng vàng óng, “biển lá đã bắt đầu ngả sang màu úa”. Vậy mà, những cây hoa nhiệt đới nhỏ bé vẫn nở ra những bông hoa sặc sỡ, lộng lẫy. Những bông hoa nhỏ bé khoe sắc, tỏa hương ngào ngạt như tiếp thêm sức sống cho cả khu rừng chống chọi lại cái nắng của rừng trưa.</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04800" y="228600"/>
            <a:ext cx="8839200" cy="6400800"/>
          </a:xfrm>
        </p:spPr>
        <p:txBody>
          <a:bodyPr/>
          <a:lstStyle/>
          <a:p>
            <a:pPr algn="l" eaLnBrk="1" hangingPunct="1"/>
            <a:r>
              <a:rPr lang="en-US" sz="2400" smtClean="0"/>
              <a:t>                                       </a:t>
            </a:r>
            <a:r>
              <a:rPr lang="en-US" sz="3200" b="1" smtClean="0"/>
              <a:t>Chiều tối</a:t>
            </a:r>
            <a:br>
              <a:rPr lang="en-US" sz="3200" b="1" smtClean="0"/>
            </a:br>
            <a:r>
              <a:rPr lang="en-US" sz="2400" smtClean="0"/>
              <a:t>       Nắng bắt đầu rút lên những  chòm cây cao, rồi nhạt dần và như hòa lẫn với ánh sáng trắng nhợt cuối cùng.</a:t>
            </a:r>
            <a:br>
              <a:rPr lang="en-US" sz="2400" smtClean="0"/>
            </a:br>
            <a:r>
              <a:rPr lang="en-US" sz="2400" smtClean="0"/>
              <a:t>       Trong những bụi cây đã thấp thoáng những mảng tối. Màu tối lan dần dưới từng gốc cây, ngả dài trên thảm cỏ, rồi đổ lốm đốm trên lá cành, trên những vòm xanh rậm rạp.</a:t>
            </a:r>
            <a:br>
              <a:rPr lang="en-US" sz="2400" smtClean="0"/>
            </a:br>
            <a:r>
              <a:rPr lang="en-US" sz="2400" smtClean="0"/>
              <a:t>       Bóng tối như những bức màn mỏng, như thứ bụi xốp, mờ đen, phủ dần trên mọi vật.</a:t>
            </a:r>
            <a:br>
              <a:rPr lang="en-US" sz="2400" smtClean="0"/>
            </a:br>
            <a:r>
              <a:rPr lang="en-US" sz="2400" smtClean="0"/>
              <a:t>       Trong nhập nhoạng, thỉnh thoảng lại bật lên một mảng sáng mờ của ánh ngày vương lại. Một vài tiếng dế gáy sớm, vẻ thăm dò, chờ đợi. Có đôi ánh đom đóm chấp chới, lúc lên cao, lúc xuống thấp, lúc lại rơi xuống mặt cỏ không còn rõ hình cây lá nữa mà mịn màng hòa lẫn như một mặt nước lặng êm.</a:t>
            </a:r>
            <a:br>
              <a:rPr lang="en-US" sz="2400" smtClean="0"/>
            </a:br>
            <a:r>
              <a:rPr lang="en-US" sz="2400" smtClean="0"/>
              <a:t>        Trong im ắng, hương vườn thơm thoảng bắt đầu rón rén bước ra, và tung tăng trong ngọn gió nhẹ, nhảy trên cỏ, trườn theo nhưng thân cành.</a:t>
            </a:r>
            <a:br>
              <a:rPr lang="en-US" sz="2400" smtClean="0"/>
            </a:br>
            <a:r>
              <a:rPr lang="en-US" sz="2400" smtClean="0"/>
              <a:t>                                                                  </a:t>
            </a:r>
            <a:r>
              <a:rPr lang="en-US" sz="2400" b="1" smtClean="0"/>
              <a:t>Theo Phạm Đức.</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04800" y="228600"/>
            <a:ext cx="8839200" cy="6400800"/>
          </a:xfrm>
        </p:spPr>
        <p:txBody>
          <a:bodyPr/>
          <a:lstStyle/>
          <a:p>
            <a:pPr algn="l" eaLnBrk="1" hangingPunct="1"/>
            <a:r>
              <a:rPr lang="en-US" sz="2400" smtClean="0"/>
              <a:t>                                       </a:t>
            </a:r>
            <a:r>
              <a:rPr lang="en-US" sz="3200" b="1" smtClean="0"/>
              <a:t>Chiều tối</a:t>
            </a:r>
            <a:br>
              <a:rPr lang="en-US" sz="3200" b="1" smtClean="0"/>
            </a:br>
            <a:r>
              <a:rPr lang="en-US" sz="2400" smtClean="0"/>
              <a:t>       Nắng bắt đầu rút lên những  chòm cây cao, rồi nhạt dần và như hòa lẫn với ánh sáng trắng nhợt cuối cùng.</a:t>
            </a:r>
            <a:br>
              <a:rPr lang="en-US" sz="2400" smtClean="0"/>
            </a:br>
            <a:r>
              <a:rPr lang="en-US" sz="2400" smtClean="0"/>
              <a:t>       </a:t>
            </a:r>
            <a:r>
              <a:rPr lang="en-US" sz="2400" smtClean="0">
                <a:solidFill>
                  <a:srgbClr val="FF3300"/>
                </a:solidFill>
              </a:rPr>
              <a:t>Trong những bụi cây đã thấp thoáng những mảng tối. Màu tối lan dần dưới từng gốc cây, ngả dài trên thảm cỏ, rồi đổ lốm đốm trên lá cành, trên những vòm xanh rậm rạp.</a:t>
            </a:r>
            <a:br>
              <a:rPr lang="en-US" sz="2400" smtClean="0">
                <a:solidFill>
                  <a:srgbClr val="FF3300"/>
                </a:solidFill>
              </a:rPr>
            </a:br>
            <a:r>
              <a:rPr lang="en-US" sz="2400" smtClean="0">
                <a:solidFill>
                  <a:srgbClr val="FF3300"/>
                </a:solidFill>
              </a:rPr>
              <a:t>       Bóng tối như những bức màn mỏng, như thứ bụi xốp, mờ đen, phủ dần trên mọi vật.</a:t>
            </a:r>
            <a:br>
              <a:rPr lang="en-US" sz="2400" smtClean="0">
                <a:solidFill>
                  <a:srgbClr val="FF3300"/>
                </a:solidFill>
              </a:rPr>
            </a:br>
            <a:r>
              <a:rPr lang="en-US" sz="2400" smtClean="0"/>
              <a:t>       </a:t>
            </a:r>
            <a:r>
              <a:rPr lang="en-US" sz="2400" smtClean="0">
                <a:solidFill>
                  <a:srgbClr val="008080"/>
                </a:solidFill>
              </a:rPr>
              <a:t>Trong nhập nhoạng, thỉnh thoảng lại bật lên một mảng sáng mờ của ánh ngày vương lại</a:t>
            </a:r>
            <a:r>
              <a:rPr lang="en-US" sz="2400" smtClean="0"/>
              <a:t>. </a:t>
            </a:r>
            <a:r>
              <a:rPr lang="en-US" sz="2400" smtClean="0">
                <a:solidFill>
                  <a:srgbClr val="FF00FF"/>
                </a:solidFill>
              </a:rPr>
              <a:t>Một vài tiếng dế gáy sớm, vẻ thăm dò, chờ đợi. Có đôi ánh đom đóm chấp chới, lúc lên cao, lúc xuống thấp, lúc lại rơi xuống mặt cỏ không còn rõ hình cây lá nữa mà mịn màng hòa lẫn như một mặt nước lặng êm.</a:t>
            </a:r>
            <a:br>
              <a:rPr lang="en-US" sz="2400" smtClean="0">
                <a:solidFill>
                  <a:srgbClr val="FF00FF"/>
                </a:solidFill>
              </a:rPr>
            </a:br>
            <a:r>
              <a:rPr lang="en-US" sz="2400" smtClean="0"/>
              <a:t>        </a:t>
            </a:r>
            <a:r>
              <a:rPr lang="en-US" sz="2400" smtClean="0">
                <a:solidFill>
                  <a:schemeClr val="hlink"/>
                </a:solidFill>
              </a:rPr>
              <a:t>Trong im ắng, hương vườn thơm thoảng bắt đầu rón rén bước ra, và tung tăng trong ngọn gió nhẹ, nhảy trên cỏ, trườn theo nhưng thân cành.</a:t>
            </a:r>
            <a:br>
              <a:rPr lang="en-US" sz="2400" smtClean="0">
                <a:solidFill>
                  <a:schemeClr val="hlink"/>
                </a:solidFill>
              </a:rPr>
            </a:br>
            <a:r>
              <a:rPr lang="en-US" sz="2400" smtClean="0"/>
              <a:t>                                                                  </a:t>
            </a:r>
            <a:r>
              <a:rPr lang="en-US" sz="2400" b="1" smtClean="0"/>
              <a:t>Theo Phạm Đức.</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body" idx="1"/>
          </p:nvPr>
        </p:nvSpPr>
        <p:spPr>
          <a:xfrm>
            <a:off x="457200" y="304800"/>
            <a:ext cx="8229600" cy="5821363"/>
          </a:xfrm>
        </p:spPr>
        <p:txBody>
          <a:bodyPr/>
          <a:lstStyle/>
          <a:p>
            <a:pPr eaLnBrk="1" hangingPunct="1">
              <a:buFontTx/>
              <a:buNone/>
            </a:pPr>
            <a:r>
              <a:rPr lang="en-US" sz="2800" smtClean="0"/>
              <a:t>          Em thích nhất là hình ảnh Hương vườn vì: Hương vương đã được tác giả nhân hóa như một chú bé tinh nghich chỉ mong bóng tối buông xuống là cậu chạy nhảy khắp khu vườn. Đầu tiên chú “rón rén” bước ra, sau một lúc dường như đã quen với bóng tối chú  “tung tăng”  cùng ngọn gió, ung dung nhảy trên cỏ, và thoải mái “trườn” theo nhưng cành cây. Hình ảnh nhân hóa thật gợi cảm.</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228600" y="228600"/>
            <a:ext cx="8915400" cy="1143000"/>
          </a:xfrm>
        </p:spPr>
        <p:txBody>
          <a:bodyPr/>
          <a:lstStyle/>
          <a:p>
            <a:pPr eaLnBrk="1" hangingPunct="1"/>
            <a:r>
              <a:rPr lang="en-US" sz="2800" b="1" i="1" u="sng" smtClean="0"/>
              <a:t>Bài 2:</a:t>
            </a:r>
            <a:r>
              <a:rPr lang="en-US" sz="2800" smtClean="0"/>
              <a:t>    Dựa vào dàn ý đã lập ở tuần 1, em hãy viết </a:t>
            </a:r>
            <a:r>
              <a:rPr lang="en-US" sz="2800" smtClean="0">
                <a:solidFill>
                  <a:srgbClr val="FF3300"/>
                </a:solidFill>
              </a:rPr>
              <a:t>đoạn văn</a:t>
            </a:r>
            <a:r>
              <a:rPr lang="en-US" sz="2800" smtClean="0"/>
              <a:t> </a:t>
            </a:r>
            <a:r>
              <a:rPr lang="en-US" sz="2800" smtClean="0">
                <a:solidFill>
                  <a:srgbClr val="6600FF"/>
                </a:solidFill>
              </a:rPr>
              <a:t>tả cảnh một buổi sáng trên đường phố</a:t>
            </a:r>
            <a:r>
              <a:rPr lang="en-US" sz="2800" smtClean="0"/>
              <a:t>.</a:t>
            </a:r>
          </a:p>
        </p:txBody>
      </p:sp>
      <p:sp>
        <p:nvSpPr>
          <p:cNvPr id="9219" name="Rectangle 3"/>
          <p:cNvSpPr>
            <a:spLocks noGrp="1" noChangeArrowheads="1"/>
          </p:cNvSpPr>
          <p:nvPr>
            <p:ph type="body" idx="1"/>
          </p:nvPr>
        </p:nvSpPr>
        <p:spPr/>
        <p:txBody>
          <a:bodyPr/>
          <a:lstStyle/>
          <a:p>
            <a:pPr eaLnBrk="1" hangingPunct="1">
              <a:buFontTx/>
              <a:buNone/>
            </a:pPr>
            <a:r>
              <a:rPr lang="en-US" sz="2800" smtClean="0"/>
              <a:t>            Mỗi lúc hè về, vào mỗi buổi sáng, em thích nhất là cùng bố lên sân thượng tập thể dục và ngắm cảnh đường phố. Con đường vào lúc sáng sớm như dài hun hút. Ánh đèn chiếu xuống mặt đường nhựa phẳng lì sáng loáng. Đường phố không một bóng người. Chị gió bay lượn khắp nơi mang theo không khí trong lành, thoáng đãng. Chỉ thỉnh thoảng mới có một chiếc xe ô tô, xe máy phóng nhanh trên đường, tiếng máy nổ phá tan sự yên tĩnh. Tiếng chổi quét rác của chị lao công vang lên quèn quẹt nghe thật vui tai.</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2290"/>
                                        </p:tgtEl>
                                        <p:attrNameLst>
                                          <p:attrName>style.visibility</p:attrName>
                                        </p:attrNameLst>
                                      </p:cBhvr>
                                      <p:to>
                                        <p:strVal val="visible"/>
                                      </p:to>
                                    </p:set>
                                    <p:animEffect transition="in" filter="blinds(horizontal)">
                                      <p:cBhvr>
                                        <p:cTn id="7" dur="500"/>
                                        <p:tgtEl>
                                          <p:spTgt spid="122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3"/>
          <p:cNvSpPr>
            <a:spLocks noGrp="1" noChangeArrowheads="1"/>
          </p:cNvSpPr>
          <p:nvPr>
            <p:ph type="body" idx="1"/>
          </p:nvPr>
        </p:nvSpPr>
        <p:spPr>
          <a:xfrm>
            <a:off x="457200" y="457200"/>
            <a:ext cx="8229600" cy="5668963"/>
          </a:xfrm>
        </p:spPr>
        <p:txBody>
          <a:bodyPr/>
          <a:lstStyle/>
          <a:p>
            <a:pPr eaLnBrk="1" hangingPunct="1">
              <a:buFontTx/>
              <a:buNone/>
            </a:pPr>
            <a:r>
              <a:rPr lang="en-US" sz="2800" smtClean="0"/>
              <a:t>          Buổi sáng, khi đèn đường vụt tắt, em biết đã 5 giờ 45 phút. Đường phố chìm trong bóng tối mờ mờ. Chỉ một vài quán ăn mở cửa đèn chiếu xuống hắt một vùng sáng phía trước. Bóng tối tan dần, đã nhìn thấy rõ mặt người, Xe cộ đi lại nhiều hơn. Một vài tốp các cụ thung thăng đi tập thể dục trở về trò chuyện vui vẻ. Cây cối  thức dậy, hòa mình vào ngày mới. Chim chóc cũng cất lên một bản tình ca chào đón ánh mặt trời. </a:t>
            </a:r>
          </a:p>
          <a:p>
            <a:pPr eaLnBrk="1" hangingPunct="1">
              <a:buFontTx/>
              <a:buNone/>
            </a:pPr>
            <a:endParaRPr lang="en-US" sz="2800" smtClean="0"/>
          </a:p>
          <a:p>
            <a:pPr eaLnBrk="1" hangingPunct="1">
              <a:buFontTx/>
              <a:buNone/>
            </a:pPr>
            <a:endParaRPr lang="en-US" sz="280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208</TotalTime>
  <Words>1154</Words>
  <Application>Microsoft Office PowerPoint</Application>
  <PresentationFormat>On-screen Show (4:3)</PresentationFormat>
  <Paragraphs>27</Paragraphs>
  <Slides>10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Calibri</vt:lpstr>
      <vt:lpstr>Default Design</vt:lpstr>
      <vt:lpstr>- Nêu cấu tạo của bài văn tả cảnh?</vt:lpstr>
      <vt:lpstr>Tập làm văn:              Luyện tập tả cảnh.</vt:lpstr>
      <vt:lpstr>Tập làm văn:              Luyện tập tả cảnh.</vt:lpstr>
      <vt:lpstr>     Em thích hình ảnh cây tràm bởi vì: trong cái nắng chói chang, dữ dội ấy làm cho “ biển lá xanh rờn đã bắt đầu ngả sang màu úa”. Nhưng cây tràm vẫn sống, sống oai hùng, thân cây vươn lên trời cao, hương tràm cũng ngát dậy, không chịu khuất phục.</vt:lpstr>
      <vt:lpstr>                                       Chiều tối        Nắng bắt đầu rút lên những  chòm cây cao, rồi nhạt dần và như hòa lẫn với ánh sáng trắng nhợt cuối cùng.        Trong những bụi cây đã thấp thoáng những mảng tối. Màu tối lan dần dưới từng gốc cây, ngả dài trên thảm cỏ, rồi đổ lốm đốm trên lá cành, trên những vòm xanh rậm rạp.        Bóng tối như những bức màn mỏng, như thứ bụi xốp, mờ đen, phủ dần trên mọi vật.        Trong nhập nhoạng, thỉnh thoảng lại bật lên một mảng sáng mờ của ánh ngày vương lại. Một vài tiếng dế gáy sớm, vẻ thăm dò, chờ đợi. Có đôi ánh đom đóm chấp chới, lúc lên cao, lúc xuống thấp, lúc lại rơi xuống mặt cỏ không còn rõ hình cây lá nữa mà mịn màng hòa lẫn như một mặt nước lặng êm.         Trong im ắng, hương vườn thơm thoảng bắt đầu rón rén bước ra, và tung tăng trong ngọn gió nhẹ, nhảy trên cỏ, trườn theo nhưng thân cành.                                                                   Theo Phạm Đức.</vt:lpstr>
      <vt:lpstr>                                       Chiều tối        Nắng bắt đầu rút lên những  chòm cây cao, rồi nhạt dần và như hòa lẫn với ánh sáng trắng nhợt cuối cùng.        Trong những bụi cây đã thấp thoáng những mảng tối. Màu tối lan dần dưới từng gốc cây, ngả dài trên thảm cỏ, rồi đổ lốm đốm trên lá cành, trên những vòm xanh rậm rạp.        Bóng tối như những bức màn mỏng, như thứ bụi xốp, mờ đen, phủ dần trên mọi vật.        Trong nhập nhoạng, thỉnh thoảng lại bật lên một mảng sáng mờ của ánh ngày vương lại. Một vài tiếng dế gáy sớm, vẻ thăm dò, chờ đợi. Có đôi ánh đom đóm chấp chới, lúc lên cao, lúc xuống thấp, lúc lại rơi xuống mặt cỏ không còn rõ hình cây lá nữa mà mịn màng hòa lẫn như một mặt nước lặng êm.         Trong im ắng, hương vườn thơm thoảng bắt đầu rón rén bước ra, và tung tăng trong ngọn gió nhẹ, nhảy trên cỏ, trườn theo nhưng thân cành.                                                                   Theo Phạm Đức.</vt:lpstr>
      <vt:lpstr>Slide 7</vt:lpstr>
      <vt:lpstr>Bài 2:    Dựa vào dàn ý đã lập ở tuần 1, em hãy viết đoạn văn tả cảnh một buổi sáng trên đường phố.</vt:lpstr>
      <vt:lpstr>Slide 9</vt:lpstr>
      <vt:lpstr>         Khi mặt trời vừa vén bức màn mây, ló mình trên đỉnh những ngôi nhà cao tầng, mọi hoạt động của thành phố bắt đầu diễn ra. Đường phố nhôn nhịp hơn. Xe của những người đi làm, đi học, xe chở hàng về các chợ… Ô tô, xe máy thỉnh thoảng lại bóp còi inh ỏi làm phá tan sự yên tĩnh còn sót lại của buổi sáng.                    Mặt trời đã lên cao, chiếu thêm những ánh nắng vàng xuống mặt đất. Trên vỉa hè, những người đi bộ cũng rảo bước nhanh nhanh, những tốp học sinh tíu tít đến trường. Đường phố ồn ào, xe cộ đi lại như mắc cửi. Lúc này, dường như ai cũng vội vã, nhanh chân để kịp công việc của mình  chẳng còn thời gian để ngắm nhìn không gian một buổi sáng thật là tuyệt.</vt:lpstr>
    </vt:vector>
  </TitlesOfParts>
  <Company>Krong Pac - Dak Lak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Nêu cấu tạo của bài văn tả cảnh?</dc:title>
  <dc:creator>_Administrator_</dc:creator>
  <cp:lastModifiedBy>CSTeam</cp:lastModifiedBy>
  <cp:revision>43</cp:revision>
  <dcterms:created xsi:type="dcterms:W3CDTF">2012-08-29T09:57:20Z</dcterms:created>
  <dcterms:modified xsi:type="dcterms:W3CDTF">2016-06-30T02:51:19Z</dcterms:modified>
</cp:coreProperties>
</file>