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notesMasterIdLst>
    <p:notesMasterId r:id="rId28"/>
  </p:notesMasterIdLst>
  <p:sldIdLst>
    <p:sldId id="293" r:id="rId3"/>
    <p:sldId id="264" r:id="rId4"/>
    <p:sldId id="295" r:id="rId5"/>
    <p:sldId id="292" r:id="rId6"/>
    <p:sldId id="305" r:id="rId7"/>
    <p:sldId id="306" r:id="rId8"/>
    <p:sldId id="297" r:id="rId9"/>
    <p:sldId id="276" r:id="rId10"/>
    <p:sldId id="291" r:id="rId11"/>
    <p:sldId id="287" r:id="rId12"/>
    <p:sldId id="307" r:id="rId13"/>
    <p:sldId id="286" r:id="rId14"/>
    <p:sldId id="278" r:id="rId15"/>
    <p:sldId id="282" r:id="rId16"/>
    <p:sldId id="299" r:id="rId17"/>
    <p:sldId id="283" r:id="rId18"/>
    <p:sldId id="300" r:id="rId19"/>
    <p:sldId id="281" r:id="rId20"/>
    <p:sldId id="301" r:id="rId21"/>
    <p:sldId id="279" r:id="rId22"/>
    <p:sldId id="302" r:id="rId23"/>
    <p:sldId id="280" r:id="rId24"/>
    <p:sldId id="303" r:id="rId25"/>
    <p:sldId id="284" r:id="rId26"/>
    <p:sldId id="30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showPr showNarration="1">
    <p:present/>
    <p:sldAll/>
    <p:penClr>
      <a:srgbClr val="FF0000"/>
    </p:penClr>
  </p:showPr>
  <p:clrMru>
    <a:srgbClr val="66CCFF"/>
    <a:srgbClr val="0033CC"/>
    <a:srgbClr val="009900"/>
    <a:srgbClr val="0000FF"/>
    <a:srgbClr val="FF3300"/>
    <a:srgbClr val="993300"/>
    <a:srgbClr val="0000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192" autoAdjust="0"/>
    <p:restoredTop sz="90133" autoAdjust="0"/>
  </p:normalViewPr>
  <p:slideViewPr>
    <p:cSldViewPr>
      <p:cViewPr>
        <p:scale>
          <a:sx n="66" d="100"/>
          <a:sy n="66" d="100"/>
        </p:scale>
        <p:origin x="-6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72.wmf"/><Relationship Id="rId1" Type="http://schemas.openxmlformats.org/officeDocument/2006/relationships/image" Target="../media/image7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75.emf"/><Relationship Id="rId1" Type="http://schemas.openxmlformats.org/officeDocument/2006/relationships/image" Target="../media/image74.emf"/><Relationship Id="rId4" Type="http://schemas.openxmlformats.org/officeDocument/2006/relationships/image" Target="../media/image7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emf"/><Relationship Id="rId1" Type="http://schemas.openxmlformats.org/officeDocument/2006/relationships/image" Target="../media/image79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emf"/><Relationship Id="rId2" Type="http://schemas.openxmlformats.org/officeDocument/2006/relationships/image" Target="../media/image82.emf"/><Relationship Id="rId1" Type="http://schemas.openxmlformats.org/officeDocument/2006/relationships/image" Target="../media/image81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5.emf"/><Relationship Id="rId1" Type="http://schemas.openxmlformats.org/officeDocument/2006/relationships/image" Target="../media/image84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emf"/><Relationship Id="rId2" Type="http://schemas.openxmlformats.org/officeDocument/2006/relationships/image" Target="../media/image87.emf"/><Relationship Id="rId1" Type="http://schemas.openxmlformats.org/officeDocument/2006/relationships/image" Target="../media/image8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10" Type="http://schemas.openxmlformats.org/officeDocument/2006/relationships/image" Target="../media/image23.emf"/><Relationship Id="rId4" Type="http://schemas.openxmlformats.org/officeDocument/2006/relationships/image" Target="../media/image17.emf"/><Relationship Id="rId9" Type="http://schemas.openxmlformats.org/officeDocument/2006/relationships/image" Target="../media/image22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emf"/><Relationship Id="rId3" Type="http://schemas.openxmlformats.org/officeDocument/2006/relationships/image" Target="../media/image29.emf"/><Relationship Id="rId7" Type="http://schemas.openxmlformats.org/officeDocument/2006/relationships/image" Target="../media/image33.emf"/><Relationship Id="rId2" Type="http://schemas.openxmlformats.org/officeDocument/2006/relationships/image" Target="../media/image28.emf"/><Relationship Id="rId1" Type="http://schemas.openxmlformats.org/officeDocument/2006/relationships/image" Target="../media/image27.emf"/><Relationship Id="rId6" Type="http://schemas.openxmlformats.org/officeDocument/2006/relationships/image" Target="../media/image32.emf"/><Relationship Id="rId5" Type="http://schemas.openxmlformats.org/officeDocument/2006/relationships/image" Target="../media/image31.emf"/><Relationship Id="rId10" Type="http://schemas.openxmlformats.org/officeDocument/2006/relationships/image" Target="../media/image36.emf"/><Relationship Id="rId4" Type="http://schemas.openxmlformats.org/officeDocument/2006/relationships/image" Target="../media/image30.emf"/><Relationship Id="rId9" Type="http://schemas.openxmlformats.org/officeDocument/2006/relationships/image" Target="../media/image35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image" Target="../media/image39.emf"/><Relationship Id="rId7" Type="http://schemas.openxmlformats.org/officeDocument/2006/relationships/image" Target="../media/image43.emf"/><Relationship Id="rId2" Type="http://schemas.openxmlformats.org/officeDocument/2006/relationships/image" Target="../media/image38.emf"/><Relationship Id="rId1" Type="http://schemas.openxmlformats.org/officeDocument/2006/relationships/image" Target="../media/image37.emf"/><Relationship Id="rId6" Type="http://schemas.openxmlformats.org/officeDocument/2006/relationships/image" Target="../media/image42.emf"/><Relationship Id="rId5" Type="http://schemas.openxmlformats.org/officeDocument/2006/relationships/image" Target="../media/image41.emf"/><Relationship Id="rId10" Type="http://schemas.openxmlformats.org/officeDocument/2006/relationships/image" Target="../media/image46.emf"/><Relationship Id="rId4" Type="http://schemas.openxmlformats.org/officeDocument/2006/relationships/image" Target="../media/image40.emf"/><Relationship Id="rId9" Type="http://schemas.openxmlformats.org/officeDocument/2006/relationships/image" Target="../media/image4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image" Target="../media/image51.e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emf"/><Relationship Id="rId3" Type="http://schemas.openxmlformats.org/officeDocument/2006/relationships/image" Target="../media/image56.emf"/><Relationship Id="rId7" Type="http://schemas.openxmlformats.org/officeDocument/2006/relationships/image" Target="../media/image60.emf"/><Relationship Id="rId2" Type="http://schemas.openxmlformats.org/officeDocument/2006/relationships/image" Target="../media/image55.emf"/><Relationship Id="rId1" Type="http://schemas.openxmlformats.org/officeDocument/2006/relationships/image" Target="../media/image54.emf"/><Relationship Id="rId6" Type="http://schemas.openxmlformats.org/officeDocument/2006/relationships/image" Target="../media/image59.emf"/><Relationship Id="rId5" Type="http://schemas.openxmlformats.org/officeDocument/2006/relationships/image" Target="../media/image58.emf"/><Relationship Id="rId4" Type="http://schemas.openxmlformats.org/officeDocument/2006/relationships/image" Target="../media/image57.emf"/><Relationship Id="rId9" Type="http://schemas.openxmlformats.org/officeDocument/2006/relationships/image" Target="../media/image62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239749DF-0E9E-4A9B-BDE2-7D54F2096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9440E-F688-4923-B979-EE201699B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DF92B-DBD0-4556-ADA0-D087FF97D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DFC20-3105-4F4A-A003-660FA7DFF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8B5BA-9810-4B76-B8A0-257A89710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857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57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A750-0832-4461-A0AA-F73C806A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ECA79-DFCC-433E-83A5-023509430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0688E-6560-404A-8C57-CF2E6F25B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CAB61-5321-41B9-A57C-4C5A0C98A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752C8-6FB1-478C-B7B7-A1E91DD4A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9247C-DAF9-422A-A6A3-B8298732A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16549-1043-41D5-804D-7B7384E08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18919-C8AA-4351-ACB2-673B2D359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8C6E-08AE-4A12-956B-CFB2CB9EC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0C794-DF4D-47B1-B437-B98764E43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C0135-7841-47A1-A82A-5F14EFF17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90377-2BA2-44DA-B198-40201A506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1E45E-9F88-42B6-ACEC-B87B5EEC8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43BC5-4B69-450B-B326-D693857D0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DEB3E-65C5-4FBB-A303-F09A383AC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D4D50-2C16-466F-B859-995B60288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8407B-5B7D-4818-ACB7-0FC466CA1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191BA-6DCC-4162-A482-0EF4606A0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2CAC5-CA2E-4D76-A0F9-A57EF4F9A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925BECB-A591-4F17-B465-5D480560C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transition spd="slow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64DFC8E-264D-4B7E-86C5-545C5F752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488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8467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467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468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2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468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8468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8468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46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46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oleObject" Target="../embeddings/oleObject49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43.bin"/><Relationship Id="rId12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1.bin"/><Relationship Id="rId1" Type="http://schemas.openxmlformats.org/officeDocument/2006/relationships/vmlDrawing" Target="../drawings/vmlDrawing8.vml"/><Relationship Id="rId6" Type="http://schemas.openxmlformats.org/officeDocument/2006/relationships/slide" Target="slide13.xml"/><Relationship Id="rId11" Type="http://schemas.openxmlformats.org/officeDocument/2006/relationships/oleObject" Target="../embeddings/oleObject47.bin"/><Relationship Id="rId5" Type="http://schemas.openxmlformats.org/officeDocument/2006/relationships/image" Target="../media/image64.gif"/><Relationship Id="rId15" Type="http://schemas.openxmlformats.org/officeDocument/2006/relationships/oleObject" Target="../embeddings/oleObject50.bin"/><Relationship Id="rId10" Type="http://schemas.openxmlformats.org/officeDocument/2006/relationships/oleObject" Target="../embeddings/oleObject46.bin"/><Relationship Id="rId4" Type="http://schemas.openxmlformats.org/officeDocument/2006/relationships/image" Target="../media/image63.gi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65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3.bin"/><Relationship Id="rId5" Type="http://schemas.openxmlformats.org/officeDocument/2006/relationships/slide" Target="slide8.xml"/><Relationship Id="rId4" Type="http://schemas.openxmlformats.org/officeDocument/2006/relationships/oleObject" Target="../embeddings/oleObject5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6.gif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7.bin"/><Relationship Id="rId5" Type="http://schemas.openxmlformats.org/officeDocument/2006/relationships/slide" Target="slide8.xml"/><Relationship Id="rId4" Type="http://schemas.openxmlformats.org/officeDocument/2006/relationships/image" Target="../media/image6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6.gif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6.gif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slide" Target="slide8.xml"/><Relationship Id="rId5" Type="http://schemas.openxmlformats.org/officeDocument/2006/relationships/oleObject" Target="../embeddings/oleObject64.bin"/><Relationship Id="rId4" Type="http://schemas.openxmlformats.org/officeDocument/2006/relationships/slide" Target="slid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6.gif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slide" Target="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6.gif"/><Relationship Id="rId4" Type="http://schemas.openxmlformats.org/officeDocument/2006/relationships/audio" Target="../media/audio3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slide" Target="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25.wmf"/><Relationship Id="rId3" Type="http://schemas.openxmlformats.org/officeDocument/2006/relationships/slideLayout" Target="../slideLayouts/slideLayout19.xml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4.gif"/><Relationship Id="rId2" Type="http://schemas.openxmlformats.org/officeDocument/2006/relationships/audio" Target="file:///D:\giao%20an%20dien%20tu\luyen%20tap%20tinh%20chat%20co%20ban%20cua%20phan%20so\Vao%20rung%20hoa.wav" TargetMode="Externa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4.vml"/><Relationship Id="rId6" Type="http://schemas.openxmlformats.org/officeDocument/2006/relationships/slide" Target="slide13.xml"/><Relationship Id="rId11" Type="http://schemas.openxmlformats.org/officeDocument/2006/relationships/oleObject" Target="../embeddings/oleObject14.bin"/><Relationship Id="rId5" Type="http://schemas.openxmlformats.org/officeDocument/2006/relationships/audio" Target="../media/audio2.wav"/><Relationship Id="rId15" Type="http://schemas.openxmlformats.org/officeDocument/2006/relationships/oleObject" Target="../embeddings/oleObject18.bin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6.png"/><Relationship Id="rId4" Type="http://schemas.openxmlformats.org/officeDocument/2006/relationships/audio" Target="../media/audio1.wav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8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23.bin"/><Relationship Id="rId12" Type="http://schemas.openxmlformats.org/officeDocument/2006/relationships/slide" Target="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2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slide" Target="slide13.xml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13" Type="http://schemas.openxmlformats.org/officeDocument/2006/relationships/image" Target="../media/image26.png"/><Relationship Id="rId3" Type="http://schemas.openxmlformats.org/officeDocument/2006/relationships/image" Target="../media/image47.emf"/><Relationship Id="rId7" Type="http://schemas.openxmlformats.org/officeDocument/2006/relationships/slide" Target="slide14.xml"/><Relationship Id="rId12" Type="http://schemas.openxmlformats.org/officeDocument/2006/relationships/slide" Target="slide24.xml"/><Relationship Id="rId2" Type="http://schemas.openxmlformats.org/officeDocument/2006/relationships/slideLayout" Target="../slideLayouts/slideLayout19.xml"/><Relationship Id="rId1" Type="http://schemas.openxmlformats.org/officeDocument/2006/relationships/audio" Target="file:///D:\giao%20an%20dien%20tu\luyen%20tap%20tinh%20chat%20co%20ban%20cua%20phan%20so\Bing%20bong%20sing%20my%20song.wav" TargetMode="External"/><Relationship Id="rId6" Type="http://schemas.openxmlformats.org/officeDocument/2006/relationships/slide" Target="slide13.xml"/><Relationship Id="rId11" Type="http://schemas.openxmlformats.org/officeDocument/2006/relationships/slide" Target="slide16.xml"/><Relationship Id="rId5" Type="http://schemas.openxmlformats.org/officeDocument/2006/relationships/image" Target="../media/image6.gif"/><Relationship Id="rId10" Type="http://schemas.openxmlformats.org/officeDocument/2006/relationships/slide" Target="slide18.xml"/><Relationship Id="rId4" Type="http://schemas.openxmlformats.org/officeDocument/2006/relationships/image" Target="../media/image48.wmf"/><Relationship Id="rId9" Type="http://schemas.openxmlformats.org/officeDocument/2006/relationships/slide" Target="slide2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49.emf"/><Relationship Id="rId7" Type="http://schemas.openxmlformats.org/officeDocument/2006/relationships/slide" Target="slide14.xml"/><Relationship Id="rId12" Type="http://schemas.openxmlformats.org/officeDocument/2006/relationships/slide" Target="slide2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9.xml"/><Relationship Id="rId6" Type="http://schemas.openxmlformats.org/officeDocument/2006/relationships/slide" Target="slide13.xml"/><Relationship Id="rId11" Type="http://schemas.openxmlformats.org/officeDocument/2006/relationships/slide" Target="slide20.xml"/><Relationship Id="rId5" Type="http://schemas.openxmlformats.org/officeDocument/2006/relationships/image" Target="../media/image6.gif"/><Relationship Id="rId10" Type="http://schemas.openxmlformats.org/officeDocument/2006/relationships/slide" Target="slide18.xml"/><Relationship Id="rId4" Type="http://schemas.openxmlformats.org/officeDocument/2006/relationships/image" Target="../media/image48.wmf"/><Relationship Id="rId9" Type="http://schemas.openxmlformats.org/officeDocument/2006/relationships/slide" Target="slide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e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9.xml"/><Relationship Id="rId6" Type="http://schemas.openxmlformats.org/officeDocument/2006/relationships/slide" Target="slide20.xml"/><Relationship Id="rId5" Type="http://schemas.openxmlformats.org/officeDocument/2006/relationships/image" Target="../media/image6.gif"/><Relationship Id="rId4" Type="http://schemas.openxmlformats.org/officeDocument/2006/relationships/image" Target="../media/image4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0" y="0"/>
            <a:ext cx="419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100973" tIns="50487" rIns="100973" bIns="50487" anchor="ctr"/>
          <a:lstStyle/>
          <a:p>
            <a:pPr algn="ctr">
              <a:defRPr/>
            </a:pPr>
            <a:r>
              <a:rPr lang="en-US" sz="3600" b="0" u="sng">
                <a:solidFill>
                  <a:srgbClr val="D60093"/>
                </a:solidFill>
              </a:rPr>
              <a:t>KIỂM TRA BÀI CŨ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28600" y="1447800"/>
            <a:ext cx="8686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CC"/>
                </a:solidFill>
              </a:rPr>
              <a:t>      </a:t>
            </a:r>
            <a:r>
              <a:rPr lang="en-US" sz="2400" u="sng">
                <a:solidFill>
                  <a:srgbClr val="008000"/>
                </a:solidFill>
              </a:rPr>
              <a:t>Câu 1</a:t>
            </a:r>
            <a:r>
              <a:rPr lang="en-US" sz="2400">
                <a:solidFill>
                  <a:srgbClr val="008000"/>
                </a:solidFill>
              </a:rPr>
              <a:t>:  </a:t>
            </a:r>
            <a:r>
              <a:rPr lang="en-US" sz="2400"/>
              <a:t>Vẽ s</a:t>
            </a:r>
            <a:r>
              <a:rPr lang="vi-VN" sz="2400"/>
              <a:t>ơ</a:t>
            </a:r>
            <a:r>
              <a:rPr lang="en-US" sz="2400"/>
              <a:t> </a:t>
            </a:r>
            <a:r>
              <a:rPr lang="vi-VN" sz="2400"/>
              <a:t>đ</a:t>
            </a:r>
            <a:r>
              <a:rPr lang="en-US" sz="2400"/>
              <a:t>ồ t</a:t>
            </a:r>
            <a:r>
              <a:rPr lang="vi-VN" sz="2400"/>
              <a:t>ư</a:t>
            </a:r>
            <a:r>
              <a:rPr lang="en-US" sz="2400"/>
              <a:t> duy biểu thị: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                    TÍNH CHẤT C</a:t>
            </a:r>
            <a:r>
              <a:rPr lang="vi-VN" sz="2400">
                <a:solidFill>
                  <a:srgbClr val="FF3300"/>
                </a:solidFill>
              </a:rPr>
              <a:t>Ơ</a:t>
            </a:r>
            <a:r>
              <a:rPr lang="en-US" sz="2400">
                <a:solidFill>
                  <a:srgbClr val="FF3300"/>
                </a:solidFill>
              </a:rPr>
              <a:t> BẢN CỦA PHÂN SỐ</a:t>
            </a:r>
          </a:p>
        </p:txBody>
      </p:sp>
      <p:sp>
        <p:nvSpPr>
          <p:cNvPr id="320540" name="Rectangle 28"/>
          <p:cNvSpPr>
            <a:spLocks noChangeArrowheads="1"/>
          </p:cNvSpPr>
          <p:nvPr/>
        </p:nvSpPr>
        <p:spPr bwMode="auto">
          <a:xfrm>
            <a:off x="2743200" y="4513263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993300"/>
                </a:solidFill>
              </a:rPr>
              <a:t>12</a:t>
            </a:r>
          </a:p>
        </p:txBody>
      </p:sp>
      <p:sp>
        <p:nvSpPr>
          <p:cNvPr id="320541" name="Rectangle 29"/>
          <p:cNvSpPr>
            <a:spLocks noChangeArrowheads="1"/>
          </p:cNvSpPr>
          <p:nvPr/>
        </p:nvSpPr>
        <p:spPr bwMode="auto">
          <a:xfrm>
            <a:off x="7467600" y="378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993300"/>
                </a:solidFill>
              </a:rPr>
              <a:t>1</a:t>
            </a:r>
          </a:p>
        </p:txBody>
      </p:sp>
      <p:sp>
        <p:nvSpPr>
          <p:cNvPr id="320542" name="Text Box 30"/>
          <p:cNvSpPr txBox="1">
            <a:spLocks noChangeArrowheads="1"/>
          </p:cNvSpPr>
          <p:nvPr/>
        </p:nvSpPr>
        <p:spPr bwMode="auto">
          <a:xfrm>
            <a:off x="228600" y="3225800"/>
            <a:ext cx="883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33CC"/>
                </a:solidFill>
              </a:rPr>
              <a:t>      </a:t>
            </a:r>
            <a:r>
              <a:rPr lang="en-US" sz="2400" u="sng">
                <a:solidFill>
                  <a:srgbClr val="008000"/>
                </a:solidFill>
              </a:rPr>
              <a:t>Câu 2</a:t>
            </a:r>
            <a:r>
              <a:rPr lang="en-US" sz="2400">
                <a:solidFill>
                  <a:srgbClr val="008000"/>
                </a:solidFill>
              </a:rPr>
              <a:t>:</a:t>
            </a:r>
            <a:r>
              <a:rPr lang="en-US" sz="2400"/>
              <a:t> Điền số thích hợp vào ô vuông:</a:t>
            </a:r>
          </a:p>
        </p:txBody>
      </p:sp>
      <p:graphicFrame>
        <p:nvGraphicFramePr>
          <p:cNvPr id="320543" name="Object 31"/>
          <p:cNvGraphicFramePr>
            <a:graphicFrameLocks noChangeAspect="1"/>
          </p:cNvGraphicFramePr>
          <p:nvPr/>
        </p:nvGraphicFramePr>
        <p:xfrm>
          <a:off x="914400" y="3784600"/>
          <a:ext cx="7234238" cy="1320800"/>
        </p:xfrm>
        <a:graphic>
          <a:graphicData uri="http://schemas.openxmlformats.org/presentationml/2006/ole">
            <p:oleObj spid="_x0000_s1026" name="Equation" r:id="rId4" imgW="2124090" imgH="419190" progId="Equation.3">
              <p:embed/>
            </p:oleObj>
          </a:graphicData>
        </a:graphic>
      </p:graphicFrame>
      <p:sp>
        <p:nvSpPr>
          <p:cNvPr id="320544" name="Rectangle 32"/>
          <p:cNvSpPr>
            <a:spLocks noChangeArrowheads="1"/>
          </p:cNvSpPr>
          <p:nvPr/>
        </p:nvSpPr>
        <p:spPr bwMode="auto">
          <a:xfrm>
            <a:off x="2743200" y="4521200"/>
            <a:ext cx="533400" cy="533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>
              <a:solidFill>
                <a:srgbClr val="993300"/>
              </a:solidFill>
            </a:endParaRPr>
          </a:p>
        </p:txBody>
      </p:sp>
      <p:sp>
        <p:nvSpPr>
          <p:cNvPr id="320545" name="Rectangle 33"/>
          <p:cNvSpPr>
            <a:spLocks noChangeArrowheads="1"/>
          </p:cNvSpPr>
          <p:nvPr/>
        </p:nvSpPr>
        <p:spPr bwMode="auto">
          <a:xfrm>
            <a:off x="7467600" y="3784600"/>
            <a:ext cx="533400" cy="533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>
              <a:solidFill>
                <a:srgbClr val="99330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0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0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0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20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0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3205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20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40" grpId="0"/>
      <p:bldP spid="320541" grpId="0"/>
      <p:bldP spid="320542" grpId="0"/>
      <p:bldP spid="320544" grpId="0" animBg="1"/>
      <p:bldP spid="32054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76200" y="-76200"/>
            <a:ext cx="9067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00"/>
                </a:solidFill>
              </a:rPr>
              <a:t>Bài 4:</a:t>
            </a:r>
            <a:r>
              <a:rPr lang="en-US" sz="2800">
                <a:solidFill>
                  <a:srgbClr val="000000"/>
                </a:solidFill>
              </a:rPr>
              <a:t>                                                                                                                        </a:t>
            </a:r>
            <a:r>
              <a:rPr lang="en-US" sz="2800"/>
              <a:t>          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     Cho biểu thức A=             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         Tìm các số nguyên n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ể A là một số nguyên.</a:t>
            </a:r>
          </a:p>
        </p:txBody>
      </p:sp>
      <p:graphicFrame>
        <p:nvGraphicFramePr>
          <p:cNvPr id="7170" name="Object 5"/>
          <p:cNvGraphicFramePr>
            <a:graphicFrameLocks noChangeAspect="1"/>
          </p:cNvGraphicFramePr>
          <p:nvPr/>
        </p:nvGraphicFramePr>
        <p:xfrm>
          <a:off x="3457575" y="228600"/>
          <a:ext cx="1212850" cy="1295400"/>
        </p:xfrm>
        <a:graphic>
          <a:graphicData uri="http://schemas.openxmlformats.org/presentationml/2006/ole">
            <p:oleObj spid="_x0000_s7170" name="Equation" r:id="rId3" imgW="362070" imgH="380910" progId="Equation.3">
              <p:embed/>
            </p:oleObj>
          </a:graphicData>
        </a:graphic>
      </p:graphicFrame>
      <p:sp>
        <p:nvSpPr>
          <p:cNvPr id="306182" name="Text Box 6"/>
          <p:cNvSpPr txBox="1">
            <a:spLocks noChangeArrowheads="1"/>
          </p:cNvSpPr>
          <p:nvPr/>
        </p:nvSpPr>
        <p:spPr bwMode="auto">
          <a:xfrm>
            <a:off x="304800" y="2528888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000000"/>
                </a:solidFill>
              </a:rPr>
              <a:t>H</a:t>
            </a:r>
            <a:r>
              <a:rPr lang="vi-VN" sz="2800" u="sng">
                <a:solidFill>
                  <a:srgbClr val="000000"/>
                </a:solidFill>
              </a:rPr>
              <a:t>ư</a:t>
            </a:r>
            <a:r>
              <a:rPr lang="en-US" sz="2800" u="sng">
                <a:solidFill>
                  <a:srgbClr val="000000"/>
                </a:solidFill>
              </a:rPr>
              <a:t>ớng dẫn:</a:t>
            </a:r>
            <a:r>
              <a:rPr lang="en-US" sz="2800">
                <a:solidFill>
                  <a:srgbClr val="000000"/>
                </a:solidFill>
              </a:rPr>
              <a:t>                                                                                                               </a:t>
            </a:r>
            <a:r>
              <a:rPr lang="en-US" sz="2800"/>
              <a:t>           </a:t>
            </a:r>
            <a:endParaRPr lang="en-US" sz="2800" i="1">
              <a:solidFill>
                <a:srgbClr val="0000FF"/>
              </a:solidFill>
            </a:endParaRPr>
          </a:p>
        </p:txBody>
      </p:sp>
      <p:sp>
        <p:nvSpPr>
          <p:cNvPr id="306187" name="Text Box 11"/>
          <p:cNvSpPr txBox="1">
            <a:spLocks noChangeArrowheads="1"/>
          </p:cNvSpPr>
          <p:nvPr/>
        </p:nvSpPr>
        <p:spPr bwMode="auto">
          <a:xfrm>
            <a:off x="304800" y="3124200"/>
            <a:ext cx="8610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Để biểu thức A là số nguyên ta có:</a:t>
            </a:r>
          </a:p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3</a:t>
            </a:r>
            <a:r>
              <a:rPr lang="en-US" sz="2800">
                <a:solidFill>
                  <a:srgbClr val="FF3300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FF3300"/>
                </a:solidFill>
              </a:rPr>
              <a:t>chia hết cho</a:t>
            </a:r>
            <a:r>
              <a:rPr lang="en-US" sz="2800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008000"/>
                </a:solidFill>
              </a:rPr>
              <a:t>n + 2</a:t>
            </a:r>
            <a:r>
              <a:rPr lang="en-US" sz="2800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306188" name="Text Box 12"/>
          <p:cNvSpPr txBox="1">
            <a:spLocks noChangeArrowheads="1"/>
          </p:cNvSpPr>
          <p:nvPr/>
        </p:nvSpPr>
        <p:spPr bwMode="auto">
          <a:xfrm>
            <a:off x="228600" y="4572000"/>
            <a:ext cx="3429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=&gt; n+2 l</a:t>
            </a:r>
            <a:r>
              <a:rPr lang="en-US" sz="2800">
                <a:solidFill>
                  <a:srgbClr val="0000FF"/>
                </a:solidFill>
                <a:cs typeface="Times New Roman" pitchFamily="18" charset="0"/>
              </a:rPr>
              <a:t>à </a:t>
            </a:r>
            <a:r>
              <a:rPr lang="vi-VN" sz="2800">
                <a:solidFill>
                  <a:srgbClr val="0000FF"/>
                </a:solidFill>
                <a:cs typeface="Times New Roman" pitchFamily="18" charset="0"/>
              </a:rPr>
              <a:t>ư</a:t>
            </a:r>
            <a:r>
              <a:rPr lang="en-US" sz="2800">
                <a:solidFill>
                  <a:srgbClr val="0000FF"/>
                </a:solidFill>
                <a:cs typeface="Times New Roman" pitchFamily="18" charset="0"/>
              </a:rPr>
              <a:t>ớc của 3</a:t>
            </a:r>
            <a:endParaRPr lang="en-US" sz="2800">
              <a:solidFill>
                <a:srgbClr val="993300"/>
              </a:solidFill>
              <a:cs typeface="Times New Roman" pitchFamily="18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581400" y="4572000"/>
            <a:ext cx="4038600" cy="519113"/>
            <a:chOff x="2256" y="2880"/>
            <a:chExt cx="2544" cy="327"/>
          </a:xfrm>
        </p:grpSpPr>
        <p:sp>
          <p:nvSpPr>
            <p:cNvPr id="7180" name="Text Box 13"/>
            <p:cNvSpPr txBox="1">
              <a:spLocks noChangeArrowheads="1"/>
            </p:cNvSpPr>
            <p:nvPr/>
          </p:nvSpPr>
          <p:spPr bwMode="auto">
            <a:xfrm>
              <a:off x="2256" y="2880"/>
              <a:ext cx="2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cs typeface="Times New Roman" pitchFamily="18" charset="0"/>
                </a:rPr>
                <a:t>=&gt; n+2     </a:t>
              </a:r>
              <a:r>
                <a:rPr lang="en-US" sz="2800">
                  <a:solidFill>
                    <a:srgbClr val="993300"/>
                  </a:solidFill>
                  <a:cs typeface="Times New Roman" pitchFamily="18" charset="0"/>
                </a:rPr>
                <a:t>{-3; -1; 1; 3}</a:t>
              </a:r>
            </a:p>
          </p:txBody>
        </p:sp>
        <p:graphicFrame>
          <p:nvGraphicFramePr>
            <p:cNvPr id="7172" name="Object 14"/>
            <p:cNvGraphicFramePr>
              <a:graphicFrameLocks noChangeAspect="1"/>
            </p:cNvGraphicFramePr>
            <p:nvPr/>
          </p:nvGraphicFramePr>
          <p:xfrm>
            <a:off x="3006" y="2937"/>
            <a:ext cx="240" cy="240"/>
          </p:xfrm>
          <a:graphic>
            <a:graphicData uri="http://schemas.openxmlformats.org/presentationml/2006/ole">
              <p:oleObj spid="_x0000_s7172" name="Equation" r:id="rId4" imgW="114210" imgH="114300" progId="Equation.3">
                <p:embed/>
              </p:oleObj>
            </a:graphicData>
          </a:graphic>
        </p:graphicFrame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581400" y="5257800"/>
            <a:ext cx="4038600" cy="519113"/>
            <a:chOff x="2256" y="3312"/>
            <a:chExt cx="2544" cy="327"/>
          </a:xfrm>
        </p:grpSpPr>
        <p:sp>
          <p:nvSpPr>
            <p:cNvPr id="7179" name="Text Box 17"/>
            <p:cNvSpPr txBox="1">
              <a:spLocks noChangeArrowheads="1"/>
            </p:cNvSpPr>
            <p:nvPr/>
          </p:nvSpPr>
          <p:spPr bwMode="auto">
            <a:xfrm>
              <a:off x="2256" y="3312"/>
              <a:ext cx="25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cs typeface="Times New Roman" pitchFamily="18" charset="0"/>
                </a:rPr>
                <a:t>=&gt; n     </a:t>
              </a:r>
              <a:r>
                <a:rPr lang="en-US" sz="2800">
                  <a:solidFill>
                    <a:srgbClr val="993300"/>
                  </a:solidFill>
                  <a:cs typeface="Times New Roman" pitchFamily="18" charset="0"/>
                </a:rPr>
                <a:t>{-5; -3; -1; 1}</a:t>
              </a:r>
            </a:p>
          </p:txBody>
        </p:sp>
        <p:graphicFrame>
          <p:nvGraphicFramePr>
            <p:cNvPr id="7171" name="Object 18"/>
            <p:cNvGraphicFramePr>
              <a:graphicFrameLocks noChangeAspect="1"/>
            </p:cNvGraphicFramePr>
            <p:nvPr/>
          </p:nvGraphicFramePr>
          <p:xfrm>
            <a:off x="2766" y="3369"/>
            <a:ext cx="240" cy="240"/>
          </p:xfrm>
          <a:graphic>
            <a:graphicData uri="http://schemas.openxmlformats.org/presentationml/2006/ole">
              <p:oleObj spid="_x0000_s7171" name="Equation" r:id="rId5" imgW="114210" imgH="114300" progId="Equation.3">
                <p:embed/>
              </p:oleObj>
            </a:graphicData>
          </a:graphic>
        </p:graphicFrame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82" grpId="0"/>
      <p:bldP spid="306187" grpId="0"/>
      <p:bldP spid="3061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ext Box 4"/>
          <p:cNvSpPr txBox="1">
            <a:spLocks noChangeArrowheads="1"/>
          </p:cNvSpPr>
          <p:nvPr/>
        </p:nvSpPr>
        <p:spPr bwMode="auto">
          <a:xfrm>
            <a:off x="1143000" y="76200"/>
            <a:ext cx="7620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993300"/>
                </a:solidFill>
              </a:rPr>
              <a:t>Trong tiết học hôm nay các em </a:t>
            </a:r>
            <a:r>
              <a:rPr lang="vi-VN" sz="3200">
                <a:solidFill>
                  <a:srgbClr val="993300"/>
                </a:solidFill>
              </a:rPr>
              <a:t>đ</a:t>
            </a:r>
            <a:r>
              <a:rPr lang="en-US" sz="3200">
                <a:solidFill>
                  <a:srgbClr val="993300"/>
                </a:solidFill>
              </a:rPr>
              <a:t>ã ôn tập </a:t>
            </a:r>
            <a:r>
              <a:rPr lang="vi-VN" sz="3200">
                <a:solidFill>
                  <a:srgbClr val="993300"/>
                </a:solidFill>
              </a:rPr>
              <a:t>đư</a:t>
            </a:r>
            <a:r>
              <a:rPr lang="en-US" sz="3200">
                <a:solidFill>
                  <a:srgbClr val="993300"/>
                </a:solidFill>
              </a:rPr>
              <a:t>ợc những kiến thức gì?</a:t>
            </a:r>
          </a:p>
        </p:txBody>
      </p:sp>
      <p:pic>
        <p:nvPicPr>
          <p:cNvPr id="344069" name="Picture 5" descr="13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152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6" descr="question0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228600"/>
            <a:ext cx="6858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700088" y="1295400"/>
            <a:ext cx="7224712" cy="1066800"/>
            <a:chOff x="663" y="816"/>
            <a:chExt cx="4551" cy="672"/>
          </a:xfrm>
        </p:grpSpPr>
        <p:sp>
          <p:nvSpPr>
            <p:cNvPr id="8227" name="Text Box 7"/>
            <p:cNvSpPr txBox="1">
              <a:spLocks noChangeArrowheads="1"/>
            </p:cNvSpPr>
            <p:nvPr/>
          </p:nvSpPr>
          <p:spPr bwMode="auto">
            <a:xfrm>
              <a:off x="894" y="960"/>
              <a:ext cx="43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9900"/>
                  </a:solidFill>
                </a:rPr>
                <a:t>là phân số khi </a:t>
              </a:r>
              <a:r>
                <a:rPr lang="en-US" sz="2800">
                  <a:solidFill>
                    <a:srgbClr val="FF3300"/>
                  </a:solidFill>
                </a:rPr>
                <a:t>a </a:t>
              </a:r>
              <a:r>
                <a:rPr lang="en-US" sz="2800">
                  <a:solidFill>
                    <a:srgbClr val="009900"/>
                  </a:solidFill>
                </a:rPr>
                <a:t>và </a:t>
              </a:r>
              <a:r>
                <a:rPr lang="en-US" sz="2800">
                  <a:solidFill>
                    <a:srgbClr val="FF3300"/>
                  </a:solidFill>
                </a:rPr>
                <a:t>b </a:t>
              </a:r>
              <a:r>
                <a:rPr lang="en-US" sz="2800">
                  <a:solidFill>
                    <a:srgbClr val="009900"/>
                  </a:solidFill>
                </a:rPr>
                <a:t> có </a:t>
              </a:r>
              <a:r>
                <a:rPr lang="vi-VN" sz="2800">
                  <a:solidFill>
                    <a:srgbClr val="009900"/>
                  </a:solidFill>
                </a:rPr>
                <a:t>đ</a:t>
              </a:r>
              <a:r>
                <a:rPr lang="en-US" sz="2800">
                  <a:solidFill>
                    <a:srgbClr val="009900"/>
                  </a:solidFill>
                </a:rPr>
                <a:t>iều kiện gì?</a:t>
              </a:r>
            </a:p>
          </p:txBody>
        </p:sp>
        <p:graphicFrame>
          <p:nvGraphicFramePr>
            <p:cNvPr id="8202" name="Object 8">
              <a:hlinkClick r:id="rId6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663" y="816"/>
            <a:ext cx="201" cy="672"/>
          </p:xfrm>
          <a:graphic>
            <a:graphicData uri="http://schemas.openxmlformats.org/presentationml/2006/ole">
              <p:oleObj spid="_x0000_s8202" name="Equation" r:id="rId7" imgW="142830" imgH="380910" progId="Equation.3">
                <p:embed/>
              </p:oleObj>
            </a:graphicData>
          </a:graphic>
        </p:graphicFrame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85800" y="1295400"/>
            <a:ext cx="7239000" cy="1066800"/>
            <a:chOff x="768" y="3408"/>
            <a:chExt cx="4560" cy="672"/>
          </a:xfrm>
        </p:grpSpPr>
        <p:grpSp>
          <p:nvGrpSpPr>
            <p:cNvPr id="8225" name="Group 24"/>
            <p:cNvGrpSpPr>
              <a:grpSpLocks/>
            </p:cNvGrpSpPr>
            <p:nvPr/>
          </p:nvGrpSpPr>
          <p:grpSpPr bwMode="auto">
            <a:xfrm>
              <a:off x="768" y="3408"/>
              <a:ext cx="4560" cy="672"/>
              <a:chOff x="768" y="3408"/>
              <a:chExt cx="4560" cy="672"/>
            </a:xfrm>
          </p:grpSpPr>
          <p:graphicFrame>
            <p:nvGraphicFramePr>
              <p:cNvPr id="8201" name="Object 10">
                <a:hlinkClick r:id="rId6" action="ppaction://hlinksldjump"/>
              </p:cNvPr>
              <p:cNvGraphicFramePr>
                <a:graphicFrameLocks noChangeAspect="1"/>
              </p:cNvGraphicFramePr>
              <p:nvPr/>
            </p:nvGraphicFramePr>
            <p:xfrm>
              <a:off x="768" y="3408"/>
              <a:ext cx="201" cy="672"/>
            </p:xfrm>
            <a:graphic>
              <a:graphicData uri="http://schemas.openxmlformats.org/presentationml/2006/ole">
                <p:oleObj spid="_x0000_s8201" name="Equation" r:id="rId8" imgW="142830" imgH="380910" progId="Equation.3">
                  <p:embed/>
                </p:oleObj>
              </a:graphicData>
            </a:graphic>
          </p:graphicFrame>
          <p:sp>
            <p:nvSpPr>
              <p:cNvPr id="8226" name="Text Box 9"/>
              <p:cNvSpPr txBox="1">
                <a:spLocks noChangeArrowheads="1"/>
              </p:cNvSpPr>
              <p:nvPr/>
            </p:nvSpPr>
            <p:spPr bwMode="auto">
              <a:xfrm>
                <a:off x="1008" y="3552"/>
                <a:ext cx="432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en-US" sz="2800">
                    <a:solidFill>
                      <a:srgbClr val="0000FF"/>
                    </a:solidFill>
                  </a:rPr>
                  <a:t>là phân số khi a,b    Z và</a:t>
                </a:r>
                <a:r>
                  <a:rPr lang="en-US" sz="2800"/>
                  <a:t> </a:t>
                </a:r>
                <a:r>
                  <a:rPr lang="en-US" sz="2800">
                    <a:solidFill>
                      <a:srgbClr val="FF3300"/>
                    </a:solidFill>
                  </a:rPr>
                  <a:t>b </a:t>
                </a:r>
                <a:r>
                  <a:rPr lang="en-US" sz="2800">
                    <a:solidFill>
                      <a:srgbClr val="FF3300"/>
                    </a:solidFill>
                    <a:cs typeface="Times New Roman" pitchFamily="18" charset="0"/>
                  </a:rPr>
                  <a:t>≠ 0</a:t>
                </a:r>
              </a:p>
            </p:txBody>
          </p:sp>
        </p:grpSp>
        <p:graphicFrame>
          <p:nvGraphicFramePr>
            <p:cNvPr id="8200" name="Object 11"/>
            <p:cNvGraphicFramePr>
              <a:graphicFrameLocks noChangeAspect="1"/>
            </p:cNvGraphicFramePr>
            <p:nvPr/>
          </p:nvGraphicFramePr>
          <p:xfrm>
            <a:off x="2784" y="3600"/>
            <a:ext cx="249" cy="249"/>
          </p:xfrm>
          <a:graphic>
            <a:graphicData uri="http://schemas.openxmlformats.org/presentationml/2006/ole">
              <p:oleObj spid="_x0000_s8200" name="Equation" r:id="rId9" imgW="114210" imgH="114300" progId="Equation.3">
                <p:embed/>
              </p:oleObj>
            </a:graphicData>
          </a:graphic>
        </p:graphicFrame>
      </p:grpSp>
      <p:pic>
        <p:nvPicPr>
          <p:cNvPr id="344079" name="Picture 15" descr="13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228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33400" y="1981200"/>
            <a:ext cx="8229600" cy="1182688"/>
            <a:chOff x="480" y="1440"/>
            <a:chExt cx="5184" cy="745"/>
          </a:xfrm>
        </p:grpSpPr>
        <p:sp>
          <p:nvSpPr>
            <p:cNvPr id="8224" name="Text Box 17"/>
            <p:cNvSpPr txBox="1">
              <a:spLocks noChangeArrowheads="1"/>
            </p:cNvSpPr>
            <p:nvPr/>
          </p:nvSpPr>
          <p:spPr bwMode="auto">
            <a:xfrm>
              <a:off x="480" y="1584"/>
              <a:ext cx="518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9900"/>
                  </a:solidFill>
                </a:rPr>
                <a:t>Hai phân số       và       gọi là bằng nhau khi nào?</a:t>
              </a:r>
            </a:p>
          </p:txBody>
        </p:sp>
        <p:graphicFrame>
          <p:nvGraphicFramePr>
            <p:cNvPr id="8198" name="Object 18">
              <a:hlinkClick r:id="rId6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1920" y="1440"/>
            <a:ext cx="201" cy="672"/>
          </p:xfrm>
          <a:graphic>
            <a:graphicData uri="http://schemas.openxmlformats.org/presentationml/2006/ole">
              <p:oleObj spid="_x0000_s8198" name="Equation" r:id="rId10" imgW="142830" imgH="380910" progId="Equation.3">
                <p:embed/>
              </p:oleObj>
            </a:graphicData>
          </a:graphic>
        </p:graphicFrame>
        <p:graphicFrame>
          <p:nvGraphicFramePr>
            <p:cNvPr id="8199" name="Object 19">
              <a:hlinkClick r:id="rId6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2567" y="1440"/>
            <a:ext cx="251" cy="672"/>
          </p:xfrm>
          <a:graphic>
            <a:graphicData uri="http://schemas.openxmlformats.org/presentationml/2006/ole">
              <p:oleObj spid="_x0000_s8199" name="Equation" r:id="rId11" imgW="180900" imgH="380910" progId="Equation.3">
                <p:embed/>
              </p:oleObj>
            </a:graphicData>
          </a:graphic>
        </p:graphicFrame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33400" y="1981200"/>
            <a:ext cx="8915400" cy="1128713"/>
            <a:chOff x="0" y="2313"/>
            <a:chExt cx="5616" cy="711"/>
          </a:xfrm>
        </p:grpSpPr>
        <p:sp>
          <p:nvSpPr>
            <p:cNvPr id="8223" name="Text Box 20"/>
            <p:cNvSpPr txBox="1">
              <a:spLocks noChangeArrowheads="1"/>
            </p:cNvSpPr>
            <p:nvPr/>
          </p:nvSpPr>
          <p:spPr bwMode="auto">
            <a:xfrm>
              <a:off x="0" y="2448"/>
              <a:ext cx="56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Hai phân số     và      gọi là bằng nhau khi  </a:t>
              </a:r>
              <a:r>
                <a:rPr lang="en-US" sz="2800">
                  <a:solidFill>
                    <a:srgbClr val="FF3300"/>
                  </a:solidFill>
                </a:rPr>
                <a:t>a</a:t>
              </a:r>
              <a:r>
                <a:rPr lang="en-US" sz="2800">
                  <a:solidFill>
                    <a:srgbClr val="0033CC"/>
                  </a:solidFill>
                </a:rPr>
                <a:t>.</a:t>
              </a:r>
              <a:r>
                <a:rPr lang="en-US" sz="2800">
                  <a:solidFill>
                    <a:srgbClr val="FF3300"/>
                  </a:solidFill>
                </a:rPr>
                <a:t>n </a:t>
              </a:r>
              <a:r>
                <a:rPr lang="en-US" sz="2800">
                  <a:solidFill>
                    <a:srgbClr val="0033CC"/>
                  </a:solidFill>
                </a:rPr>
                <a:t>=</a:t>
              </a:r>
              <a:r>
                <a:rPr lang="en-US" sz="2800">
                  <a:solidFill>
                    <a:srgbClr val="FF3300"/>
                  </a:solidFill>
                </a:rPr>
                <a:t> b</a:t>
              </a:r>
              <a:r>
                <a:rPr lang="en-US" sz="2800">
                  <a:solidFill>
                    <a:srgbClr val="0033CC"/>
                  </a:solidFill>
                </a:rPr>
                <a:t>.</a:t>
              </a:r>
              <a:r>
                <a:rPr lang="en-US" sz="2800">
                  <a:solidFill>
                    <a:srgbClr val="FF3300"/>
                  </a:solidFill>
                </a:rPr>
                <a:t>m</a:t>
              </a:r>
            </a:p>
          </p:txBody>
        </p:sp>
        <p:graphicFrame>
          <p:nvGraphicFramePr>
            <p:cNvPr id="8196" name="Object 21">
              <a:hlinkClick r:id="rId6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1392" y="2352"/>
            <a:ext cx="201" cy="672"/>
          </p:xfrm>
          <a:graphic>
            <a:graphicData uri="http://schemas.openxmlformats.org/presentationml/2006/ole">
              <p:oleObj spid="_x0000_s8196" name="Equation" r:id="rId12" imgW="142830" imgH="380910" progId="Equation.3">
                <p:embed/>
              </p:oleObj>
            </a:graphicData>
          </a:graphic>
        </p:graphicFrame>
        <p:graphicFrame>
          <p:nvGraphicFramePr>
            <p:cNvPr id="8197" name="Object 22">
              <a:hlinkClick r:id="rId6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1920" y="2313"/>
            <a:ext cx="251" cy="672"/>
          </p:xfrm>
          <a:graphic>
            <a:graphicData uri="http://schemas.openxmlformats.org/presentationml/2006/ole">
              <p:oleObj spid="_x0000_s8197" name="Equation" r:id="rId13" imgW="180900" imgH="380910" progId="Equation.3">
                <p:embed/>
              </p:oleObj>
            </a:graphicData>
          </a:graphic>
        </p:graphicFrame>
      </p:grpSp>
      <p:pic>
        <p:nvPicPr>
          <p:cNvPr id="344093" name="Picture 29" descr="13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2986088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4095" name="Text Box 31"/>
          <p:cNvSpPr txBox="1">
            <a:spLocks noChangeArrowheads="1"/>
          </p:cNvSpPr>
          <p:nvPr/>
        </p:nvSpPr>
        <p:spPr bwMode="auto">
          <a:xfrm>
            <a:off x="457200" y="29718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Để viết một phân số thành một phân số bằng nó ta làm thế nào?</a:t>
            </a:r>
          </a:p>
        </p:txBody>
      </p:sp>
      <p:pic>
        <p:nvPicPr>
          <p:cNvPr id="344098" name="Picture 34" descr="Arrow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371600" y="3824288"/>
            <a:ext cx="609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4099" name="Text Box 35"/>
          <p:cNvSpPr txBox="1">
            <a:spLocks noChangeArrowheads="1"/>
          </p:cNvSpPr>
          <p:nvPr/>
        </p:nvSpPr>
        <p:spPr bwMode="auto">
          <a:xfrm>
            <a:off x="2057400" y="3762375"/>
            <a:ext cx="6477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Áùp dụng tính chất c</a:t>
            </a:r>
            <a:r>
              <a:rPr lang="vi-VN" sz="2800">
                <a:solidFill>
                  <a:srgbClr val="0000FF"/>
                </a:solidFill>
              </a:rPr>
              <a:t>ơ</a:t>
            </a:r>
            <a:r>
              <a:rPr lang="en-US" sz="2800">
                <a:solidFill>
                  <a:srgbClr val="0000FF"/>
                </a:solidFill>
              </a:rPr>
              <a:t> bản của phân số.</a:t>
            </a:r>
            <a:endParaRPr lang="en-US" sz="2800">
              <a:solidFill>
                <a:srgbClr val="FF3300"/>
              </a:solidFill>
            </a:endParaRPr>
          </a:p>
        </p:txBody>
      </p:sp>
      <p:pic>
        <p:nvPicPr>
          <p:cNvPr id="344100" name="Picture 36" descr="13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541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57200" y="5181600"/>
            <a:ext cx="6477000" cy="1106488"/>
            <a:chOff x="384" y="2976"/>
            <a:chExt cx="4080" cy="697"/>
          </a:xfrm>
        </p:grpSpPr>
        <p:sp>
          <p:nvSpPr>
            <p:cNvPr id="8222" name="Text Box 37"/>
            <p:cNvSpPr txBox="1">
              <a:spLocks noChangeArrowheads="1"/>
            </p:cNvSpPr>
            <p:nvPr/>
          </p:nvSpPr>
          <p:spPr bwMode="auto">
            <a:xfrm>
              <a:off x="384" y="3072"/>
              <a:ext cx="4080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9900"/>
                  </a:solidFill>
                </a:rPr>
                <a:t>Khi nào phân số      là một số nguyên?</a:t>
              </a:r>
            </a:p>
          </p:txBody>
        </p:sp>
        <p:graphicFrame>
          <p:nvGraphicFramePr>
            <p:cNvPr id="8195" name="Object 41">
              <a:hlinkClick r:id="rId6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2208" y="2976"/>
            <a:ext cx="201" cy="672"/>
          </p:xfrm>
          <a:graphic>
            <a:graphicData uri="http://schemas.openxmlformats.org/presentationml/2006/ole">
              <p:oleObj spid="_x0000_s8195" name="Equation" r:id="rId15" imgW="142830" imgH="380910" progId="Equation.3">
                <p:embed/>
              </p:oleObj>
            </a:graphicData>
          </a:graphic>
        </p:graphicFrame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533400" y="5105400"/>
            <a:ext cx="8458200" cy="1182688"/>
            <a:chOff x="336" y="3504"/>
            <a:chExt cx="5328" cy="745"/>
          </a:xfrm>
        </p:grpSpPr>
        <p:sp>
          <p:nvSpPr>
            <p:cNvPr id="8221" name="Text Box 42"/>
            <p:cNvSpPr txBox="1">
              <a:spLocks noChangeArrowheads="1"/>
            </p:cNvSpPr>
            <p:nvPr/>
          </p:nvSpPr>
          <p:spPr bwMode="auto">
            <a:xfrm>
              <a:off x="336" y="3648"/>
              <a:ext cx="532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Phân số      là một số nguyên khi </a:t>
              </a:r>
              <a:r>
                <a:rPr lang="en-US" sz="2800">
                  <a:solidFill>
                    <a:srgbClr val="993300"/>
                  </a:solidFill>
                </a:rPr>
                <a:t>a</a:t>
              </a:r>
              <a:r>
                <a:rPr lang="en-US" sz="2800">
                  <a:solidFill>
                    <a:srgbClr val="0000FF"/>
                  </a:solidFill>
                </a:rPr>
                <a:t> </a:t>
              </a:r>
              <a:r>
                <a:rPr lang="en-US" sz="2800">
                  <a:solidFill>
                    <a:srgbClr val="FF3300"/>
                  </a:solidFill>
                </a:rPr>
                <a:t>chia hết cho</a:t>
              </a:r>
              <a:r>
                <a:rPr lang="en-US" sz="2800">
                  <a:solidFill>
                    <a:srgbClr val="0000FF"/>
                  </a:solidFill>
                </a:rPr>
                <a:t> </a:t>
              </a:r>
              <a:r>
                <a:rPr lang="en-US" sz="2800">
                  <a:solidFill>
                    <a:srgbClr val="993300"/>
                  </a:solidFill>
                </a:rPr>
                <a:t>b</a:t>
              </a:r>
              <a:r>
                <a:rPr lang="en-US" sz="2800">
                  <a:solidFill>
                    <a:srgbClr val="0000FF"/>
                  </a:solidFill>
                </a:rPr>
                <a:t>.</a:t>
              </a:r>
            </a:p>
          </p:txBody>
        </p:sp>
        <p:graphicFrame>
          <p:nvGraphicFramePr>
            <p:cNvPr id="8194" name="Object 43">
              <a:hlinkClick r:id="rId6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1344" y="3504"/>
            <a:ext cx="201" cy="672"/>
          </p:xfrm>
          <a:graphic>
            <a:graphicData uri="http://schemas.openxmlformats.org/presentationml/2006/ole">
              <p:oleObj spid="_x0000_s8194" name="Equation" r:id="rId16" imgW="142830" imgH="380910" progId="Equation.3">
                <p:embed/>
              </p:oleObj>
            </a:graphicData>
          </a:graphic>
        </p:graphicFrame>
      </p:grpSp>
      <p:sp>
        <p:nvSpPr>
          <p:cNvPr id="344111" name="Text Box 47"/>
          <p:cNvSpPr txBox="1">
            <a:spLocks noChangeArrowheads="1"/>
          </p:cNvSpPr>
          <p:nvPr/>
        </p:nvSpPr>
        <p:spPr bwMode="auto">
          <a:xfrm>
            <a:off x="457200" y="4267200"/>
            <a:ext cx="8305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9900"/>
                </a:solidFill>
              </a:rPr>
              <a:t>Để viết một phân số có mẫu âm thành một phân số bằng nó và  có mẫu d</a:t>
            </a:r>
            <a:r>
              <a:rPr lang="vi-VN" sz="2800">
                <a:solidFill>
                  <a:srgbClr val="009900"/>
                </a:solidFill>
              </a:rPr>
              <a:t>ươ</a:t>
            </a:r>
            <a:r>
              <a:rPr lang="en-US" sz="2800">
                <a:solidFill>
                  <a:srgbClr val="009900"/>
                </a:solidFill>
              </a:rPr>
              <a:t>ng ta làm thế nào?</a:t>
            </a:r>
          </a:p>
        </p:txBody>
      </p:sp>
      <p:pic>
        <p:nvPicPr>
          <p:cNvPr id="344112" name="Picture 48" descr="13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4343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4113" name="Text Box 49"/>
          <p:cNvSpPr txBox="1">
            <a:spLocks noChangeArrowheads="1"/>
          </p:cNvSpPr>
          <p:nvPr/>
        </p:nvSpPr>
        <p:spPr bwMode="auto">
          <a:xfrm>
            <a:off x="0" y="426720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    Để viết một phân số có mẫu âm thành một phân số bằng nó và có mẫu d</a:t>
            </a:r>
            <a:r>
              <a:rPr lang="vi-VN" sz="2800">
                <a:solidFill>
                  <a:srgbClr val="0000FF"/>
                </a:solidFill>
              </a:rPr>
              <a:t>ươ</a:t>
            </a:r>
            <a:r>
              <a:rPr lang="en-US" sz="2800">
                <a:solidFill>
                  <a:srgbClr val="0000FF"/>
                </a:solidFill>
              </a:rPr>
              <a:t>ng ta </a:t>
            </a:r>
            <a:r>
              <a:rPr lang="en-US" sz="2800">
                <a:solidFill>
                  <a:srgbClr val="993300"/>
                </a:solidFill>
              </a:rPr>
              <a:t>nhân cả tử và mẫu</a:t>
            </a:r>
            <a:r>
              <a:rPr lang="en-US" sz="2800">
                <a:solidFill>
                  <a:srgbClr val="0000FF"/>
                </a:solidFill>
              </a:rPr>
              <a:t> với </a:t>
            </a:r>
            <a:r>
              <a:rPr lang="en-US" sz="2800">
                <a:solidFill>
                  <a:srgbClr val="FF3300"/>
                </a:solidFill>
              </a:rPr>
              <a:t>(-1)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4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34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4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95" grpId="0"/>
      <p:bldP spid="344099" grpId="0"/>
      <p:bldP spid="344111" grpId="0"/>
      <p:bldP spid="344111" grpId="1"/>
      <p:bldP spid="3441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2667000" y="457200"/>
            <a:ext cx="3352800" cy="954088"/>
            <a:chOff x="1680" y="336"/>
            <a:chExt cx="2112" cy="601"/>
          </a:xfrm>
        </p:grpSpPr>
        <p:sp>
          <p:nvSpPr>
            <p:cNvPr id="25610" name="AutoShape 3"/>
            <p:cNvSpPr>
              <a:spLocks noChangeArrowheads="1"/>
            </p:cNvSpPr>
            <p:nvPr/>
          </p:nvSpPr>
          <p:spPr bwMode="auto">
            <a:xfrm>
              <a:off x="1692" y="406"/>
              <a:ext cx="129" cy="24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00FF00"/>
                </a:gs>
              </a:gsLst>
              <a:lin ang="5400000" scaled="1"/>
            </a:gradFill>
            <a:ln w="9525" algn="ctr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611" name="Text Box 4"/>
            <p:cNvSpPr txBox="1">
              <a:spLocks noChangeArrowheads="1"/>
            </p:cNvSpPr>
            <p:nvPr/>
          </p:nvSpPr>
          <p:spPr bwMode="auto">
            <a:xfrm>
              <a:off x="1680" y="336"/>
              <a:ext cx="2112" cy="601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FF3300"/>
                  </a:solidFill>
                  <a:sym typeface="Wingdings" pitchFamily="2" charset="2"/>
                </a:rPr>
                <a:t> </a:t>
              </a:r>
              <a:r>
                <a:rPr lang="en-US" sz="2800">
                  <a:solidFill>
                    <a:srgbClr val="0000FF"/>
                  </a:solidFill>
                </a:rPr>
                <a:t>Công việc ở nhà :</a:t>
              </a:r>
              <a:endParaRPr lang="en-US" sz="2800" b="0">
                <a:solidFill>
                  <a:srgbClr val="00FF00"/>
                </a:solidFill>
              </a:endParaRPr>
            </a:p>
          </p:txBody>
        </p:sp>
      </p:grpSp>
      <p:pic>
        <p:nvPicPr>
          <p:cNvPr id="25603" name="Picture 5" descr="(238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676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 descr="(238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3886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762000" y="1690688"/>
            <a:ext cx="81534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5000"/>
              </a:spcBef>
            </a:pPr>
            <a:r>
              <a:rPr lang="en-US" sz="2800"/>
              <a:t>Ôn tập lại các kiến thức </a:t>
            </a:r>
            <a:r>
              <a:rPr lang="vi-VN" sz="2800"/>
              <a:t>đ</a:t>
            </a:r>
            <a:r>
              <a:rPr lang="en-US" sz="2800"/>
              <a:t>ã học về phân số.</a:t>
            </a: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838200" y="2819400"/>
            <a:ext cx="7391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5000"/>
              </a:spcBef>
            </a:pPr>
            <a:r>
              <a:rPr lang="en-US" sz="2800"/>
              <a:t>  BTVN: bài 2, bài 4 </a:t>
            </a:r>
          </a:p>
        </p:txBody>
      </p:sp>
      <p:pic>
        <p:nvPicPr>
          <p:cNvPr id="25607" name="Picture 10" descr="(238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743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914400" y="4114800"/>
            <a:ext cx="8153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5000"/>
              </a:spcBef>
            </a:pPr>
            <a:endParaRPr lang="en-US" sz="2800"/>
          </a:p>
        </p:txBody>
      </p:sp>
      <p:sp>
        <p:nvSpPr>
          <p:cNvPr id="25609" name="Text Box 12"/>
          <p:cNvSpPr txBox="1">
            <a:spLocks noChangeArrowheads="1"/>
          </p:cNvSpPr>
          <p:nvPr/>
        </p:nvSpPr>
        <p:spPr bwMode="auto">
          <a:xfrm>
            <a:off x="990600" y="3900488"/>
            <a:ext cx="81534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5000"/>
              </a:spcBef>
            </a:pPr>
            <a:r>
              <a:rPr lang="en-US" sz="2800"/>
              <a:t>Ôn tập rút gọn phân số ở tiểu học.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9232" name="Picture 5" descr="hoi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3" name="Text Box 6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1</a:t>
              </a:r>
            </a:p>
          </p:txBody>
        </p:sp>
      </p:grpSp>
      <p:sp>
        <p:nvSpPr>
          <p:cNvPr id="294940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24600" y="5715000"/>
            <a:ext cx="685800" cy="8382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29"/>
          <p:cNvSpPr txBox="1">
            <a:spLocks noChangeArrowheads="1"/>
          </p:cNvSpPr>
          <p:nvPr/>
        </p:nvSpPr>
        <p:spPr bwMode="auto">
          <a:xfrm>
            <a:off x="457200" y="1600200"/>
            <a:ext cx="822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</a:t>
            </a:r>
            <a:r>
              <a:rPr lang="en-US" sz="2800">
                <a:solidFill>
                  <a:srgbClr val="0000FF"/>
                </a:solidFill>
              </a:rPr>
              <a:t>Tìm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iều kiện của n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ể biểu thức A là phân số?               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  <p:grpSp>
        <p:nvGrpSpPr>
          <p:cNvPr id="9223" name="Group 35"/>
          <p:cNvGrpSpPr>
            <a:grpSpLocks/>
          </p:cNvGrpSpPr>
          <p:nvPr/>
        </p:nvGrpSpPr>
        <p:grpSpPr bwMode="auto">
          <a:xfrm>
            <a:off x="-76200" y="0"/>
            <a:ext cx="8686800" cy="1328738"/>
            <a:chOff x="-48" y="0"/>
            <a:chExt cx="5472" cy="837"/>
          </a:xfrm>
        </p:grpSpPr>
        <p:sp>
          <p:nvSpPr>
            <p:cNvPr id="9231" name="Text Box 33"/>
            <p:cNvSpPr txBox="1">
              <a:spLocks noChangeArrowheads="1"/>
            </p:cNvSpPr>
            <p:nvPr/>
          </p:nvSpPr>
          <p:spPr bwMode="auto">
            <a:xfrm>
              <a:off x="-48" y="240"/>
              <a:ext cx="547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/>
                <a:t>                Cho biểu thức </a:t>
              </a:r>
              <a:r>
                <a:rPr lang="en-US" sz="2600">
                  <a:solidFill>
                    <a:srgbClr val="0000FF"/>
                  </a:solidFill>
                </a:rPr>
                <a:t>    </a:t>
              </a:r>
            </a:p>
          </p:txBody>
        </p:sp>
        <p:graphicFrame>
          <p:nvGraphicFramePr>
            <p:cNvPr id="9219" name="Object 34"/>
            <p:cNvGraphicFramePr>
              <a:graphicFrameLocks noChangeAspect="1"/>
            </p:cNvGraphicFramePr>
            <p:nvPr/>
          </p:nvGraphicFramePr>
          <p:xfrm>
            <a:off x="2241" y="0"/>
            <a:ext cx="2511" cy="837"/>
          </p:xfrm>
          <a:graphic>
            <a:graphicData uri="http://schemas.openxmlformats.org/presentationml/2006/ole">
              <p:oleObj spid="_x0000_s9219" name="Equation" r:id="rId4" imgW="1180588" imgH="393529" progId="Equation.3">
                <p:embed/>
              </p:oleObj>
            </a:graphicData>
          </a:graphic>
        </p:graphicFrame>
      </p:grpSp>
      <p:sp>
        <p:nvSpPr>
          <p:cNvPr id="294948" name="Text Box 36"/>
          <p:cNvSpPr txBox="1">
            <a:spLocks noChangeArrowheads="1"/>
          </p:cNvSpPr>
          <p:nvPr/>
        </p:nvSpPr>
        <p:spPr bwMode="auto">
          <a:xfrm>
            <a:off x="381000" y="312420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</a:t>
            </a:r>
            <a:r>
              <a:rPr lang="en-US" sz="2800">
                <a:solidFill>
                  <a:srgbClr val="0000FF"/>
                </a:solidFill>
              </a:rPr>
              <a:t> Để biểu thức A là phân số ta có:               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94949" name="Text Box 37"/>
          <p:cNvSpPr txBox="1">
            <a:spLocks noChangeArrowheads="1"/>
          </p:cNvSpPr>
          <p:nvPr/>
        </p:nvSpPr>
        <p:spPr bwMode="auto">
          <a:xfrm>
            <a:off x="1447800" y="37338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n – 3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FF"/>
                </a:solidFill>
              </a:rPr>
              <a:t> 0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294950" name="Text Box 38"/>
          <p:cNvSpPr txBox="1">
            <a:spLocks noChangeArrowheads="1"/>
          </p:cNvSpPr>
          <p:nvPr/>
        </p:nvSpPr>
        <p:spPr bwMode="auto">
          <a:xfrm>
            <a:off x="3048000" y="37338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=&gt;    n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≠ 3</a:t>
            </a:r>
          </a:p>
        </p:txBody>
      </p:sp>
      <p:sp>
        <p:nvSpPr>
          <p:cNvPr id="294951" name="Text Box 39"/>
          <p:cNvSpPr txBox="1">
            <a:spLocks noChangeArrowheads="1"/>
          </p:cNvSpPr>
          <p:nvPr/>
        </p:nvSpPr>
        <p:spPr bwMode="auto">
          <a:xfrm>
            <a:off x="3581400" y="23622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GIẢI</a:t>
            </a:r>
          </a:p>
        </p:txBody>
      </p:sp>
      <p:sp>
        <p:nvSpPr>
          <p:cNvPr id="9228" name="AutoShape 40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9000" y="58674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52400" y="4419600"/>
            <a:ext cx="8763000" cy="523875"/>
            <a:chOff x="96" y="2784"/>
            <a:chExt cx="5520" cy="330"/>
          </a:xfrm>
        </p:grpSpPr>
        <p:sp>
          <p:nvSpPr>
            <p:cNvPr id="9230" name="Text Box 41"/>
            <p:cNvSpPr txBox="1">
              <a:spLocks noChangeArrowheads="1"/>
            </p:cNvSpPr>
            <p:nvPr/>
          </p:nvSpPr>
          <p:spPr bwMode="auto">
            <a:xfrm>
              <a:off x="96" y="2784"/>
              <a:ext cx="55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Vậy với             và </a:t>
              </a:r>
              <a:r>
                <a:rPr lang="en-US" sz="2800">
                  <a:solidFill>
                    <a:srgbClr val="FF3300"/>
                  </a:solidFill>
                </a:rPr>
                <a:t>n </a:t>
              </a:r>
              <a:r>
                <a:rPr lang="en-US" sz="280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≠</a:t>
              </a:r>
              <a:r>
                <a:rPr lang="en-US" sz="2800">
                  <a:solidFill>
                    <a:srgbClr val="FF3300"/>
                  </a:solidFill>
                  <a:cs typeface="Times New Roman" pitchFamily="18" charset="0"/>
                </a:rPr>
                <a:t> 3</a:t>
              </a:r>
              <a:r>
                <a:rPr lang="en-US" sz="2800">
                  <a:solidFill>
                    <a:srgbClr val="0000FF"/>
                  </a:solidFill>
                  <a:cs typeface="Times New Roman" pitchFamily="18" charset="0"/>
                </a:rPr>
                <a:t> thì biểu thức A là phân số</a:t>
              </a:r>
            </a:p>
          </p:txBody>
        </p:sp>
        <p:graphicFrame>
          <p:nvGraphicFramePr>
            <p:cNvPr id="9218" name="Object 43"/>
            <p:cNvGraphicFramePr>
              <a:graphicFrameLocks noChangeAspect="1"/>
            </p:cNvGraphicFramePr>
            <p:nvPr/>
          </p:nvGraphicFramePr>
          <p:xfrm>
            <a:off x="960" y="2802"/>
            <a:ext cx="624" cy="291"/>
          </p:xfrm>
          <a:graphic>
            <a:graphicData uri="http://schemas.openxmlformats.org/presentationml/2006/ole">
              <p:oleObj spid="_x0000_s9218" name="Equation" r:id="rId6" imgW="380670" imgH="177646" progId="Equation.3">
                <p:embed/>
              </p:oleObj>
            </a:graphicData>
          </a:graphic>
        </p:graphicFrame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4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4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4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4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4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940"/>
                  </p:tgtEl>
                </p:cond>
              </p:nextCondLst>
            </p:seq>
          </p:childTnLst>
        </p:cTn>
      </p:par>
    </p:tnLst>
    <p:bldLst>
      <p:bldP spid="294948" grpId="0"/>
      <p:bldP spid="294949" grpId="0"/>
      <p:bldP spid="294950" grpId="0"/>
      <p:bldP spid="2949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26637" name="Picture 3" descr="hoi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8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2</a:t>
              </a:r>
            </a:p>
          </p:txBody>
        </p:sp>
      </p:grp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sáu số: -3; -2; 5; 6; 10; -7. Ta có thể lập </a:t>
            </a:r>
            <a:r>
              <a:rPr lang="vi-VN" sz="3200">
                <a:solidFill>
                  <a:srgbClr val="0000FF"/>
                </a:solidFill>
              </a:rPr>
              <a:t>đư</a:t>
            </a:r>
            <a:r>
              <a:rPr lang="en-US" sz="3200">
                <a:solidFill>
                  <a:srgbClr val="0000FF"/>
                </a:solidFill>
              </a:rPr>
              <a:t>ợc bao nhiêu cặp phân số bằng nhau từ bốn trong sáu số trên?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a)    0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b)    2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c)    4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d)    6</a:t>
            </a:r>
          </a:p>
          <a:p>
            <a:pPr algn="just">
              <a:spcBef>
                <a:spcPct val="50000"/>
              </a:spcBef>
            </a:pP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299015" name="AutoShape 7"/>
          <p:cNvSpPr>
            <a:spLocks noChangeArrowheads="1"/>
          </p:cNvSpPr>
          <p:nvPr/>
        </p:nvSpPr>
        <p:spPr bwMode="auto">
          <a:xfrm>
            <a:off x="2209800" y="33528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9016" name="AutoShape 8"/>
          <p:cNvSpPr>
            <a:spLocks noChangeArrowheads="1"/>
          </p:cNvSpPr>
          <p:nvPr/>
        </p:nvSpPr>
        <p:spPr bwMode="auto">
          <a:xfrm>
            <a:off x="1905000" y="1752600"/>
            <a:ext cx="2057400" cy="990600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299017" name="AutoShape 9"/>
          <p:cNvSpPr>
            <a:spLocks noChangeArrowheads="1"/>
          </p:cNvSpPr>
          <p:nvPr/>
        </p:nvSpPr>
        <p:spPr bwMode="auto">
          <a:xfrm>
            <a:off x="2209800" y="25146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9018" name="AutoShape 10"/>
          <p:cNvSpPr>
            <a:spLocks noChangeArrowheads="1"/>
          </p:cNvSpPr>
          <p:nvPr/>
        </p:nvSpPr>
        <p:spPr bwMode="auto">
          <a:xfrm>
            <a:off x="2209800" y="41910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9019" name="Oval 11"/>
          <p:cNvSpPr>
            <a:spLocks noChangeArrowheads="1"/>
          </p:cNvSpPr>
          <p:nvPr/>
        </p:nvSpPr>
        <p:spPr bwMode="auto">
          <a:xfrm>
            <a:off x="457200" y="3581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c)</a:t>
            </a:r>
          </a:p>
        </p:txBody>
      </p:sp>
      <p:sp>
        <p:nvSpPr>
          <p:cNvPr id="299020" name="Oval 12"/>
          <p:cNvSpPr>
            <a:spLocks noChangeArrowheads="1"/>
          </p:cNvSpPr>
          <p:nvPr/>
        </p:nvSpPr>
        <p:spPr bwMode="auto">
          <a:xfrm>
            <a:off x="457200" y="2819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b)</a:t>
            </a:r>
          </a:p>
        </p:txBody>
      </p:sp>
      <p:sp>
        <p:nvSpPr>
          <p:cNvPr id="299021" name="Oval 13"/>
          <p:cNvSpPr>
            <a:spLocks noChangeArrowheads="1"/>
          </p:cNvSpPr>
          <p:nvPr/>
        </p:nvSpPr>
        <p:spPr bwMode="auto">
          <a:xfrm>
            <a:off x="457200" y="2057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a)</a:t>
            </a:r>
          </a:p>
        </p:txBody>
      </p:sp>
      <p:sp>
        <p:nvSpPr>
          <p:cNvPr id="299022" name="Oval 14"/>
          <p:cNvSpPr>
            <a:spLocks noChangeArrowheads="1"/>
          </p:cNvSpPr>
          <p:nvPr/>
        </p:nvSpPr>
        <p:spPr bwMode="auto">
          <a:xfrm>
            <a:off x="457200" y="42672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d)</a:t>
            </a:r>
          </a:p>
        </p:txBody>
      </p:sp>
      <p:sp>
        <p:nvSpPr>
          <p:cNvPr id="26636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5638800"/>
            <a:ext cx="685800" cy="8382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90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01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990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0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990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02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990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022"/>
                  </p:tgtEl>
                </p:cond>
              </p:nextCondLst>
            </p:seq>
          </p:childTnLst>
        </p:cTn>
      </p:par>
    </p:tnLst>
    <p:bldLst>
      <p:bldP spid="299015" grpId="0" animBg="1"/>
      <p:bldP spid="299015" grpId="1" animBg="1"/>
      <p:bldP spid="299016" grpId="0" animBg="1"/>
      <p:bldP spid="299017" grpId="0" animBg="1"/>
      <p:bldP spid="299017" grpId="1" animBg="1"/>
      <p:bldP spid="299018" grpId="0" animBg="1"/>
      <p:bldP spid="29901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27654" name="Picture 3" descr="hoi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655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2</a:t>
              </a:r>
            </a:p>
          </p:txBody>
        </p:sp>
      </p:grp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2800">
                <a:solidFill>
                  <a:srgbClr val="0000FF"/>
                </a:solidFill>
              </a:rPr>
              <a:t>Cho sáu số: -3; -2; 5; 6; 10; -7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329743" name="Text Box 15"/>
          <p:cNvSpPr txBox="1">
            <a:spLocks noChangeArrowheads="1"/>
          </p:cNvSpPr>
          <p:nvPr/>
        </p:nvSpPr>
        <p:spPr bwMode="auto">
          <a:xfrm>
            <a:off x="228600" y="1295400"/>
            <a:ext cx="8915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Trong sáu số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ã cho, ta không lập </a:t>
            </a:r>
            <a:r>
              <a:rPr lang="vi-VN" sz="2800">
                <a:solidFill>
                  <a:srgbClr val="0000FF"/>
                </a:solidFill>
              </a:rPr>
              <a:t>đư</a:t>
            </a:r>
            <a:r>
              <a:rPr lang="en-US" sz="2800">
                <a:solidFill>
                  <a:srgbClr val="0000FF"/>
                </a:solidFill>
              </a:rPr>
              <a:t>ợc tích dạng </a:t>
            </a:r>
            <a:r>
              <a:rPr lang="en-US" sz="2800">
                <a:solidFill>
                  <a:srgbClr val="FF3300"/>
                </a:solidFill>
              </a:rPr>
              <a:t>a.d=b.c</a:t>
            </a:r>
            <a:r>
              <a:rPr lang="en-US" sz="2800">
                <a:solidFill>
                  <a:srgbClr val="0000FF"/>
                </a:solidFill>
              </a:rPr>
              <a:t> . Vậy không có phân số nào thỏa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iều kiện của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ề bài.</a:t>
            </a:r>
            <a:endParaRPr lang="en-US" sz="2800">
              <a:solidFill>
                <a:srgbClr val="FF3300"/>
              </a:solidFill>
            </a:endParaRPr>
          </a:p>
        </p:txBody>
      </p:sp>
      <p:sp>
        <p:nvSpPr>
          <p:cNvPr id="27653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2"/>
          <p:cNvGrpSpPr>
            <a:grpSpLocks/>
          </p:cNvGrpSpPr>
          <p:nvPr/>
        </p:nvGrpSpPr>
        <p:grpSpPr bwMode="auto">
          <a:xfrm>
            <a:off x="228600" y="152400"/>
            <a:ext cx="1066800" cy="736600"/>
            <a:chOff x="384" y="182"/>
            <a:chExt cx="528" cy="394"/>
          </a:xfrm>
        </p:grpSpPr>
        <p:pic>
          <p:nvPicPr>
            <p:cNvPr id="10256" name="Picture 3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7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3</a:t>
              </a:r>
            </a:p>
          </p:txBody>
        </p:sp>
      </p:grpSp>
      <p:sp>
        <p:nvSpPr>
          <p:cNvPr id="300041" name="AutoShape 9"/>
          <p:cNvSpPr>
            <a:spLocks noChangeArrowheads="1"/>
          </p:cNvSpPr>
          <p:nvPr/>
        </p:nvSpPr>
        <p:spPr bwMode="auto">
          <a:xfrm>
            <a:off x="6858000" y="25146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300042" name="AutoShape 10"/>
          <p:cNvSpPr>
            <a:spLocks noChangeArrowheads="1"/>
          </p:cNvSpPr>
          <p:nvPr/>
        </p:nvSpPr>
        <p:spPr bwMode="auto">
          <a:xfrm>
            <a:off x="1981200" y="2667000"/>
            <a:ext cx="2057400" cy="990600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300045" name="Oval 13"/>
          <p:cNvSpPr>
            <a:spLocks noChangeArrowheads="1"/>
          </p:cNvSpPr>
          <p:nvPr/>
        </p:nvSpPr>
        <p:spPr bwMode="auto">
          <a:xfrm>
            <a:off x="5029200" y="27432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33CC"/>
                </a:solidFill>
              </a:rPr>
              <a:t>b)</a:t>
            </a:r>
          </a:p>
        </p:txBody>
      </p:sp>
      <p:sp>
        <p:nvSpPr>
          <p:cNvPr id="300047" name="Oval 15"/>
          <p:cNvSpPr>
            <a:spLocks noChangeArrowheads="1"/>
          </p:cNvSpPr>
          <p:nvPr/>
        </p:nvSpPr>
        <p:spPr bwMode="auto">
          <a:xfrm>
            <a:off x="228600" y="27432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0033CC"/>
                </a:solidFill>
              </a:rPr>
              <a:t>a)</a:t>
            </a:r>
          </a:p>
        </p:txBody>
      </p:sp>
      <p:sp>
        <p:nvSpPr>
          <p:cNvPr id="10249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5638800"/>
            <a:ext cx="685800" cy="8382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10250" name="Group 27"/>
          <p:cNvGrpSpPr>
            <a:grpSpLocks/>
          </p:cNvGrpSpPr>
          <p:nvPr/>
        </p:nvGrpSpPr>
        <p:grpSpPr bwMode="auto">
          <a:xfrm>
            <a:off x="-76200" y="131763"/>
            <a:ext cx="9525000" cy="1104900"/>
            <a:chOff x="-144" y="1920"/>
            <a:chExt cx="6000" cy="696"/>
          </a:xfrm>
        </p:grpSpPr>
        <p:sp>
          <p:nvSpPr>
            <p:cNvPr id="10255" name="Text Box 28"/>
            <p:cNvSpPr txBox="1">
              <a:spLocks noChangeArrowheads="1"/>
            </p:cNvSpPr>
            <p:nvPr/>
          </p:nvSpPr>
          <p:spPr bwMode="auto">
            <a:xfrm>
              <a:off x="-144" y="2092"/>
              <a:ext cx="600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                  Có thể có phân số                                          sao cho:                    </a:t>
              </a:r>
              <a:endParaRPr lang="en-US" sz="2400">
                <a:solidFill>
                  <a:srgbClr val="0000FF"/>
                </a:solidFill>
              </a:endParaRPr>
            </a:p>
          </p:txBody>
        </p:sp>
        <p:graphicFrame>
          <p:nvGraphicFramePr>
            <p:cNvPr id="10243" name="Object 29"/>
            <p:cNvGraphicFramePr>
              <a:graphicFrameLocks noChangeAspect="1"/>
            </p:cNvGraphicFramePr>
            <p:nvPr/>
          </p:nvGraphicFramePr>
          <p:xfrm>
            <a:off x="2640" y="1920"/>
            <a:ext cx="2064" cy="696"/>
          </p:xfrm>
          <a:graphic>
            <a:graphicData uri="http://schemas.openxmlformats.org/presentationml/2006/ole">
              <p:oleObj spid="_x0000_s10243" name="Equation" r:id="rId6" imgW="1167893" imgH="393529" progId="Equation.3">
                <p:embed/>
              </p:oleObj>
            </a:graphicData>
          </a:graphic>
        </p:graphicFrame>
      </p:grpSp>
      <p:graphicFrame>
        <p:nvGraphicFramePr>
          <p:cNvPr id="10242" name="Object 33"/>
          <p:cNvGraphicFramePr>
            <a:graphicFrameLocks noChangeAspect="1"/>
          </p:cNvGraphicFramePr>
          <p:nvPr/>
        </p:nvGraphicFramePr>
        <p:xfrm>
          <a:off x="304800" y="889000"/>
          <a:ext cx="8856663" cy="1219200"/>
        </p:xfrm>
        <a:graphic>
          <a:graphicData uri="http://schemas.openxmlformats.org/presentationml/2006/ole">
            <p:oleObj spid="_x0000_s10242" name="Equation" r:id="rId7" imgW="3124170" imgH="419190" progId="Equation.3">
              <p:embed/>
            </p:oleObj>
          </a:graphicData>
        </a:graphic>
      </p:graphicFrame>
      <p:sp>
        <p:nvSpPr>
          <p:cNvPr id="10251" name="Text Box 34"/>
          <p:cNvSpPr txBox="1">
            <a:spLocks noChangeArrowheads="1"/>
          </p:cNvSpPr>
          <p:nvPr/>
        </p:nvSpPr>
        <p:spPr bwMode="auto">
          <a:xfrm>
            <a:off x="1295400" y="815975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.m</a:t>
            </a:r>
          </a:p>
        </p:txBody>
      </p:sp>
      <p:sp>
        <p:nvSpPr>
          <p:cNvPr id="10252" name="Text Box 35"/>
          <p:cNvSpPr txBox="1">
            <a:spLocks noChangeArrowheads="1"/>
          </p:cNvSpPr>
          <p:nvPr/>
        </p:nvSpPr>
        <p:spPr bwMode="auto">
          <a:xfrm>
            <a:off x="1295400" y="1401763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.n</a:t>
            </a:r>
          </a:p>
        </p:txBody>
      </p:sp>
      <p:sp>
        <p:nvSpPr>
          <p:cNvPr id="10253" name="Text Box 39"/>
          <p:cNvSpPr txBox="1">
            <a:spLocks noChangeArrowheads="1"/>
          </p:cNvSpPr>
          <p:nvPr/>
        </p:nvSpPr>
        <p:spPr bwMode="auto">
          <a:xfrm>
            <a:off x="990600" y="28194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Có</a:t>
            </a:r>
            <a:endParaRPr lang="en-US" sz="2400">
              <a:solidFill>
                <a:srgbClr val="FF3300"/>
              </a:solidFill>
            </a:endParaRPr>
          </a:p>
        </p:txBody>
      </p:sp>
      <p:sp>
        <p:nvSpPr>
          <p:cNvPr id="10254" name="Text Box 40"/>
          <p:cNvSpPr txBox="1">
            <a:spLocks noChangeArrowheads="1"/>
          </p:cNvSpPr>
          <p:nvPr/>
        </p:nvSpPr>
        <p:spPr bwMode="auto">
          <a:xfrm>
            <a:off x="5715000" y="27432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Không</a:t>
            </a:r>
            <a:endParaRPr lang="en-US" sz="24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00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00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04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00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047"/>
                  </p:tgtEl>
                </p:cond>
              </p:nextCondLst>
            </p:seq>
          </p:childTnLst>
        </p:cTn>
      </p:par>
    </p:tnLst>
    <p:bldLst>
      <p:bldP spid="300041" grpId="0" animBg="1"/>
      <p:bldP spid="300041" grpId="1" animBg="1"/>
      <p:bldP spid="3000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9" name="Group 23"/>
          <p:cNvGrpSpPr>
            <a:grpSpLocks/>
          </p:cNvGrpSpPr>
          <p:nvPr/>
        </p:nvGrpSpPr>
        <p:grpSpPr bwMode="auto">
          <a:xfrm>
            <a:off x="-152400" y="228600"/>
            <a:ext cx="9525000" cy="1104900"/>
            <a:chOff x="-144" y="1920"/>
            <a:chExt cx="6000" cy="696"/>
          </a:xfrm>
        </p:grpSpPr>
        <p:sp>
          <p:nvSpPr>
            <p:cNvPr id="11278" name="Text Box 24"/>
            <p:cNvSpPr txBox="1">
              <a:spLocks noChangeArrowheads="1"/>
            </p:cNvSpPr>
            <p:nvPr/>
          </p:nvSpPr>
          <p:spPr bwMode="auto">
            <a:xfrm>
              <a:off x="-144" y="2092"/>
              <a:ext cx="600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                  Có thể có phân số                                          sao cho:                    </a:t>
              </a:r>
              <a:endParaRPr lang="en-US" sz="2400">
                <a:solidFill>
                  <a:srgbClr val="0000FF"/>
                </a:solidFill>
              </a:endParaRPr>
            </a:p>
          </p:txBody>
        </p:sp>
        <p:graphicFrame>
          <p:nvGraphicFramePr>
            <p:cNvPr id="11268" name="Object 25"/>
            <p:cNvGraphicFramePr>
              <a:graphicFrameLocks noChangeAspect="1"/>
            </p:cNvGraphicFramePr>
            <p:nvPr/>
          </p:nvGraphicFramePr>
          <p:xfrm>
            <a:off x="2640" y="1920"/>
            <a:ext cx="2064" cy="696"/>
          </p:xfrm>
          <a:graphic>
            <a:graphicData uri="http://schemas.openxmlformats.org/presentationml/2006/ole">
              <p:oleObj spid="_x0000_s11268" name="Equation" r:id="rId3" imgW="1167893" imgH="393529" progId="Equation.3">
                <p:embed/>
              </p:oleObj>
            </a:graphicData>
          </a:graphic>
        </p:graphicFrame>
      </p:grpSp>
      <p:grpSp>
        <p:nvGrpSpPr>
          <p:cNvPr id="11270" name="Group 2"/>
          <p:cNvGrpSpPr>
            <a:grpSpLocks/>
          </p:cNvGrpSpPr>
          <p:nvPr/>
        </p:nvGrpSpPr>
        <p:grpSpPr bwMode="auto">
          <a:xfrm>
            <a:off x="152400" y="228600"/>
            <a:ext cx="1066800" cy="736600"/>
            <a:chOff x="384" y="182"/>
            <a:chExt cx="528" cy="394"/>
          </a:xfrm>
        </p:grpSpPr>
        <p:pic>
          <p:nvPicPr>
            <p:cNvPr id="11276" name="Picture 3" descr="hoi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7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3</a:t>
              </a:r>
            </a:p>
          </p:txBody>
        </p:sp>
      </p:grpSp>
      <p:sp>
        <p:nvSpPr>
          <p:cNvPr id="11271" name="AutoShape 2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aphicFrame>
        <p:nvGraphicFramePr>
          <p:cNvPr id="11266" name="Object 26"/>
          <p:cNvGraphicFramePr>
            <a:graphicFrameLocks noChangeAspect="1"/>
          </p:cNvGraphicFramePr>
          <p:nvPr/>
        </p:nvGraphicFramePr>
        <p:xfrm>
          <a:off x="493713" y="985838"/>
          <a:ext cx="8856662" cy="1219200"/>
        </p:xfrm>
        <a:graphic>
          <a:graphicData uri="http://schemas.openxmlformats.org/presentationml/2006/ole">
            <p:oleObj spid="_x0000_s11266" name="Equation" r:id="rId6" imgW="3124170" imgH="419190" progId="Equation.3">
              <p:embed/>
            </p:oleObj>
          </a:graphicData>
        </a:graphic>
      </p:graphicFrame>
      <p:sp>
        <p:nvSpPr>
          <p:cNvPr id="11272" name="Text Box 27"/>
          <p:cNvSpPr txBox="1">
            <a:spLocks noChangeArrowheads="1"/>
          </p:cNvSpPr>
          <p:nvPr/>
        </p:nvSpPr>
        <p:spPr bwMode="auto">
          <a:xfrm>
            <a:off x="1447800" y="968375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</a:rPr>
              <a:t>.m</a:t>
            </a:r>
          </a:p>
        </p:txBody>
      </p:sp>
      <p:sp>
        <p:nvSpPr>
          <p:cNvPr id="11273" name="Text Box 28"/>
          <p:cNvSpPr txBox="1">
            <a:spLocks noChangeArrowheads="1"/>
          </p:cNvSpPr>
          <p:nvPr/>
        </p:nvSpPr>
        <p:spPr bwMode="auto">
          <a:xfrm>
            <a:off x="1447800" y="1554163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.n</a:t>
            </a:r>
          </a:p>
        </p:txBody>
      </p:sp>
      <p:sp>
        <p:nvSpPr>
          <p:cNvPr id="331805" name="Text Box 29"/>
          <p:cNvSpPr txBox="1">
            <a:spLocks noChangeArrowheads="1"/>
          </p:cNvSpPr>
          <p:nvPr/>
        </p:nvSpPr>
        <p:spPr bwMode="auto">
          <a:xfrm>
            <a:off x="3581400" y="24765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0">
                <a:solidFill>
                  <a:srgbClr val="0000FF"/>
                </a:solidFill>
              </a:rPr>
              <a:t>   </a:t>
            </a:r>
            <a:r>
              <a:rPr lang="en-US" sz="2400" u="sng">
                <a:solidFill>
                  <a:srgbClr val="0000FF"/>
                </a:solidFill>
              </a:rPr>
              <a:t>Trả lời</a:t>
            </a:r>
            <a:endParaRPr lang="en-US" sz="2400" u="sng">
              <a:solidFill>
                <a:srgbClr val="FF3300"/>
              </a:solidFill>
            </a:endParaRPr>
          </a:p>
        </p:txBody>
      </p:sp>
      <p:sp>
        <p:nvSpPr>
          <p:cNvPr id="331806" name="Text Box 30"/>
          <p:cNvSpPr txBox="1">
            <a:spLocks noChangeArrowheads="1"/>
          </p:cNvSpPr>
          <p:nvPr/>
        </p:nvSpPr>
        <p:spPr bwMode="auto">
          <a:xfrm>
            <a:off x="304800" y="3421063"/>
            <a:ext cx="822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0">
                <a:solidFill>
                  <a:srgbClr val="0000FF"/>
                </a:solidFill>
              </a:rPr>
              <a:t>        </a:t>
            </a:r>
            <a:r>
              <a:rPr lang="en-US" sz="2400">
                <a:solidFill>
                  <a:srgbClr val="0000FF"/>
                </a:solidFill>
              </a:rPr>
              <a:t>Khi a=0 ta có:</a:t>
            </a:r>
            <a:endParaRPr lang="en-US" sz="2400">
              <a:solidFill>
                <a:srgbClr val="FF3300"/>
              </a:solidFill>
            </a:endParaRPr>
          </a:p>
        </p:txBody>
      </p:sp>
      <p:graphicFrame>
        <p:nvGraphicFramePr>
          <p:cNvPr id="331807" name="Object 31"/>
          <p:cNvGraphicFramePr>
            <a:graphicFrameLocks noChangeAspect="1"/>
          </p:cNvGraphicFramePr>
          <p:nvPr/>
        </p:nvGraphicFramePr>
        <p:xfrm>
          <a:off x="3665538" y="3195638"/>
          <a:ext cx="2811462" cy="1168400"/>
        </p:xfrm>
        <a:graphic>
          <a:graphicData uri="http://schemas.openxmlformats.org/presentationml/2006/ole">
            <p:oleObj spid="_x0000_s11267" name="Equation" r:id="rId7" imgW="875920" imgH="393529" progId="Equation.3">
              <p:embed/>
            </p:oleObj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805" grpId="0"/>
      <p:bldP spid="33180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12302" name="Picture 3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3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4</a:t>
              </a:r>
            </a:p>
          </p:txBody>
        </p:sp>
      </p:grp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570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 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Tổng x + y + z bằng: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  a)    9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  b)    15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  c)    1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  d)    -7</a:t>
            </a:r>
          </a:p>
          <a:p>
            <a:pPr algn="just">
              <a:spcBef>
                <a:spcPct val="50000"/>
              </a:spcBef>
            </a:pPr>
            <a:endParaRPr lang="en-US" sz="3200">
              <a:solidFill>
                <a:srgbClr val="FF3300"/>
              </a:solidFill>
            </a:endParaRPr>
          </a:p>
        </p:txBody>
      </p:sp>
      <p:graphicFrame>
        <p:nvGraphicFramePr>
          <p:cNvPr id="12290" name="Object 6"/>
          <p:cNvGraphicFramePr>
            <a:graphicFrameLocks noChangeAspect="1"/>
          </p:cNvGraphicFramePr>
          <p:nvPr/>
        </p:nvGraphicFramePr>
        <p:xfrm>
          <a:off x="2209800" y="76200"/>
          <a:ext cx="4191000" cy="1355725"/>
        </p:xfrm>
        <a:graphic>
          <a:graphicData uri="http://schemas.openxmlformats.org/presentationml/2006/ole">
            <p:oleObj spid="_x0000_s12290" name="Equation" r:id="rId6" imgW="1286010" imgH="409485" progId="Equation.3">
              <p:embed/>
            </p:oleObj>
          </a:graphicData>
        </a:graphic>
      </p:graphicFrame>
      <p:sp>
        <p:nvSpPr>
          <p:cNvPr id="297992" name="AutoShape 8"/>
          <p:cNvSpPr>
            <a:spLocks noChangeArrowheads="1"/>
          </p:cNvSpPr>
          <p:nvPr/>
        </p:nvSpPr>
        <p:spPr bwMode="auto">
          <a:xfrm>
            <a:off x="2438400" y="38862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7993" name="AutoShape 9"/>
          <p:cNvSpPr>
            <a:spLocks noChangeArrowheads="1"/>
          </p:cNvSpPr>
          <p:nvPr/>
        </p:nvSpPr>
        <p:spPr bwMode="auto">
          <a:xfrm>
            <a:off x="2057400" y="2209800"/>
            <a:ext cx="2057400" cy="990600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297994" name="AutoShape 10"/>
          <p:cNvSpPr>
            <a:spLocks noChangeArrowheads="1"/>
          </p:cNvSpPr>
          <p:nvPr/>
        </p:nvSpPr>
        <p:spPr bwMode="auto">
          <a:xfrm>
            <a:off x="2362200" y="30480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7995" name="AutoShape 11"/>
          <p:cNvSpPr>
            <a:spLocks noChangeArrowheads="1"/>
          </p:cNvSpPr>
          <p:nvPr/>
        </p:nvSpPr>
        <p:spPr bwMode="auto">
          <a:xfrm>
            <a:off x="2362200" y="47244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7996" name="Oval 12"/>
          <p:cNvSpPr>
            <a:spLocks noChangeArrowheads="1"/>
          </p:cNvSpPr>
          <p:nvPr/>
        </p:nvSpPr>
        <p:spPr bwMode="auto">
          <a:xfrm>
            <a:off x="609600" y="4038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c)</a:t>
            </a:r>
          </a:p>
        </p:txBody>
      </p:sp>
      <p:sp>
        <p:nvSpPr>
          <p:cNvPr id="297997" name="Oval 13"/>
          <p:cNvSpPr>
            <a:spLocks noChangeArrowheads="1"/>
          </p:cNvSpPr>
          <p:nvPr/>
        </p:nvSpPr>
        <p:spPr bwMode="auto">
          <a:xfrm>
            <a:off x="609600" y="3276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b)</a:t>
            </a:r>
          </a:p>
        </p:txBody>
      </p:sp>
      <p:sp>
        <p:nvSpPr>
          <p:cNvPr id="297998" name="Oval 14"/>
          <p:cNvSpPr>
            <a:spLocks noChangeArrowheads="1"/>
          </p:cNvSpPr>
          <p:nvPr/>
        </p:nvSpPr>
        <p:spPr bwMode="auto">
          <a:xfrm>
            <a:off x="609600" y="2514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a)</a:t>
            </a:r>
          </a:p>
        </p:txBody>
      </p:sp>
      <p:sp>
        <p:nvSpPr>
          <p:cNvPr id="297999" name="Oval 15"/>
          <p:cNvSpPr>
            <a:spLocks noChangeArrowheads="1"/>
          </p:cNvSpPr>
          <p:nvPr/>
        </p:nvSpPr>
        <p:spPr bwMode="auto">
          <a:xfrm>
            <a:off x="609600" y="48006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d)</a:t>
            </a:r>
          </a:p>
        </p:txBody>
      </p:sp>
      <p:sp>
        <p:nvSpPr>
          <p:cNvPr id="12301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5638800"/>
            <a:ext cx="685800" cy="8382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79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99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979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99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979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99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979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999"/>
                  </p:tgtEl>
                </p:cond>
              </p:nextCondLst>
            </p:seq>
          </p:childTnLst>
        </p:cTn>
      </p:par>
    </p:tnLst>
    <p:bldLst>
      <p:bldP spid="297992" grpId="0" animBg="1"/>
      <p:bldP spid="297992" grpId="1" animBg="1"/>
      <p:bldP spid="297993" grpId="0" animBg="1"/>
      <p:bldP spid="297994" grpId="0" animBg="1"/>
      <p:bldP spid="297994" grpId="1" animBg="1"/>
      <p:bldP spid="297995" grpId="0" animBg="1"/>
      <p:bldP spid="29799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8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13322" name="Picture 3" descr="hoi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3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4</a:t>
              </a:r>
            </a:p>
          </p:txBody>
        </p:sp>
      </p:grp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                                  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 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</a:t>
            </a:r>
            <a:endParaRPr lang="en-US" sz="3200">
              <a:solidFill>
                <a:srgbClr val="FF3300"/>
              </a:solidFill>
            </a:endParaRP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2209800" y="76200"/>
          <a:ext cx="4191000" cy="1355725"/>
        </p:xfrm>
        <a:graphic>
          <a:graphicData uri="http://schemas.openxmlformats.org/presentationml/2006/ole">
            <p:oleObj spid="_x0000_s13314" name="Equation" r:id="rId4" imgW="1286010" imgH="409485" progId="Equation.3">
              <p:embed/>
            </p:oleObj>
          </a:graphicData>
        </a:graphic>
      </p:graphicFrame>
      <p:graphicFrame>
        <p:nvGraphicFramePr>
          <p:cNvPr id="332818" name="Object 18"/>
          <p:cNvGraphicFramePr>
            <a:graphicFrameLocks noChangeAspect="1"/>
          </p:cNvGraphicFramePr>
          <p:nvPr/>
        </p:nvGraphicFramePr>
        <p:xfrm>
          <a:off x="106363" y="1447800"/>
          <a:ext cx="4148137" cy="1273175"/>
        </p:xfrm>
        <a:graphic>
          <a:graphicData uri="http://schemas.openxmlformats.org/presentationml/2006/ole">
            <p:oleObj spid="_x0000_s13315" name="Equation" r:id="rId5" imgW="1276290" imgH="380910" progId="Equation.3">
              <p:embed/>
            </p:oleObj>
          </a:graphicData>
        </a:graphic>
      </p:graphicFrame>
      <p:graphicFrame>
        <p:nvGraphicFramePr>
          <p:cNvPr id="332819" name="Object 19"/>
          <p:cNvGraphicFramePr>
            <a:graphicFrameLocks noChangeAspect="1"/>
          </p:cNvGraphicFramePr>
          <p:nvPr/>
        </p:nvGraphicFramePr>
        <p:xfrm>
          <a:off x="4475163" y="1447800"/>
          <a:ext cx="3944937" cy="1355725"/>
        </p:xfrm>
        <a:graphic>
          <a:graphicData uri="http://schemas.openxmlformats.org/presentationml/2006/ole">
            <p:oleObj spid="_x0000_s13316" name="Equation" r:id="rId6" imgW="1209600" imgH="409485" progId="Equation.3">
              <p:embed/>
            </p:oleObj>
          </a:graphicData>
        </a:graphic>
      </p:graphicFrame>
      <p:graphicFrame>
        <p:nvGraphicFramePr>
          <p:cNvPr id="332820" name="Object 20"/>
          <p:cNvGraphicFramePr>
            <a:graphicFrameLocks noChangeAspect="1"/>
          </p:cNvGraphicFramePr>
          <p:nvPr/>
        </p:nvGraphicFramePr>
        <p:xfrm>
          <a:off x="331788" y="2743200"/>
          <a:ext cx="3902075" cy="1274763"/>
        </p:xfrm>
        <a:graphic>
          <a:graphicData uri="http://schemas.openxmlformats.org/presentationml/2006/ole">
            <p:oleObj spid="_x0000_s13317" name="Equation" r:id="rId7" imgW="1200150" imgH="380910" progId="Equation.3">
              <p:embed/>
            </p:oleObj>
          </a:graphicData>
        </a:graphic>
      </p:graphicFrame>
      <p:sp>
        <p:nvSpPr>
          <p:cNvPr id="332821" name="Text Box 21"/>
          <p:cNvSpPr txBox="1">
            <a:spLocks noChangeArrowheads="1"/>
          </p:cNvSpPr>
          <p:nvPr/>
        </p:nvSpPr>
        <p:spPr bwMode="auto">
          <a:xfrm>
            <a:off x="304800" y="4065588"/>
            <a:ext cx="8610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=&gt; x + y + z = 4 + (-3) + 8 = </a:t>
            </a:r>
            <a:r>
              <a:rPr lang="en-US" sz="3200">
                <a:solidFill>
                  <a:srgbClr val="FF3300"/>
                </a:solidFill>
              </a:rPr>
              <a:t>9</a:t>
            </a:r>
            <a:endParaRPr lang="en-US" sz="320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13321" name="AutoShape 2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2743200" y="228600"/>
            <a:ext cx="403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0033CC"/>
                </a:solidFill>
              </a:rPr>
              <a:t>LUYỆN TẬP</a:t>
            </a:r>
          </a:p>
        </p:txBody>
      </p:sp>
      <p:sp>
        <p:nvSpPr>
          <p:cNvPr id="252934" name="WordArt 6"/>
          <p:cNvSpPr>
            <a:spLocks noChangeArrowheads="1" noChangeShapeType="1" noTextEdit="1"/>
          </p:cNvSpPr>
          <p:nvPr/>
        </p:nvSpPr>
        <p:spPr bwMode="auto">
          <a:xfrm>
            <a:off x="1447800" y="838200"/>
            <a:ext cx="6096000" cy="685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pPr algn="ctr"/>
            <a:r>
              <a:rPr lang="vi-VN" sz="2000" kern="10">
                <a:ln w="9525" cap="sq">
                  <a:solidFill>
                    <a:srgbClr val="000099"/>
                  </a:solidFill>
                  <a:round/>
                  <a:headEnd type="none" w="sm" len="sm"/>
                  <a:tailEnd type="none" w="sm" len="sm"/>
                </a:ln>
                <a:solidFill>
                  <a:srgbClr val="FF3300"/>
                </a:solidFill>
                <a:latin typeface="Arial"/>
                <a:cs typeface="Arial"/>
              </a:rPr>
              <a:t>TÍNH CHẤT CƠ BẢN CỦA PHÂN SỐ</a:t>
            </a:r>
            <a:endParaRPr lang="en-US" sz="2000" kern="10">
              <a:ln w="9525" cap="sq">
                <a:solidFill>
                  <a:srgbClr val="000099"/>
                </a:solidFill>
                <a:round/>
                <a:headEnd type="none" w="sm" len="sm"/>
                <a:tailEnd type="none" w="sm" len="sm"/>
              </a:ln>
              <a:solidFill>
                <a:srgbClr val="FF3300"/>
              </a:solidFill>
              <a:latin typeface="Arial"/>
              <a:cs typeface="Arial"/>
            </a:endParaRPr>
          </a:p>
        </p:txBody>
      </p:sp>
      <p:sp>
        <p:nvSpPr>
          <p:cNvPr id="252945" name="Text Box 17"/>
          <p:cNvSpPr txBox="1">
            <a:spLocks noChangeArrowheads="1"/>
          </p:cNvSpPr>
          <p:nvPr/>
        </p:nvSpPr>
        <p:spPr bwMode="auto">
          <a:xfrm>
            <a:off x="838200" y="4437063"/>
            <a:ext cx="662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pic>
        <p:nvPicPr>
          <p:cNvPr id="252943" name="Picture 15" descr="FRUIT0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071688"/>
            <a:ext cx="20574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44" name="Picture 16" descr="FRUIT0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2209800"/>
            <a:ext cx="2286000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2946" name="Object 18"/>
          <p:cNvGraphicFramePr>
            <a:graphicFrameLocks noChangeAspect="1"/>
          </p:cNvGraphicFramePr>
          <p:nvPr>
            <p:ph/>
          </p:nvPr>
        </p:nvGraphicFramePr>
        <p:xfrm>
          <a:off x="1143000" y="3505200"/>
          <a:ext cx="2362200" cy="1811338"/>
        </p:xfrm>
        <a:graphic>
          <a:graphicData uri="http://schemas.openxmlformats.org/presentationml/2006/ole">
            <p:oleObj spid="_x0000_s2050" name="Equation" r:id="rId5" imgW="914490" imgH="380910" progId="Equation.3">
              <p:embed/>
            </p:oleObj>
          </a:graphicData>
        </a:graphic>
      </p:graphicFrame>
      <p:pic>
        <p:nvPicPr>
          <p:cNvPr id="252951" name="Picture 23" descr="TIME0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0" y="1828800"/>
            <a:ext cx="20812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2953" name="Text Box 25"/>
          <p:cNvSpPr txBox="1">
            <a:spLocks noChangeArrowheads="1"/>
          </p:cNvSpPr>
          <p:nvPr/>
        </p:nvSpPr>
        <p:spPr bwMode="auto">
          <a:xfrm>
            <a:off x="4572000" y="5135563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0">
                <a:solidFill>
                  <a:srgbClr val="0000FF"/>
                </a:solidFill>
              </a:rPr>
              <a:t>        </a:t>
            </a:r>
            <a:r>
              <a:rPr lang="en-US" sz="2800">
                <a:solidFill>
                  <a:srgbClr val="0000FF"/>
                </a:solidFill>
              </a:rPr>
              <a:t>15 phút =        giờ</a:t>
            </a:r>
            <a:endParaRPr lang="en-US" sz="2800">
              <a:solidFill>
                <a:srgbClr val="FF3300"/>
              </a:solidFill>
            </a:endParaRPr>
          </a:p>
        </p:txBody>
      </p:sp>
      <p:pic>
        <p:nvPicPr>
          <p:cNvPr id="252954" name="Picture 26" descr="hoi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19175" y="37338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55" name="Picture 27" descr="hoi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51054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5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52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5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5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5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5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5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252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3" grpId="0"/>
      <p:bldP spid="252934" grpId="0" animBg="1"/>
      <p:bldP spid="252945" grpId="0"/>
      <p:bldP spid="2529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5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28685" name="Picture 6" descr="hoi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86" name="Text Box 7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5</a:t>
              </a:r>
            </a:p>
          </p:txBody>
        </p:sp>
      </p:grpSp>
      <p:sp>
        <p:nvSpPr>
          <p:cNvPr id="28675" name="Text Box 8"/>
          <p:cNvSpPr txBox="1">
            <a:spLocks noChangeArrowheads="1"/>
          </p:cNvSpPr>
          <p:nvPr/>
        </p:nvSpPr>
        <p:spPr bwMode="auto">
          <a:xfrm>
            <a:off x="228600" y="381000"/>
            <a:ext cx="8915400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sáu số: 3; -2; 5; 6; 10; -7. Ta có thể lập </a:t>
            </a:r>
            <a:r>
              <a:rPr lang="vi-VN" sz="3200">
                <a:solidFill>
                  <a:srgbClr val="0000FF"/>
                </a:solidFill>
              </a:rPr>
              <a:t>đư</a:t>
            </a:r>
            <a:r>
              <a:rPr lang="en-US" sz="3200">
                <a:solidFill>
                  <a:srgbClr val="0000FF"/>
                </a:solidFill>
              </a:rPr>
              <a:t>ợc bao nhiêu cặp phân số bằng nhau từ bốn trong sáu số trên?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a)    4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b)    2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c)    0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d)    6</a:t>
            </a:r>
          </a:p>
          <a:p>
            <a:pPr algn="just">
              <a:spcBef>
                <a:spcPct val="50000"/>
              </a:spcBef>
            </a:pP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295946" name="AutoShape 10"/>
          <p:cNvSpPr>
            <a:spLocks noChangeArrowheads="1"/>
          </p:cNvSpPr>
          <p:nvPr/>
        </p:nvSpPr>
        <p:spPr bwMode="auto">
          <a:xfrm>
            <a:off x="2057400" y="32004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5947" name="AutoShape 11"/>
          <p:cNvSpPr>
            <a:spLocks noChangeArrowheads="1"/>
          </p:cNvSpPr>
          <p:nvPr/>
        </p:nvSpPr>
        <p:spPr bwMode="auto">
          <a:xfrm>
            <a:off x="1828800" y="1828800"/>
            <a:ext cx="2057400" cy="990600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295948" name="AutoShape 12"/>
          <p:cNvSpPr>
            <a:spLocks noChangeArrowheads="1"/>
          </p:cNvSpPr>
          <p:nvPr/>
        </p:nvSpPr>
        <p:spPr bwMode="auto">
          <a:xfrm>
            <a:off x="2057400" y="25146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5949" name="AutoShape 13"/>
          <p:cNvSpPr>
            <a:spLocks noChangeArrowheads="1"/>
          </p:cNvSpPr>
          <p:nvPr/>
        </p:nvSpPr>
        <p:spPr bwMode="auto">
          <a:xfrm>
            <a:off x="2057400" y="41148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5950" name="Oval 14"/>
          <p:cNvSpPr>
            <a:spLocks noChangeArrowheads="1"/>
          </p:cNvSpPr>
          <p:nvPr/>
        </p:nvSpPr>
        <p:spPr bwMode="auto">
          <a:xfrm>
            <a:off x="381000" y="35052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c)</a:t>
            </a:r>
          </a:p>
        </p:txBody>
      </p:sp>
      <p:sp>
        <p:nvSpPr>
          <p:cNvPr id="295951" name="Oval 15"/>
          <p:cNvSpPr>
            <a:spLocks noChangeArrowheads="1"/>
          </p:cNvSpPr>
          <p:nvPr/>
        </p:nvSpPr>
        <p:spPr bwMode="auto">
          <a:xfrm>
            <a:off x="381000" y="2776538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b)</a:t>
            </a:r>
          </a:p>
        </p:txBody>
      </p:sp>
      <p:sp>
        <p:nvSpPr>
          <p:cNvPr id="295952" name="Oval 16"/>
          <p:cNvSpPr>
            <a:spLocks noChangeArrowheads="1"/>
          </p:cNvSpPr>
          <p:nvPr/>
        </p:nvSpPr>
        <p:spPr bwMode="auto">
          <a:xfrm>
            <a:off x="381000" y="20574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a)</a:t>
            </a:r>
          </a:p>
        </p:txBody>
      </p:sp>
      <p:sp>
        <p:nvSpPr>
          <p:cNvPr id="295953" name="Oval 17"/>
          <p:cNvSpPr>
            <a:spLocks noChangeArrowheads="1"/>
          </p:cNvSpPr>
          <p:nvPr/>
        </p:nvSpPr>
        <p:spPr bwMode="auto">
          <a:xfrm>
            <a:off x="381000" y="42672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d)</a:t>
            </a:r>
          </a:p>
        </p:txBody>
      </p:sp>
      <p:sp>
        <p:nvSpPr>
          <p:cNvPr id="28684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5638800"/>
            <a:ext cx="685800" cy="8382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59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95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95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95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95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95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959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95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959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95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5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953"/>
                  </p:tgtEl>
                </p:cond>
              </p:nextCondLst>
            </p:seq>
          </p:childTnLst>
        </p:cTn>
      </p:par>
    </p:tnLst>
    <p:bldLst>
      <p:bldP spid="295946" grpId="0" animBg="1"/>
      <p:bldP spid="295946" grpId="1" animBg="1"/>
      <p:bldP spid="295947" grpId="0" animBg="1"/>
      <p:bldP spid="295948" grpId="0" animBg="1"/>
      <p:bldP spid="295948" grpId="1" animBg="1"/>
      <p:bldP spid="295949" grpId="0" animBg="1"/>
      <p:bldP spid="29594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14343" name="Picture 3" descr="hoi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5</a:t>
              </a:r>
            </a:p>
          </p:txBody>
        </p:sp>
      </p:grp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sáu số: 3; -2; 5; 6; 10; -7. </a:t>
            </a:r>
            <a:endParaRPr lang="en-US" sz="3200">
              <a:solidFill>
                <a:srgbClr val="FF3300"/>
              </a:solidFill>
            </a:endParaRPr>
          </a:p>
        </p:txBody>
      </p:sp>
      <p:sp>
        <p:nvSpPr>
          <p:cNvPr id="333839" name="Text Box 15"/>
          <p:cNvSpPr txBox="1">
            <a:spLocks noChangeArrowheads="1"/>
          </p:cNvSpPr>
          <p:nvPr/>
        </p:nvSpPr>
        <p:spPr bwMode="auto">
          <a:xfrm>
            <a:off x="457200" y="1219200"/>
            <a:ext cx="8305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Ta có:  3.10 = 5.6</a:t>
            </a:r>
          </a:p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Từ </a:t>
            </a:r>
            <a:r>
              <a:rPr lang="vi-VN" sz="2800">
                <a:solidFill>
                  <a:srgbClr val="0000FF"/>
                </a:solidFill>
              </a:rPr>
              <a:t>đ</a:t>
            </a:r>
            <a:r>
              <a:rPr lang="en-US" sz="2800">
                <a:solidFill>
                  <a:srgbClr val="0000FF"/>
                </a:solidFill>
              </a:rPr>
              <a:t>ẳng thức trên ta lập </a:t>
            </a:r>
            <a:r>
              <a:rPr lang="vi-VN" sz="2800">
                <a:solidFill>
                  <a:srgbClr val="0000FF"/>
                </a:solidFill>
              </a:rPr>
              <a:t>đư</a:t>
            </a:r>
            <a:r>
              <a:rPr lang="en-US" sz="2800">
                <a:solidFill>
                  <a:srgbClr val="0000FF"/>
                </a:solidFill>
              </a:rPr>
              <a:t>ợc  bốn cặp phân số bằng nhau:</a:t>
            </a:r>
            <a:endParaRPr lang="en-US" sz="2800">
              <a:solidFill>
                <a:srgbClr val="FF3300"/>
              </a:solidFill>
            </a:endParaRPr>
          </a:p>
        </p:txBody>
      </p:sp>
      <p:graphicFrame>
        <p:nvGraphicFramePr>
          <p:cNvPr id="333840" name="Object 16">
            <a:hlinkClick r:id="rId4" action="ppaction://hlinksldjump"/>
          </p:cNvPr>
          <p:cNvGraphicFramePr>
            <a:graphicFrameLocks noChangeAspect="1"/>
          </p:cNvGraphicFramePr>
          <p:nvPr/>
        </p:nvGraphicFramePr>
        <p:xfrm>
          <a:off x="700088" y="2971800"/>
          <a:ext cx="7072312" cy="1296988"/>
        </p:xfrm>
        <a:graphic>
          <a:graphicData uri="http://schemas.openxmlformats.org/presentationml/2006/ole">
            <p:oleObj spid="_x0000_s14338" name="Equation" r:id="rId5" imgW="2781270" imgH="380910" progId="Equation.3">
              <p:embed/>
            </p:oleObj>
          </a:graphicData>
        </a:graphic>
      </p:graphicFrame>
      <p:sp>
        <p:nvSpPr>
          <p:cNvPr id="14342" name="AutoShape 1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3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3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4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15375" name="Picture 3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6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6</a:t>
              </a:r>
            </a:p>
          </p:txBody>
        </p:sp>
      </p:grp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phân số           . Khi bớt </a:t>
            </a:r>
            <a:r>
              <a:rPr lang="vi-VN" sz="3200">
                <a:solidFill>
                  <a:srgbClr val="0000FF"/>
                </a:solidFill>
              </a:rPr>
              <a:t>đ</a:t>
            </a:r>
            <a:r>
              <a:rPr lang="en-US" sz="3200">
                <a:solidFill>
                  <a:srgbClr val="0000FF"/>
                </a:solidFill>
              </a:rPr>
              <a:t>i cùng một số nguyên ở cả tử và mẫu ta sẽ </a:t>
            </a:r>
            <a:r>
              <a:rPr lang="vi-VN" sz="3200">
                <a:solidFill>
                  <a:srgbClr val="0000FF"/>
                </a:solidFill>
              </a:rPr>
              <a:t>đư</a:t>
            </a:r>
            <a:r>
              <a:rPr lang="en-US" sz="3200">
                <a:solidFill>
                  <a:srgbClr val="0000FF"/>
                </a:solidFill>
              </a:rPr>
              <a:t>ợc một phânsố bằng phân số          . Số nguyên cần tìm là: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a)   5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b)    -5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c)    7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d)    -7                                                                                                                                    </a:t>
            </a:r>
            <a:endParaRPr lang="en-US" sz="3200">
              <a:solidFill>
                <a:srgbClr val="FF3300"/>
              </a:solidFill>
            </a:endParaRPr>
          </a:p>
        </p:txBody>
      </p:sp>
      <p:graphicFrame>
        <p:nvGraphicFramePr>
          <p:cNvPr id="15362" name="Object 6"/>
          <p:cNvGraphicFramePr>
            <a:graphicFrameLocks noChangeAspect="1"/>
          </p:cNvGraphicFramePr>
          <p:nvPr/>
        </p:nvGraphicFramePr>
        <p:xfrm>
          <a:off x="4495800" y="0"/>
          <a:ext cx="552450" cy="1169988"/>
        </p:xfrm>
        <a:graphic>
          <a:graphicData uri="http://schemas.openxmlformats.org/presentationml/2006/ole">
            <p:oleObj spid="_x0000_s15362" name="Equation" r:id="rId6" imgW="190620" imgH="380910" progId="Equation.3">
              <p:embed/>
            </p:oleObj>
          </a:graphicData>
        </a:graphic>
      </p:graphicFrame>
      <p:graphicFrame>
        <p:nvGraphicFramePr>
          <p:cNvPr id="15363" name="Object 7"/>
          <p:cNvGraphicFramePr>
            <a:graphicFrameLocks noChangeAspect="1"/>
          </p:cNvGraphicFramePr>
          <p:nvPr/>
        </p:nvGraphicFramePr>
        <p:xfrm>
          <a:off x="5943600" y="1828800"/>
          <a:ext cx="414338" cy="1169988"/>
        </p:xfrm>
        <a:graphic>
          <a:graphicData uri="http://schemas.openxmlformats.org/presentationml/2006/ole">
            <p:oleObj spid="_x0000_s15363" name="Equation" r:id="rId7" imgW="142830" imgH="380910" progId="Equation.3">
              <p:embed/>
            </p:oleObj>
          </a:graphicData>
        </a:graphic>
      </p:graphicFrame>
      <p:sp>
        <p:nvSpPr>
          <p:cNvPr id="296969" name="AutoShape 9"/>
          <p:cNvSpPr>
            <a:spLocks noChangeArrowheads="1"/>
          </p:cNvSpPr>
          <p:nvPr/>
        </p:nvSpPr>
        <p:spPr bwMode="auto">
          <a:xfrm>
            <a:off x="2286000" y="32766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6970" name="AutoShape 10"/>
          <p:cNvSpPr>
            <a:spLocks noChangeArrowheads="1"/>
          </p:cNvSpPr>
          <p:nvPr/>
        </p:nvSpPr>
        <p:spPr bwMode="auto">
          <a:xfrm>
            <a:off x="2209800" y="4114800"/>
            <a:ext cx="2057400" cy="990600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296971" name="AutoShape 11"/>
          <p:cNvSpPr>
            <a:spLocks noChangeArrowheads="1"/>
          </p:cNvSpPr>
          <p:nvPr/>
        </p:nvSpPr>
        <p:spPr bwMode="auto">
          <a:xfrm>
            <a:off x="2438400" y="48006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6972" name="AutoShape 12"/>
          <p:cNvSpPr>
            <a:spLocks noChangeArrowheads="1"/>
          </p:cNvSpPr>
          <p:nvPr/>
        </p:nvSpPr>
        <p:spPr bwMode="auto">
          <a:xfrm>
            <a:off x="2438400" y="56388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296973" name="Oval 13"/>
          <p:cNvSpPr>
            <a:spLocks noChangeArrowheads="1"/>
          </p:cNvSpPr>
          <p:nvPr/>
        </p:nvSpPr>
        <p:spPr bwMode="auto">
          <a:xfrm>
            <a:off x="428625" y="35052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a)</a:t>
            </a:r>
          </a:p>
        </p:txBody>
      </p:sp>
      <p:sp>
        <p:nvSpPr>
          <p:cNvPr id="296974" name="Oval 14"/>
          <p:cNvSpPr>
            <a:spLocks noChangeArrowheads="1"/>
          </p:cNvSpPr>
          <p:nvPr/>
        </p:nvSpPr>
        <p:spPr bwMode="auto">
          <a:xfrm>
            <a:off x="442913" y="4967288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c)</a:t>
            </a:r>
          </a:p>
        </p:txBody>
      </p:sp>
      <p:sp>
        <p:nvSpPr>
          <p:cNvPr id="296975" name="Oval 15"/>
          <p:cNvSpPr>
            <a:spLocks noChangeArrowheads="1"/>
          </p:cNvSpPr>
          <p:nvPr/>
        </p:nvSpPr>
        <p:spPr bwMode="auto">
          <a:xfrm>
            <a:off x="428625" y="4238625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b)</a:t>
            </a:r>
          </a:p>
        </p:txBody>
      </p:sp>
      <p:sp>
        <p:nvSpPr>
          <p:cNvPr id="296976" name="Oval 16"/>
          <p:cNvSpPr>
            <a:spLocks noChangeArrowheads="1"/>
          </p:cNvSpPr>
          <p:nvPr/>
        </p:nvSpPr>
        <p:spPr bwMode="auto">
          <a:xfrm>
            <a:off x="457200" y="569595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d)</a:t>
            </a:r>
          </a:p>
        </p:txBody>
      </p:sp>
      <p:sp>
        <p:nvSpPr>
          <p:cNvPr id="15374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5638800"/>
            <a:ext cx="685800" cy="8382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6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96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6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7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969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96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6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96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7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96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96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6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76"/>
                  </p:tgtEl>
                </p:cond>
              </p:nextCondLst>
            </p:seq>
          </p:childTnLst>
        </p:cTn>
      </p:par>
    </p:tnLst>
    <p:bldLst>
      <p:bldP spid="296969" grpId="0" animBg="1"/>
      <p:bldP spid="296969" grpId="1" animBg="1"/>
      <p:bldP spid="296970" grpId="0" animBg="1"/>
      <p:bldP spid="296971" grpId="0" animBg="1"/>
      <p:bldP spid="296971" grpId="1" animBg="1"/>
      <p:bldP spid="296972" grpId="0" animBg="1"/>
      <p:bldP spid="296972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9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16393" name="Picture 3" descr="hoi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394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6</a:t>
              </a:r>
            </a:p>
          </p:txBody>
        </p:sp>
      </p:grp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phân số           . Khi bớt </a:t>
            </a:r>
            <a:r>
              <a:rPr lang="vi-VN" sz="3200">
                <a:solidFill>
                  <a:srgbClr val="0000FF"/>
                </a:solidFill>
              </a:rPr>
              <a:t>đ</a:t>
            </a:r>
            <a:r>
              <a:rPr lang="en-US" sz="3200">
                <a:solidFill>
                  <a:srgbClr val="0000FF"/>
                </a:solidFill>
              </a:rPr>
              <a:t>i cùng một số nguyên ở cả tử và mẫu ta sẽ </a:t>
            </a:r>
            <a:r>
              <a:rPr lang="vi-VN" sz="3200">
                <a:solidFill>
                  <a:srgbClr val="0000FF"/>
                </a:solidFill>
              </a:rPr>
              <a:t>đư</a:t>
            </a:r>
            <a:r>
              <a:rPr lang="en-US" sz="3200">
                <a:solidFill>
                  <a:srgbClr val="0000FF"/>
                </a:solidFill>
              </a:rPr>
              <a:t>ợc một phân số bằng phân số          . </a:t>
            </a:r>
            <a:endParaRPr lang="en-US" sz="3200">
              <a:solidFill>
                <a:srgbClr val="FF3300"/>
              </a:solidFill>
            </a:endParaRPr>
          </a:p>
        </p:txBody>
      </p:sp>
      <p:graphicFrame>
        <p:nvGraphicFramePr>
          <p:cNvPr id="16386" name="Object 6"/>
          <p:cNvGraphicFramePr>
            <a:graphicFrameLocks noChangeAspect="1"/>
          </p:cNvGraphicFramePr>
          <p:nvPr/>
        </p:nvGraphicFramePr>
        <p:xfrm>
          <a:off x="4648200" y="0"/>
          <a:ext cx="552450" cy="1169988"/>
        </p:xfrm>
        <a:graphic>
          <a:graphicData uri="http://schemas.openxmlformats.org/presentationml/2006/ole">
            <p:oleObj spid="_x0000_s16386" name="Equation" r:id="rId4" imgW="190620" imgH="380910" progId="Equation.3">
              <p:embed/>
            </p:oleObj>
          </a:graphicData>
        </a:graphic>
      </p:graphicFrame>
      <p:graphicFrame>
        <p:nvGraphicFramePr>
          <p:cNvPr id="16387" name="Object 7"/>
          <p:cNvGraphicFramePr>
            <a:graphicFrameLocks noChangeAspect="1"/>
          </p:cNvGraphicFramePr>
          <p:nvPr/>
        </p:nvGraphicFramePr>
        <p:xfrm>
          <a:off x="5715000" y="1752600"/>
          <a:ext cx="414338" cy="1169988"/>
        </p:xfrm>
        <a:graphic>
          <a:graphicData uri="http://schemas.openxmlformats.org/presentationml/2006/ole">
            <p:oleObj spid="_x0000_s16387" name="Equation" r:id="rId5" imgW="142830" imgH="380910" progId="Equation.3">
              <p:embed/>
            </p:oleObj>
          </a:graphicData>
        </a:graphic>
      </p:graphicFrame>
      <p:graphicFrame>
        <p:nvGraphicFramePr>
          <p:cNvPr id="334866" name="Object 18"/>
          <p:cNvGraphicFramePr>
            <a:graphicFrameLocks noChangeAspect="1"/>
          </p:cNvGraphicFramePr>
          <p:nvPr/>
        </p:nvGraphicFramePr>
        <p:xfrm>
          <a:off x="676275" y="2855913"/>
          <a:ext cx="3860800" cy="1354137"/>
        </p:xfrm>
        <a:graphic>
          <a:graphicData uri="http://schemas.openxmlformats.org/presentationml/2006/ole">
            <p:oleObj spid="_x0000_s16388" name="Equation" r:id="rId6" imgW="1180980" imgH="409485" progId="Equation.3">
              <p:embed/>
            </p:oleObj>
          </a:graphicData>
        </a:graphic>
      </p:graphicFrame>
      <p:sp>
        <p:nvSpPr>
          <p:cNvPr id="334867" name="Text Box 19"/>
          <p:cNvSpPr txBox="1">
            <a:spLocks noChangeArrowheads="1"/>
          </p:cNvSpPr>
          <p:nvPr/>
        </p:nvSpPr>
        <p:spPr bwMode="auto">
          <a:xfrm>
            <a:off x="457200" y="44196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Vậy số nguyên cần tìm là </a:t>
            </a:r>
            <a:r>
              <a:rPr lang="en-US" sz="2800">
                <a:solidFill>
                  <a:srgbClr val="FF3300"/>
                </a:solidFill>
              </a:rPr>
              <a:t>-5</a:t>
            </a:r>
          </a:p>
        </p:txBody>
      </p:sp>
      <p:sp>
        <p:nvSpPr>
          <p:cNvPr id="16392" name="AutoShape 20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4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2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17423" name="Picture 3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24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7</a:t>
              </a:r>
            </a:p>
          </p:txBody>
        </p:sp>
      </p:grp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phân số          . Khi cộng thêm cùng một số nguyên ở cả tử và mẫu ta sẽ </a:t>
            </a:r>
            <a:r>
              <a:rPr lang="vi-VN" sz="3200">
                <a:solidFill>
                  <a:srgbClr val="0000FF"/>
                </a:solidFill>
              </a:rPr>
              <a:t>đư</a:t>
            </a:r>
            <a:r>
              <a:rPr lang="en-US" sz="3200">
                <a:solidFill>
                  <a:srgbClr val="0000FF"/>
                </a:solidFill>
              </a:rPr>
              <a:t>ợc một phân số bằng phân số      . Số nguyên cần tìm là: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a)    6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b)    -6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c)    3</a:t>
            </a:r>
          </a:p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   d)    -3                                                                                                                                    </a:t>
            </a:r>
            <a:endParaRPr lang="en-US" sz="3200">
              <a:solidFill>
                <a:srgbClr val="FF3300"/>
              </a:solidFill>
            </a:endParaRPr>
          </a:p>
        </p:txBody>
      </p:sp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4572000" y="0"/>
          <a:ext cx="620713" cy="1169988"/>
        </p:xfrm>
        <a:graphic>
          <a:graphicData uri="http://schemas.openxmlformats.org/presentationml/2006/ole">
            <p:oleObj spid="_x0000_s17410" name="Equation" r:id="rId6" imgW="218970" imgH="380910" progId="Equation.3">
              <p:embed/>
            </p:oleObj>
          </a:graphicData>
        </a:graphic>
      </p:graphicFrame>
      <p:graphicFrame>
        <p:nvGraphicFramePr>
          <p:cNvPr id="17411" name="Object 7"/>
          <p:cNvGraphicFramePr>
            <a:graphicFrameLocks noChangeAspect="1"/>
          </p:cNvGraphicFramePr>
          <p:nvPr/>
        </p:nvGraphicFramePr>
        <p:xfrm>
          <a:off x="7543800" y="1676400"/>
          <a:ext cx="379413" cy="1169988"/>
        </p:xfrm>
        <a:graphic>
          <a:graphicData uri="http://schemas.openxmlformats.org/presentationml/2006/ole">
            <p:oleObj spid="_x0000_s17411" name="Equation" r:id="rId7" imgW="133380" imgH="380910" progId="Equation.3">
              <p:embed/>
            </p:oleObj>
          </a:graphicData>
        </a:graphic>
      </p:graphicFrame>
      <p:sp>
        <p:nvSpPr>
          <p:cNvPr id="301065" name="AutoShape 9"/>
          <p:cNvSpPr>
            <a:spLocks noChangeArrowheads="1"/>
          </p:cNvSpPr>
          <p:nvPr/>
        </p:nvSpPr>
        <p:spPr bwMode="auto">
          <a:xfrm>
            <a:off x="2971800" y="32004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301066" name="AutoShape 10"/>
          <p:cNvSpPr>
            <a:spLocks noChangeArrowheads="1"/>
          </p:cNvSpPr>
          <p:nvPr/>
        </p:nvSpPr>
        <p:spPr bwMode="auto">
          <a:xfrm>
            <a:off x="2743200" y="3886200"/>
            <a:ext cx="2057400" cy="990600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ĐÚNG</a:t>
            </a:r>
          </a:p>
        </p:txBody>
      </p:sp>
      <p:sp>
        <p:nvSpPr>
          <p:cNvPr id="301067" name="AutoShape 11"/>
          <p:cNvSpPr>
            <a:spLocks noChangeArrowheads="1"/>
          </p:cNvSpPr>
          <p:nvPr/>
        </p:nvSpPr>
        <p:spPr bwMode="auto">
          <a:xfrm>
            <a:off x="2819400" y="46482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301068" name="AutoShape 12"/>
          <p:cNvSpPr>
            <a:spLocks noChangeArrowheads="1"/>
          </p:cNvSpPr>
          <p:nvPr/>
        </p:nvSpPr>
        <p:spPr bwMode="auto">
          <a:xfrm>
            <a:off x="2971800" y="5410200"/>
            <a:ext cx="2057400" cy="9906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FF3300"/>
                </a:solidFill>
              </a:rPr>
              <a:t>SAI</a:t>
            </a:r>
          </a:p>
        </p:txBody>
      </p:sp>
      <p:sp>
        <p:nvSpPr>
          <p:cNvPr id="301069" name="Oval 13"/>
          <p:cNvSpPr>
            <a:spLocks noChangeArrowheads="1"/>
          </p:cNvSpPr>
          <p:nvPr/>
        </p:nvSpPr>
        <p:spPr bwMode="auto">
          <a:xfrm>
            <a:off x="457200" y="3429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a)</a:t>
            </a:r>
          </a:p>
        </p:txBody>
      </p:sp>
      <p:sp>
        <p:nvSpPr>
          <p:cNvPr id="301070" name="Oval 14"/>
          <p:cNvSpPr>
            <a:spLocks noChangeArrowheads="1"/>
          </p:cNvSpPr>
          <p:nvPr/>
        </p:nvSpPr>
        <p:spPr bwMode="auto">
          <a:xfrm>
            <a:off x="457200" y="4953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c)</a:t>
            </a:r>
          </a:p>
        </p:txBody>
      </p:sp>
      <p:sp>
        <p:nvSpPr>
          <p:cNvPr id="301071" name="Oval 15"/>
          <p:cNvSpPr>
            <a:spLocks noChangeArrowheads="1"/>
          </p:cNvSpPr>
          <p:nvPr/>
        </p:nvSpPr>
        <p:spPr bwMode="auto">
          <a:xfrm>
            <a:off x="457200" y="4191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b)</a:t>
            </a:r>
          </a:p>
        </p:txBody>
      </p:sp>
      <p:sp>
        <p:nvSpPr>
          <p:cNvPr id="301072" name="Oval 16"/>
          <p:cNvSpPr>
            <a:spLocks noChangeArrowheads="1"/>
          </p:cNvSpPr>
          <p:nvPr/>
        </p:nvSpPr>
        <p:spPr bwMode="auto">
          <a:xfrm>
            <a:off x="457200" y="5715000"/>
            <a:ext cx="685800" cy="685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33CC"/>
                </a:solidFill>
              </a:rPr>
              <a:t>d)</a:t>
            </a:r>
          </a:p>
        </p:txBody>
      </p:sp>
      <p:sp>
        <p:nvSpPr>
          <p:cNvPr id="17422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5638800"/>
            <a:ext cx="685800" cy="838200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10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01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06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3010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01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07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010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07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010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301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072"/>
                  </p:tgtEl>
                </p:cond>
              </p:nextCondLst>
            </p:seq>
          </p:childTnLst>
        </p:cTn>
      </p:par>
    </p:tnLst>
    <p:bldLst>
      <p:bldP spid="301065" grpId="0" animBg="1"/>
      <p:bldP spid="301065" grpId="1" animBg="1"/>
      <p:bldP spid="301066" grpId="0" animBg="1"/>
      <p:bldP spid="301067" grpId="0" animBg="1"/>
      <p:bldP spid="301067" grpId="1" animBg="1"/>
      <p:bldP spid="301068" grpId="0" animBg="1"/>
      <p:bldP spid="30106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Group 2"/>
          <p:cNvGrpSpPr>
            <a:grpSpLocks/>
          </p:cNvGrpSpPr>
          <p:nvPr/>
        </p:nvGrpSpPr>
        <p:grpSpPr bwMode="auto">
          <a:xfrm>
            <a:off x="228600" y="152400"/>
            <a:ext cx="1066800" cy="762000"/>
            <a:chOff x="384" y="182"/>
            <a:chExt cx="528" cy="408"/>
          </a:xfrm>
        </p:grpSpPr>
        <p:pic>
          <p:nvPicPr>
            <p:cNvPr id="18441" name="Picture 3" descr="hoi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2" name="Text Box 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7</a:t>
              </a:r>
            </a:p>
          </p:txBody>
        </p:sp>
      </p:grp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228600" y="381000"/>
            <a:ext cx="8915400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        </a:t>
            </a:r>
            <a:r>
              <a:rPr lang="en-US" sz="3200">
                <a:solidFill>
                  <a:srgbClr val="0000FF"/>
                </a:solidFill>
              </a:rPr>
              <a:t>Cho phân số          . Khi cộng thêm cùng một số nguyên ở cả tử và mẫu ta sẽ </a:t>
            </a:r>
            <a:r>
              <a:rPr lang="vi-VN" sz="3200">
                <a:solidFill>
                  <a:srgbClr val="0000FF"/>
                </a:solidFill>
              </a:rPr>
              <a:t>đư</a:t>
            </a:r>
            <a:r>
              <a:rPr lang="en-US" sz="3200">
                <a:solidFill>
                  <a:srgbClr val="0000FF"/>
                </a:solidFill>
              </a:rPr>
              <a:t>ợc một phân số bằng phân số      . </a:t>
            </a:r>
            <a:endParaRPr lang="en-US" sz="3200">
              <a:solidFill>
                <a:srgbClr val="FF3300"/>
              </a:solidFill>
            </a:endParaRPr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4572000" y="228600"/>
          <a:ext cx="620713" cy="1169988"/>
        </p:xfrm>
        <a:graphic>
          <a:graphicData uri="http://schemas.openxmlformats.org/presentationml/2006/ole">
            <p:oleObj spid="_x0000_s18434" name="Equation" r:id="rId4" imgW="218970" imgH="380910" progId="Equation.3">
              <p:embed/>
            </p:oleObj>
          </a:graphicData>
        </a:graphic>
      </p:graphicFrame>
      <p:graphicFrame>
        <p:nvGraphicFramePr>
          <p:cNvPr id="18435" name="Object 17"/>
          <p:cNvGraphicFramePr>
            <a:graphicFrameLocks noChangeAspect="1"/>
          </p:cNvGraphicFramePr>
          <p:nvPr/>
        </p:nvGraphicFramePr>
        <p:xfrm>
          <a:off x="6781800" y="1676400"/>
          <a:ext cx="379413" cy="1169988"/>
        </p:xfrm>
        <a:graphic>
          <a:graphicData uri="http://schemas.openxmlformats.org/presentationml/2006/ole">
            <p:oleObj spid="_x0000_s18435" name="Equation" r:id="rId5" imgW="133380" imgH="380910" progId="Equation.3">
              <p:embed/>
            </p:oleObj>
          </a:graphicData>
        </a:graphic>
      </p:graphicFrame>
      <p:graphicFrame>
        <p:nvGraphicFramePr>
          <p:cNvPr id="335890" name="Object 18"/>
          <p:cNvGraphicFramePr>
            <a:graphicFrameLocks noChangeAspect="1"/>
          </p:cNvGraphicFramePr>
          <p:nvPr/>
        </p:nvGraphicFramePr>
        <p:xfrm>
          <a:off x="838200" y="3124200"/>
          <a:ext cx="3860800" cy="1354138"/>
        </p:xfrm>
        <a:graphic>
          <a:graphicData uri="http://schemas.openxmlformats.org/presentationml/2006/ole">
            <p:oleObj spid="_x0000_s18436" name="Equation" r:id="rId6" imgW="1180980" imgH="409485" progId="Equation.3">
              <p:embed/>
            </p:oleObj>
          </a:graphicData>
        </a:graphic>
      </p:graphicFrame>
      <p:sp>
        <p:nvSpPr>
          <p:cNvPr id="335893" name="Text Box 21"/>
          <p:cNvSpPr txBox="1">
            <a:spLocks noChangeArrowheads="1"/>
          </p:cNvSpPr>
          <p:nvPr/>
        </p:nvSpPr>
        <p:spPr bwMode="auto">
          <a:xfrm>
            <a:off x="533400" y="49530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Vậy số nguyên cần tìm là </a:t>
            </a:r>
            <a:r>
              <a:rPr lang="en-US" sz="2800">
                <a:solidFill>
                  <a:srgbClr val="FF3300"/>
                </a:solidFill>
              </a:rPr>
              <a:t>-6</a:t>
            </a:r>
          </a:p>
        </p:txBody>
      </p:sp>
      <p:sp>
        <p:nvSpPr>
          <p:cNvPr id="18440" name="AutoShape 22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85800" cy="6858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5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Text Box 4"/>
          <p:cNvSpPr txBox="1">
            <a:spLocks noChangeArrowheads="1"/>
          </p:cNvSpPr>
          <p:nvPr/>
        </p:nvSpPr>
        <p:spPr bwMode="auto">
          <a:xfrm>
            <a:off x="152400" y="304800"/>
            <a:ext cx="86868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0033CC"/>
                </a:solidFill>
              </a:rPr>
              <a:t>    </a:t>
            </a:r>
            <a:r>
              <a:rPr lang="en-US" sz="2600" u="sng">
                <a:solidFill>
                  <a:srgbClr val="008000"/>
                </a:solidFill>
              </a:rPr>
              <a:t>Bài 1:</a:t>
            </a:r>
            <a:r>
              <a:rPr lang="en-US" sz="2600"/>
              <a:t> Cho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FF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FF"/>
                </a:solidFill>
              </a:rPr>
              <a:t>                  Tính </a:t>
            </a:r>
            <a:r>
              <a:rPr lang="en-US" sz="2600">
                <a:solidFill>
                  <a:srgbClr val="993300"/>
                </a:solidFill>
              </a:rPr>
              <a:t>x + y + z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4114800" y="1752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GIẢI</a:t>
            </a:r>
          </a:p>
        </p:txBody>
      </p:sp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2209800" y="76200"/>
          <a:ext cx="3733800" cy="1208088"/>
        </p:xfrm>
        <a:graphic>
          <a:graphicData uri="http://schemas.openxmlformats.org/presentationml/2006/ole">
            <p:oleObj spid="_x0000_s3074" name="Equation" r:id="rId3" imgW="1286010" imgH="409485" progId="Equation.3">
              <p:embed/>
            </p:oleObj>
          </a:graphicData>
        </a:graphic>
      </p:graphicFrame>
      <p:graphicFrame>
        <p:nvGraphicFramePr>
          <p:cNvPr id="324621" name="Object 13"/>
          <p:cNvGraphicFramePr>
            <a:graphicFrameLocks noChangeAspect="1"/>
          </p:cNvGraphicFramePr>
          <p:nvPr/>
        </p:nvGraphicFramePr>
        <p:xfrm>
          <a:off x="838200" y="3429000"/>
          <a:ext cx="1611313" cy="1181100"/>
        </p:xfrm>
        <a:graphic>
          <a:graphicData uri="http://schemas.openxmlformats.org/presentationml/2006/ole">
            <p:oleObj spid="_x0000_s3075" name="Equation" r:id="rId4" imgW="561870" imgH="409485" progId="Equation.DSMT4">
              <p:embed/>
            </p:oleObj>
          </a:graphicData>
        </a:graphic>
      </p:graphicFrame>
      <p:graphicFrame>
        <p:nvGraphicFramePr>
          <p:cNvPr id="324622" name="Object 14"/>
          <p:cNvGraphicFramePr>
            <a:graphicFrameLocks noChangeAspect="1"/>
          </p:cNvGraphicFramePr>
          <p:nvPr/>
        </p:nvGraphicFramePr>
        <p:xfrm>
          <a:off x="762000" y="4495800"/>
          <a:ext cx="1790700" cy="1111250"/>
        </p:xfrm>
        <a:graphic>
          <a:graphicData uri="http://schemas.openxmlformats.org/presentationml/2006/ole">
            <p:oleObj spid="_x0000_s3076" name="Equation" r:id="rId5" imgW="628560" imgH="380910" progId="Equation.DSMT4">
              <p:embed/>
            </p:oleObj>
          </a:graphicData>
        </a:graphic>
      </p:graphicFrame>
      <p:sp>
        <p:nvSpPr>
          <p:cNvPr id="324623" name="Text Box 15"/>
          <p:cNvSpPr txBox="1">
            <a:spLocks noChangeArrowheads="1"/>
          </p:cNvSpPr>
          <p:nvPr/>
        </p:nvSpPr>
        <p:spPr bwMode="auto">
          <a:xfrm>
            <a:off x="228600" y="5715000"/>
            <a:ext cx="861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=&gt; x + y + z = 5 + (-3) + 10 = </a:t>
            </a:r>
            <a:r>
              <a:rPr lang="en-US" sz="3200">
                <a:solidFill>
                  <a:srgbClr val="FF3300"/>
                </a:solidFill>
              </a:rPr>
              <a:t>12</a:t>
            </a:r>
            <a:endParaRPr lang="en-US" sz="3200">
              <a:solidFill>
                <a:srgbClr val="FF3300"/>
              </a:solidFill>
              <a:cs typeface="Times New Roman" pitchFamily="18" charset="0"/>
            </a:endParaRPr>
          </a:p>
        </p:txBody>
      </p:sp>
      <p:graphicFrame>
        <p:nvGraphicFramePr>
          <p:cNvPr id="324624" name="Object 16"/>
          <p:cNvGraphicFramePr>
            <a:graphicFrameLocks noChangeAspect="1"/>
          </p:cNvGraphicFramePr>
          <p:nvPr/>
        </p:nvGraphicFramePr>
        <p:xfrm>
          <a:off x="838200" y="2209800"/>
          <a:ext cx="1790700" cy="1109663"/>
        </p:xfrm>
        <a:graphic>
          <a:graphicData uri="http://schemas.openxmlformats.org/presentationml/2006/ole">
            <p:oleObj spid="_x0000_s3077" name="Equation" r:id="rId6" imgW="628560" imgH="380910" progId="Equation.DSMT4">
              <p:embed/>
            </p:oleObj>
          </a:graphicData>
        </a:graphic>
      </p:graphicFrame>
      <p:graphicFrame>
        <p:nvGraphicFramePr>
          <p:cNvPr id="324625" name="Object 17"/>
          <p:cNvGraphicFramePr>
            <a:graphicFrameLocks noChangeAspect="1"/>
          </p:cNvGraphicFramePr>
          <p:nvPr/>
        </p:nvGraphicFramePr>
        <p:xfrm>
          <a:off x="2819400" y="2209800"/>
          <a:ext cx="3973513" cy="1109663"/>
        </p:xfrm>
        <a:graphic>
          <a:graphicData uri="http://schemas.openxmlformats.org/presentationml/2006/ole">
            <p:oleObj spid="_x0000_s3078" name="Equation" r:id="rId7" imgW="1400220" imgH="380910" progId="Equation.DSMT4">
              <p:embed/>
            </p:oleObj>
          </a:graphicData>
        </a:graphic>
      </p:graphicFrame>
      <p:graphicFrame>
        <p:nvGraphicFramePr>
          <p:cNvPr id="324626" name="Object 18"/>
          <p:cNvGraphicFramePr>
            <a:graphicFrameLocks noChangeAspect="1"/>
          </p:cNvGraphicFramePr>
          <p:nvPr/>
        </p:nvGraphicFramePr>
        <p:xfrm>
          <a:off x="2895600" y="3276600"/>
          <a:ext cx="2971800" cy="1109663"/>
        </p:xfrm>
        <a:graphic>
          <a:graphicData uri="http://schemas.openxmlformats.org/presentationml/2006/ole">
            <p:oleObj spid="_x0000_s3079" name="Equation" r:id="rId8" imgW="1047870" imgH="380910" progId="Equation.DSMT4">
              <p:embed/>
            </p:oleObj>
          </a:graphicData>
        </a:graphic>
      </p:graphicFrame>
      <p:graphicFrame>
        <p:nvGraphicFramePr>
          <p:cNvPr id="324627" name="Object 19"/>
          <p:cNvGraphicFramePr>
            <a:graphicFrameLocks noChangeAspect="1"/>
          </p:cNvGraphicFramePr>
          <p:nvPr/>
        </p:nvGraphicFramePr>
        <p:xfrm>
          <a:off x="2819400" y="4495800"/>
          <a:ext cx="4010025" cy="1111250"/>
        </p:xfrm>
        <a:graphic>
          <a:graphicData uri="http://schemas.openxmlformats.org/presentationml/2006/ole">
            <p:oleObj spid="_x0000_s3080" name="Equation" r:id="rId9" imgW="1409670" imgH="380910" progId="Equation.DSMT4">
              <p:embed/>
            </p:oleObj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4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5" grpId="0"/>
      <p:bldP spid="3246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3453" name="Group 109"/>
          <p:cNvGraphicFramePr>
            <a:graphicFrameLocks noGrp="1"/>
          </p:cNvGraphicFramePr>
          <p:nvPr/>
        </p:nvGraphicFramePr>
        <p:xfrm>
          <a:off x="838200" y="1219200"/>
          <a:ext cx="7315200" cy="4876800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  <a:gridCol w="1828800"/>
                <a:gridCol w="1828800"/>
              </a:tblGrid>
              <a:tr h="162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62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62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98" name="Object 30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371600" y="1447800"/>
          <a:ext cx="581025" cy="1169988"/>
        </p:xfrm>
        <a:graphic>
          <a:graphicData uri="http://schemas.openxmlformats.org/presentationml/2006/ole">
            <p:oleObj spid="_x0000_s4098" name="Equation" r:id="rId7" imgW="247590" imgH="380910" progId="Equation.3">
              <p:embed/>
            </p:oleObj>
          </a:graphicData>
        </a:graphic>
      </p:graphicFrame>
      <p:graphicFrame>
        <p:nvGraphicFramePr>
          <p:cNvPr id="4099" name="Object 31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3065463" y="1371600"/>
          <a:ext cx="1068387" cy="1282700"/>
        </p:xfrm>
        <a:graphic>
          <a:graphicData uri="http://schemas.openxmlformats.org/presentationml/2006/ole">
            <p:oleObj spid="_x0000_s4099" name="Equation" r:id="rId8" imgW="457110" imgH="419190" progId="Equation.3">
              <p:embed/>
            </p:oleObj>
          </a:graphicData>
        </a:graphic>
      </p:graphicFrame>
      <p:graphicFrame>
        <p:nvGraphicFramePr>
          <p:cNvPr id="4100" name="Object 32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5008563" y="1447800"/>
          <a:ext cx="522287" cy="1169988"/>
        </p:xfrm>
        <a:graphic>
          <a:graphicData uri="http://schemas.openxmlformats.org/presentationml/2006/ole">
            <p:oleObj spid="_x0000_s4100" name="Equation" r:id="rId9" imgW="218970" imgH="380910" progId="Equation.3">
              <p:embed/>
            </p:oleObj>
          </a:graphicData>
        </a:graphic>
      </p:graphicFrame>
      <p:graphicFrame>
        <p:nvGraphicFramePr>
          <p:cNvPr id="4101" name="Object 33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1371600" y="2819400"/>
          <a:ext cx="998538" cy="1379538"/>
        </p:xfrm>
        <a:graphic>
          <a:graphicData uri="http://schemas.openxmlformats.org/presentationml/2006/ole">
            <p:oleObj spid="_x0000_s4101" name="Equation" r:id="rId10" imgW="380970" imgH="409485" progId="Equation.3">
              <p:embed/>
            </p:oleObj>
          </a:graphicData>
        </a:graphic>
      </p:graphicFrame>
      <p:graphicFrame>
        <p:nvGraphicFramePr>
          <p:cNvPr id="4102" name="Object 35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4976813" y="2962275"/>
          <a:ext cx="804862" cy="1296988"/>
        </p:xfrm>
        <a:graphic>
          <a:graphicData uri="http://schemas.openxmlformats.org/presentationml/2006/ole">
            <p:oleObj spid="_x0000_s4102" name="Equation" r:id="rId11" imgW="304830" imgH="380910" progId="Equation.3">
              <p:embed/>
            </p:oleObj>
          </a:graphicData>
        </a:graphic>
      </p:graphicFrame>
      <p:graphicFrame>
        <p:nvGraphicFramePr>
          <p:cNvPr id="4103" name="Object 36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6958013" y="2962275"/>
          <a:ext cx="385762" cy="1296988"/>
        </p:xfrm>
        <a:graphic>
          <a:graphicData uri="http://schemas.openxmlformats.org/presentationml/2006/ole">
            <p:oleObj spid="_x0000_s4103" name="Equation" r:id="rId12" imgW="142830" imgH="380910" progId="Equation.3">
              <p:embed/>
            </p:oleObj>
          </a:graphicData>
        </a:graphic>
      </p:graphicFrame>
      <p:graphicFrame>
        <p:nvGraphicFramePr>
          <p:cNvPr id="4104" name="Object 37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6862763" y="1498600"/>
          <a:ext cx="347662" cy="1168400"/>
        </p:xfrm>
        <a:graphic>
          <a:graphicData uri="http://schemas.openxmlformats.org/presentationml/2006/ole">
            <p:oleObj spid="_x0000_s4104" name="Equation" r:id="rId13" imgW="142830" imgH="380910" progId="Equation.3">
              <p:embed/>
            </p:oleObj>
          </a:graphicData>
        </a:graphic>
      </p:graphicFrame>
      <p:graphicFrame>
        <p:nvGraphicFramePr>
          <p:cNvPr id="4105" name="Object 38">
            <a:hlinkClick r:id="rId6" action="ppaction://hlinksldjump"/>
          </p:cNvPr>
          <p:cNvGraphicFramePr>
            <a:graphicFrameLocks noChangeAspect="1"/>
          </p:cNvGraphicFramePr>
          <p:nvPr/>
        </p:nvGraphicFramePr>
        <p:xfrm>
          <a:off x="5105400" y="4572000"/>
          <a:ext cx="642938" cy="1296988"/>
        </p:xfrm>
        <a:graphic>
          <a:graphicData uri="http://schemas.openxmlformats.org/presentationml/2006/ole">
            <p:oleObj spid="_x0000_s4105" name="Equation" r:id="rId14" imgW="247590" imgH="380910" progId="Equation.3">
              <p:embed/>
            </p:oleObj>
          </a:graphicData>
        </a:graphic>
      </p:graphicFrame>
      <p:sp>
        <p:nvSpPr>
          <p:cNvPr id="4130" name="Text Box 39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2843213" y="3267075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993300"/>
                </a:solidFill>
              </a:rPr>
              <a:t>45 phút</a:t>
            </a:r>
            <a:endParaRPr lang="en-US" sz="2400" u="sng">
              <a:solidFill>
                <a:srgbClr val="993300"/>
              </a:solidFill>
            </a:endParaRPr>
          </a:p>
        </p:txBody>
      </p:sp>
      <p:grpSp>
        <p:nvGrpSpPr>
          <p:cNvPr id="4131" name="Group 40"/>
          <p:cNvGrpSpPr>
            <a:grpSpLocks/>
          </p:cNvGrpSpPr>
          <p:nvPr/>
        </p:nvGrpSpPr>
        <p:grpSpPr bwMode="auto">
          <a:xfrm>
            <a:off x="1371600" y="4572000"/>
            <a:ext cx="1143000" cy="1296988"/>
            <a:chOff x="3264" y="3120"/>
            <a:chExt cx="720" cy="817"/>
          </a:xfrm>
        </p:grpSpPr>
        <p:sp>
          <p:nvSpPr>
            <p:cNvPr id="4180" name="Text Box 41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552" y="3312"/>
              <a:ext cx="4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993300"/>
                  </a:solidFill>
                </a:rPr>
                <a:t>giờ</a:t>
              </a:r>
            </a:p>
          </p:txBody>
        </p:sp>
        <p:graphicFrame>
          <p:nvGraphicFramePr>
            <p:cNvPr id="4107" name="Object 42"/>
            <p:cNvGraphicFramePr>
              <a:graphicFrameLocks noChangeAspect="1"/>
            </p:cNvGraphicFramePr>
            <p:nvPr/>
          </p:nvGraphicFramePr>
          <p:xfrm>
            <a:off x="3264" y="3120"/>
            <a:ext cx="243" cy="817"/>
          </p:xfrm>
          <a:graphic>
            <a:graphicData uri="http://schemas.openxmlformats.org/presentationml/2006/ole">
              <p:oleObj spid="_x0000_s4107" name="Equation" r:id="rId15" imgW="142830" imgH="380910" progId="Equation.3">
                <p:embed/>
              </p:oleObj>
            </a:graphicData>
          </a:graphic>
        </p:graphicFrame>
      </p:grpSp>
      <p:sp>
        <p:nvSpPr>
          <p:cNvPr id="4132" name="Text Box 43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6553200" y="4953000"/>
            <a:ext cx="1447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solidFill>
                  <a:srgbClr val="993300"/>
                </a:solidFill>
              </a:rPr>
              <a:t>40 phút</a:t>
            </a:r>
            <a:endParaRPr lang="en-US" sz="2400" u="sng">
              <a:solidFill>
                <a:srgbClr val="993300"/>
              </a:solidFill>
            </a:endParaRPr>
          </a:p>
        </p:txBody>
      </p:sp>
      <p:grpSp>
        <p:nvGrpSpPr>
          <p:cNvPr id="4133" name="Group 44"/>
          <p:cNvGrpSpPr>
            <a:grpSpLocks/>
          </p:cNvGrpSpPr>
          <p:nvPr/>
        </p:nvGrpSpPr>
        <p:grpSpPr bwMode="auto">
          <a:xfrm>
            <a:off x="3124200" y="4495800"/>
            <a:ext cx="1143000" cy="1296988"/>
            <a:chOff x="2064" y="2208"/>
            <a:chExt cx="720" cy="817"/>
          </a:xfrm>
        </p:grpSpPr>
        <p:graphicFrame>
          <p:nvGraphicFramePr>
            <p:cNvPr id="4106" name="Object 45"/>
            <p:cNvGraphicFramePr>
              <a:graphicFrameLocks noChangeAspect="1"/>
            </p:cNvGraphicFramePr>
            <p:nvPr/>
          </p:nvGraphicFramePr>
          <p:xfrm>
            <a:off x="2064" y="2208"/>
            <a:ext cx="243" cy="817"/>
          </p:xfrm>
          <a:graphic>
            <a:graphicData uri="http://schemas.openxmlformats.org/presentationml/2006/ole">
              <p:oleObj spid="_x0000_s4106" name="Equation" r:id="rId16" imgW="142830" imgH="380910" progId="Equation.3">
                <p:embed/>
              </p:oleObj>
            </a:graphicData>
          </a:graphic>
        </p:graphicFrame>
        <p:sp>
          <p:nvSpPr>
            <p:cNvPr id="4179" name="Text Box 46">
              <a:hlinkClick r:id="rId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4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solidFill>
                    <a:srgbClr val="993300"/>
                  </a:solidFill>
                </a:rPr>
                <a:t>giờ</a:t>
              </a:r>
            </a:p>
          </p:txBody>
        </p:sp>
      </p:grpSp>
      <p:grpSp>
        <p:nvGrpSpPr>
          <p:cNvPr id="4134" name="Group 98"/>
          <p:cNvGrpSpPr>
            <a:grpSpLocks/>
          </p:cNvGrpSpPr>
          <p:nvPr/>
        </p:nvGrpSpPr>
        <p:grpSpPr bwMode="auto">
          <a:xfrm>
            <a:off x="-304800" y="0"/>
            <a:ext cx="9601200" cy="1447800"/>
            <a:chOff x="240" y="1680"/>
            <a:chExt cx="5520" cy="1776"/>
          </a:xfrm>
        </p:grpSpPr>
        <p:sp>
          <p:nvSpPr>
            <p:cNvPr id="4177" name="AutoShape 99"/>
            <p:cNvSpPr>
              <a:spLocks noChangeArrowheads="1"/>
            </p:cNvSpPr>
            <p:nvPr/>
          </p:nvSpPr>
          <p:spPr bwMode="auto">
            <a:xfrm>
              <a:off x="240" y="1680"/>
              <a:ext cx="5520" cy="1776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4178" name="Text Box 100"/>
            <p:cNvSpPr txBox="1">
              <a:spLocks noChangeArrowheads="1"/>
            </p:cNvSpPr>
            <p:nvPr/>
          </p:nvSpPr>
          <p:spPr bwMode="auto">
            <a:xfrm>
              <a:off x="432" y="1775"/>
              <a:ext cx="5184" cy="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 b="0">
                  <a:solidFill>
                    <a:srgbClr val="0033CC"/>
                  </a:solidFill>
                </a:rPr>
                <a:t> </a:t>
              </a:r>
              <a:r>
                <a:rPr lang="en-US" sz="2800" u="sng"/>
                <a:t>Bài 2:</a:t>
              </a:r>
              <a:r>
                <a:rPr lang="en-US" sz="2800" b="0">
                  <a:solidFill>
                    <a:srgbClr val="0033CC"/>
                  </a:solidFill>
                </a:rPr>
                <a:t> </a:t>
              </a:r>
              <a:r>
                <a:rPr lang="en-US" sz="2400"/>
                <a:t>Tìm các cặp giá trị bằng nhau trong bảng sau:</a:t>
              </a:r>
            </a:p>
          </p:txBody>
        </p:sp>
      </p:grpSp>
      <p:sp>
        <p:nvSpPr>
          <p:cNvPr id="313445" name="AutoShape 101"/>
          <p:cNvSpPr>
            <a:spLocks noChangeArrowheads="1"/>
          </p:cNvSpPr>
          <p:nvPr/>
        </p:nvSpPr>
        <p:spPr bwMode="auto">
          <a:xfrm>
            <a:off x="4114800" y="-152400"/>
            <a:ext cx="4333875" cy="1676400"/>
          </a:xfrm>
          <a:prstGeom prst="cloudCallout">
            <a:avLst>
              <a:gd name="adj1" fmla="val 39597"/>
              <a:gd name="adj2" fmla="val 288542"/>
            </a:avLst>
          </a:prstGeom>
          <a:solidFill>
            <a:srgbClr val="837AFE"/>
          </a:solidFill>
          <a:ln w="38100" cap="sq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Thảo luận</a:t>
            </a:r>
          </a:p>
          <a:p>
            <a:pPr algn="ctr" eaLnBrk="0" hangingPunct="0"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(3phút)</a:t>
            </a:r>
          </a:p>
        </p:txBody>
      </p:sp>
      <p:grpSp>
        <p:nvGrpSpPr>
          <p:cNvPr id="5" name="Group 102"/>
          <p:cNvGrpSpPr>
            <a:grpSpLocks/>
          </p:cNvGrpSpPr>
          <p:nvPr/>
        </p:nvGrpSpPr>
        <p:grpSpPr bwMode="auto">
          <a:xfrm>
            <a:off x="4800600" y="304800"/>
            <a:ext cx="2868613" cy="2584450"/>
            <a:chOff x="150" y="288"/>
            <a:chExt cx="1728" cy="1628"/>
          </a:xfrm>
        </p:grpSpPr>
        <p:pic>
          <p:nvPicPr>
            <p:cNvPr id="4175" name="Picture 103" descr="images629337_20_1"/>
            <p:cNvPicPr>
              <a:picLocks noChangeAspect="1" noChangeArrowheads="1" noCrop="1"/>
            </p:cNvPicPr>
            <p:nvPr/>
          </p:nvPicPr>
          <p:blipFill>
            <a:blip r:embed="rId17"/>
            <a:srcRect/>
            <a:stretch>
              <a:fillRect/>
            </a:stretch>
          </p:blipFill>
          <p:spPr bwMode="auto">
            <a:xfrm>
              <a:off x="288" y="288"/>
              <a:ext cx="1440" cy="1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76" name="Text Box 104"/>
            <p:cNvSpPr txBox="1">
              <a:spLocks noChangeArrowheads="1"/>
            </p:cNvSpPr>
            <p:nvPr/>
          </p:nvSpPr>
          <p:spPr bwMode="auto">
            <a:xfrm>
              <a:off x="150" y="1548"/>
              <a:ext cx="1728" cy="3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200">
                  <a:solidFill>
                    <a:srgbClr val="FF3300"/>
                  </a:solidFill>
                </a:rPr>
                <a:t>HẾT GIỜ</a:t>
              </a:r>
            </a:p>
          </p:txBody>
        </p:sp>
      </p:grpSp>
      <p:pic>
        <p:nvPicPr>
          <p:cNvPr id="313449" name="Picture 32" descr="j0232133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7696200" y="5562600"/>
            <a:ext cx="10398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3450" name="Vao rung hoa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9"/>
          <a:srcRect/>
          <a:stretch>
            <a:fillRect/>
          </a:stretch>
        </p:blipFill>
        <p:spPr bwMode="auto">
          <a:xfrm>
            <a:off x="4267200" y="3733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46"/>
          <p:cNvGrpSpPr>
            <a:grpSpLocks/>
          </p:cNvGrpSpPr>
          <p:nvPr/>
        </p:nvGrpSpPr>
        <p:grpSpPr bwMode="auto">
          <a:xfrm>
            <a:off x="914400" y="1143000"/>
            <a:ext cx="533400" cy="550863"/>
            <a:chOff x="645" y="461"/>
            <a:chExt cx="336" cy="347"/>
          </a:xfrm>
        </p:grpSpPr>
        <p:sp>
          <p:nvSpPr>
            <p:cNvPr id="4173" name="Text Box 147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1</a:t>
              </a:r>
            </a:p>
          </p:txBody>
        </p:sp>
        <p:sp>
          <p:nvSpPr>
            <p:cNvPr id="4174" name="Oval 148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7" name="Group 149"/>
          <p:cNvGrpSpPr>
            <a:grpSpLocks/>
          </p:cNvGrpSpPr>
          <p:nvPr/>
        </p:nvGrpSpPr>
        <p:grpSpPr bwMode="auto">
          <a:xfrm>
            <a:off x="2667000" y="1143000"/>
            <a:ext cx="533400" cy="550863"/>
            <a:chOff x="645" y="461"/>
            <a:chExt cx="336" cy="347"/>
          </a:xfrm>
        </p:grpSpPr>
        <p:sp>
          <p:nvSpPr>
            <p:cNvPr id="4171" name="Text Box 150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4172" name="Oval 151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8" name="Group 152"/>
          <p:cNvGrpSpPr>
            <a:grpSpLocks/>
          </p:cNvGrpSpPr>
          <p:nvPr/>
        </p:nvGrpSpPr>
        <p:grpSpPr bwMode="auto">
          <a:xfrm>
            <a:off x="4495800" y="1143000"/>
            <a:ext cx="533400" cy="550863"/>
            <a:chOff x="645" y="461"/>
            <a:chExt cx="336" cy="347"/>
          </a:xfrm>
        </p:grpSpPr>
        <p:sp>
          <p:nvSpPr>
            <p:cNvPr id="4169" name="Text Box 153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4170" name="Oval 154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9" name="Group 155"/>
          <p:cNvGrpSpPr>
            <a:grpSpLocks/>
          </p:cNvGrpSpPr>
          <p:nvPr/>
        </p:nvGrpSpPr>
        <p:grpSpPr bwMode="auto">
          <a:xfrm>
            <a:off x="6324600" y="1143000"/>
            <a:ext cx="533400" cy="550863"/>
            <a:chOff x="645" y="461"/>
            <a:chExt cx="336" cy="347"/>
          </a:xfrm>
        </p:grpSpPr>
        <p:sp>
          <p:nvSpPr>
            <p:cNvPr id="4167" name="Text Box 156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4168" name="Oval 157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0" name="Group 158"/>
          <p:cNvGrpSpPr>
            <a:grpSpLocks/>
          </p:cNvGrpSpPr>
          <p:nvPr/>
        </p:nvGrpSpPr>
        <p:grpSpPr bwMode="auto">
          <a:xfrm>
            <a:off x="990600" y="2819400"/>
            <a:ext cx="533400" cy="550863"/>
            <a:chOff x="645" y="461"/>
            <a:chExt cx="336" cy="347"/>
          </a:xfrm>
        </p:grpSpPr>
        <p:sp>
          <p:nvSpPr>
            <p:cNvPr id="4165" name="Text Box 159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4166" name="Oval 160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1" name="Group 161"/>
          <p:cNvGrpSpPr>
            <a:grpSpLocks/>
          </p:cNvGrpSpPr>
          <p:nvPr/>
        </p:nvGrpSpPr>
        <p:grpSpPr bwMode="auto">
          <a:xfrm>
            <a:off x="2743200" y="2819400"/>
            <a:ext cx="533400" cy="550863"/>
            <a:chOff x="645" y="461"/>
            <a:chExt cx="336" cy="347"/>
          </a:xfrm>
        </p:grpSpPr>
        <p:sp>
          <p:nvSpPr>
            <p:cNvPr id="4163" name="Text Box 162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6</a:t>
              </a:r>
            </a:p>
          </p:txBody>
        </p:sp>
        <p:sp>
          <p:nvSpPr>
            <p:cNvPr id="4164" name="Oval 163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2" name="Group 164"/>
          <p:cNvGrpSpPr>
            <a:grpSpLocks/>
          </p:cNvGrpSpPr>
          <p:nvPr/>
        </p:nvGrpSpPr>
        <p:grpSpPr bwMode="auto">
          <a:xfrm>
            <a:off x="4495800" y="2819400"/>
            <a:ext cx="533400" cy="550863"/>
            <a:chOff x="645" y="461"/>
            <a:chExt cx="336" cy="347"/>
          </a:xfrm>
        </p:grpSpPr>
        <p:sp>
          <p:nvSpPr>
            <p:cNvPr id="4161" name="Text Box 165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7</a:t>
              </a:r>
            </a:p>
          </p:txBody>
        </p:sp>
        <p:sp>
          <p:nvSpPr>
            <p:cNvPr id="4162" name="Oval 166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3" name="Group 167"/>
          <p:cNvGrpSpPr>
            <a:grpSpLocks/>
          </p:cNvGrpSpPr>
          <p:nvPr/>
        </p:nvGrpSpPr>
        <p:grpSpPr bwMode="auto">
          <a:xfrm>
            <a:off x="6324600" y="2819400"/>
            <a:ext cx="533400" cy="550863"/>
            <a:chOff x="645" y="461"/>
            <a:chExt cx="336" cy="347"/>
          </a:xfrm>
        </p:grpSpPr>
        <p:sp>
          <p:nvSpPr>
            <p:cNvPr id="4159" name="Text Box 168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8</a:t>
              </a:r>
            </a:p>
          </p:txBody>
        </p:sp>
        <p:sp>
          <p:nvSpPr>
            <p:cNvPr id="4160" name="Oval 169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4" name="Group 170"/>
          <p:cNvGrpSpPr>
            <a:grpSpLocks/>
          </p:cNvGrpSpPr>
          <p:nvPr/>
        </p:nvGrpSpPr>
        <p:grpSpPr bwMode="auto">
          <a:xfrm>
            <a:off x="838200" y="4343400"/>
            <a:ext cx="533400" cy="550863"/>
            <a:chOff x="645" y="461"/>
            <a:chExt cx="336" cy="347"/>
          </a:xfrm>
        </p:grpSpPr>
        <p:sp>
          <p:nvSpPr>
            <p:cNvPr id="4157" name="Text Box 171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9</a:t>
              </a:r>
            </a:p>
          </p:txBody>
        </p:sp>
        <p:sp>
          <p:nvSpPr>
            <p:cNvPr id="4158" name="Oval 172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5" name="Group 173"/>
          <p:cNvGrpSpPr>
            <a:grpSpLocks/>
          </p:cNvGrpSpPr>
          <p:nvPr/>
        </p:nvGrpSpPr>
        <p:grpSpPr bwMode="auto">
          <a:xfrm>
            <a:off x="2514600" y="4373563"/>
            <a:ext cx="838200" cy="550862"/>
            <a:chOff x="645" y="461"/>
            <a:chExt cx="336" cy="347"/>
          </a:xfrm>
        </p:grpSpPr>
        <p:sp>
          <p:nvSpPr>
            <p:cNvPr id="4155" name="Text Box 174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10</a:t>
              </a:r>
            </a:p>
          </p:txBody>
        </p:sp>
        <p:sp>
          <p:nvSpPr>
            <p:cNvPr id="4156" name="Oval 175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6" name="Group 176"/>
          <p:cNvGrpSpPr>
            <a:grpSpLocks/>
          </p:cNvGrpSpPr>
          <p:nvPr/>
        </p:nvGrpSpPr>
        <p:grpSpPr bwMode="auto">
          <a:xfrm>
            <a:off x="4495800" y="4373563"/>
            <a:ext cx="838200" cy="550862"/>
            <a:chOff x="645" y="461"/>
            <a:chExt cx="336" cy="347"/>
          </a:xfrm>
        </p:grpSpPr>
        <p:sp>
          <p:nvSpPr>
            <p:cNvPr id="4153" name="Text Box 177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11</a:t>
              </a:r>
            </a:p>
          </p:txBody>
        </p:sp>
        <p:sp>
          <p:nvSpPr>
            <p:cNvPr id="4154" name="Oval 178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  <p:grpSp>
        <p:nvGrpSpPr>
          <p:cNvPr id="17" name="Group 179"/>
          <p:cNvGrpSpPr>
            <a:grpSpLocks/>
          </p:cNvGrpSpPr>
          <p:nvPr/>
        </p:nvGrpSpPr>
        <p:grpSpPr bwMode="auto">
          <a:xfrm>
            <a:off x="6248400" y="4343400"/>
            <a:ext cx="762000" cy="550863"/>
            <a:chOff x="645" y="461"/>
            <a:chExt cx="336" cy="347"/>
          </a:xfrm>
        </p:grpSpPr>
        <p:sp>
          <p:nvSpPr>
            <p:cNvPr id="4151" name="Text Box 180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</a:rPr>
                <a:t>12</a:t>
              </a:r>
            </a:p>
          </p:txBody>
        </p:sp>
        <p:sp>
          <p:nvSpPr>
            <p:cNvPr id="4152" name="Oval 181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3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3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5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3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3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1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9" dur="74119" fill="hold"/>
                                        <p:tgtEl>
                                          <p:spTgt spid="3134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13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13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2" presetID="4" presetClass="exit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5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3450"/>
                </p:tgtEl>
              </p:cMediaNode>
            </p:audio>
          </p:childTnLst>
        </p:cTn>
      </p:par>
    </p:tnLst>
    <p:bldLst>
      <p:bldP spid="313445" grpId="0" animBg="1"/>
      <p:bldP spid="31344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6997" name="Group 101"/>
          <p:cNvGraphicFramePr>
            <a:graphicFrameLocks noGrp="1"/>
          </p:cNvGraphicFramePr>
          <p:nvPr/>
        </p:nvGraphicFramePr>
        <p:xfrm>
          <a:off x="1066800" y="76200"/>
          <a:ext cx="7315200" cy="4800600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  <a:gridCol w="1828800"/>
                <a:gridCol w="1828800"/>
              </a:tblGrid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6926" name="Object 30"/>
          <p:cNvGraphicFramePr>
            <a:graphicFrameLocks noChangeAspect="1"/>
          </p:cNvGraphicFramePr>
          <p:nvPr/>
        </p:nvGraphicFramePr>
        <p:xfrm>
          <a:off x="1704975" y="304800"/>
          <a:ext cx="581025" cy="1169988"/>
        </p:xfrm>
        <a:graphic>
          <a:graphicData uri="http://schemas.openxmlformats.org/presentationml/2006/ole">
            <p:oleObj spid="_x0000_s5122" name="Equation" r:id="rId4" imgW="247590" imgH="380910" progId="Equation.3">
              <p:embed/>
            </p:oleObj>
          </a:graphicData>
        </a:graphic>
      </p:graphicFrame>
      <p:graphicFrame>
        <p:nvGraphicFramePr>
          <p:cNvPr id="336927" name="Object 31"/>
          <p:cNvGraphicFramePr>
            <a:graphicFrameLocks noChangeAspect="1"/>
          </p:cNvGraphicFramePr>
          <p:nvPr/>
        </p:nvGraphicFramePr>
        <p:xfrm>
          <a:off x="3351213" y="241300"/>
          <a:ext cx="1068387" cy="1282700"/>
        </p:xfrm>
        <a:graphic>
          <a:graphicData uri="http://schemas.openxmlformats.org/presentationml/2006/ole">
            <p:oleObj spid="_x0000_s5123" name="Equation" r:id="rId5" imgW="457110" imgH="419190" progId="Equation.3">
              <p:embed/>
            </p:oleObj>
          </a:graphicData>
        </a:graphic>
      </p:graphicFrame>
      <p:graphicFrame>
        <p:nvGraphicFramePr>
          <p:cNvPr id="336928" name="Object 32"/>
          <p:cNvGraphicFramePr>
            <a:graphicFrameLocks noChangeAspect="1"/>
          </p:cNvGraphicFramePr>
          <p:nvPr/>
        </p:nvGraphicFramePr>
        <p:xfrm>
          <a:off x="5345113" y="304800"/>
          <a:ext cx="522287" cy="1169988"/>
        </p:xfrm>
        <a:graphic>
          <a:graphicData uri="http://schemas.openxmlformats.org/presentationml/2006/ole">
            <p:oleObj spid="_x0000_s5124" name="Equation" r:id="rId6" imgW="218970" imgH="380910" progId="Equation.3">
              <p:embed/>
            </p:oleObj>
          </a:graphicData>
        </a:graphic>
      </p:graphicFrame>
      <p:graphicFrame>
        <p:nvGraphicFramePr>
          <p:cNvPr id="336929" name="Object 33"/>
          <p:cNvGraphicFramePr>
            <a:graphicFrameLocks noChangeAspect="1"/>
          </p:cNvGraphicFramePr>
          <p:nvPr/>
        </p:nvGraphicFramePr>
        <p:xfrm>
          <a:off x="1576388" y="1668463"/>
          <a:ext cx="998537" cy="1379537"/>
        </p:xfrm>
        <a:graphic>
          <a:graphicData uri="http://schemas.openxmlformats.org/presentationml/2006/ole">
            <p:oleObj spid="_x0000_s5125" name="Equation" r:id="rId7" imgW="380970" imgH="409485" progId="Equation.3">
              <p:embed/>
            </p:oleObj>
          </a:graphicData>
        </a:graphic>
      </p:graphicFrame>
      <p:graphicFrame>
        <p:nvGraphicFramePr>
          <p:cNvPr id="336931" name="Object 35"/>
          <p:cNvGraphicFramePr>
            <a:graphicFrameLocks noChangeAspect="1"/>
          </p:cNvGraphicFramePr>
          <p:nvPr/>
        </p:nvGraphicFramePr>
        <p:xfrm>
          <a:off x="5105400" y="1751013"/>
          <a:ext cx="804863" cy="1296987"/>
        </p:xfrm>
        <a:graphic>
          <a:graphicData uri="http://schemas.openxmlformats.org/presentationml/2006/ole">
            <p:oleObj spid="_x0000_s5126" name="Equation" r:id="rId8" imgW="304830" imgH="380910" progId="Equation.3">
              <p:embed/>
            </p:oleObj>
          </a:graphicData>
        </a:graphic>
      </p:graphicFrame>
      <p:graphicFrame>
        <p:nvGraphicFramePr>
          <p:cNvPr id="336932" name="Object 36"/>
          <p:cNvGraphicFramePr>
            <a:graphicFrameLocks noChangeAspect="1"/>
          </p:cNvGraphicFramePr>
          <p:nvPr/>
        </p:nvGraphicFramePr>
        <p:xfrm>
          <a:off x="7294563" y="1752600"/>
          <a:ext cx="385762" cy="1296988"/>
        </p:xfrm>
        <a:graphic>
          <a:graphicData uri="http://schemas.openxmlformats.org/presentationml/2006/ole">
            <p:oleObj spid="_x0000_s5127" name="Equation" r:id="rId9" imgW="142830" imgH="380910" progId="Equation.3">
              <p:embed/>
            </p:oleObj>
          </a:graphicData>
        </a:graphic>
      </p:graphicFrame>
      <p:graphicFrame>
        <p:nvGraphicFramePr>
          <p:cNvPr id="336933" name="Object 37"/>
          <p:cNvGraphicFramePr>
            <a:graphicFrameLocks noChangeAspect="1"/>
          </p:cNvGraphicFramePr>
          <p:nvPr/>
        </p:nvGraphicFramePr>
        <p:xfrm>
          <a:off x="7272338" y="304800"/>
          <a:ext cx="347662" cy="1168400"/>
        </p:xfrm>
        <a:graphic>
          <a:graphicData uri="http://schemas.openxmlformats.org/presentationml/2006/ole">
            <p:oleObj spid="_x0000_s5128" name="Equation" r:id="rId10" imgW="142830" imgH="380910" progId="Equation.3">
              <p:embed/>
            </p:oleObj>
          </a:graphicData>
        </a:graphic>
      </p:graphicFrame>
      <p:graphicFrame>
        <p:nvGraphicFramePr>
          <p:cNvPr id="336934" name="Object 38"/>
          <p:cNvGraphicFramePr>
            <a:graphicFrameLocks noChangeAspect="1"/>
          </p:cNvGraphicFramePr>
          <p:nvPr/>
        </p:nvGraphicFramePr>
        <p:xfrm>
          <a:off x="5181600" y="3351213"/>
          <a:ext cx="642938" cy="1296987"/>
        </p:xfrm>
        <a:graphic>
          <a:graphicData uri="http://schemas.openxmlformats.org/presentationml/2006/ole">
            <p:oleObj spid="_x0000_s5129" name="Equation" r:id="rId11" imgW="247590" imgH="380910" progId="Equation.3">
              <p:embed/>
            </p:oleObj>
          </a:graphicData>
        </a:graphic>
      </p:graphicFrame>
      <p:sp>
        <p:nvSpPr>
          <p:cNvPr id="336935" name="Text Box 39"/>
          <p:cNvSpPr txBox="1">
            <a:spLocks noChangeArrowheads="1"/>
          </p:cNvSpPr>
          <p:nvPr/>
        </p:nvSpPr>
        <p:spPr bwMode="auto">
          <a:xfrm>
            <a:off x="3048000" y="2071688"/>
            <a:ext cx="1447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45 phút</a:t>
            </a:r>
            <a:endParaRPr lang="en-US" sz="2800" u="sng">
              <a:solidFill>
                <a:srgbClr val="993300"/>
              </a:solidFill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1600200" y="3427413"/>
            <a:ext cx="1143000" cy="1296987"/>
            <a:chOff x="3264" y="3120"/>
            <a:chExt cx="720" cy="817"/>
          </a:xfrm>
        </p:grpSpPr>
        <p:sp>
          <p:nvSpPr>
            <p:cNvPr id="5203" name="Text Box 41">
              <a:hlinkClick r:id="rId1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552" y="3312"/>
              <a:ext cx="4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993300"/>
                  </a:solidFill>
                </a:rPr>
                <a:t>giờ</a:t>
              </a:r>
            </a:p>
          </p:txBody>
        </p:sp>
        <p:graphicFrame>
          <p:nvGraphicFramePr>
            <p:cNvPr id="5131" name="Object 42"/>
            <p:cNvGraphicFramePr>
              <a:graphicFrameLocks noChangeAspect="1"/>
            </p:cNvGraphicFramePr>
            <p:nvPr/>
          </p:nvGraphicFramePr>
          <p:xfrm>
            <a:off x="3264" y="3120"/>
            <a:ext cx="243" cy="817"/>
          </p:xfrm>
          <a:graphic>
            <a:graphicData uri="http://schemas.openxmlformats.org/presentationml/2006/ole">
              <p:oleObj spid="_x0000_s5131" name="Equation" r:id="rId13" imgW="142830" imgH="380910" progId="Equation.3">
                <p:embed/>
              </p:oleObj>
            </a:graphicData>
          </a:graphic>
        </p:graphicFrame>
      </p:grpSp>
      <p:sp>
        <p:nvSpPr>
          <p:cNvPr id="336939" name="Text Box 43"/>
          <p:cNvSpPr txBox="1">
            <a:spLocks noChangeArrowheads="1"/>
          </p:cNvSpPr>
          <p:nvPr/>
        </p:nvSpPr>
        <p:spPr bwMode="auto">
          <a:xfrm>
            <a:off x="6858000" y="3595688"/>
            <a:ext cx="1447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993300"/>
                </a:solidFill>
              </a:rPr>
              <a:t>40 phút</a:t>
            </a:r>
            <a:endParaRPr lang="en-US" sz="2800" u="sng">
              <a:solidFill>
                <a:srgbClr val="993300"/>
              </a:solidFill>
            </a:endParaRPr>
          </a:p>
        </p:txBody>
      </p: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352800" y="3351213"/>
            <a:ext cx="1143000" cy="1335087"/>
            <a:chOff x="2064" y="2208"/>
            <a:chExt cx="720" cy="841"/>
          </a:xfrm>
        </p:grpSpPr>
        <p:graphicFrame>
          <p:nvGraphicFramePr>
            <p:cNvPr id="5130" name="Object 45"/>
            <p:cNvGraphicFramePr>
              <a:graphicFrameLocks noChangeAspect="1"/>
            </p:cNvGraphicFramePr>
            <p:nvPr/>
          </p:nvGraphicFramePr>
          <p:xfrm>
            <a:off x="2064" y="2208"/>
            <a:ext cx="243" cy="817"/>
          </p:xfrm>
          <a:graphic>
            <a:graphicData uri="http://schemas.openxmlformats.org/presentationml/2006/ole">
              <p:oleObj spid="_x0000_s5130" name="Equation" r:id="rId14" imgW="142830" imgH="380910" progId="Equation.3">
                <p:embed/>
              </p:oleObj>
            </a:graphicData>
          </a:graphic>
        </p:graphicFrame>
        <p:sp>
          <p:nvSpPr>
            <p:cNvPr id="5202" name="Text Box 46"/>
            <p:cNvSpPr txBox="1">
              <a:spLocks noChangeArrowheads="1"/>
            </p:cNvSpPr>
            <p:nvPr/>
          </p:nvSpPr>
          <p:spPr bwMode="auto">
            <a:xfrm>
              <a:off x="2352" y="2448"/>
              <a:ext cx="43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993300"/>
                  </a:solidFill>
                </a:rPr>
                <a:t>giờ</a:t>
              </a:r>
            </a:p>
          </p:txBody>
        </p:sp>
      </p:grpSp>
      <p:grpSp>
        <p:nvGrpSpPr>
          <p:cNvPr id="5158" name="Group 329"/>
          <p:cNvGrpSpPr>
            <a:grpSpLocks/>
          </p:cNvGrpSpPr>
          <p:nvPr/>
        </p:nvGrpSpPr>
        <p:grpSpPr bwMode="auto">
          <a:xfrm>
            <a:off x="1066800" y="20638"/>
            <a:ext cx="533400" cy="579437"/>
            <a:chOff x="624" y="445"/>
            <a:chExt cx="336" cy="365"/>
          </a:xfrm>
        </p:grpSpPr>
        <p:sp>
          <p:nvSpPr>
            <p:cNvPr id="5200" name="Text Box 51"/>
            <p:cNvSpPr txBox="1">
              <a:spLocks noChangeArrowheads="1"/>
            </p:cNvSpPr>
            <p:nvPr/>
          </p:nvSpPr>
          <p:spPr bwMode="auto">
            <a:xfrm>
              <a:off x="624" y="445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33CC"/>
                  </a:solidFill>
                </a:rPr>
                <a:t>1</a:t>
              </a:r>
            </a:p>
          </p:txBody>
        </p:sp>
        <p:sp>
          <p:nvSpPr>
            <p:cNvPr id="5201" name="Oval 52"/>
            <p:cNvSpPr>
              <a:spLocks noChangeArrowheads="1"/>
            </p:cNvSpPr>
            <p:nvPr/>
          </p:nvSpPr>
          <p:spPr bwMode="auto">
            <a:xfrm>
              <a:off x="649" y="508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59" name="Group 53"/>
          <p:cNvGrpSpPr>
            <a:grpSpLocks/>
          </p:cNvGrpSpPr>
          <p:nvPr/>
        </p:nvGrpSpPr>
        <p:grpSpPr bwMode="auto">
          <a:xfrm>
            <a:off x="2743200" y="0"/>
            <a:ext cx="533400" cy="584200"/>
            <a:chOff x="645" y="461"/>
            <a:chExt cx="336" cy="368"/>
          </a:xfrm>
        </p:grpSpPr>
        <p:sp>
          <p:nvSpPr>
            <p:cNvPr id="5198" name="Text Box 54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2</a:t>
              </a:r>
            </a:p>
          </p:txBody>
        </p:sp>
        <p:sp>
          <p:nvSpPr>
            <p:cNvPr id="5199" name="Oval 55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0" name="Group 56"/>
          <p:cNvGrpSpPr>
            <a:grpSpLocks/>
          </p:cNvGrpSpPr>
          <p:nvPr/>
        </p:nvGrpSpPr>
        <p:grpSpPr bwMode="auto">
          <a:xfrm>
            <a:off x="4648200" y="0"/>
            <a:ext cx="533400" cy="584200"/>
            <a:chOff x="645" y="461"/>
            <a:chExt cx="336" cy="368"/>
          </a:xfrm>
        </p:grpSpPr>
        <p:sp>
          <p:nvSpPr>
            <p:cNvPr id="5196" name="Text Box 57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5197" name="Oval 58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1" name="Group 59"/>
          <p:cNvGrpSpPr>
            <a:grpSpLocks/>
          </p:cNvGrpSpPr>
          <p:nvPr/>
        </p:nvGrpSpPr>
        <p:grpSpPr bwMode="auto">
          <a:xfrm>
            <a:off x="6553200" y="0"/>
            <a:ext cx="533400" cy="584200"/>
            <a:chOff x="645" y="461"/>
            <a:chExt cx="336" cy="368"/>
          </a:xfrm>
        </p:grpSpPr>
        <p:sp>
          <p:nvSpPr>
            <p:cNvPr id="5194" name="Text Box 60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4</a:t>
              </a:r>
            </a:p>
          </p:txBody>
        </p:sp>
        <p:sp>
          <p:nvSpPr>
            <p:cNvPr id="5195" name="Oval 61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2" name="Group 62"/>
          <p:cNvGrpSpPr>
            <a:grpSpLocks/>
          </p:cNvGrpSpPr>
          <p:nvPr/>
        </p:nvGrpSpPr>
        <p:grpSpPr bwMode="auto">
          <a:xfrm>
            <a:off x="1066800" y="1524000"/>
            <a:ext cx="533400" cy="584200"/>
            <a:chOff x="645" y="461"/>
            <a:chExt cx="336" cy="368"/>
          </a:xfrm>
        </p:grpSpPr>
        <p:sp>
          <p:nvSpPr>
            <p:cNvPr id="5192" name="Text Box 63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5</a:t>
              </a:r>
            </a:p>
          </p:txBody>
        </p:sp>
        <p:sp>
          <p:nvSpPr>
            <p:cNvPr id="5193" name="Oval 64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3" name="Group 65"/>
          <p:cNvGrpSpPr>
            <a:grpSpLocks/>
          </p:cNvGrpSpPr>
          <p:nvPr/>
        </p:nvGrpSpPr>
        <p:grpSpPr bwMode="auto">
          <a:xfrm>
            <a:off x="2819400" y="1524000"/>
            <a:ext cx="533400" cy="584200"/>
            <a:chOff x="645" y="461"/>
            <a:chExt cx="336" cy="368"/>
          </a:xfrm>
        </p:grpSpPr>
        <p:sp>
          <p:nvSpPr>
            <p:cNvPr id="5190" name="Text Box 66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6</a:t>
              </a:r>
            </a:p>
          </p:txBody>
        </p:sp>
        <p:sp>
          <p:nvSpPr>
            <p:cNvPr id="5191" name="Oval 67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4" name="Group 74"/>
          <p:cNvGrpSpPr>
            <a:grpSpLocks/>
          </p:cNvGrpSpPr>
          <p:nvPr/>
        </p:nvGrpSpPr>
        <p:grpSpPr bwMode="auto">
          <a:xfrm>
            <a:off x="4648200" y="1524000"/>
            <a:ext cx="533400" cy="584200"/>
            <a:chOff x="645" y="461"/>
            <a:chExt cx="336" cy="368"/>
          </a:xfrm>
        </p:grpSpPr>
        <p:sp>
          <p:nvSpPr>
            <p:cNvPr id="5188" name="Text Box 75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7</a:t>
              </a:r>
            </a:p>
          </p:txBody>
        </p:sp>
        <p:sp>
          <p:nvSpPr>
            <p:cNvPr id="5189" name="Oval 76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5" name="Group 77"/>
          <p:cNvGrpSpPr>
            <a:grpSpLocks/>
          </p:cNvGrpSpPr>
          <p:nvPr/>
        </p:nvGrpSpPr>
        <p:grpSpPr bwMode="auto">
          <a:xfrm>
            <a:off x="2743200" y="3200400"/>
            <a:ext cx="838200" cy="579438"/>
            <a:chOff x="645" y="461"/>
            <a:chExt cx="336" cy="365"/>
          </a:xfrm>
        </p:grpSpPr>
        <p:sp>
          <p:nvSpPr>
            <p:cNvPr id="5186" name="Text Box 78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10</a:t>
              </a:r>
            </a:p>
          </p:txBody>
        </p:sp>
        <p:sp>
          <p:nvSpPr>
            <p:cNvPr id="5187" name="Oval 79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6" name="Group 80"/>
          <p:cNvGrpSpPr>
            <a:grpSpLocks/>
          </p:cNvGrpSpPr>
          <p:nvPr/>
        </p:nvGrpSpPr>
        <p:grpSpPr bwMode="auto">
          <a:xfrm>
            <a:off x="6477000" y="1554163"/>
            <a:ext cx="838200" cy="579437"/>
            <a:chOff x="645" y="461"/>
            <a:chExt cx="336" cy="365"/>
          </a:xfrm>
        </p:grpSpPr>
        <p:sp>
          <p:nvSpPr>
            <p:cNvPr id="5184" name="Text Box 81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 8</a:t>
              </a:r>
            </a:p>
          </p:txBody>
        </p:sp>
        <p:sp>
          <p:nvSpPr>
            <p:cNvPr id="5185" name="Oval 82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7" name="Group 86"/>
          <p:cNvGrpSpPr>
            <a:grpSpLocks/>
          </p:cNvGrpSpPr>
          <p:nvPr/>
        </p:nvGrpSpPr>
        <p:grpSpPr bwMode="auto">
          <a:xfrm>
            <a:off x="6324600" y="3200400"/>
            <a:ext cx="838200" cy="584200"/>
            <a:chOff x="645" y="461"/>
            <a:chExt cx="336" cy="368"/>
          </a:xfrm>
        </p:grpSpPr>
        <p:sp>
          <p:nvSpPr>
            <p:cNvPr id="5182" name="Text Box 87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12</a:t>
              </a:r>
            </a:p>
          </p:txBody>
        </p:sp>
        <p:sp>
          <p:nvSpPr>
            <p:cNvPr id="5183" name="Oval 88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8" name="Group 89"/>
          <p:cNvGrpSpPr>
            <a:grpSpLocks/>
          </p:cNvGrpSpPr>
          <p:nvPr/>
        </p:nvGrpSpPr>
        <p:grpSpPr bwMode="auto">
          <a:xfrm>
            <a:off x="4495800" y="3200400"/>
            <a:ext cx="838200" cy="579438"/>
            <a:chOff x="645" y="461"/>
            <a:chExt cx="336" cy="365"/>
          </a:xfrm>
        </p:grpSpPr>
        <p:sp>
          <p:nvSpPr>
            <p:cNvPr id="5180" name="Text Box 90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11</a:t>
              </a:r>
            </a:p>
          </p:txBody>
        </p:sp>
        <p:sp>
          <p:nvSpPr>
            <p:cNvPr id="5181" name="Oval 91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69" name="Group 92"/>
          <p:cNvGrpSpPr>
            <a:grpSpLocks/>
          </p:cNvGrpSpPr>
          <p:nvPr/>
        </p:nvGrpSpPr>
        <p:grpSpPr bwMode="auto">
          <a:xfrm>
            <a:off x="990600" y="3200400"/>
            <a:ext cx="762000" cy="579438"/>
            <a:chOff x="645" y="461"/>
            <a:chExt cx="336" cy="365"/>
          </a:xfrm>
        </p:grpSpPr>
        <p:sp>
          <p:nvSpPr>
            <p:cNvPr id="5178" name="Text Box 93"/>
            <p:cNvSpPr txBox="1">
              <a:spLocks noChangeArrowheads="1"/>
            </p:cNvSpPr>
            <p:nvPr/>
          </p:nvSpPr>
          <p:spPr bwMode="auto">
            <a:xfrm>
              <a:off x="645" y="461"/>
              <a:ext cx="3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>
                  <a:solidFill>
                    <a:srgbClr val="0000FF"/>
                  </a:solidFill>
                </a:rPr>
                <a:t> 9</a:t>
              </a:r>
            </a:p>
          </p:txBody>
        </p:sp>
        <p:sp>
          <p:nvSpPr>
            <p:cNvPr id="5179" name="Oval 94"/>
            <p:cNvSpPr>
              <a:spLocks noChangeArrowheads="1"/>
            </p:cNvSpPr>
            <p:nvPr/>
          </p:nvSpPr>
          <p:spPr bwMode="auto">
            <a:xfrm>
              <a:off x="670" y="524"/>
              <a:ext cx="224" cy="284"/>
            </a:xfrm>
            <a:prstGeom prst="ellips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70" name="Oval 134"/>
          <p:cNvSpPr>
            <a:spLocks noChangeArrowheads="1"/>
          </p:cNvSpPr>
          <p:nvPr/>
        </p:nvSpPr>
        <p:spPr bwMode="auto">
          <a:xfrm>
            <a:off x="838200" y="1600200"/>
            <a:ext cx="914400" cy="9906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227" name="Text Box 331"/>
          <p:cNvSpPr txBox="1">
            <a:spLocks noChangeArrowheads="1"/>
          </p:cNvSpPr>
          <p:nvPr/>
        </p:nvSpPr>
        <p:spPr bwMode="auto">
          <a:xfrm>
            <a:off x="609600" y="5257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337228" name="Text Box 332"/>
          <p:cNvSpPr txBox="1">
            <a:spLocks noChangeArrowheads="1"/>
          </p:cNvSpPr>
          <p:nvPr/>
        </p:nvSpPr>
        <p:spPr bwMode="auto">
          <a:xfrm>
            <a:off x="3810000" y="5181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337229" name="Text Box 333"/>
          <p:cNvSpPr txBox="1">
            <a:spLocks noChangeArrowheads="1"/>
          </p:cNvSpPr>
          <p:nvPr/>
        </p:nvSpPr>
        <p:spPr bwMode="auto">
          <a:xfrm>
            <a:off x="6629400" y="5181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337230" name="Text Box 334"/>
          <p:cNvSpPr txBox="1">
            <a:spLocks noChangeArrowheads="1"/>
          </p:cNvSpPr>
          <p:nvPr/>
        </p:nvSpPr>
        <p:spPr bwMode="auto">
          <a:xfrm>
            <a:off x="762000" y="5943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337231" name="Text Box 335"/>
          <p:cNvSpPr txBox="1">
            <a:spLocks noChangeArrowheads="1"/>
          </p:cNvSpPr>
          <p:nvPr/>
        </p:nvSpPr>
        <p:spPr bwMode="auto">
          <a:xfrm>
            <a:off x="3886200" y="5867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337232" name="Text Box 336"/>
          <p:cNvSpPr txBox="1">
            <a:spLocks noChangeArrowheads="1"/>
          </p:cNvSpPr>
          <p:nvPr/>
        </p:nvSpPr>
        <p:spPr bwMode="auto">
          <a:xfrm>
            <a:off x="6705600" y="5791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5177" name="WordArt 341"/>
          <p:cNvSpPr>
            <a:spLocks noChangeArrowheads="1" noChangeShapeType="1" noTextEdit="1"/>
          </p:cNvSpPr>
          <p:nvPr/>
        </p:nvSpPr>
        <p:spPr bwMode="auto">
          <a:xfrm rot="5400000">
            <a:off x="-1673225" y="1916113"/>
            <a:ext cx="4489450" cy="9144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vi-VN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AI TINH MẮT HƠN</a:t>
            </a:r>
            <a:endParaRPr lang="en-US" sz="3600" kern="1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00FF00"/>
                  </a:gs>
                  <a:gs pos="100000">
                    <a:srgbClr val="00CCFF"/>
                  </a:gs>
                </a:gsLst>
                <a:lin ang="0" scaled="1"/>
              </a:gradFill>
              <a:effectLst>
                <a:outerShdw dist="99190" dir="7788334" algn="ctr" rotWithShape="0">
                  <a:srgbClr val="000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69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31214E-7 L -0.17656 0.66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6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33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5434E-6 L -0.46841 0.2166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369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" y="10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92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369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91329E-6 L -0.0665 0.6705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36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" y="33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62428E-6 L -0.33542 0.4383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369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21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92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69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1214E-7 L 0.07865 0.658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369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2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60116E-6 L 0.59809 0.4446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369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22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92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369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31214E-7 L -0.75591 0.7694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3369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8" y="38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16185E-6 L -0.42726 0.549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36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" y="2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93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36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6532E-6 L -0.0625 0.5595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369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" y="28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98844E-6 L 0.29583 0.2943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1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93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5434E-6 L 0.2375 0.3054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15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1676E-6 L 0.0125 0.3264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369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16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36935" grpId="0"/>
      <p:bldP spid="336939" grpId="0"/>
      <p:bldP spid="337227" grpId="0"/>
      <p:bldP spid="337228" grpId="0"/>
      <p:bldP spid="337229" grpId="0"/>
      <p:bldP spid="337230" grpId="0"/>
      <p:bldP spid="337231" grpId="0"/>
      <p:bldP spid="3372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Text Box 2"/>
          <p:cNvSpPr txBox="1">
            <a:spLocks noChangeArrowheads="1"/>
          </p:cNvSpPr>
          <p:nvPr/>
        </p:nvSpPr>
        <p:spPr bwMode="auto">
          <a:xfrm>
            <a:off x="304800" y="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  </a:t>
            </a:r>
            <a:r>
              <a:rPr lang="en-US" sz="2800">
                <a:solidFill>
                  <a:srgbClr val="0000FF"/>
                </a:solidFill>
              </a:rPr>
              <a:t>Các cặp giá trị bằng nhau là: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340995" name="Text Box 3"/>
          <p:cNvSpPr txBox="1">
            <a:spLocks noChangeArrowheads="1"/>
          </p:cNvSpPr>
          <p:nvPr/>
        </p:nvSpPr>
        <p:spPr bwMode="auto">
          <a:xfrm>
            <a:off x="2590800" y="7921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;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457200"/>
            <a:ext cx="1481138" cy="1296988"/>
            <a:chOff x="336" y="288"/>
            <a:chExt cx="933" cy="817"/>
          </a:xfrm>
        </p:grpSpPr>
        <p:graphicFrame>
          <p:nvGraphicFramePr>
            <p:cNvPr id="6154" name="Object 5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336" y="336"/>
            <a:ext cx="366" cy="737"/>
          </p:xfrm>
          <a:graphic>
            <a:graphicData uri="http://schemas.openxmlformats.org/presentationml/2006/ole">
              <p:oleObj spid="_x0000_s6154" name="Equation" r:id="rId4" imgW="247590" imgH="380910" progId="Equation.3">
                <p:embed/>
              </p:oleObj>
            </a:graphicData>
          </a:graphic>
        </p:graphicFrame>
        <p:graphicFrame>
          <p:nvGraphicFramePr>
            <p:cNvPr id="6155" name="Object 6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864" y="288"/>
            <a:ext cx="405" cy="817"/>
          </p:xfrm>
          <a:graphic>
            <a:graphicData uri="http://schemas.openxmlformats.org/presentationml/2006/ole">
              <p:oleObj spid="_x0000_s6155" name="Equation" r:id="rId5" imgW="247590" imgH="380910" progId="Equation.3">
                <p:embed/>
              </p:oleObj>
            </a:graphicData>
          </a:graphic>
        </p:graphicFrame>
        <p:sp>
          <p:nvSpPr>
            <p:cNvPr id="6178" name="Text Box 7"/>
            <p:cNvSpPr txBox="1">
              <a:spLocks noChangeArrowheads="1"/>
            </p:cNvSpPr>
            <p:nvPr/>
          </p:nvSpPr>
          <p:spPr bwMode="auto">
            <a:xfrm>
              <a:off x="672" y="504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0">
                  <a:solidFill>
                    <a:srgbClr val="0000FF"/>
                  </a:solidFill>
                </a:rPr>
                <a:t>=</a:t>
              </a:r>
              <a:endParaRPr lang="en-US" sz="280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325813" y="533400"/>
            <a:ext cx="1931987" cy="1358900"/>
            <a:chOff x="2095" y="336"/>
            <a:chExt cx="1217" cy="856"/>
          </a:xfrm>
        </p:grpSpPr>
        <p:graphicFrame>
          <p:nvGraphicFramePr>
            <p:cNvPr id="6152" name="Object 9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2095" y="384"/>
            <a:ext cx="673" cy="808"/>
          </p:xfrm>
          <a:graphic>
            <a:graphicData uri="http://schemas.openxmlformats.org/presentationml/2006/ole">
              <p:oleObj spid="_x0000_s6152" name="Equation" r:id="rId6" imgW="457110" imgH="419190" progId="Equation.3">
                <p:embed/>
              </p:oleObj>
            </a:graphicData>
          </a:graphic>
        </p:graphicFrame>
        <p:graphicFrame>
          <p:nvGraphicFramePr>
            <p:cNvPr id="6153" name="Object 10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3024" y="336"/>
            <a:ext cx="243" cy="817"/>
          </p:xfrm>
          <a:graphic>
            <a:graphicData uri="http://schemas.openxmlformats.org/presentationml/2006/ole">
              <p:oleObj spid="_x0000_s6153" name="Equation" r:id="rId7" imgW="142830" imgH="380910" progId="Equation.3">
                <p:embed/>
              </p:oleObj>
            </a:graphicData>
          </a:graphic>
        </p:graphicFrame>
        <p:sp>
          <p:nvSpPr>
            <p:cNvPr id="6177" name="Text Box 11"/>
            <p:cNvSpPr txBox="1">
              <a:spLocks noChangeArrowheads="1"/>
            </p:cNvSpPr>
            <p:nvPr/>
          </p:nvSpPr>
          <p:spPr bwMode="auto">
            <a:xfrm>
              <a:off x="2784" y="552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0">
                  <a:solidFill>
                    <a:srgbClr val="0000FF"/>
                  </a:solidFill>
                </a:rPr>
                <a:t>=</a:t>
              </a:r>
              <a:endParaRPr lang="en-US" sz="280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400800" y="438150"/>
            <a:ext cx="1928813" cy="1379538"/>
            <a:chOff x="4032" y="276"/>
            <a:chExt cx="1215" cy="869"/>
          </a:xfrm>
        </p:grpSpPr>
        <p:graphicFrame>
          <p:nvGraphicFramePr>
            <p:cNvPr id="6150" name="Object 13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4032" y="360"/>
            <a:ext cx="329" cy="737"/>
          </p:xfrm>
          <a:graphic>
            <a:graphicData uri="http://schemas.openxmlformats.org/presentationml/2006/ole">
              <p:oleObj spid="_x0000_s6150" name="Equation" r:id="rId8" imgW="218970" imgH="380910" progId="Equation.3">
                <p:embed/>
              </p:oleObj>
            </a:graphicData>
          </a:graphic>
        </p:graphicFrame>
        <p:graphicFrame>
          <p:nvGraphicFramePr>
            <p:cNvPr id="6151" name="Object 14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4618" y="276"/>
            <a:ext cx="629" cy="869"/>
          </p:xfrm>
          <a:graphic>
            <a:graphicData uri="http://schemas.openxmlformats.org/presentationml/2006/ole">
              <p:oleObj spid="_x0000_s6151" name="Equation" r:id="rId9" imgW="380970" imgH="409485" progId="Equation.3">
                <p:embed/>
              </p:oleObj>
            </a:graphicData>
          </a:graphic>
        </p:graphicFrame>
        <p:sp>
          <p:nvSpPr>
            <p:cNvPr id="6176" name="Text Box 15"/>
            <p:cNvSpPr txBox="1">
              <a:spLocks noChangeArrowheads="1"/>
            </p:cNvSpPr>
            <p:nvPr/>
          </p:nvSpPr>
          <p:spPr bwMode="auto">
            <a:xfrm>
              <a:off x="4320" y="528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0">
                  <a:solidFill>
                    <a:srgbClr val="0000FF"/>
                  </a:solidFill>
                </a:rPr>
                <a:t>=</a:t>
              </a:r>
              <a:endParaRPr lang="en-US" sz="280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85800" y="1981200"/>
            <a:ext cx="1566863" cy="1296988"/>
            <a:chOff x="432" y="1248"/>
            <a:chExt cx="987" cy="817"/>
          </a:xfrm>
        </p:grpSpPr>
        <p:graphicFrame>
          <p:nvGraphicFramePr>
            <p:cNvPr id="6148" name="Object 17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912" y="1248"/>
            <a:ext cx="507" cy="817"/>
          </p:xfrm>
          <a:graphic>
            <a:graphicData uri="http://schemas.openxmlformats.org/presentationml/2006/ole">
              <p:oleObj spid="_x0000_s6148" name="Equation" r:id="rId10" imgW="304830" imgH="380910" progId="Equation.3">
                <p:embed/>
              </p:oleObj>
            </a:graphicData>
          </a:graphic>
        </p:graphicFrame>
        <p:graphicFrame>
          <p:nvGraphicFramePr>
            <p:cNvPr id="6149" name="Object 18">
              <a:hlinkClick r:id="rId3" action="ppaction://hlinksldjump"/>
            </p:cNvPr>
            <p:cNvGraphicFramePr>
              <a:graphicFrameLocks noChangeAspect="1"/>
            </p:cNvGraphicFramePr>
            <p:nvPr/>
          </p:nvGraphicFramePr>
          <p:xfrm>
            <a:off x="432" y="1296"/>
            <a:ext cx="219" cy="736"/>
          </p:xfrm>
          <a:graphic>
            <a:graphicData uri="http://schemas.openxmlformats.org/presentationml/2006/ole">
              <p:oleObj spid="_x0000_s6149" name="Equation" r:id="rId11" imgW="142830" imgH="380910" progId="Equation.3">
                <p:embed/>
              </p:oleObj>
            </a:graphicData>
          </a:graphic>
        </p:graphicFrame>
        <p:sp>
          <p:nvSpPr>
            <p:cNvPr id="6175" name="Text Box 19"/>
            <p:cNvSpPr txBox="1">
              <a:spLocks noChangeArrowheads="1"/>
            </p:cNvSpPr>
            <p:nvPr/>
          </p:nvSpPr>
          <p:spPr bwMode="auto">
            <a:xfrm>
              <a:off x="672" y="1459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0">
                  <a:solidFill>
                    <a:srgbClr val="0000FF"/>
                  </a:solidFill>
                </a:rPr>
                <a:t>=</a:t>
              </a:r>
              <a:endParaRPr lang="en-US" sz="280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971800" y="2019300"/>
            <a:ext cx="2667000" cy="1296988"/>
            <a:chOff x="1872" y="1272"/>
            <a:chExt cx="1680" cy="817"/>
          </a:xfrm>
        </p:grpSpPr>
        <p:sp>
          <p:nvSpPr>
            <p:cNvPr id="6171" name="Text Box 21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872" y="1488"/>
              <a:ext cx="91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993300"/>
                  </a:solidFill>
                </a:rPr>
                <a:t>45 phút</a:t>
              </a:r>
              <a:endParaRPr lang="en-US" sz="2800" u="sng">
                <a:solidFill>
                  <a:srgbClr val="993300"/>
                </a:solidFill>
              </a:endParaRPr>
            </a:p>
          </p:txBody>
        </p:sp>
        <p:grpSp>
          <p:nvGrpSpPr>
            <p:cNvPr id="6172" name="Group 22"/>
            <p:cNvGrpSpPr>
              <a:grpSpLocks/>
            </p:cNvGrpSpPr>
            <p:nvPr/>
          </p:nvGrpSpPr>
          <p:grpSpPr bwMode="auto">
            <a:xfrm>
              <a:off x="2832" y="1272"/>
              <a:ext cx="720" cy="817"/>
              <a:chOff x="3264" y="3120"/>
              <a:chExt cx="720" cy="817"/>
            </a:xfrm>
          </p:grpSpPr>
          <p:sp>
            <p:nvSpPr>
              <p:cNvPr id="6174" name="Text Box 23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3312"/>
                <a:ext cx="432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993300"/>
                    </a:solidFill>
                  </a:rPr>
                  <a:t>giờ</a:t>
                </a:r>
              </a:p>
            </p:txBody>
          </p:sp>
          <p:graphicFrame>
            <p:nvGraphicFramePr>
              <p:cNvPr id="6147" name="Object 24"/>
              <p:cNvGraphicFramePr>
                <a:graphicFrameLocks noChangeAspect="1"/>
              </p:cNvGraphicFramePr>
              <p:nvPr/>
            </p:nvGraphicFramePr>
            <p:xfrm>
              <a:off x="3264" y="3120"/>
              <a:ext cx="243" cy="817"/>
            </p:xfrm>
            <a:graphic>
              <a:graphicData uri="http://schemas.openxmlformats.org/presentationml/2006/ole">
                <p:oleObj spid="_x0000_s6147" name="Equation" r:id="rId12" imgW="142830" imgH="380910" progId="Equation.3">
                  <p:embed/>
                </p:oleObj>
              </a:graphicData>
            </a:graphic>
          </p:graphicFrame>
        </p:grpSp>
        <p:sp>
          <p:nvSpPr>
            <p:cNvPr id="6173" name="Text Box 25"/>
            <p:cNvSpPr txBox="1">
              <a:spLocks noChangeArrowheads="1"/>
            </p:cNvSpPr>
            <p:nvPr/>
          </p:nvSpPr>
          <p:spPr bwMode="auto">
            <a:xfrm>
              <a:off x="2628" y="1488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0">
                  <a:solidFill>
                    <a:srgbClr val="0000FF"/>
                  </a:solidFill>
                </a:rPr>
                <a:t>=</a:t>
              </a:r>
              <a:endParaRPr lang="en-US" sz="280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6096000" y="1981200"/>
            <a:ext cx="2819400" cy="1335088"/>
            <a:chOff x="2544" y="2208"/>
            <a:chExt cx="1776" cy="841"/>
          </a:xfrm>
        </p:grpSpPr>
        <p:sp>
          <p:nvSpPr>
            <p:cNvPr id="6167" name="Text Box 3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408" y="2448"/>
              <a:ext cx="912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800">
                  <a:solidFill>
                    <a:srgbClr val="993300"/>
                  </a:solidFill>
                </a:rPr>
                <a:t>40 phút</a:t>
              </a:r>
              <a:endParaRPr lang="en-US" sz="2800" u="sng">
                <a:solidFill>
                  <a:srgbClr val="993300"/>
                </a:solidFill>
              </a:endParaRPr>
            </a:p>
          </p:txBody>
        </p:sp>
        <p:grpSp>
          <p:nvGrpSpPr>
            <p:cNvPr id="6168" name="Group 36"/>
            <p:cNvGrpSpPr>
              <a:grpSpLocks/>
            </p:cNvGrpSpPr>
            <p:nvPr/>
          </p:nvGrpSpPr>
          <p:grpSpPr bwMode="auto">
            <a:xfrm>
              <a:off x="2544" y="2208"/>
              <a:ext cx="720" cy="841"/>
              <a:chOff x="2064" y="2208"/>
              <a:chExt cx="720" cy="841"/>
            </a:xfrm>
          </p:grpSpPr>
          <p:graphicFrame>
            <p:nvGraphicFramePr>
              <p:cNvPr id="6146" name="Object 37"/>
              <p:cNvGraphicFramePr>
                <a:graphicFrameLocks noChangeAspect="1"/>
              </p:cNvGraphicFramePr>
              <p:nvPr/>
            </p:nvGraphicFramePr>
            <p:xfrm>
              <a:off x="2064" y="2208"/>
              <a:ext cx="243" cy="817"/>
            </p:xfrm>
            <a:graphic>
              <a:graphicData uri="http://schemas.openxmlformats.org/presentationml/2006/ole">
                <p:oleObj spid="_x0000_s6146" name="Equation" r:id="rId13" imgW="142830" imgH="380910" progId="Equation.3">
                  <p:embed/>
                </p:oleObj>
              </a:graphicData>
            </a:graphic>
          </p:graphicFrame>
          <p:sp>
            <p:nvSpPr>
              <p:cNvPr id="6170" name="Text Box 38">
                <a:hlinkClick r:id="rId3" action="ppaction://hlinksldjump"/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2448"/>
                <a:ext cx="432" cy="6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800">
                    <a:solidFill>
                      <a:srgbClr val="993300"/>
                    </a:solidFill>
                  </a:rPr>
                  <a:t>giờ</a:t>
                </a:r>
              </a:p>
            </p:txBody>
          </p:sp>
        </p:grpSp>
        <p:sp>
          <p:nvSpPr>
            <p:cNvPr id="6169" name="Text Box 39"/>
            <p:cNvSpPr txBox="1">
              <a:spLocks noChangeArrowheads="1"/>
            </p:cNvSpPr>
            <p:nvPr/>
          </p:nvSpPr>
          <p:spPr bwMode="auto">
            <a:xfrm>
              <a:off x="3192" y="2424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0">
                  <a:solidFill>
                    <a:srgbClr val="0000FF"/>
                  </a:solidFill>
                </a:rPr>
                <a:t>=</a:t>
              </a:r>
              <a:endParaRPr lang="en-US" sz="2800">
                <a:solidFill>
                  <a:srgbClr val="0000FF"/>
                </a:solidFill>
                <a:cs typeface="Times New Roman" pitchFamily="18" charset="0"/>
              </a:endParaRPr>
            </a:p>
          </p:txBody>
        </p:sp>
      </p:grpSp>
      <p:sp>
        <p:nvSpPr>
          <p:cNvPr id="341032" name="Text Box 40"/>
          <p:cNvSpPr txBox="1">
            <a:spLocks noChangeArrowheads="1"/>
          </p:cNvSpPr>
          <p:nvPr/>
        </p:nvSpPr>
        <p:spPr bwMode="auto">
          <a:xfrm>
            <a:off x="5715000" y="838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;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341033" name="Text Box 41"/>
          <p:cNvSpPr txBox="1">
            <a:spLocks noChangeArrowheads="1"/>
          </p:cNvSpPr>
          <p:nvPr/>
        </p:nvSpPr>
        <p:spPr bwMode="auto">
          <a:xfrm>
            <a:off x="2590800" y="22860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;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341034" name="Text Box 42"/>
          <p:cNvSpPr txBox="1">
            <a:spLocks noChangeArrowheads="1"/>
          </p:cNvSpPr>
          <p:nvPr/>
        </p:nvSpPr>
        <p:spPr bwMode="auto">
          <a:xfrm>
            <a:off x="5715000" y="22860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>
                <a:solidFill>
                  <a:srgbClr val="0000FF"/>
                </a:solidFill>
              </a:rPr>
              <a:t>;</a:t>
            </a:r>
            <a:endParaRPr lang="en-US" sz="2800">
              <a:solidFill>
                <a:srgbClr val="0000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4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  <p:bldP spid="340995" grpId="0"/>
      <p:bldP spid="341032" grpId="0"/>
      <p:bldP spid="341033" grpId="0"/>
      <p:bldP spid="3410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43000" y="152400"/>
            <a:ext cx="647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Bài 3</a:t>
            </a:r>
            <a:r>
              <a:rPr lang="en-US" sz="2800"/>
              <a:t>: Trò ch</a:t>
            </a:r>
            <a:r>
              <a:rPr lang="vi-VN" sz="2800"/>
              <a:t>ơ</a:t>
            </a:r>
            <a:r>
              <a:rPr lang="en-US" sz="2800"/>
              <a:t>i</a:t>
            </a:r>
            <a:r>
              <a:rPr lang="en-US" sz="2800">
                <a:solidFill>
                  <a:srgbClr val="FFFF00"/>
                </a:solidFill>
              </a:rPr>
              <a:t> THỎ TÌM CÀRỐT</a:t>
            </a:r>
            <a:r>
              <a:rPr lang="en-US" sz="2800">
                <a:solidFill>
                  <a:srgbClr val="FF3300"/>
                </a:solidFill>
              </a:rPr>
              <a:t> </a:t>
            </a:r>
          </a:p>
        </p:txBody>
      </p:sp>
      <p:graphicFrame>
        <p:nvGraphicFramePr>
          <p:cNvPr id="327683" name="Group 3"/>
          <p:cNvGraphicFramePr>
            <a:graphicFrameLocks noGrp="1"/>
          </p:cNvGraphicFramePr>
          <p:nvPr/>
        </p:nvGraphicFramePr>
        <p:xfrm>
          <a:off x="762000" y="914400"/>
          <a:ext cx="7715250" cy="5791200"/>
        </p:xfrm>
        <a:graphic>
          <a:graphicData uri="http://schemas.openxmlformats.org/drawingml/2006/table">
            <a:tbl>
              <a:tblPr/>
              <a:tblGrid>
                <a:gridCol w="1543050"/>
                <a:gridCol w="1543050"/>
                <a:gridCol w="1543050"/>
                <a:gridCol w="1543050"/>
                <a:gridCol w="1543050"/>
              </a:tblGrid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pic>
        <p:nvPicPr>
          <p:cNvPr id="22569" name="Picture 41" descr="RABT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914400"/>
            <a:ext cx="914400" cy="1143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22570" name="Picture 42" descr="VEGTB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9625" y="5486400"/>
            <a:ext cx="1130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71" name="Group 43"/>
          <p:cNvGrpSpPr>
            <a:grpSpLocks/>
          </p:cNvGrpSpPr>
          <p:nvPr/>
        </p:nvGrpSpPr>
        <p:grpSpPr bwMode="auto">
          <a:xfrm>
            <a:off x="4038600" y="1143000"/>
            <a:ext cx="1066800" cy="736600"/>
            <a:chOff x="384" y="182"/>
            <a:chExt cx="528" cy="394"/>
          </a:xfrm>
        </p:grpSpPr>
        <p:pic>
          <p:nvPicPr>
            <p:cNvPr id="22619" name="Picture 44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20" name="Text Box 45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22572" name="Group 46"/>
          <p:cNvGrpSpPr>
            <a:grpSpLocks/>
          </p:cNvGrpSpPr>
          <p:nvPr/>
        </p:nvGrpSpPr>
        <p:grpSpPr bwMode="auto">
          <a:xfrm>
            <a:off x="990600" y="2286000"/>
            <a:ext cx="1066800" cy="736600"/>
            <a:chOff x="384" y="182"/>
            <a:chExt cx="528" cy="394"/>
          </a:xfrm>
        </p:grpSpPr>
        <p:pic>
          <p:nvPicPr>
            <p:cNvPr id="22617" name="Picture 47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18" name="Text Box 48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2</a:t>
              </a:r>
            </a:p>
          </p:txBody>
        </p:sp>
      </p:grpSp>
      <p:grpSp>
        <p:nvGrpSpPr>
          <p:cNvPr id="22573" name="Group 49"/>
          <p:cNvGrpSpPr>
            <a:grpSpLocks/>
          </p:cNvGrpSpPr>
          <p:nvPr/>
        </p:nvGrpSpPr>
        <p:grpSpPr bwMode="auto">
          <a:xfrm>
            <a:off x="5638800" y="3352800"/>
            <a:ext cx="1066800" cy="736600"/>
            <a:chOff x="384" y="182"/>
            <a:chExt cx="528" cy="394"/>
          </a:xfrm>
        </p:grpSpPr>
        <p:pic>
          <p:nvPicPr>
            <p:cNvPr id="22615" name="Picture 50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16" name="Text Box 51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3</a:t>
              </a:r>
            </a:p>
          </p:txBody>
        </p:sp>
      </p:grpSp>
      <p:grpSp>
        <p:nvGrpSpPr>
          <p:cNvPr id="22574" name="Group 52"/>
          <p:cNvGrpSpPr>
            <a:grpSpLocks/>
          </p:cNvGrpSpPr>
          <p:nvPr/>
        </p:nvGrpSpPr>
        <p:grpSpPr bwMode="auto">
          <a:xfrm>
            <a:off x="3962400" y="4572000"/>
            <a:ext cx="1066800" cy="736600"/>
            <a:chOff x="384" y="182"/>
            <a:chExt cx="528" cy="394"/>
          </a:xfrm>
        </p:grpSpPr>
        <p:pic>
          <p:nvPicPr>
            <p:cNvPr id="22613" name="Picture 53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14" name="Text Box 5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5</a:t>
              </a:r>
            </a:p>
          </p:txBody>
        </p:sp>
      </p:grpSp>
      <p:grpSp>
        <p:nvGrpSpPr>
          <p:cNvPr id="22575" name="Group 55"/>
          <p:cNvGrpSpPr>
            <a:grpSpLocks/>
          </p:cNvGrpSpPr>
          <p:nvPr/>
        </p:nvGrpSpPr>
        <p:grpSpPr bwMode="auto">
          <a:xfrm>
            <a:off x="7086600" y="4648200"/>
            <a:ext cx="1066800" cy="736600"/>
            <a:chOff x="384" y="182"/>
            <a:chExt cx="528" cy="394"/>
          </a:xfrm>
        </p:grpSpPr>
        <p:pic>
          <p:nvPicPr>
            <p:cNvPr id="22611" name="Picture 56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12" name="Text Box 57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6</a:t>
              </a:r>
            </a:p>
          </p:txBody>
        </p:sp>
      </p:grpSp>
      <p:grpSp>
        <p:nvGrpSpPr>
          <p:cNvPr id="22576" name="Group 58"/>
          <p:cNvGrpSpPr>
            <a:grpSpLocks/>
          </p:cNvGrpSpPr>
          <p:nvPr/>
        </p:nvGrpSpPr>
        <p:grpSpPr bwMode="auto">
          <a:xfrm>
            <a:off x="5562600" y="5791200"/>
            <a:ext cx="1066800" cy="736600"/>
            <a:chOff x="384" y="182"/>
            <a:chExt cx="528" cy="394"/>
          </a:xfrm>
        </p:grpSpPr>
        <p:pic>
          <p:nvPicPr>
            <p:cNvPr id="22609" name="Picture 59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10" name="Text Box 60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7</a:t>
              </a:r>
            </a:p>
          </p:txBody>
        </p:sp>
      </p:grpSp>
      <p:grpSp>
        <p:nvGrpSpPr>
          <p:cNvPr id="22577" name="Group 61"/>
          <p:cNvGrpSpPr>
            <a:grpSpLocks/>
          </p:cNvGrpSpPr>
          <p:nvPr/>
        </p:nvGrpSpPr>
        <p:grpSpPr bwMode="auto">
          <a:xfrm>
            <a:off x="914400" y="4572000"/>
            <a:ext cx="1066800" cy="736600"/>
            <a:chOff x="384" y="182"/>
            <a:chExt cx="528" cy="394"/>
          </a:xfrm>
        </p:grpSpPr>
        <p:pic>
          <p:nvPicPr>
            <p:cNvPr id="22607" name="Picture 62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608" name="Text Box 63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3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rgbClr val="FF3300"/>
                  </a:solidFill>
                </a:rPr>
                <a:t>         </a:t>
              </a:r>
              <a:r>
                <a:rPr lang="en-US" sz="4000">
                  <a:solidFill>
                    <a:srgbClr val="FF3300"/>
                  </a:solidFill>
                </a:rPr>
                <a:t>4</a:t>
              </a:r>
            </a:p>
          </p:txBody>
        </p:sp>
      </p:grpSp>
      <p:sp>
        <p:nvSpPr>
          <p:cNvPr id="22578" name="Rectangle 64"/>
          <p:cNvSpPr>
            <a:spLocks noChangeArrowheads="1"/>
          </p:cNvSpPr>
          <p:nvPr/>
        </p:nvSpPr>
        <p:spPr bwMode="auto">
          <a:xfrm>
            <a:off x="5362575" y="2057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79" name="Rectangle 65"/>
          <p:cNvSpPr>
            <a:spLocks noChangeArrowheads="1"/>
          </p:cNvSpPr>
          <p:nvPr/>
        </p:nvSpPr>
        <p:spPr bwMode="auto">
          <a:xfrm>
            <a:off x="2300288" y="5557838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0" name="Rectangle 66"/>
          <p:cNvSpPr>
            <a:spLocks noChangeArrowheads="1"/>
          </p:cNvSpPr>
          <p:nvPr/>
        </p:nvSpPr>
        <p:spPr bwMode="auto">
          <a:xfrm>
            <a:off x="2300288" y="3219450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1" name="Rectangle 67"/>
          <p:cNvSpPr>
            <a:spLocks noChangeArrowheads="1"/>
          </p:cNvSpPr>
          <p:nvPr/>
        </p:nvSpPr>
        <p:spPr bwMode="auto">
          <a:xfrm>
            <a:off x="762000" y="5557838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2" name="Rectangle 68"/>
          <p:cNvSpPr>
            <a:spLocks noChangeArrowheads="1"/>
          </p:cNvSpPr>
          <p:nvPr/>
        </p:nvSpPr>
        <p:spPr bwMode="auto">
          <a:xfrm>
            <a:off x="6934200" y="914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3" name="Rectangle 69"/>
          <p:cNvSpPr>
            <a:spLocks noChangeArrowheads="1"/>
          </p:cNvSpPr>
          <p:nvPr/>
        </p:nvSpPr>
        <p:spPr bwMode="auto">
          <a:xfrm>
            <a:off x="5395913" y="4391025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4" name="Rectangle 7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886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5" name="Rectangle 7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38200" y="2057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6" name="Rectangle 72"/>
          <p:cNvSpPr>
            <a:spLocks noChangeArrowheads="1"/>
          </p:cNvSpPr>
          <p:nvPr/>
        </p:nvSpPr>
        <p:spPr bwMode="auto">
          <a:xfrm>
            <a:off x="2362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7" name="Rectangle 73"/>
          <p:cNvSpPr>
            <a:spLocks noChangeArrowheads="1"/>
          </p:cNvSpPr>
          <p:nvPr/>
        </p:nvSpPr>
        <p:spPr bwMode="auto">
          <a:xfrm>
            <a:off x="5410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8" name="Rectangle 7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4102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89" name="Rectangle 75"/>
          <p:cNvSpPr>
            <a:spLocks noChangeArrowheads="1"/>
          </p:cNvSpPr>
          <p:nvPr/>
        </p:nvSpPr>
        <p:spPr bwMode="auto">
          <a:xfrm>
            <a:off x="54864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0" name="Rectangle 76"/>
          <p:cNvSpPr>
            <a:spLocks noChangeArrowheads="1"/>
          </p:cNvSpPr>
          <p:nvPr/>
        </p:nvSpPr>
        <p:spPr bwMode="auto">
          <a:xfrm>
            <a:off x="6934200" y="2133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1" name="Rectangle 77"/>
          <p:cNvSpPr>
            <a:spLocks noChangeArrowheads="1"/>
          </p:cNvSpPr>
          <p:nvPr/>
        </p:nvSpPr>
        <p:spPr bwMode="auto">
          <a:xfrm>
            <a:off x="70104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2" name="Rectangle 7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70104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3" name="Rectangle 79"/>
          <p:cNvSpPr>
            <a:spLocks noChangeArrowheads="1"/>
          </p:cNvSpPr>
          <p:nvPr/>
        </p:nvSpPr>
        <p:spPr bwMode="auto">
          <a:xfrm>
            <a:off x="6934200" y="5562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4" name="Rectangle 80"/>
          <p:cNvSpPr>
            <a:spLocks noChangeArrowheads="1"/>
          </p:cNvSpPr>
          <p:nvPr/>
        </p:nvSpPr>
        <p:spPr bwMode="auto">
          <a:xfrm>
            <a:off x="7620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5" name="Rectangle 8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8382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6" name="Rectangle 82"/>
          <p:cNvSpPr>
            <a:spLocks noChangeArrowheads="1"/>
          </p:cNvSpPr>
          <p:nvPr/>
        </p:nvSpPr>
        <p:spPr bwMode="auto">
          <a:xfrm>
            <a:off x="23622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7" name="Rectangle 8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886200" y="44958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8" name="Rectangle 84"/>
          <p:cNvSpPr>
            <a:spLocks noChangeArrowheads="1"/>
          </p:cNvSpPr>
          <p:nvPr/>
        </p:nvSpPr>
        <p:spPr bwMode="auto">
          <a:xfrm>
            <a:off x="3886200" y="5562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599" name="Rectangle 85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410200" y="5562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600" name="Rectangle 86"/>
          <p:cNvSpPr>
            <a:spLocks noChangeArrowheads="1"/>
          </p:cNvSpPr>
          <p:nvPr/>
        </p:nvSpPr>
        <p:spPr bwMode="auto">
          <a:xfrm>
            <a:off x="2362200" y="2057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2601" name="Rectangle 87"/>
          <p:cNvSpPr>
            <a:spLocks noChangeArrowheads="1"/>
          </p:cNvSpPr>
          <p:nvPr/>
        </p:nvSpPr>
        <p:spPr bwMode="auto">
          <a:xfrm>
            <a:off x="38862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pic>
        <p:nvPicPr>
          <p:cNvPr id="327771" name="Bing bong sing my song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03" name="Rectangle 92"/>
          <p:cNvSpPr>
            <a:spLocks noChangeArrowheads="1"/>
          </p:cNvSpPr>
          <p:nvPr/>
        </p:nvSpPr>
        <p:spPr bwMode="auto">
          <a:xfrm>
            <a:off x="2286000" y="2071688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grpSp>
        <p:nvGrpSpPr>
          <p:cNvPr id="9" name="Group 88"/>
          <p:cNvGrpSpPr>
            <a:grpSpLocks/>
          </p:cNvGrpSpPr>
          <p:nvPr/>
        </p:nvGrpSpPr>
        <p:grpSpPr bwMode="auto">
          <a:xfrm>
            <a:off x="381000" y="2209800"/>
            <a:ext cx="8763000" cy="2819400"/>
            <a:chOff x="240" y="1680"/>
            <a:chExt cx="5520" cy="1776"/>
          </a:xfrm>
        </p:grpSpPr>
        <p:sp>
          <p:nvSpPr>
            <p:cNvPr id="22605" name="AutoShape 89"/>
            <p:cNvSpPr>
              <a:spLocks noChangeArrowheads="1"/>
            </p:cNvSpPr>
            <p:nvPr/>
          </p:nvSpPr>
          <p:spPr bwMode="auto">
            <a:xfrm>
              <a:off x="240" y="1680"/>
              <a:ext cx="5520" cy="1776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22606" name="Text Box 90"/>
            <p:cNvSpPr txBox="1">
              <a:spLocks noChangeArrowheads="1"/>
            </p:cNvSpPr>
            <p:nvPr/>
          </p:nvSpPr>
          <p:spPr bwMode="auto">
            <a:xfrm>
              <a:off x="432" y="1776"/>
              <a:ext cx="5184" cy="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2800" b="0">
                  <a:solidFill>
                    <a:srgbClr val="0033CC"/>
                  </a:solidFill>
                </a:rPr>
                <a:t>        </a:t>
              </a:r>
              <a:r>
                <a:rPr lang="en-US" sz="2400">
                  <a:solidFill>
                    <a:srgbClr val="0033CC"/>
                  </a:solidFill>
                </a:rPr>
                <a:t>Em hãy giúp thỏ tìm </a:t>
              </a:r>
              <a:r>
                <a:rPr lang="vi-VN" sz="2400">
                  <a:solidFill>
                    <a:srgbClr val="0033CC"/>
                  </a:solidFill>
                </a:rPr>
                <a:t>đư</a:t>
              </a:r>
              <a:r>
                <a:rPr lang="en-US" sz="2400">
                  <a:solidFill>
                    <a:srgbClr val="0033CC"/>
                  </a:solidFill>
                </a:rPr>
                <a:t>ợc con </a:t>
              </a:r>
              <a:r>
                <a:rPr lang="vi-VN" sz="2400">
                  <a:solidFill>
                    <a:srgbClr val="0033CC"/>
                  </a:solidFill>
                </a:rPr>
                <a:t>đư</a:t>
              </a:r>
              <a:r>
                <a:rPr lang="en-US" sz="2400">
                  <a:solidFill>
                    <a:srgbClr val="0033CC"/>
                  </a:solidFill>
                </a:rPr>
                <a:t>ờng ngắn nhất </a:t>
              </a:r>
              <a:r>
                <a:rPr lang="vi-VN" sz="2400">
                  <a:solidFill>
                    <a:srgbClr val="0033CC"/>
                  </a:solidFill>
                </a:rPr>
                <a:t>đ</a:t>
              </a:r>
              <a:r>
                <a:rPr lang="en-US" sz="2400">
                  <a:solidFill>
                    <a:srgbClr val="0033CC"/>
                  </a:solidFill>
                </a:rPr>
                <a:t>ể </a:t>
              </a:r>
              <a:r>
                <a:rPr lang="vi-VN" sz="2400">
                  <a:solidFill>
                    <a:srgbClr val="0033CC"/>
                  </a:solidFill>
                </a:rPr>
                <a:t>đ</a:t>
              </a:r>
              <a:r>
                <a:rPr lang="en-US" sz="2400">
                  <a:solidFill>
                    <a:srgbClr val="0033CC"/>
                  </a:solidFill>
                </a:rPr>
                <a:t>i </a:t>
              </a:r>
              <a:r>
                <a:rPr lang="vi-VN" sz="2400">
                  <a:solidFill>
                    <a:srgbClr val="0033CC"/>
                  </a:solidFill>
                </a:rPr>
                <a:t>đ</a:t>
              </a:r>
              <a:r>
                <a:rPr lang="en-US" sz="2400">
                  <a:solidFill>
                    <a:srgbClr val="0033CC"/>
                  </a:solidFill>
                </a:rPr>
                <a:t>ến củ càrốt bằng cách trả lời </a:t>
              </a:r>
              <a:r>
                <a:rPr lang="vi-VN" sz="2400">
                  <a:solidFill>
                    <a:srgbClr val="0033CC"/>
                  </a:solidFill>
                </a:rPr>
                <a:t>đ</a:t>
              </a:r>
              <a:r>
                <a:rPr lang="en-US" sz="2400">
                  <a:solidFill>
                    <a:srgbClr val="0033CC"/>
                  </a:solidFill>
                </a:rPr>
                <a:t>úng các câu hỏi em gặp trên </a:t>
              </a:r>
              <a:r>
                <a:rPr lang="vi-VN" sz="2400">
                  <a:solidFill>
                    <a:srgbClr val="0033CC"/>
                  </a:solidFill>
                </a:rPr>
                <a:t>đư</a:t>
              </a:r>
              <a:r>
                <a:rPr lang="en-US" sz="2400">
                  <a:solidFill>
                    <a:srgbClr val="0033CC"/>
                  </a:solidFill>
                </a:rPr>
                <a:t>ờng </a:t>
              </a:r>
              <a:r>
                <a:rPr lang="vi-VN" sz="2400">
                  <a:solidFill>
                    <a:srgbClr val="0033CC"/>
                  </a:solidFill>
                </a:rPr>
                <a:t>đ</a:t>
              </a:r>
              <a:r>
                <a:rPr lang="en-US" sz="2400">
                  <a:solidFill>
                    <a:srgbClr val="0033CC"/>
                  </a:solidFill>
                </a:rPr>
                <a:t>i. </a:t>
              </a:r>
              <a:r>
                <a:rPr lang="en-US" sz="2400">
                  <a:solidFill>
                    <a:srgbClr val="FF3300"/>
                  </a:solidFill>
                </a:rPr>
                <a:t>Nếu trả lời sai, con </a:t>
              </a:r>
              <a:r>
                <a:rPr lang="vi-VN" sz="2400">
                  <a:solidFill>
                    <a:srgbClr val="FF3300"/>
                  </a:solidFill>
                </a:rPr>
                <a:t>đư</a:t>
              </a:r>
              <a:r>
                <a:rPr lang="en-US" sz="2400">
                  <a:solidFill>
                    <a:srgbClr val="FF3300"/>
                  </a:solidFill>
                </a:rPr>
                <a:t>ờng </a:t>
              </a:r>
              <a:r>
                <a:rPr lang="vi-VN" sz="2400">
                  <a:solidFill>
                    <a:srgbClr val="FF3300"/>
                  </a:solidFill>
                </a:rPr>
                <a:t>đ</a:t>
              </a:r>
              <a:r>
                <a:rPr lang="en-US" sz="2400">
                  <a:solidFill>
                    <a:srgbClr val="FF3300"/>
                  </a:solidFill>
                </a:rPr>
                <a:t>ó sẽ bị chặn lại</a:t>
              </a:r>
              <a:r>
                <a:rPr lang="en-US" sz="2400">
                  <a:solidFill>
                    <a:srgbClr val="0033CC"/>
                  </a:solidFill>
                </a:rPr>
                <a:t>. Em hãy cẩn thận kẻo không còn </a:t>
              </a:r>
              <a:r>
                <a:rPr lang="vi-VN" sz="2400">
                  <a:solidFill>
                    <a:srgbClr val="0033CC"/>
                  </a:solidFill>
                </a:rPr>
                <a:t>đư</a:t>
              </a:r>
              <a:r>
                <a:rPr lang="en-US" sz="2400">
                  <a:solidFill>
                    <a:srgbClr val="0033CC"/>
                  </a:solidFill>
                </a:rPr>
                <a:t>ờng </a:t>
              </a:r>
              <a:r>
                <a:rPr lang="vi-VN" sz="2400">
                  <a:solidFill>
                    <a:srgbClr val="0033CC"/>
                  </a:solidFill>
                </a:rPr>
                <a:t>đ</a:t>
              </a:r>
              <a:r>
                <a:rPr lang="en-US" sz="2400">
                  <a:solidFill>
                    <a:srgbClr val="0033CC"/>
                  </a:solidFill>
                </a:rPr>
                <a:t>ể </a:t>
              </a:r>
              <a:r>
                <a:rPr lang="vi-VN" sz="2400">
                  <a:solidFill>
                    <a:srgbClr val="0033CC"/>
                  </a:solidFill>
                </a:rPr>
                <a:t>đ</a:t>
              </a:r>
              <a:r>
                <a:rPr lang="en-US" sz="2400">
                  <a:solidFill>
                    <a:srgbClr val="0033CC"/>
                  </a:solidFill>
                </a:rPr>
                <a:t>ến củ cà rốt.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804" fill="hold"/>
                                        <p:tgtEl>
                                          <p:spTgt spid="3277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777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43000" y="152400"/>
            <a:ext cx="647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/>
              <a:t>Bài 3</a:t>
            </a:r>
            <a:r>
              <a:rPr lang="en-US" sz="3200"/>
              <a:t>: Trò ch</a:t>
            </a:r>
            <a:r>
              <a:rPr lang="vi-VN" sz="3200"/>
              <a:t>ơ</a:t>
            </a:r>
            <a:r>
              <a:rPr lang="en-US" sz="3200"/>
              <a:t>i</a:t>
            </a:r>
            <a:r>
              <a:rPr lang="en-US" sz="3200">
                <a:solidFill>
                  <a:srgbClr val="FFFF00"/>
                </a:solidFill>
              </a:rPr>
              <a:t> THỎ TÌM CÀRỐT</a:t>
            </a:r>
            <a:r>
              <a:rPr lang="en-US" sz="3200">
                <a:solidFill>
                  <a:srgbClr val="FF3300"/>
                </a:solidFill>
              </a:rPr>
              <a:t> </a:t>
            </a:r>
          </a:p>
        </p:txBody>
      </p:sp>
      <p:graphicFrame>
        <p:nvGraphicFramePr>
          <p:cNvPr id="292915" name="Group 51"/>
          <p:cNvGraphicFramePr>
            <a:graphicFrameLocks noGrp="1"/>
          </p:cNvGraphicFramePr>
          <p:nvPr/>
        </p:nvGraphicFramePr>
        <p:xfrm>
          <a:off x="762000" y="914400"/>
          <a:ext cx="7715250" cy="5791200"/>
        </p:xfrm>
        <a:graphic>
          <a:graphicData uri="http://schemas.openxmlformats.org/drawingml/2006/table">
            <a:tbl>
              <a:tblPr/>
              <a:tblGrid>
                <a:gridCol w="1543050"/>
                <a:gridCol w="1543050"/>
                <a:gridCol w="1543050"/>
                <a:gridCol w="1543050"/>
                <a:gridCol w="1543050"/>
              </a:tblGrid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pic>
        <p:nvPicPr>
          <p:cNvPr id="292916" name="Picture 52" descr="RABT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914400"/>
            <a:ext cx="914400" cy="1143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292917" name="Picture 53" descr="VEGTB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9625" y="5486400"/>
            <a:ext cx="1130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4038600" y="1143000"/>
            <a:ext cx="1066800" cy="762000"/>
            <a:chOff x="384" y="182"/>
            <a:chExt cx="528" cy="408"/>
          </a:xfrm>
        </p:grpSpPr>
        <p:pic>
          <p:nvPicPr>
            <p:cNvPr id="23647" name="Picture 55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48" name="Text Box 56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990600" y="2286000"/>
            <a:ext cx="1066800" cy="762000"/>
            <a:chOff x="384" y="182"/>
            <a:chExt cx="528" cy="408"/>
          </a:xfrm>
        </p:grpSpPr>
        <p:pic>
          <p:nvPicPr>
            <p:cNvPr id="23645" name="Picture 58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46" name="Text Box 59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2</a:t>
              </a:r>
            </a:p>
          </p:txBody>
        </p:sp>
      </p:grp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5638800" y="3352800"/>
            <a:ext cx="1066800" cy="762000"/>
            <a:chOff x="384" y="182"/>
            <a:chExt cx="528" cy="408"/>
          </a:xfrm>
        </p:grpSpPr>
        <p:pic>
          <p:nvPicPr>
            <p:cNvPr id="23643" name="Picture 61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44" name="Text Box 62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3</a:t>
              </a: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3962400" y="4572000"/>
            <a:ext cx="1066800" cy="762000"/>
            <a:chOff x="384" y="182"/>
            <a:chExt cx="528" cy="408"/>
          </a:xfrm>
        </p:grpSpPr>
        <p:pic>
          <p:nvPicPr>
            <p:cNvPr id="23641" name="Picture 64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42" name="Text Box 65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5</a:t>
              </a:r>
            </a:p>
          </p:txBody>
        </p:sp>
      </p:grpSp>
      <p:grpSp>
        <p:nvGrpSpPr>
          <p:cNvPr id="6" name="Group 66"/>
          <p:cNvGrpSpPr>
            <a:grpSpLocks/>
          </p:cNvGrpSpPr>
          <p:nvPr/>
        </p:nvGrpSpPr>
        <p:grpSpPr bwMode="auto">
          <a:xfrm>
            <a:off x="7086600" y="4648200"/>
            <a:ext cx="1066800" cy="762000"/>
            <a:chOff x="384" y="182"/>
            <a:chExt cx="528" cy="408"/>
          </a:xfrm>
        </p:grpSpPr>
        <p:pic>
          <p:nvPicPr>
            <p:cNvPr id="23639" name="Picture 67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40" name="Text Box 68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6</a:t>
              </a:r>
            </a:p>
          </p:txBody>
        </p:sp>
      </p:grpSp>
      <p:grpSp>
        <p:nvGrpSpPr>
          <p:cNvPr id="7" name="Group 69"/>
          <p:cNvGrpSpPr>
            <a:grpSpLocks/>
          </p:cNvGrpSpPr>
          <p:nvPr/>
        </p:nvGrpSpPr>
        <p:grpSpPr bwMode="auto">
          <a:xfrm>
            <a:off x="5562600" y="5791200"/>
            <a:ext cx="1066800" cy="762000"/>
            <a:chOff x="384" y="182"/>
            <a:chExt cx="528" cy="408"/>
          </a:xfrm>
        </p:grpSpPr>
        <p:pic>
          <p:nvPicPr>
            <p:cNvPr id="23637" name="Picture 70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38" name="Text Box 71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7</a:t>
              </a:r>
            </a:p>
          </p:txBody>
        </p: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914400" y="4572000"/>
            <a:ext cx="1066800" cy="762000"/>
            <a:chOff x="384" y="182"/>
            <a:chExt cx="528" cy="408"/>
          </a:xfrm>
        </p:grpSpPr>
        <p:pic>
          <p:nvPicPr>
            <p:cNvPr id="23635" name="Picture 73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636" name="Text Box 74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4</a:t>
              </a:r>
            </a:p>
          </p:txBody>
        </p:sp>
      </p:grpSp>
      <p:sp>
        <p:nvSpPr>
          <p:cNvPr id="23602" name="Rectangle 75"/>
          <p:cNvSpPr>
            <a:spLocks noChangeArrowheads="1"/>
          </p:cNvSpPr>
          <p:nvPr/>
        </p:nvSpPr>
        <p:spPr bwMode="auto">
          <a:xfrm>
            <a:off x="5391150" y="2057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Rectangle 76"/>
          <p:cNvSpPr>
            <a:spLocks noChangeArrowheads="1"/>
          </p:cNvSpPr>
          <p:nvPr/>
        </p:nvSpPr>
        <p:spPr bwMode="auto">
          <a:xfrm>
            <a:off x="2300288" y="5557838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4" name="Rectangle 77"/>
          <p:cNvSpPr>
            <a:spLocks noChangeArrowheads="1"/>
          </p:cNvSpPr>
          <p:nvPr/>
        </p:nvSpPr>
        <p:spPr bwMode="auto">
          <a:xfrm>
            <a:off x="2300288" y="3219450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5" name="Rectangle 78"/>
          <p:cNvSpPr>
            <a:spLocks noChangeArrowheads="1"/>
          </p:cNvSpPr>
          <p:nvPr/>
        </p:nvSpPr>
        <p:spPr bwMode="auto">
          <a:xfrm>
            <a:off x="762000" y="5557838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6" name="Rectangle 79"/>
          <p:cNvSpPr>
            <a:spLocks noChangeArrowheads="1"/>
          </p:cNvSpPr>
          <p:nvPr/>
        </p:nvSpPr>
        <p:spPr bwMode="auto">
          <a:xfrm>
            <a:off x="6934200" y="914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Rectangle 80"/>
          <p:cNvSpPr>
            <a:spLocks noChangeArrowheads="1"/>
          </p:cNvSpPr>
          <p:nvPr/>
        </p:nvSpPr>
        <p:spPr bwMode="auto">
          <a:xfrm>
            <a:off x="5395913" y="4391025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45" name="Rectangle 8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886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49" name="Rectangle 85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838200" y="2057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0" name="Rectangle 86"/>
          <p:cNvSpPr>
            <a:spLocks noChangeArrowheads="1"/>
          </p:cNvSpPr>
          <p:nvPr/>
        </p:nvSpPr>
        <p:spPr bwMode="auto">
          <a:xfrm>
            <a:off x="2362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1" name="Rectangle 87"/>
          <p:cNvSpPr>
            <a:spLocks noChangeArrowheads="1"/>
          </p:cNvSpPr>
          <p:nvPr/>
        </p:nvSpPr>
        <p:spPr bwMode="auto">
          <a:xfrm>
            <a:off x="5410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2" name="Rectangle 8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54102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3" name="Rectangle 89"/>
          <p:cNvSpPr>
            <a:spLocks noChangeArrowheads="1"/>
          </p:cNvSpPr>
          <p:nvPr/>
        </p:nvSpPr>
        <p:spPr bwMode="auto">
          <a:xfrm>
            <a:off x="3886200" y="2133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14" name="Rectangle 90"/>
          <p:cNvSpPr>
            <a:spLocks noChangeArrowheads="1"/>
          </p:cNvSpPr>
          <p:nvPr/>
        </p:nvSpPr>
        <p:spPr bwMode="auto">
          <a:xfrm>
            <a:off x="6934200" y="2133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5" name="Rectangle 91"/>
          <p:cNvSpPr>
            <a:spLocks noChangeArrowheads="1"/>
          </p:cNvSpPr>
          <p:nvPr/>
        </p:nvSpPr>
        <p:spPr bwMode="auto">
          <a:xfrm>
            <a:off x="70104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6" name="Rectangle 92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70104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7" name="Rectangle 93"/>
          <p:cNvSpPr>
            <a:spLocks noChangeArrowheads="1"/>
          </p:cNvSpPr>
          <p:nvPr/>
        </p:nvSpPr>
        <p:spPr bwMode="auto">
          <a:xfrm>
            <a:off x="6934200" y="5562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8" name="Rectangle 94"/>
          <p:cNvSpPr>
            <a:spLocks noChangeArrowheads="1"/>
          </p:cNvSpPr>
          <p:nvPr/>
        </p:nvSpPr>
        <p:spPr bwMode="auto">
          <a:xfrm>
            <a:off x="7620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59" name="Rectangle 95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8382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60" name="Rectangle 96"/>
          <p:cNvSpPr>
            <a:spLocks noChangeArrowheads="1"/>
          </p:cNvSpPr>
          <p:nvPr/>
        </p:nvSpPr>
        <p:spPr bwMode="auto">
          <a:xfrm>
            <a:off x="23622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61" name="Rectangle 97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38862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64" name="Rectangle 100"/>
          <p:cNvSpPr>
            <a:spLocks noChangeArrowheads="1"/>
          </p:cNvSpPr>
          <p:nvPr/>
        </p:nvSpPr>
        <p:spPr bwMode="auto">
          <a:xfrm>
            <a:off x="3886200" y="5562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65" name="Rectangle 10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5410200" y="5562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24" name="Rectangle 102"/>
          <p:cNvSpPr>
            <a:spLocks noChangeArrowheads="1"/>
          </p:cNvSpPr>
          <p:nvPr/>
        </p:nvSpPr>
        <p:spPr bwMode="auto">
          <a:xfrm>
            <a:off x="2362200" y="2057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2" name="Rectangle 108"/>
          <p:cNvSpPr>
            <a:spLocks noChangeArrowheads="1"/>
          </p:cNvSpPr>
          <p:nvPr/>
        </p:nvSpPr>
        <p:spPr bwMode="auto">
          <a:xfrm>
            <a:off x="5395913" y="2057400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67" name="Rectangle 103"/>
          <p:cNvSpPr>
            <a:spLocks noChangeArrowheads="1"/>
          </p:cNvSpPr>
          <p:nvPr/>
        </p:nvSpPr>
        <p:spPr bwMode="auto">
          <a:xfrm>
            <a:off x="38862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3" name="Rectangle 109"/>
          <p:cNvSpPr>
            <a:spLocks noChangeArrowheads="1"/>
          </p:cNvSpPr>
          <p:nvPr/>
        </p:nvSpPr>
        <p:spPr bwMode="auto">
          <a:xfrm>
            <a:off x="6937375" y="914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4" name="Rectangle 110"/>
          <p:cNvSpPr>
            <a:spLocks noChangeArrowheads="1"/>
          </p:cNvSpPr>
          <p:nvPr/>
        </p:nvSpPr>
        <p:spPr bwMode="auto">
          <a:xfrm>
            <a:off x="2295525" y="3228975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5" name="Rectangle 111"/>
          <p:cNvSpPr>
            <a:spLocks noChangeArrowheads="1"/>
          </p:cNvSpPr>
          <p:nvPr/>
        </p:nvSpPr>
        <p:spPr bwMode="auto">
          <a:xfrm>
            <a:off x="5391150" y="4386263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6" name="Rectangle 112"/>
          <p:cNvSpPr>
            <a:spLocks noChangeArrowheads="1"/>
          </p:cNvSpPr>
          <p:nvPr/>
        </p:nvSpPr>
        <p:spPr bwMode="auto">
          <a:xfrm>
            <a:off x="2309813" y="5553075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7" name="Rectangle 113"/>
          <p:cNvSpPr>
            <a:spLocks noChangeArrowheads="1"/>
          </p:cNvSpPr>
          <p:nvPr/>
        </p:nvSpPr>
        <p:spPr bwMode="auto">
          <a:xfrm>
            <a:off x="757238" y="5553075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8" name="Rectangle 114"/>
          <p:cNvSpPr>
            <a:spLocks noChangeArrowheads="1"/>
          </p:cNvSpPr>
          <p:nvPr/>
        </p:nvSpPr>
        <p:spPr bwMode="auto">
          <a:xfrm>
            <a:off x="762000" y="990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2979" name="Rectangle 115"/>
          <p:cNvSpPr>
            <a:spLocks noChangeArrowheads="1"/>
          </p:cNvSpPr>
          <p:nvPr/>
        </p:nvSpPr>
        <p:spPr bwMode="auto">
          <a:xfrm>
            <a:off x="-1066800" y="44196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34" name="Rectangle 116"/>
          <p:cNvSpPr>
            <a:spLocks noChangeArrowheads="1"/>
          </p:cNvSpPr>
          <p:nvPr/>
        </p:nvSpPr>
        <p:spPr bwMode="auto">
          <a:xfrm>
            <a:off x="2300288" y="2071688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29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1503E-6 L 0 0.1720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4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92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-8.67052E-7 L 0.31667 -8.67052E-7 " pathEditMode="relative" ptsTypes="AA">
                                      <p:cBhvr>
                                        <p:cTn id="17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4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929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8.67052E-7 L 0.15 -8.67052E-7 " pathEditMode="relative" ptsTypes="AA">
                                      <p:cBhvr>
                                        <p:cTn id="22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92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3.81503E-6 L 0.50833 -0.005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-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929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823 0.34959 L 0.49167 0.3495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929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4.68208E-6 L 0.31667 0.1775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929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833 0.34959 L 0.66667 0.33849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929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666 0.33849 L 0.66666 0.50497 " pathEditMode="relative" ptsTypes="AA">
                                      <p:cBhvr>
                                        <p:cTn id="53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929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167 0.68254 L 0.63333 0.6825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8.67052E-7 L 0.04167 8.67052E-7 " pathEditMode="relative" ptsTypes="AA">
                                      <p:cBhvr>
                                        <p:cTn id="60" dur="2000" fill="hold"/>
                                        <p:tgtEl>
                                          <p:spTgt spid="292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667 0.50497 L 0.64167 0.6825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60116E-6 L 0.03333 2.60116E-6 " pathEditMode="relative" ptsTypes="AA">
                                      <p:cBhvr>
                                        <p:cTn id="66" dur="2000" fill="hold"/>
                                        <p:tgtEl>
                                          <p:spTgt spid="292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929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7202 L 0 0.3495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929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4959 L 0 0.5160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5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929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51607 L 0.15834 0.51607 " pathEditMode="relative" ptsTypes="AA">
                                      <p:cBhvr>
                                        <p:cTn id="84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60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929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0.33849 L 0.325 0.51607 " pathEditMode="relative" ptsTypes="AA">
                                      <p:cBhvr>
                                        <p:cTn id="92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833 0.51607 L 0.33333 0.51607 " pathEditMode="relative" ptsTypes="AA">
                                      <p:cBhvr>
                                        <p:cTn id="99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6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92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333 0.51607 L 0.33333 0.68254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64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2929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333 0.68254 L 0.49167 0.68254 " pathEditMode="relative" ptsTypes="AA">
                                      <p:cBhvr>
                                        <p:cTn id="112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65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929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0.17757 L 0.31667 0.33849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67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929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 nodeType="clickPar">
                      <p:stCondLst>
                        <p:cond delay="0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624 L -0.00208 0.17133 " pathEditMode="relative" rAng="0" ptsTypes="AA">
                                      <p:cBhvr>
                                        <p:cTn id="122" dur="500" fill="hold"/>
                                        <p:tgtEl>
                                          <p:spTgt spid="292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9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156 0.33849 L 0.32656 0.33849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2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2929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1.7341E-7 L -0.34045 1.7341E-7 " pathEditMode="relative" rAng="0" ptsTypes="AA">
                                      <p:cBhvr>
                                        <p:cTn id="129" dur="500" fill="hold"/>
                                        <p:tgtEl>
                                          <p:spTgt spid="2929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" y="0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4.68208E-6 L 0.14167 4.68208E-6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3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929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 nodeType="clickPar">
                      <p:stCondLst>
                        <p:cond delay="0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1 0.00069 L -0.16927 -0.16578 " pathEditMode="relative" rAng="0" ptsTypes="AA">
                                      <p:cBhvr>
                                        <p:cTn id="136" dur="500" fill="hold"/>
                                        <p:tgtEl>
                                          <p:spTgt spid="2929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-83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17202 L 0 -0.00555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4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92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 nodeType="clickPar">
                      <p:stCondLst>
                        <p:cond delay="0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4.56647E-6 L 0.16719 -4.56647E-6 " pathEditMode="relative" rAng="0" ptsTypes="AA">
                                      <p:cBhvr>
                                        <p:cTn id="143" dur="500" fill="hold"/>
                                        <p:tgtEl>
                                          <p:spTgt spid="2929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0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666 0.50497 L 0.66666 0.33849 " pathEditMode="relative" ptsTypes="AA">
                                      <p:cBhvr>
                                        <p:cTn id="145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92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901 L 0.1651 -0.16856 " pathEditMode="relative" rAng="0" ptsTypes="AA">
                                      <p:cBhvr>
                                        <p:cTn id="150" dur="500" fill="hold"/>
                                        <p:tgtEl>
                                          <p:spTgt spid="292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-89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5 0.51607 L 0.325 0.34959 " pathEditMode="relative" ptsTypes="AA">
                                      <p:cBhvr>
                                        <p:cTn id="152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6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2929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 nodeType="clickPar">
                      <p:stCondLst>
                        <p:cond delay="0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50867E-6 L 0.50833 -4.50867E-6 " pathEditMode="relative" ptsTypes="AA">
                                      <p:cBhvr>
                                        <p:cTn id="157" dur="500" fill="hold"/>
                                        <p:tgtEl>
                                          <p:spTgt spid="2929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167 0.68254 L 0.325 0.68254 " pathEditMode="relative" ptsTypes="AA">
                                      <p:cBhvr>
                                        <p:cTn id="159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7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929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 nodeType="clickPar">
                      <p:stCondLst>
                        <p:cond delay="0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-8.67052E-7 L 0.00833 -8.67052E-7 " pathEditMode="relative" ptsTypes="AA">
                                      <p:cBhvr>
                                        <p:cTn id="164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8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2929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 nodeType="clickPar">
                      <p:stCondLst>
                        <p:cond delay="0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5.78035E-8 L 0.19827 -0.00624 " pathEditMode="relative" rAng="0" ptsTypes="AA">
                                      <p:cBhvr>
                                        <p:cTn id="169" dur="500" fill="hold"/>
                                        <p:tgtEl>
                                          <p:spTgt spid="292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-3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51607 L 3.33333E-6 0.33849 " pathEditMode="relative" ptsTypes="AA">
                                      <p:cBhvr>
                                        <p:cTn id="171" dur="2000" fill="hold"/>
                                        <p:tgtEl>
                                          <p:spTgt spid="292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979"/>
                  </p:tgtEl>
                </p:cond>
              </p:nextCondLst>
            </p:seq>
          </p:childTnLst>
        </p:cTn>
      </p:par>
    </p:tnLst>
    <p:bldLst>
      <p:bldP spid="292972" grpId="0" animBg="1"/>
      <p:bldP spid="292973" grpId="0" animBg="1"/>
      <p:bldP spid="292974" grpId="0" animBg="1"/>
      <p:bldP spid="292975" grpId="0" animBg="1"/>
      <p:bldP spid="292976" grpId="0" animBg="1"/>
      <p:bldP spid="292977" grpId="0" animBg="1"/>
      <p:bldP spid="2929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667000" y="76200"/>
            <a:ext cx="411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</a:rPr>
              <a:t>THỎ TÌM CÀ RỐT</a:t>
            </a:r>
            <a:r>
              <a:rPr lang="en-US" sz="3200">
                <a:solidFill>
                  <a:srgbClr val="FF3300"/>
                </a:solidFill>
              </a:rPr>
              <a:t> </a:t>
            </a:r>
          </a:p>
        </p:txBody>
      </p:sp>
      <p:graphicFrame>
        <p:nvGraphicFramePr>
          <p:cNvPr id="312323" name="Group 3"/>
          <p:cNvGraphicFramePr>
            <a:graphicFrameLocks noGrp="1"/>
          </p:cNvGraphicFramePr>
          <p:nvPr/>
        </p:nvGraphicFramePr>
        <p:xfrm>
          <a:off x="762000" y="914400"/>
          <a:ext cx="7715250" cy="5791200"/>
        </p:xfrm>
        <a:graphic>
          <a:graphicData uri="http://schemas.openxmlformats.org/drawingml/2006/table">
            <a:tbl>
              <a:tblPr/>
              <a:tblGrid>
                <a:gridCol w="1543050"/>
                <a:gridCol w="1543050"/>
                <a:gridCol w="1543050"/>
                <a:gridCol w="1543050"/>
                <a:gridCol w="1543050"/>
              </a:tblGrid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pic>
        <p:nvPicPr>
          <p:cNvPr id="24617" name="Picture 41" descr="RABT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562600"/>
            <a:ext cx="914400" cy="1143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24618" name="Picture 42" descr="VEGTB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422391">
            <a:off x="7467600" y="5486400"/>
            <a:ext cx="1130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619" name="Group 49"/>
          <p:cNvGrpSpPr>
            <a:grpSpLocks/>
          </p:cNvGrpSpPr>
          <p:nvPr/>
        </p:nvGrpSpPr>
        <p:grpSpPr bwMode="auto">
          <a:xfrm>
            <a:off x="5638800" y="2286000"/>
            <a:ext cx="1066800" cy="762000"/>
            <a:chOff x="384" y="182"/>
            <a:chExt cx="528" cy="408"/>
          </a:xfrm>
        </p:grpSpPr>
        <p:pic>
          <p:nvPicPr>
            <p:cNvPr id="24641" name="Picture 50" descr="ho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84" y="240"/>
              <a:ext cx="3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42" name="Text Box 51"/>
            <p:cNvSpPr txBox="1">
              <a:spLocks noChangeArrowheads="1"/>
            </p:cNvSpPr>
            <p:nvPr/>
          </p:nvSpPr>
          <p:spPr bwMode="auto">
            <a:xfrm>
              <a:off x="384" y="182"/>
              <a:ext cx="528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3300"/>
                  </a:solidFill>
                </a:rPr>
                <a:t>         </a:t>
              </a:r>
              <a:r>
                <a:rPr lang="en-US" sz="4400">
                  <a:solidFill>
                    <a:srgbClr val="FF3300"/>
                  </a:solidFill>
                </a:rPr>
                <a:t>3</a:t>
              </a:r>
            </a:p>
          </p:txBody>
        </p:sp>
      </p:grpSp>
      <p:sp>
        <p:nvSpPr>
          <p:cNvPr id="24620" name="Rectangle 64"/>
          <p:cNvSpPr>
            <a:spLocks noChangeArrowheads="1"/>
          </p:cNvSpPr>
          <p:nvPr/>
        </p:nvSpPr>
        <p:spPr bwMode="auto">
          <a:xfrm>
            <a:off x="5410200" y="2057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1" name="Rectangle 65"/>
          <p:cNvSpPr>
            <a:spLocks noChangeArrowheads="1"/>
          </p:cNvSpPr>
          <p:nvPr/>
        </p:nvSpPr>
        <p:spPr bwMode="auto">
          <a:xfrm>
            <a:off x="2300288" y="5557838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Rectangle 66"/>
          <p:cNvSpPr>
            <a:spLocks noChangeArrowheads="1"/>
          </p:cNvSpPr>
          <p:nvPr/>
        </p:nvSpPr>
        <p:spPr bwMode="auto">
          <a:xfrm>
            <a:off x="2300288" y="3219450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Rectangle 67"/>
          <p:cNvSpPr>
            <a:spLocks noChangeArrowheads="1"/>
          </p:cNvSpPr>
          <p:nvPr/>
        </p:nvSpPr>
        <p:spPr bwMode="auto">
          <a:xfrm>
            <a:off x="762000" y="5557838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Rectangle 68"/>
          <p:cNvSpPr>
            <a:spLocks noChangeArrowheads="1"/>
          </p:cNvSpPr>
          <p:nvPr/>
        </p:nvSpPr>
        <p:spPr bwMode="auto">
          <a:xfrm>
            <a:off x="6934200" y="914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Rectangle 69"/>
          <p:cNvSpPr>
            <a:spLocks noChangeArrowheads="1"/>
          </p:cNvSpPr>
          <p:nvPr/>
        </p:nvSpPr>
        <p:spPr bwMode="auto">
          <a:xfrm>
            <a:off x="5395913" y="4391025"/>
            <a:ext cx="1554162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6" name="Rectangle 72"/>
          <p:cNvSpPr>
            <a:spLocks noChangeArrowheads="1"/>
          </p:cNvSpPr>
          <p:nvPr/>
        </p:nvSpPr>
        <p:spPr bwMode="auto">
          <a:xfrm>
            <a:off x="2362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7" name="Rectangle 73"/>
          <p:cNvSpPr>
            <a:spLocks noChangeArrowheads="1"/>
          </p:cNvSpPr>
          <p:nvPr/>
        </p:nvSpPr>
        <p:spPr bwMode="auto">
          <a:xfrm>
            <a:off x="5410200" y="914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8" name="Rectangle 7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410200" y="2133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29" name="Rectangle 75"/>
          <p:cNvSpPr>
            <a:spLocks noChangeArrowheads="1"/>
          </p:cNvSpPr>
          <p:nvPr/>
        </p:nvSpPr>
        <p:spPr bwMode="auto">
          <a:xfrm>
            <a:off x="54864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0" name="Rectangle 76"/>
          <p:cNvSpPr>
            <a:spLocks noChangeArrowheads="1"/>
          </p:cNvSpPr>
          <p:nvPr/>
        </p:nvSpPr>
        <p:spPr bwMode="auto">
          <a:xfrm>
            <a:off x="6934200" y="2133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1" name="Rectangle 77"/>
          <p:cNvSpPr>
            <a:spLocks noChangeArrowheads="1"/>
          </p:cNvSpPr>
          <p:nvPr/>
        </p:nvSpPr>
        <p:spPr bwMode="auto">
          <a:xfrm>
            <a:off x="70104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2" name="Rectangle 80"/>
          <p:cNvSpPr>
            <a:spLocks noChangeArrowheads="1"/>
          </p:cNvSpPr>
          <p:nvPr/>
        </p:nvSpPr>
        <p:spPr bwMode="auto">
          <a:xfrm>
            <a:off x="7620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3" name="Rectangle 82"/>
          <p:cNvSpPr>
            <a:spLocks noChangeArrowheads="1"/>
          </p:cNvSpPr>
          <p:nvPr/>
        </p:nvSpPr>
        <p:spPr bwMode="auto">
          <a:xfrm>
            <a:off x="2362200" y="4419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4" name="Rectangle 84"/>
          <p:cNvSpPr>
            <a:spLocks noChangeArrowheads="1"/>
          </p:cNvSpPr>
          <p:nvPr/>
        </p:nvSpPr>
        <p:spPr bwMode="auto">
          <a:xfrm>
            <a:off x="3886200" y="5562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5" name="Rectangle 86"/>
          <p:cNvSpPr>
            <a:spLocks noChangeArrowheads="1"/>
          </p:cNvSpPr>
          <p:nvPr/>
        </p:nvSpPr>
        <p:spPr bwMode="auto">
          <a:xfrm>
            <a:off x="2362200" y="20574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6" name="Rectangle 87"/>
          <p:cNvSpPr>
            <a:spLocks noChangeArrowheads="1"/>
          </p:cNvSpPr>
          <p:nvPr/>
        </p:nvSpPr>
        <p:spPr bwMode="auto">
          <a:xfrm>
            <a:off x="3886200" y="3276600"/>
            <a:ext cx="144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37" name="Rectangle 91"/>
          <p:cNvSpPr>
            <a:spLocks noChangeArrowheads="1"/>
          </p:cNvSpPr>
          <p:nvPr/>
        </p:nvSpPr>
        <p:spPr bwMode="auto">
          <a:xfrm>
            <a:off x="2286000" y="2057400"/>
            <a:ext cx="1554163" cy="1152525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76200" y="1371600"/>
            <a:ext cx="8763000" cy="1905000"/>
            <a:chOff x="240" y="1680"/>
            <a:chExt cx="5520" cy="1776"/>
          </a:xfrm>
        </p:grpSpPr>
        <p:sp>
          <p:nvSpPr>
            <p:cNvPr id="24639" name="AutoShape 89"/>
            <p:cNvSpPr>
              <a:spLocks noChangeArrowheads="1"/>
            </p:cNvSpPr>
            <p:nvPr/>
          </p:nvSpPr>
          <p:spPr bwMode="auto">
            <a:xfrm>
              <a:off x="240" y="1680"/>
              <a:ext cx="5520" cy="1776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40" name="Text Box 90"/>
            <p:cNvSpPr txBox="1">
              <a:spLocks noChangeArrowheads="1"/>
            </p:cNvSpPr>
            <p:nvPr/>
          </p:nvSpPr>
          <p:spPr bwMode="auto">
            <a:xfrm>
              <a:off x="432" y="1776"/>
              <a:ext cx="5184" cy="1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3200" b="0">
                  <a:solidFill>
                    <a:srgbClr val="0033CC"/>
                  </a:solidFill>
                </a:rPr>
                <a:t>        </a:t>
              </a:r>
              <a:r>
                <a:rPr lang="en-US" sz="2800">
                  <a:solidFill>
                    <a:srgbClr val="0033CC"/>
                  </a:solidFill>
                </a:rPr>
                <a:t>Chúc mừng các em </a:t>
              </a:r>
              <a:r>
                <a:rPr lang="vi-VN" sz="2800">
                  <a:solidFill>
                    <a:srgbClr val="0033CC"/>
                  </a:solidFill>
                </a:rPr>
                <a:t>đ</a:t>
              </a:r>
              <a:r>
                <a:rPr lang="en-US" sz="2800">
                  <a:solidFill>
                    <a:srgbClr val="0033CC"/>
                  </a:solidFill>
                </a:rPr>
                <a:t>ã giúp thỏ tìm </a:t>
              </a:r>
              <a:r>
                <a:rPr lang="vi-VN" sz="2800">
                  <a:solidFill>
                    <a:srgbClr val="0033CC"/>
                  </a:solidFill>
                </a:rPr>
                <a:t>đư</a:t>
              </a:r>
              <a:r>
                <a:rPr lang="en-US" sz="2800">
                  <a:solidFill>
                    <a:srgbClr val="0033CC"/>
                  </a:solidFill>
                </a:rPr>
                <a:t>ợc củ càrốt một cách nhanh nhất. Các em </a:t>
              </a:r>
              <a:r>
                <a:rPr lang="vi-VN" sz="2800">
                  <a:solidFill>
                    <a:srgbClr val="0033CC"/>
                  </a:solidFill>
                </a:rPr>
                <a:t>đ</a:t>
              </a:r>
              <a:r>
                <a:rPr lang="en-US" sz="2800">
                  <a:solidFill>
                    <a:srgbClr val="0033CC"/>
                  </a:solidFill>
                </a:rPr>
                <a:t>ã giành chiến thắng trong trò ch</a:t>
              </a:r>
              <a:r>
                <a:rPr lang="vi-VN" sz="2800">
                  <a:solidFill>
                    <a:srgbClr val="0033CC"/>
                  </a:solidFill>
                </a:rPr>
                <a:t>ơ</a:t>
              </a:r>
              <a:r>
                <a:rPr lang="en-US" sz="2800">
                  <a:solidFill>
                    <a:srgbClr val="0033CC"/>
                  </a:solidFill>
                </a:rPr>
                <a:t>i này.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4402</TotalTime>
  <Words>1232</Words>
  <Application>Microsoft Office PowerPoint</Application>
  <PresentationFormat>On-screen Show (4:3)</PresentationFormat>
  <Paragraphs>231</Paragraphs>
  <Slides>25</Slides>
  <Notes>0</Notes>
  <HiddenSlides>0</HiddenSlides>
  <MMClips>2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Garamond</vt:lpstr>
      <vt:lpstr>Wingdings</vt:lpstr>
      <vt:lpstr>Times New Roman</vt:lpstr>
      <vt:lpstr>Default Design</vt:lpstr>
      <vt:lpstr>Stream</vt:lpstr>
      <vt:lpstr>Microsoft Equation 3.0</vt:lpstr>
      <vt:lpstr>MathType 6.0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Thanh Anh Dung</dc:creator>
  <cp:lastModifiedBy>CSTeam</cp:lastModifiedBy>
  <cp:revision>1266</cp:revision>
  <dcterms:created xsi:type="dcterms:W3CDTF">2008-04-19T09:44:22Z</dcterms:created>
  <dcterms:modified xsi:type="dcterms:W3CDTF">2016-06-30T03:34:14Z</dcterms:modified>
</cp:coreProperties>
</file>