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8" r:id="rId2"/>
    <p:sldId id="267" r:id="rId3"/>
    <p:sldId id="270" r:id="rId4"/>
    <p:sldId id="280" r:id="rId5"/>
    <p:sldId id="282" r:id="rId6"/>
    <p:sldId id="273" r:id="rId7"/>
    <p:sldId id="275" r:id="rId8"/>
    <p:sldId id="259" r:id="rId9"/>
    <p:sldId id="274" r:id="rId10"/>
    <p:sldId id="261" r:id="rId11"/>
    <p:sldId id="276" r:id="rId12"/>
    <p:sldId id="271" r:id="rId13"/>
    <p:sldId id="262" r:id="rId14"/>
    <p:sldId id="258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33CC"/>
    <a:srgbClr val="CC99FF"/>
    <a:srgbClr val="FF7C80"/>
    <a:srgbClr val="FF9900"/>
    <a:srgbClr val="FF99FF"/>
    <a:srgbClr val="16DD07"/>
    <a:srgbClr val="FF66FF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63" autoAdjust="0"/>
    <p:restoredTop sz="94660"/>
  </p:normalViewPr>
  <p:slideViewPr>
    <p:cSldViewPr>
      <p:cViewPr varScale="1">
        <p:scale>
          <a:sx n="38" d="100"/>
          <a:sy n="38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68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CAD859D-E5FE-4087-A452-2FF63A698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36ECC-408B-4F9C-AE73-2285BA7C9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67F82-B519-4F24-9247-B29EF35BA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177B9-5984-40B3-BE4A-16D3CDCF9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F6790-0050-462D-9B52-CADE22E3C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9F14D-372A-4007-A7BB-62908CE30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CF8DD-AC62-4FDB-89DF-37DCA2C77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716E1-B052-4DD7-957D-1AB4FAA7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33DAC-48FD-482B-AEDC-5FC91470B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55AEE-7C0B-454F-AD48-3C418496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86BF-001C-4735-8CC8-BC92F10E2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87C5A-18FD-44D0-B39D-6477BACEF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1AB960F-773E-4E34-83D0-74284BB9C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5.gif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5.gif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1.gif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>
              <a:latin typeface="Arial" pitchFamily="34" charset="0"/>
            </a:endParaRPr>
          </a:p>
        </p:txBody>
      </p:sp>
      <p:pic>
        <p:nvPicPr>
          <p:cNvPr id="3075" name="Picture 8" descr="post-60-1079822827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11438" y="3598863"/>
            <a:ext cx="952500" cy="952500"/>
          </a:xfrm>
          <a:noFill/>
        </p:spPr>
      </p:pic>
      <p:pic>
        <p:nvPicPr>
          <p:cNvPr id="3076" name="Picture 11" descr="blumen-pflanzen042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35713" y="2293938"/>
            <a:ext cx="1428750" cy="1428750"/>
          </a:xfrm>
          <a:noFill/>
        </p:spPr>
      </p:pic>
      <p:pic>
        <p:nvPicPr>
          <p:cNvPr id="3077" name="Picture 4" descr="netease-amy-1024-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33400" y="1066800"/>
            <a:ext cx="80772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FF"/>
                </a:solidFill>
                <a:latin typeface="Arial" pitchFamily="34" charset="0"/>
              </a:rPr>
              <a:t>Bài36 :Số thập phân bằng nhau</a:t>
            </a:r>
          </a:p>
          <a:p>
            <a:pPr>
              <a:spcBef>
                <a:spcPct val="50000"/>
              </a:spcBef>
            </a:pPr>
            <a:r>
              <a:rPr lang="en-US" sz="4400">
                <a:latin typeface="Arial" pitchFamily="34" charset="0"/>
              </a:rPr>
              <a:t>              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10000" y="1981200"/>
            <a:ext cx="3810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Trang:40</a:t>
            </a:r>
          </a:p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Toán:5</a:t>
            </a:r>
          </a:p>
        </p:txBody>
      </p:sp>
      <p:pic>
        <p:nvPicPr>
          <p:cNvPr id="3080" name="Picture 14" descr="post-60-1079822827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52500" cy="952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>
              <a:latin typeface="Arial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latin typeface="Arial" pitchFamily="34" charset="0"/>
            </a:endParaRPr>
          </a:p>
        </p:txBody>
      </p:sp>
      <p:pic>
        <p:nvPicPr>
          <p:cNvPr id="12292" name="Picture 4" descr="netease_holidayanya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029200" y="-457200"/>
            <a:ext cx="4114800" cy="20574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8000">
                <a:solidFill>
                  <a:schemeClr val="bg1"/>
                </a:solidFill>
                <a:latin typeface="Arial" pitchFamily="34" charset="0"/>
              </a:rPr>
              <a:t>Vậy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-304800" y="1905000"/>
            <a:ext cx="9906000" cy="3810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folHlink"/>
                </a:solidFill>
                <a:latin typeface="Arial" pitchFamily="34" charset="0"/>
              </a:rPr>
              <a:t>Ta có thể viết lại thành:0,900 = 0,90 = 0,9.</a:t>
            </a:r>
          </a:p>
          <a:p>
            <a:pPr algn="ctr"/>
            <a:r>
              <a:rPr lang="en-US" sz="2400">
                <a:solidFill>
                  <a:schemeClr val="folHlink"/>
                </a:solidFill>
                <a:latin typeface="Arial" pitchFamily="34" charset="0"/>
              </a:rPr>
              <a:t>Vì các số thập phân này cùng biểu thị một l</a:t>
            </a:r>
            <a:r>
              <a:rPr lang="vi-VN" sz="2400">
                <a:solidFill>
                  <a:schemeClr val="folHlink"/>
                </a:solidFill>
                <a:latin typeface="Arial" pitchFamily="34" charset="0"/>
              </a:rPr>
              <a:t>ư</a:t>
            </a:r>
            <a:r>
              <a:rPr lang="en-US" sz="2400">
                <a:solidFill>
                  <a:schemeClr val="folHlink"/>
                </a:solidFill>
                <a:latin typeface="Arial" pitchFamily="34" charset="0"/>
              </a:rPr>
              <a:t>ợng nh</a:t>
            </a:r>
            <a:r>
              <a:rPr lang="vi-VN" sz="2400">
                <a:solidFill>
                  <a:schemeClr val="folHlink"/>
                </a:solidFill>
                <a:latin typeface="Arial" pitchFamily="34" charset="0"/>
              </a:rPr>
              <a:t>ư</a:t>
            </a:r>
            <a:r>
              <a:rPr lang="en-US" sz="2400">
                <a:solidFill>
                  <a:schemeClr val="folHlink"/>
                </a:solidFill>
                <a:latin typeface="Arial" pitchFamily="34" charset="0"/>
              </a:rPr>
              <a:t> nhau .</a:t>
            </a:r>
          </a:p>
          <a:p>
            <a:pPr algn="ctr"/>
            <a:r>
              <a:rPr lang="en-US" sz="2400">
                <a:solidFill>
                  <a:schemeClr val="folHlink"/>
                </a:solidFill>
                <a:latin typeface="Arial" pitchFamily="34" charset="0"/>
              </a:rPr>
              <a:t>Ai có thể phát biểu </a:t>
            </a:r>
            <a:r>
              <a:rPr lang="vi-VN" sz="2400">
                <a:solidFill>
                  <a:schemeClr val="folHlink"/>
                </a:solidFill>
                <a:latin typeface="Arial" pitchFamily="34" charset="0"/>
              </a:rPr>
              <a:t>đư</a:t>
            </a:r>
            <a:r>
              <a:rPr lang="en-US" sz="2400">
                <a:solidFill>
                  <a:schemeClr val="folHlink"/>
                </a:solidFill>
                <a:latin typeface="Arial" pitchFamily="34" charset="0"/>
              </a:rPr>
              <a:t>ợc cho cô quy tắc tìm số thập phân mới bằng </a:t>
            </a:r>
          </a:p>
          <a:p>
            <a:pPr algn="ctr"/>
            <a:r>
              <a:rPr lang="en-US" sz="2400">
                <a:solidFill>
                  <a:schemeClr val="folHlink"/>
                </a:solidFill>
                <a:latin typeface="Arial" pitchFamily="34" charset="0"/>
              </a:rPr>
              <a:t>Số thập phân </a:t>
            </a:r>
            <a:r>
              <a:rPr lang="vi-VN" sz="2400">
                <a:solidFill>
                  <a:schemeClr val="folHlink"/>
                </a:solidFill>
                <a:latin typeface="Arial" pitchFamily="34" charset="0"/>
              </a:rPr>
              <a:t>đ</a:t>
            </a:r>
            <a:r>
              <a:rPr lang="en-US" sz="2400">
                <a:solidFill>
                  <a:schemeClr val="folHlink"/>
                </a:solidFill>
                <a:latin typeface="Arial" pitchFamily="34" charset="0"/>
              </a:rPr>
              <a:t>ã cho ở tr</a:t>
            </a:r>
            <a:r>
              <a:rPr lang="vi-VN" sz="2400">
                <a:solidFill>
                  <a:schemeClr val="folHlink"/>
                </a:solidFill>
                <a:latin typeface="Arial" pitchFamily="34" charset="0"/>
              </a:rPr>
              <a:t>ư</a:t>
            </a:r>
            <a:r>
              <a:rPr lang="en-US" sz="2400">
                <a:solidFill>
                  <a:schemeClr val="folHlink"/>
                </a:solidFill>
                <a:latin typeface="Arial" pitchFamily="34" charset="0"/>
              </a:rPr>
              <a:t>ờng hợp này</a:t>
            </a:r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?</a:t>
            </a:r>
          </a:p>
        </p:txBody>
      </p:sp>
      <p:pic>
        <p:nvPicPr>
          <p:cNvPr id="12295" name="Picture 7" descr="post-60-10574579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572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post-60-10547973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5486400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>
              <a:latin typeface="Arial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latin typeface="Arial" pitchFamily="34" charset="0"/>
            </a:endParaRPr>
          </a:p>
        </p:txBody>
      </p:sp>
      <p:pic>
        <p:nvPicPr>
          <p:cNvPr id="13316" name="Picture 6" descr="netease-bobo32-autumn1024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4" name="AutoShape 8"/>
          <p:cNvSpPr>
            <a:spLocks noChangeArrowheads="1"/>
          </p:cNvSpPr>
          <p:nvPr/>
        </p:nvSpPr>
        <p:spPr bwMode="auto">
          <a:xfrm>
            <a:off x="0" y="3886200"/>
            <a:ext cx="9448800" cy="29718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chemeClr val="folHlink"/>
                </a:solidFill>
                <a:latin typeface="Arial" pitchFamily="34" charset="0"/>
              </a:rPr>
              <a:t> </a:t>
            </a:r>
            <a:r>
              <a:rPr lang="en-US" sz="2000">
                <a:solidFill>
                  <a:schemeClr val="folHlink"/>
                </a:solidFill>
                <a:latin typeface="Arial" pitchFamily="34" charset="0"/>
              </a:rPr>
              <a:t>“Nếu một số thập phân có chữ số 0 ở tận cùng bên phải phần thập phân</a:t>
            </a:r>
          </a:p>
          <a:p>
            <a:pPr algn="ctr"/>
            <a:r>
              <a:rPr lang="en-US" sz="2000">
                <a:solidFill>
                  <a:schemeClr val="folHlink"/>
                </a:solidFill>
                <a:latin typeface="Arial" pitchFamily="34" charset="0"/>
              </a:rPr>
              <a:t>Thì khi bỏ chữ số 0 </a:t>
            </a:r>
            <a:r>
              <a:rPr lang="vi-VN" sz="2000">
                <a:solidFill>
                  <a:schemeClr val="folHlink"/>
                </a:solidFill>
                <a:latin typeface="Arial" pitchFamily="34" charset="0"/>
              </a:rPr>
              <a:t>đ</a:t>
            </a:r>
            <a:r>
              <a:rPr lang="en-US" sz="2000">
                <a:solidFill>
                  <a:schemeClr val="folHlink"/>
                </a:solidFill>
                <a:latin typeface="Arial" pitchFamily="34" charset="0"/>
              </a:rPr>
              <a:t>ó </a:t>
            </a:r>
            <a:r>
              <a:rPr lang="vi-VN" sz="2000">
                <a:solidFill>
                  <a:schemeClr val="folHlink"/>
                </a:solidFill>
                <a:latin typeface="Arial" pitchFamily="34" charset="0"/>
              </a:rPr>
              <a:t>đ</a:t>
            </a:r>
            <a:r>
              <a:rPr lang="en-US" sz="2000">
                <a:solidFill>
                  <a:schemeClr val="folHlink"/>
                </a:solidFill>
                <a:latin typeface="Arial" pitchFamily="34" charset="0"/>
              </a:rPr>
              <a:t>i,ta </a:t>
            </a:r>
            <a:r>
              <a:rPr lang="vi-VN" sz="2000">
                <a:solidFill>
                  <a:schemeClr val="folHlink"/>
                </a:solidFill>
                <a:latin typeface="Arial" pitchFamily="34" charset="0"/>
              </a:rPr>
              <a:t>đư</a:t>
            </a:r>
            <a:r>
              <a:rPr lang="en-US" sz="2000">
                <a:solidFill>
                  <a:schemeClr val="folHlink"/>
                </a:solidFill>
                <a:latin typeface="Arial" pitchFamily="34" charset="0"/>
              </a:rPr>
              <a:t>ợc một số thập phân bằng nó”</a:t>
            </a:r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auto">
          <a:xfrm>
            <a:off x="5181600" y="-533400"/>
            <a:ext cx="3581400" cy="3276600"/>
          </a:xfrm>
          <a:prstGeom prst="wedgeRoundRectCallout">
            <a:avLst>
              <a:gd name="adj1" fmla="val -72208"/>
              <a:gd name="adj2" fmla="val 94718"/>
              <a:gd name="adj3" fmla="val 16667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540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en-US" sz="5400">
                <a:solidFill>
                  <a:schemeClr val="bg1"/>
                </a:solidFill>
                <a:latin typeface="Arial" pitchFamily="34" charset="0"/>
              </a:rPr>
              <a:t>Quy tắc 2</a:t>
            </a:r>
          </a:p>
          <a:p>
            <a:pPr algn="ctr"/>
            <a:endParaRPr lang="en-US" sz="540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 animBg="1"/>
      <p:bldP spid="706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11"/>
          <p:cNvSpPr>
            <a:spLocks noChangeShapeType="1"/>
          </p:cNvSpPr>
          <p:nvPr/>
        </p:nvSpPr>
        <p:spPr bwMode="auto">
          <a:xfrm>
            <a:off x="2286000" y="4114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Line 27"/>
          <p:cNvSpPr>
            <a:spLocks noChangeShapeType="1"/>
          </p:cNvSpPr>
          <p:nvPr/>
        </p:nvSpPr>
        <p:spPr bwMode="auto">
          <a:xfrm>
            <a:off x="1524000" y="5715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Line 28"/>
          <p:cNvSpPr>
            <a:spLocks noChangeShapeType="1"/>
          </p:cNvSpPr>
          <p:nvPr/>
        </p:nvSpPr>
        <p:spPr bwMode="auto">
          <a:xfrm>
            <a:off x="1371600" y="571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Line 30"/>
          <p:cNvSpPr>
            <a:spLocks noChangeShapeType="1"/>
          </p:cNvSpPr>
          <p:nvPr/>
        </p:nvSpPr>
        <p:spPr bwMode="auto">
          <a:xfrm>
            <a:off x="1447800" y="685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Line 31"/>
          <p:cNvSpPr>
            <a:spLocks noChangeShapeType="1"/>
          </p:cNvSpPr>
          <p:nvPr/>
        </p:nvSpPr>
        <p:spPr bwMode="auto">
          <a:xfrm>
            <a:off x="1524000" y="685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Line 35"/>
          <p:cNvSpPr>
            <a:spLocks noChangeShapeType="1"/>
          </p:cNvSpPr>
          <p:nvPr/>
        </p:nvSpPr>
        <p:spPr bwMode="auto">
          <a:xfrm>
            <a:off x="1447800" y="685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36"/>
          <p:cNvSpPr>
            <a:spLocks noChangeShapeType="1"/>
          </p:cNvSpPr>
          <p:nvPr/>
        </p:nvSpPr>
        <p:spPr bwMode="auto">
          <a:xfrm>
            <a:off x="2362200" y="685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37"/>
          <p:cNvSpPr>
            <a:spLocks noChangeShapeType="1"/>
          </p:cNvSpPr>
          <p:nvPr/>
        </p:nvSpPr>
        <p:spPr bwMode="auto">
          <a:xfrm>
            <a:off x="2362200" y="685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2667000" y="1524000"/>
            <a:ext cx="3352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6600">
              <a:latin typeface="Arial" pitchFamily="34" charset="0"/>
            </a:endParaRPr>
          </a:p>
        </p:txBody>
      </p:sp>
      <p:sp>
        <p:nvSpPr>
          <p:cNvPr id="32820" name="Text Box 52"/>
          <p:cNvSpPr txBox="1">
            <a:spLocks noChangeArrowheads="1"/>
          </p:cNvSpPr>
          <p:nvPr/>
        </p:nvSpPr>
        <p:spPr bwMode="auto">
          <a:xfrm>
            <a:off x="990600" y="9906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FF33CC"/>
                </a:solidFill>
                <a:latin typeface="Arial" pitchFamily="34" charset="0"/>
              </a:rPr>
              <a:t>Phiếu bài tập</a:t>
            </a:r>
          </a:p>
        </p:txBody>
      </p:sp>
      <p:sp>
        <p:nvSpPr>
          <p:cNvPr id="32822" name="Text Box 54"/>
          <p:cNvSpPr txBox="1">
            <a:spLocks noChangeArrowheads="1"/>
          </p:cNvSpPr>
          <p:nvPr/>
        </p:nvSpPr>
        <p:spPr bwMode="auto">
          <a:xfrm>
            <a:off x="304800" y="22860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folHlink"/>
                </a:solidFill>
                <a:latin typeface="Arial" pitchFamily="34" charset="0"/>
              </a:rPr>
              <a:t> </a:t>
            </a:r>
            <a:r>
              <a:rPr lang="en-US" sz="2400">
                <a:solidFill>
                  <a:schemeClr val="hlink"/>
                </a:solidFill>
                <a:latin typeface="Arial" pitchFamily="34" charset="0"/>
              </a:rPr>
              <a:t>Bài tập 1</a:t>
            </a:r>
            <a:r>
              <a:rPr lang="en-US" sz="2400">
                <a:solidFill>
                  <a:schemeClr val="folHlink"/>
                </a:solidFill>
                <a:latin typeface="Arial" pitchFamily="34" charset="0"/>
              </a:rPr>
              <a:t>: </a:t>
            </a:r>
            <a:r>
              <a:rPr lang="en-US" sz="2400">
                <a:solidFill>
                  <a:srgbClr val="D60093"/>
                </a:solidFill>
                <a:latin typeface="Arial" pitchFamily="34" charset="0"/>
              </a:rPr>
              <a:t>Em hãy tìm 3 số thập phân bằng các số thập phân sau</a:t>
            </a:r>
            <a:r>
              <a:rPr lang="en-US" sz="2000">
                <a:solidFill>
                  <a:srgbClr val="D60093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32823" name="Rectangle 55"/>
          <p:cNvSpPr>
            <a:spLocks noChangeArrowheads="1"/>
          </p:cNvSpPr>
          <p:nvPr/>
        </p:nvSpPr>
        <p:spPr bwMode="auto">
          <a:xfrm>
            <a:off x="0" y="2743200"/>
            <a:ext cx="85788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endParaRPr lang="en-US">
              <a:latin typeface="Arial" pitchFamily="34" charset="0"/>
            </a:endParaRPr>
          </a:p>
          <a:p>
            <a:pPr marL="342900" indent="-342900" algn="ctr"/>
            <a:r>
              <a:rPr lang="en-US">
                <a:solidFill>
                  <a:srgbClr val="0000FF"/>
                </a:solidFill>
                <a:latin typeface="Arial" pitchFamily="34" charset="0"/>
              </a:rPr>
              <a:t>    a)87,31 = …….= ……..=……..</a:t>
            </a:r>
          </a:p>
          <a:p>
            <a:pPr marL="342900" indent="-342900" algn="ctr">
              <a:buFontTx/>
              <a:buChar char="•"/>
            </a:pPr>
            <a:endParaRPr lang="en-US">
              <a:solidFill>
                <a:srgbClr val="0000FF"/>
              </a:solidFill>
              <a:latin typeface="Arial" pitchFamily="34" charset="0"/>
            </a:endParaRPr>
          </a:p>
          <a:p>
            <a:pPr marL="342900" indent="-342900" algn="ctr"/>
            <a:r>
              <a:rPr lang="en-US">
                <a:solidFill>
                  <a:srgbClr val="0000FF"/>
                </a:solidFill>
                <a:latin typeface="Arial" pitchFamily="34" charset="0"/>
              </a:rPr>
              <a:t>   b) 8,0012 =………=……=……..</a:t>
            </a:r>
          </a:p>
          <a:p>
            <a:pPr marL="342900" indent="-342900" algn="ctr"/>
            <a:endParaRPr lang="en-US">
              <a:solidFill>
                <a:srgbClr val="0000FF"/>
              </a:solidFill>
              <a:latin typeface="Arial" pitchFamily="34" charset="0"/>
            </a:endParaRPr>
          </a:p>
          <a:p>
            <a:pPr marL="342900" indent="-342900" algn="ctr"/>
            <a:r>
              <a:rPr lang="en-US">
                <a:solidFill>
                  <a:srgbClr val="0000FF"/>
                </a:solidFill>
                <a:latin typeface="Arial" pitchFamily="34" charset="0"/>
              </a:rPr>
              <a:t>     c)  504,06000=……..=……=…..=</a:t>
            </a:r>
          </a:p>
          <a:p>
            <a:pPr marL="342900" indent="-342900" algn="ctr"/>
            <a:endParaRPr lang="en-US">
              <a:solidFill>
                <a:srgbClr val="0000FF"/>
              </a:solidFill>
              <a:latin typeface="Arial" pitchFamily="34" charset="0"/>
            </a:endParaRPr>
          </a:p>
          <a:p>
            <a:pPr marL="342900" indent="-342900" algn="ctr"/>
            <a:r>
              <a:rPr lang="en-US">
                <a:solidFill>
                  <a:srgbClr val="0000FF"/>
                </a:solidFill>
                <a:latin typeface="Arial" pitchFamily="34" charset="0"/>
              </a:rPr>
              <a:t>                     d)2603,10000=..........=…………=…….=…….</a:t>
            </a:r>
          </a:p>
        </p:txBody>
      </p:sp>
      <p:pic>
        <p:nvPicPr>
          <p:cNvPr id="14350" name="Picture 56" descr="post-60-105479735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562600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58" descr="post-60-10720740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762000"/>
            <a:ext cx="1152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60" descr="post-60-107982282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61" descr="post-60-10574579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3810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62" descr="blumen-pflanzen04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54292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8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8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8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8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8" grpId="0"/>
      <p:bldP spid="328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CC"/>
                </a:solidFill>
                <a:latin typeface="Arial" pitchFamily="34" charset="0"/>
              </a:rPr>
              <a:t>Phiếu bài tập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8686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pitchFamily="34" charset="0"/>
              </a:rPr>
              <a:t>Bài tập 2 :</a:t>
            </a:r>
            <a:r>
              <a:rPr lang="en-US" sz="2400">
                <a:solidFill>
                  <a:srgbClr val="FF9900"/>
                </a:solidFill>
                <a:latin typeface="Arial" pitchFamily="34" charset="0"/>
              </a:rPr>
              <a:t>Hãy tìm các số thập phân bằng với các số thập phân sau: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38200" y="33528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D60093"/>
                </a:solidFill>
                <a:latin typeface="Arial" pitchFamily="34" charset="0"/>
              </a:rPr>
              <a:t>1</a:t>
            </a:r>
            <a:r>
              <a:rPr lang="en-US">
                <a:latin typeface="Arial" pitchFamily="34" charset="0"/>
              </a:rPr>
              <a:t>. </a:t>
            </a:r>
            <a:r>
              <a:rPr lang="en-US" sz="2400">
                <a:solidFill>
                  <a:srgbClr val="0000FF"/>
                </a:solidFill>
                <a:latin typeface="Arial" pitchFamily="34" charset="0"/>
              </a:rPr>
              <a:t>19,08</a:t>
            </a:r>
          </a:p>
        </p:txBody>
      </p:sp>
      <p:sp>
        <p:nvSpPr>
          <p:cNvPr id="8199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66800" y="41148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60093"/>
                </a:solidFill>
                <a:latin typeface="Arial" pitchFamily="34" charset="0"/>
              </a:rPr>
              <a:t>a)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524000" y="4114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pitchFamily="34" charset="0"/>
              </a:rPr>
              <a:t> 19,008</a:t>
            </a:r>
          </a:p>
        </p:txBody>
      </p:sp>
      <p:sp>
        <p:nvSpPr>
          <p:cNvPr id="8201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429000" y="40386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60093"/>
                </a:solidFill>
                <a:latin typeface="Arial" pitchFamily="34" charset="0"/>
              </a:rPr>
              <a:t>b)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810000" y="4038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pitchFamily="34" charset="0"/>
              </a:rPr>
              <a:t>19,080</a:t>
            </a:r>
          </a:p>
        </p:txBody>
      </p:sp>
      <p:sp>
        <p:nvSpPr>
          <p:cNvPr id="8203" name="Text Box 1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715000" y="3962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60093"/>
                </a:solidFill>
                <a:latin typeface="Arial" pitchFamily="34" charset="0"/>
              </a:rPr>
              <a:t>c)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324600" y="3962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pitchFamily="34" charset="0"/>
              </a:rPr>
              <a:t>19,8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838200" y="4800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D60093"/>
                </a:solidFill>
                <a:latin typeface="Arial" pitchFamily="34" charset="0"/>
              </a:rPr>
              <a:t>2.</a:t>
            </a:r>
            <a:r>
              <a:rPr lang="en-US">
                <a:latin typeface="Arial" pitchFamily="34" charset="0"/>
              </a:rPr>
              <a:t> </a:t>
            </a:r>
            <a:r>
              <a:rPr lang="en-US" sz="2000">
                <a:solidFill>
                  <a:srgbClr val="0000FF"/>
                </a:solidFill>
                <a:latin typeface="Arial" pitchFamily="34" charset="0"/>
              </a:rPr>
              <a:t>67,0300</a:t>
            </a:r>
          </a:p>
        </p:txBody>
      </p:sp>
      <p:sp>
        <p:nvSpPr>
          <p:cNvPr id="8206" name="Text Box 1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66800" y="5791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60093"/>
                </a:solidFill>
                <a:latin typeface="Arial" pitchFamily="34" charset="0"/>
              </a:rPr>
              <a:t>a)</a:t>
            </a:r>
          </a:p>
        </p:txBody>
      </p:sp>
      <p:sp>
        <p:nvSpPr>
          <p:cNvPr id="8207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429000" y="5867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60093"/>
                </a:solidFill>
                <a:latin typeface="Arial" pitchFamily="34" charset="0"/>
              </a:rPr>
              <a:t>b)</a:t>
            </a:r>
            <a:endParaRPr lang="en-US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8208" name="Text Box 1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096000" y="5791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D60093"/>
                </a:solidFill>
                <a:latin typeface="Arial" pitchFamily="34" charset="0"/>
              </a:rPr>
              <a:t>c)</a:t>
            </a:r>
            <a:endParaRPr lang="en-US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447800" y="5791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pitchFamily="34" charset="0"/>
              </a:rPr>
              <a:t>670,3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3886200" y="5867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pitchFamily="34" charset="0"/>
              </a:rPr>
              <a:t>67,03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553200" y="5791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Arial" pitchFamily="34" charset="0"/>
              </a:rPr>
              <a:t>670,03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8198" grpId="0"/>
      <p:bldP spid="8199" grpId="0"/>
      <p:bldP spid="8200" grpId="0"/>
      <p:bldP spid="8202" grpId="0"/>
      <p:bldP spid="8203" grpId="0"/>
      <p:bldP spid="8204" grpId="0"/>
      <p:bldP spid="8205" grpId="0"/>
      <p:bldP spid="8206" grpId="0"/>
      <p:bldP spid="8207" grpId="0"/>
      <p:bldP spid="8208" grpId="0"/>
      <p:bldP spid="8209" grpId="0"/>
      <p:bldP spid="8211" grpId="0"/>
      <p:bldP spid="82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Nemo-ca v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133600"/>
            <a:ext cx="52387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post-60-106454092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04800"/>
            <a:ext cx="1085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post-60-10720740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609600"/>
            <a:ext cx="1152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post-60-105745792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6858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10"/>
          <p:cNvSpPr>
            <a:spLocks noChangeArrowheads="1"/>
          </p:cNvSpPr>
          <p:nvPr/>
        </p:nvSpPr>
        <p:spPr bwMode="auto">
          <a:xfrm>
            <a:off x="4343400" y="609600"/>
            <a:ext cx="4267200" cy="28194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>
                <a:solidFill>
                  <a:srgbClr val="FF33CC"/>
                </a:solidFill>
                <a:latin typeface="Arial" pitchFamily="34" charset="0"/>
              </a:rPr>
              <a:t>Hoan hô!</a:t>
            </a:r>
          </a:p>
          <a:p>
            <a:pPr algn="ctr"/>
            <a:r>
              <a:rPr lang="en-US" sz="4000">
                <a:solidFill>
                  <a:srgbClr val="FF33CC"/>
                </a:solidFill>
                <a:latin typeface="Arial" pitchFamily="34" charset="0"/>
              </a:rPr>
              <a:t>bạn thật thông minh!</a:t>
            </a:r>
          </a:p>
        </p:txBody>
      </p:sp>
      <p:pic>
        <p:nvPicPr>
          <p:cNvPr id="16391" name="Picture 11" descr="post-60-107982282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AutoShape 1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43800" y="5943600"/>
            <a:ext cx="1066800" cy="685800"/>
          </a:xfrm>
          <a:prstGeom prst="smileyFace">
            <a:avLst>
              <a:gd name="adj" fmla="val 4653"/>
            </a:avLst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33CC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4701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-1143000"/>
            <a:ext cx="66675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post-60-10686150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962525"/>
            <a:ext cx="1895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post-60-10551313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514600"/>
            <a:ext cx="20002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0" y="5715000"/>
            <a:ext cx="1295400" cy="1143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533400" y="3733800"/>
            <a:ext cx="71628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>
                <a:solidFill>
                  <a:srgbClr val="FF33CC"/>
                </a:solidFill>
                <a:latin typeface="Arial" pitchFamily="34" charset="0"/>
              </a:rPr>
              <a:t>Bạn sai rồi!</a:t>
            </a:r>
          </a:p>
          <a:p>
            <a:pPr>
              <a:spcBef>
                <a:spcPct val="50000"/>
              </a:spcBef>
            </a:pPr>
            <a:r>
              <a:rPr lang="en-US" sz="4800">
                <a:solidFill>
                  <a:srgbClr val="FF33CC"/>
                </a:solidFill>
                <a:latin typeface="Arial" pitchFamily="34" charset="0"/>
              </a:rPr>
              <a:t>Hãy cố gắng lên nha!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e gai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5029200" y="457200"/>
            <a:ext cx="3505200" cy="21336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>
                <a:solidFill>
                  <a:srgbClr val="FF9900"/>
                </a:solidFill>
                <a:latin typeface="Arial" pitchFamily="34" charset="0"/>
              </a:rPr>
              <a:t>Ví dụ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838200" y="2667000"/>
            <a:ext cx="7086600" cy="2743200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FF"/>
                </a:solidFill>
                <a:latin typeface="Arial" pitchFamily="34" charset="0"/>
              </a:rPr>
              <a:t>Hãy so sánh các số thập phân sau:</a:t>
            </a:r>
          </a:p>
          <a:p>
            <a:pPr algn="ctr"/>
            <a:r>
              <a:rPr lang="en-US" sz="3200">
                <a:solidFill>
                  <a:schemeClr val="folHlink"/>
                </a:solidFill>
                <a:latin typeface="Arial" pitchFamily="34" charset="0"/>
              </a:rPr>
              <a:t>0,9;        0,90;    0,900;</a:t>
            </a:r>
          </a:p>
        </p:txBody>
      </p:sp>
      <p:pic>
        <p:nvPicPr>
          <p:cNvPr id="4101" name="Picture 10" descr="post-60-10574579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7912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1" descr="post-60-10547973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791200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netease-bobo32-autumn1024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352800" y="381000"/>
            <a:ext cx="373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FF"/>
                </a:solidFill>
                <a:latin typeface="Arial" pitchFamily="34" charset="0"/>
              </a:rPr>
              <a:t>Bài giải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57200" y="2362200"/>
            <a:ext cx="7543800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Ta có</a:t>
            </a:r>
            <a:r>
              <a:rPr lang="en-US" sz="1600">
                <a:latin typeface="Comic Sans MS" pitchFamily="66" charset="0"/>
              </a:rPr>
              <a:t>:</a:t>
            </a:r>
            <a:endParaRPr lang="en-US" sz="16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           9                                                                            900              9       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0,9 =                                                                 0,900 =             =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          10                                                                           1000          10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             90               9                              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0,90 =             =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            100            10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Vậy :0,9 =0,90 =0,900</a:t>
            </a:r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>
            <a:off x="1143000" y="3200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>
            <a:off x="1219200" y="4343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2133600" y="4343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56388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>
            <a:off x="65532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2286000" y="1524000"/>
            <a:ext cx="5791200" cy="2590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600">
                <a:latin typeface="Arial" pitchFamily="34" charset="0"/>
              </a:rPr>
              <a:t>?</a:t>
            </a: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0" y="3962400"/>
            <a:ext cx="9144000" cy="2895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34" charset="0"/>
              </a:rPr>
              <a:t>Qua phần bài tập trên ai có thể cho cô biết các số</a:t>
            </a:r>
          </a:p>
          <a:p>
            <a:pPr algn="ctr"/>
            <a:r>
              <a:rPr lang="en-US" sz="3200">
                <a:solidFill>
                  <a:schemeClr val="bg1"/>
                </a:solidFill>
                <a:latin typeface="Arial" pitchFamily="34" charset="0"/>
              </a:rPr>
              <a:t> thập phân bằng nhau khi nào?.</a:t>
            </a:r>
          </a:p>
          <a:p>
            <a:pPr algn="ctr"/>
            <a:endParaRPr lang="en-US" sz="3200">
              <a:latin typeface="Arial" pitchFamily="34" charset="0"/>
            </a:endParaRPr>
          </a:p>
        </p:txBody>
      </p:sp>
      <p:sp>
        <p:nvSpPr>
          <p:cNvPr id="6148" name="Freeform 9"/>
          <p:cNvSpPr>
            <a:spLocks/>
          </p:cNvSpPr>
          <p:nvPr/>
        </p:nvSpPr>
        <p:spPr bwMode="auto">
          <a:xfrm>
            <a:off x="7467600" y="609600"/>
            <a:ext cx="1357313" cy="1304925"/>
          </a:xfrm>
          <a:custGeom>
            <a:avLst/>
            <a:gdLst>
              <a:gd name="T0" fmla="*/ 2147483647 w 855"/>
              <a:gd name="T1" fmla="*/ 2147483647 h 822"/>
              <a:gd name="T2" fmla="*/ 2147483647 w 855"/>
              <a:gd name="T3" fmla="*/ 2147483647 h 822"/>
              <a:gd name="T4" fmla="*/ 2147483647 w 855"/>
              <a:gd name="T5" fmla="*/ 0 h 822"/>
              <a:gd name="T6" fmla="*/ 2147483647 w 855"/>
              <a:gd name="T7" fmla="*/ 2147483647 h 822"/>
              <a:gd name="T8" fmla="*/ 2147483647 w 855"/>
              <a:gd name="T9" fmla="*/ 2147483647 h 822"/>
              <a:gd name="T10" fmla="*/ 2147483647 w 855"/>
              <a:gd name="T11" fmla="*/ 2147483647 h 822"/>
              <a:gd name="T12" fmla="*/ 2147483647 w 855"/>
              <a:gd name="T13" fmla="*/ 2147483647 h 822"/>
              <a:gd name="T14" fmla="*/ 2147483647 w 855"/>
              <a:gd name="T15" fmla="*/ 2147483647 h 822"/>
              <a:gd name="T16" fmla="*/ 2147483647 w 855"/>
              <a:gd name="T17" fmla="*/ 2147483647 h 822"/>
              <a:gd name="T18" fmla="*/ 2147483647 w 855"/>
              <a:gd name="T19" fmla="*/ 2147483647 h 822"/>
              <a:gd name="T20" fmla="*/ 2147483647 w 855"/>
              <a:gd name="T21" fmla="*/ 2147483647 h 822"/>
              <a:gd name="T22" fmla="*/ 2147483647 w 855"/>
              <a:gd name="T23" fmla="*/ 2147483647 h 822"/>
              <a:gd name="T24" fmla="*/ 2147483647 w 855"/>
              <a:gd name="T25" fmla="*/ 2147483647 h 822"/>
              <a:gd name="T26" fmla="*/ 2147483647 w 855"/>
              <a:gd name="T27" fmla="*/ 2147483647 h 822"/>
              <a:gd name="T28" fmla="*/ 0 w 855"/>
              <a:gd name="T29" fmla="*/ 2147483647 h 822"/>
              <a:gd name="T30" fmla="*/ 2147483647 w 855"/>
              <a:gd name="T31" fmla="*/ 2147483647 h 822"/>
              <a:gd name="T32" fmla="*/ 2147483647 w 855"/>
              <a:gd name="T33" fmla="*/ 2147483647 h 822"/>
              <a:gd name="T34" fmla="*/ 2147483647 w 855"/>
              <a:gd name="T35" fmla="*/ 2147483647 h 822"/>
              <a:gd name="T36" fmla="*/ 2147483647 w 855"/>
              <a:gd name="T37" fmla="*/ 2147483647 h 8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55"/>
              <a:gd name="T58" fmla="*/ 0 h 822"/>
              <a:gd name="T59" fmla="*/ 855 w 855"/>
              <a:gd name="T60" fmla="*/ 822 h 82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55" h="822">
                <a:moveTo>
                  <a:pt x="192" y="215"/>
                </a:moveTo>
                <a:cubicBezTo>
                  <a:pt x="212" y="165"/>
                  <a:pt x="243" y="119"/>
                  <a:pt x="260" y="68"/>
                </a:cubicBezTo>
                <a:cubicBezTo>
                  <a:pt x="267" y="45"/>
                  <a:pt x="282" y="0"/>
                  <a:pt x="282" y="0"/>
                </a:cubicBezTo>
                <a:cubicBezTo>
                  <a:pt x="330" y="71"/>
                  <a:pt x="326" y="150"/>
                  <a:pt x="339" y="237"/>
                </a:cubicBezTo>
                <a:cubicBezTo>
                  <a:pt x="531" y="227"/>
                  <a:pt x="512" y="253"/>
                  <a:pt x="621" y="170"/>
                </a:cubicBezTo>
                <a:cubicBezTo>
                  <a:pt x="624" y="163"/>
                  <a:pt x="642" y="102"/>
                  <a:pt x="655" y="102"/>
                </a:cubicBezTo>
                <a:cubicBezTo>
                  <a:pt x="669" y="102"/>
                  <a:pt x="670" y="125"/>
                  <a:pt x="678" y="136"/>
                </a:cubicBezTo>
                <a:cubicBezTo>
                  <a:pt x="685" y="196"/>
                  <a:pt x="673" y="262"/>
                  <a:pt x="700" y="316"/>
                </a:cubicBezTo>
                <a:cubicBezTo>
                  <a:pt x="721" y="358"/>
                  <a:pt x="785" y="358"/>
                  <a:pt x="825" y="384"/>
                </a:cubicBezTo>
                <a:cubicBezTo>
                  <a:pt x="855" y="476"/>
                  <a:pt x="842" y="423"/>
                  <a:pt x="825" y="610"/>
                </a:cubicBezTo>
                <a:cubicBezTo>
                  <a:pt x="813" y="742"/>
                  <a:pt x="715" y="785"/>
                  <a:pt x="599" y="813"/>
                </a:cubicBezTo>
                <a:cubicBezTo>
                  <a:pt x="190" y="801"/>
                  <a:pt x="329" y="822"/>
                  <a:pt x="124" y="768"/>
                </a:cubicBezTo>
                <a:cubicBezTo>
                  <a:pt x="18" y="697"/>
                  <a:pt x="79" y="757"/>
                  <a:pt x="45" y="689"/>
                </a:cubicBezTo>
                <a:cubicBezTo>
                  <a:pt x="39" y="677"/>
                  <a:pt x="28" y="667"/>
                  <a:pt x="23" y="655"/>
                </a:cubicBezTo>
                <a:cubicBezTo>
                  <a:pt x="13" y="633"/>
                  <a:pt x="0" y="588"/>
                  <a:pt x="0" y="588"/>
                </a:cubicBezTo>
                <a:cubicBezTo>
                  <a:pt x="4" y="513"/>
                  <a:pt x="3" y="437"/>
                  <a:pt x="11" y="362"/>
                </a:cubicBezTo>
                <a:cubicBezTo>
                  <a:pt x="15" y="327"/>
                  <a:pt x="4" y="278"/>
                  <a:pt x="34" y="260"/>
                </a:cubicBezTo>
                <a:cubicBezTo>
                  <a:pt x="90" y="228"/>
                  <a:pt x="162" y="245"/>
                  <a:pt x="226" y="237"/>
                </a:cubicBezTo>
                <a:cubicBezTo>
                  <a:pt x="212" y="196"/>
                  <a:pt x="225" y="199"/>
                  <a:pt x="192" y="215"/>
                </a:cubicBezTo>
                <a:close/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Freeform 10"/>
          <p:cNvSpPr>
            <a:spLocks/>
          </p:cNvSpPr>
          <p:nvPr/>
        </p:nvSpPr>
        <p:spPr bwMode="auto">
          <a:xfrm>
            <a:off x="7673975" y="1130300"/>
            <a:ext cx="206375" cy="225425"/>
          </a:xfrm>
          <a:custGeom>
            <a:avLst/>
            <a:gdLst>
              <a:gd name="T0" fmla="*/ 0 w 130"/>
              <a:gd name="T1" fmla="*/ 0 h 142"/>
              <a:gd name="T2" fmla="*/ 2147483647 w 130"/>
              <a:gd name="T3" fmla="*/ 2147483647 h 142"/>
              <a:gd name="T4" fmla="*/ 2147483647 w 130"/>
              <a:gd name="T5" fmla="*/ 2147483647 h 142"/>
              <a:gd name="T6" fmla="*/ 2147483647 w 130"/>
              <a:gd name="T7" fmla="*/ 2147483647 h 142"/>
              <a:gd name="T8" fmla="*/ 2147483647 w 130"/>
              <a:gd name="T9" fmla="*/ 2147483647 h 142"/>
              <a:gd name="T10" fmla="*/ 2147483647 w 130"/>
              <a:gd name="T11" fmla="*/ 2147483647 h 142"/>
              <a:gd name="T12" fmla="*/ 2147483647 w 130"/>
              <a:gd name="T13" fmla="*/ 2147483647 h 142"/>
              <a:gd name="T14" fmla="*/ 2147483647 w 130"/>
              <a:gd name="T15" fmla="*/ 2147483647 h 1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0"/>
              <a:gd name="T25" fmla="*/ 0 h 142"/>
              <a:gd name="T26" fmla="*/ 130 w 130"/>
              <a:gd name="T27" fmla="*/ 142 h 1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0" h="142">
                <a:moveTo>
                  <a:pt x="0" y="0"/>
                </a:moveTo>
                <a:cubicBezTo>
                  <a:pt x="4" y="34"/>
                  <a:pt x="6" y="68"/>
                  <a:pt x="11" y="101"/>
                </a:cubicBezTo>
                <a:cubicBezTo>
                  <a:pt x="13" y="113"/>
                  <a:pt x="10" y="132"/>
                  <a:pt x="22" y="135"/>
                </a:cubicBezTo>
                <a:cubicBezTo>
                  <a:pt x="48" y="142"/>
                  <a:pt x="75" y="128"/>
                  <a:pt x="102" y="124"/>
                </a:cubicBezTo>
                <a:cubicBezTo>
                  <a:pt x="110" y="100"/>
                  <a:pt x="130" y="55"/>
                  <a:pt x="102" y="33"/>
                </a:cubicBezTo>
                <a:cubicBezTo>
                  <a:pt x="90" y="23"/>
                  <a:pt x="71" y="41"/>
                  <a:pt x="56" y="45"/>
                </a:cubicBezTo>
                <a:cubicBezTo>
                  <a:pt x="29" y="86"/>
                  <a:pt x="46" y="73"/>
                  <a:pt x="11" y="90"/>
                </a:cubicBezTo>
                <a:lnTo>
                  <a:pt x="110" y="56"/>
                </a:lnTo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Freeform 11"/>
          <p:cNvSpPr>
            <a:spLocks/>
          </p:cNvSpPr>
          <p:nvPr/>
        </p:nvSpPr>
        <p:spPr bwMode="auto">
          <a:xfrm>
            <a:off x="8121650" y="1171575"/>
            <a:ext cx="276225" cy="180975"/>
          </a:xfrm>
          <a:custGeom>
            <a:avLst/>
            <a:gdLst>
              <a:gd name="T0" fmla="*/ 2147483647 w 174"/>
              <a:gd name="T1" fmla="*/ 2147483647 h 114"/>
              <a:gd name="T2" fmla="*/ 2147483647 w 174"/>
              <a:gd name="T3" fmla="*/ 2147483647 h 114"/>
              <a:gd name="T4" fmla="*/ 0 w 174"/>
              <a:gd name="T5" fmla="*/ 2147483647 h 114"/>
              <a:gd name="T6" fmla="*/ 2147483647 w 174"/>
              <a:gd name="T7" fmla="*/ 2147483647 h 114"/>
              <a:gd name="T8" fmla="*/ 2147483647 w 174"/>
              <a:gd name="T9" fmla="*/ 2147483647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4"/>
              <a:gd name="T16" fmla="*/ 0 h 114"/>
              <a:gd name="T17" fmla="*/ 174 w 174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4" h="114">
                <a:moveTo>
                  <a:pt x="79" y="19"/>
                </a:moveTo>
                <a:cubicBezTo>
                  <a:pt x="68" y="23"/>
                  <a:pt x="53" y="22"/>
                  <a:pt x="45" y="30"/>
                </a:cubicBezTo>
                <a:cubicBezTo>
                  <a:pt x="26" y="49"/>
                  <a:pt x="0" y="98"/>
                  <a:pt x="0" y="98"/>
                </a:cubicBezTo>
                <a:cubicBezTo>
                  <a:pt x="50" y="114"/>
                  <a:pt x="81" y="105"/>
                  <a:pt x="124" y="75"/>
                </a:cubicBezTo>
                <a:cubicBezTo>
                  <a:pt x="174" y="0"/>
                  <a:pt x="128" y="64"/>
                  <a:pt x="79" y="1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1" name="Picture 15" descr="post-60-10645409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"/>
            <a:ext cx="1085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 animBg="1"/>
      <p:bldP spid="798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5029200" y="1219200"/>
            <a:ext cx="4114800" cy="22860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8000">
                <a:solidFill>
                  <a:srgbClr val="FF33CC"/>
                </a:solidFill>
                <a:latin typeface="Arial" pitchFamily="34" charset="0"/>
              </a:rPr>
              <a:t>Vậy</a:t>
            </a: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0" y="3657600"/>
            <a:ext cx="9144000" cy="3581400"/>
          </a:xfrm>
          <a:prstGeom prst="horizontalScroll">
            <a:avLst>
              <a:gd name="adj" fmla="val 12500"/>
            </a:avLst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34" charset="0"/>
              </a:rPr>
              <a:t>Hai số thập phân bằng nhau khi chúng cùng</a:t>
            </a:r>
          </a:p>
          <a:p>
            <a:pPr algn="ctr"/>
            <a:r>
              <a:rPr lang="en-US" sz="3200">
                <a:solidFill>
                  <a:schemeClr val="bg1"/>
                </a:solidFill>
                <a:latin typeface="Arial" pitchFamily="34" charset="0"/>
              </a:rPr>
              <a:t> biểu thị một số l</a:t>
            </a:r>
            <a:r>
              <a:rPr lang="vi-VN" sz="3200">
                <a:solidFill>
                  <a:schemeClr val="bg1"/>
                </a:solidFill>
                <a:latin typeface="Arial" pitchFamily="34" charset="0"/>
              </a:rPr>
              <a:t>ư</a:t>
            </a:r>
            <a:r>
              <a:rPr lang="en-US" sz="3200">
                <a:solidFill>
                  <a:schemeClr val="bg1"/>
                </a:solidFill>
                <a:latin typeface="Arial" pitchFamily="34" charset="0"/>
              </a:rPr>
              <a:t>ợng nh</a:t>
            </a:r>
            <a:r>
              <a:rPr lang="vi-VN" sz="3200">
                <a:solidFill>
                  <a:schemeClr val="bg1"/>
                </a:solidFill>
                <a:latin typeface="Arial" pitchFamily="34" charset="0"/>
              </a:rPr>
              <a:t>ư</a:t>
            </a:r>
            <a:r>
              <a:rPr lang="en-US" sz="3200">
                <a:solidFill>
                  <a:schemeClr val="bg1"/>
                </a:solidFill>
                <a:latin typeface="Arial" pitchFamily="34" charset="0"/>
              </a:rPr>
              <a:t> nhau</a:t>
            </a:r>
          </a:p>
          <a:p>
            <a:pPr algn="ctr"/>
            <a:endParaRPr lang="en-US" sz="3200">
              <a:latin typeface="Arial" pitchFamily="34" charset="0"/>
            </a:endParaRPr>
          </a:p>
        </p:txBody>
      </p:sp>
      <p:sp>
        <p:nvSpPr>
          <p:cNvPr id="7172" name="Freeform 8"/>
          <p:cNvSpPr>
            <a:spLocks/>
          </p:cNvSpPr>
          <p:nvPr/>
        </p:nvSpPr>
        <p:spPr bwMode="auto">
          <a:xfrm>
            <a:off x="1655763" y="638175"/>
            <a:ext cx="1104900" cy="989013"/>
          </a:xfrm>
          <a:custGeom>
            <a:avLst/>
            <a:gdLst>
              <a:gd name="T0" fmla="*/ 2147483647 w 696"/>
              <a:gd name="T1" fmla="*/ 2147483647 h 623"/>
              <a:gd name="T2" fmla="*/ 2147483647 w 696"/>
              <a:gd name="T3" fmla="*/ 2147483647 h 623"/>
              <a:gd name="T4" fmla="*/ 2147483647 w 696"/>
              <a:gd name="T5" fmla="*/ 2147483647 h 623"/>
              <a:gd name="T6" fmla="*/ 0 w 696"/>
              <a:gd name="T7" fmla="*/ 2147483647 h 623"/>
              <a:gd name="T8" fmla="*/ 2147483647 w 696"/>
              <a:gd name="T9" fmla="*/ 2147483647 h 623"/>
              <a:gd name="T10" fmla="*/ 2147483647 w 696"/>
              <a:gd name="T11" fmla="*/ 2147483647 h 623"/>
              <a:gd name="T12" fmla="*/ 2147483647 w 696"/>
              <a:gd name="T13" fmla="*/ 2147483647 h 623"/>
              <a:gd name="T14" fmla="*/ 2147483647 w 696"/>
              <a:gd name="T15" fmla="*/ 2147483647 h 623"/>
              <a:gd name="T16" fmla="*/ 2147483647 w 696"/>
              <a:gd name="T17" fmla="*/ 2147483647 h 623"/>
              <a:gd name="T18" fmla="*/ 2147483647 w 696"/>
              <a:gd name="T19" fmla="*/ 2147483647 h 623"/>
              <a:gd name="T20" fmla="*/ 2147483647 w 696"/>
              <a:gd name="T21" fmla="*/ 2147483647 h 623"/>
              <a:gd name="T22" fmla="*/ 2147483647 w 696"/>
              <a:gd name="T23" fmla="*/ 0 h 623"/>
              <a:gd name="T24" fmla="*/ 2147483647 w 696"/>
              <a:gd name="T25" fmla="*/ 2147483647 h 623"/>
              <a:gd name="T26" fmla="*/ 2147483647 w 696"/>
              <a:gd name="T27" fmla="*/ 2147483647 h 623"/>
              <a:gd name="T28" fmla="*/ 2147483647 w 696"/>
              <a:gd name="T29" fmla="*/ 2147483647 h 623"/>
              <a:gd name="T30" fmla="*/ 2147483647 w 696"/>
              <a:gd name="T31" fmla="*/ 2147483647 h 623"/>
              <a:gd name="T32" fmla="*/ 2147483647 w 696"/>
              <a:gd name="T33" fmla="*/ 2147483647 h 623"/>
              <a:gd name="T34" fmla="*/ 2147483647 w 696"/>
              <a:gd name="T35" fmla="*/ 2147483647 h 623"/>
              <a:gd name="T36" fmla="*/ 2147483647 w 696"/>
              <a:gd name="T37" fmla="*/ 2147483647 h 623"/>
              <a:gd name="T38" fmla="*/ 2147483647 w 696"/>
              <a:gd name="T39" fmla="*/ 2147483647 h 62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6"/>
              <a:gd name="T61" fmla="*/ 0 h 623"/>
              <a:gd name="T62" fmla="*/ 696 w 696"/>
              <a:gd name="T63" fmla="*/ 623 h 62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6" h="623">
                <a:moveTo>
                  <a:pt x="163" y="109"/>
                </a:moveTo>
                <a:cubicBezTo>
                  <a:pt x="145" y="116"/>
                  <a:pt x="125" y="119"/>
                  <a:pt x="109" y="131"/>
                </a:cubicBezTo>
                <a:cubicBezTo>
                  <a:pt x="14" y="202"/>
                  <a:pt x="127" y="156"/>
                  <a:pt x="44" y="185"/>
                </a:cubicBezTo>
                <a:cubicBezTo>
                  <a:pt x="17" y="266"/>
                  <a:pt x="32" y="230"/>
                  <a:pt x="0" y="294"/>
                </a:cubicBezTo>
                <a:cubicBezTo>
                  <a:pt x="4" y="377"/>
                  <a:pt x="5" y="461"/>
                  <a:pt x="11" y="544"/>
                </a:cubicBezTo>
                <a:cubicBezTo>
                  <a:pt x="14" y="585"/>
                  <a:pt x="109" y="620"/>
                  <a:pt x="109" y="620"/>
                </a:cubicBezTo>
                <a:cubicBezTo>
                  <a:pt x="268" y="616"/>
                  <a:pt x="428" y="623"/>
                  <a:pt x="587" y="609"/>
                </a:cubicBezTo>
                <a:cubicBezTo>
                  <a:pt x="600" y="608"/>
                  <a:pt x="600" y="586"/>
                  <a:pt x="609" y="576"/>
                </a:cubicBezTo>
                <a:cubicBezTo>
                  <a:pt x="651" y="526"/>
                  <a:pt x="663" y="513"/>
                  <a:pt x="685" y="446"/>
                </a:cubicBezTo>
                <a:cubicBezTo>
                  <a:pt x="689" y="435"/>
                  <a:pt x="696" y="413"/>
                  <a:pt x="696" y="413"/>
                </a:cubicBezTo>
                <a:cubicBezTo>
                  <a:pt x="692" y="315"/>
                  <a:pt x="695" y="217"/>
                  <a:pt x="685" y="120"/>
                </a:cubicBezTo>
                <a:cubicBezTo>
                  <a:pt x="677" y="36"/>
                  <a:pt x="515" y="20"/>
                  <a:pt x="457" y="0"/>
                </a:cubicBezTo>
                <a:cubicBezTo>
                  <a:pt x="375" y="20"/>
                  <a:pt x="350" y="73"/>
                  <a:pt x="305" y="141"/>
                </a:cubicBezTo>
                <a:cubicBezTo>
                  <a:pt x="298" y="152"/>
                  <a:pt x="290" y="163"/>
                  <a:pt x="283" y="174"/>
                </a:cubicBezTo>
                <a:cubicBezTo>
                  <a:pt x="276" y="185"/>
                  <a:pt x="261" y="207"/>
                  <a:pt x="261" y="207"/>
                </a:cubicBezTo>
                <a:cubicBezTo>
                  <a:pt x="247" y="203"/>
                  <a:pt x="230" y="204"/>
                  <a:pt x="218" y="196"/>
                </a:cubicBezTo>
                <a:cubicBezTo>
                  <a:pt x="158" y="156"/>
                  <a:pt x="226" y="89"/>
                  <a:pt x="261" y="65"/>
                </a:cubicBezTo>
                <a:cubicBezTo>
                  <a:pt x="293" y="113"/>
                  <a:pt x="283" y="85"/>
                  <a:pt x="283" y="152"/>
                </a:cubicBezTo>
                <a:lnTo>
                  <a:pt x="349" y="30"/>
                </a:lnTo>
                <a:lnTo>
                  <a:pt x="349" y="126"/>
                </a:lnTo>
              </a:path>
            </a:pathLst>
          </a:cu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7173" name="Freeform 9"/>
          <p:cNvSpPr>
            <a:spLocks/>
          </p:cNvSpPr>
          <p:nvPr/>
        </p:nvSpPr>
        <p:spPr bwMode="auto">
          <a:xfrm>
            <a:off x="449263" y="2066925"/>
            <a:ext cx="801687" cy="392113"/>
          </a:xfrm>
          <a:custGeom>
            <a:avLst/>
            <a:gdLst>
              <a:gd name="T0" fmla="*/ 2147483647 w 505"/>
              <a:gd name="T1" fmla="*/ 2147483647 h 247"/>
              <a:gd name="T2" fmla="*/ 2147483647 w 505"/>
              <a:gd name="T3" fmla="*/ 2147483647 h 247"/>
              <a:gd name="T4" fmla="*/ 2147483647 w 505"/>
              <a:gd name="T5" fmla="*/ 2147483647 h 247"/>
              <a:gd name="T6" fmla="*/ 2147483647 w 505"/>
              <a:gd name="T7" fmla="*/ 2147483647 h 247"/>
              <a:gd name="T8" fmla="*/ 2147483647 w 505"/>
              <a:gd name="T9" fmla="*/ 2147483647 h 247"/>
              <a:gd name="T10" fmla="*/ 2147483647 w 505"/>
              <a:gd name="T11" fmla="*/ 2147483647 h 247"/>
              <a:gd name="T12" fmla="*/ 2147483647 w 505"/>
              <a:gd name="T13" fmla="*/ 2147483647 h 247"/>
              <a:gd name="T14" fmla="*/ 2147483647 w 505"/>
              <a:gd name="T15" fmla="*/ 2147483647 h 247"/>
              <a:gd name="T16" fmla="*/ 2147483647 w 505"/>
              <a:gd name="T17" fmla="*/ 2147483647 h 247"/>
              <a:gd name="T18" fmla="*/ 2147483647 w 505"/>
              <a:gd name="T19" fmla="*/ 2147483647 h 247"/>
              <a:gd name="T20" fmla="*/ 2147483647 w 505"/>
              <a:gd name="T21" fmla="*/ 2147483647 h 247"/>
              <a:gd name="T22" fmla="*/ 2147483647 w 505"/>
              <a:gd name="T23" fmla="*/ 2147483647 h 247"/>
              <a:gd name="T24" fmla="*/ 2147483647 w 505"/>
              <a:gd name="T25" fmla="*/ 2147483647 h 247"/>
              <a:gd name="T26" fmla="*/ 2147483647 w 505"/>
              <a:gd name="T27" fmla="*/ 2147483647 h 247"/>
              <a:gd name="T28" fmla="*/ 2147483647 w 505"/>
              <a:gd name="T29" fmla="*/ 2147483647 h 24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05"/>
              <a:gd name="T46" fmla="*/ 0 h 247"/>
              <a:gd name="T47" fmla="*/ 505 w 505"/>
              <a:gd name="T48" fmla="*/ 247 h 24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05" h="247">
                <a:moveTo>
                  <a:pt x="478" y="78"/>
                </a:moveTo>
                <a:cubicBezTo>
                  <a:pt x="362" y="0"/>
                  <a:pt x="267" y="41"/>
                  <a:pt x="141" y="67"/>
                </a:cubicBezTo>
                <a:cubicBezTo>
                  <a:pt x="126" y="78"/>
                  <a:pt x="111" y="88"/>
                  <a:pt x="97" y="100"/>
                </a:cubicBezTo>
                <a:cubicBezTo>
                  <a:pt x="74" y="120"/>
                  <a:pt x="32" y="165"/>
                  <a:pt x="32" y="165"/>
                </a:cubicBezTo>
                <a:cubicBezTo>
                  <a:pt x="36" y="180"/>
                  <a:pt x="31" y="200"/>
                  <a:pt x="43" y="209"/>
                </a:cubicBezTo>
                <a:cubicBezTo>
                  <a:pt x="53" y="216"/>
                  <a:pt x="200" y="229"/>
                  <a:pt x="206" y="230"/>
                </a:cubicBezTo>
                <a:cubicBezTo>
                  <a:pt x="343" y="223"/>
                  <a:pt x="388" y="247"/>
                  <a:pt x="478" y="187"/>
                </a:cubicBezTo>
                <a:cubicBezTo>
                  <a:pt x="505" y="104"/>
                  <a:pt x="503" y="144"/>
                  <a:pt x="489" y="67"/>
                </a:cubicBezTo>
                <a:cubicBezTo>
                  <a:pt x="466" y="75"/>
                  <a:pt x="447" y="93"/>
                  <a:pt x="423" y="100"/>
                </a:cubicBezTo>
                <a:cubicBezTo>
                  <a:pt x="315" y="130"/>
                  <a:pt x="199" y="117"/>
                  <a:pt x="87" y="122"/>
                </a:cubicBezTo>
                <a:cubicBezTo>
                  <a:pt x="5" y="148"/>
                  <a:pt x="0" y="133"/>
                  <a:pt x="65" y="165"/>
                </a:cubicBezTo>
                <a:cubicBezTo>
                  <a:pt x="87" y="151"/>
                  <a:pt x="108" y="136"/>
                  <a:pt x="130" y="122"/>
                </a:cubicBezTo>
                <a:cubicBezTo>
                  <a:pt x="150" y="109"/>
                  <a:pt x="121" y="187"/>
                  <a:pt x="97" y="187"/>
                </a:cubicBezTo>
                <a:lnTo>
                  <a:pt x="197" y="138"/>
                </a:lnTo>
                <a:lnTo>
                  <a:pt x="101" y="138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7174" name="AutoShape 10"/>
          <p:cNvSpPr>
            <a:spLocks noChangeArrowheads="1"/>
          </p:cNvSpPr>
          <p:nvPr/>
        </p:nvSpPr>
        <p:spPr bwMode="auto">
          <a:xfrm rot="1321383">
            <a:off x="0" y="2514600"/>
            <a:ext cx="457200" cy="91440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Arial" pitchFamily="34" charset="0"/>
            </a:endParaRPr>
          </a:p>
        </p:txBody>
      </p:sp>
      <p:pic>
        <p:nvPicPr>
          <p:cNvPr id="7175" name="Picture 11" descr="post-60-105479735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381000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2" descr="post-60-10574579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048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4648200" y="533400"/>
            <a:ext cx="3657600" cy="1752600"/>
          </a:xfrm>
          <a:prstGeom prst="wedgeEllipseCallout">
            <a:avLst>
              <a:gd name="adj1" fmla="val -35417"/>
              <a:gd name="adj2" fmla="val 13958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8000">
                <a:latin typeface="Arial" pitchFamily="34" charset="0"/>
              </a:rPr>
              <a:t>?</a:t>
            </a: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0" y="3581400"/>
            <a:ext cx="9144000" cy="2057400"/>
          </a:xfrm>
          <a:prstGeom prst="wave">
            <a:avLst>
              <a:gd name="adj1" fmla="val 6171"/>
              <a:gd name="adj2" fmla="val 0"/>
            </a:avLst>
          </a:prstGeom>
          <a:solidFill>
            <a:srgbClr val="E6EE7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Arial" pitchFamily="34" charset="0"/>
              </a:rPr>
              <a:t>Vậy,dựa vào kết quả :0,9 = 0,90 =0,900 của VD1 .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latin typeface="Arial" pitchFamily="34" charset="0"/>
              </a:rPr>
              <a:t>Ai có thể phát biểu cho cô quy tắc tìm số thập phân mới bằng số thập phân</a:t>
            </a:r>
          </a:p>
          <a:p>
            <a:pPr algn="ctr">
              <a:spcBef>
                <a:spcPct val="50000"/>
              </a:spcBef>
            </a:pPr>
            <a:r>
              <a:rPr lang="vi-VN" sz="2000">
                <a:latin typeface="Arial" pitchFamily="34" charset="0"/>
              </a:rPr>
              <a:t>đ</a:t>
            </a:r>
            <a:r>
              <a:rPr lang="en-US" sz="2000">
                <a:latin typeface="Arial" pitchFamily="34" charset="0"/>
              </a:rPr>
              <a:t>ã cho ?</a:t>
            </a:r>
          </a:p>
        </p:txBody>
      </p:sp>
      <p:pic>
        <p:nvPicPr>
          <p:cNvPr id="8196" name="Picture 9" descr="post-60-105479735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715000"/>
            <a:ext cx="100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post-60-106454092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4953000"/>
            <a:ext cx="10858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1" descr="post-60-105745792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9144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2" descr="blumen-pflanzen04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04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>
              <a:latin typeface="Arial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latin typeface="Arial" pitchFamily="34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438400" y="533400"/>
            <a:ext cx="274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latin typeface="Arial" pitchFamily="34" charset="0"/>
            </a:endParaRPr>
          </a:p>
        </p:txBody>
      </p:sp>
      <p:pic>
        <p:nvPicPr>
          <p:cNvPr id="9221" name="Picture 6" descr="netease-bobo32-autumn1024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8800" y="-762000"/>
            <a:ext cx="97536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AutoShape 11"/>
          <p:cNvSpPr>
            <a:spLocks noChangeArrowheads="1"/>
          </p:cNvSpPr>
          <p:nvPr/>
        </p:nvSpPr>
        <p:spPr bwMode="auto">
          <a:xfrm>
            <a:off x="-1371600" y="-609600"/>
            <a:ext cx="2743200" cy="1981200"/>
          </a:xfrm>
          <a:prstGeom prst="smileyFace">
            <a:avLst>
              <a:gd name="adj" fmla="val 4653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pitchFamily="34" charset="0"/>
            </a:endParaRPr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-1828800" y="2667000"/>
            <a:ext cx="9448800" cy="29718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Arial" pitchFamily="34" charset="0"/>
              </a:rPr>
              <a:t>Muốn tìm số thập phân mới bằng số thập phân </a:t>
            </a:r>
            <a:r>
              <a:rPr lang="vi-VN" sz="2000">
                <a:latin typeface="Arial" pitchFamily="34" charset="0"/>
              </a:rPr>
              <a:t>đ</a:t>
            </a:r>
            <a:r>
              <a:rPr lang="en-US" sz="2000">
                <a:latin typeface="Arial" pitchFamily="34" charset="0"/>
              </a:rPr>
              <a:t>ã cho ta chỉ cần thêm chữ số</a:t>
            </a:r>
          </a:p>
          <a:p>
            <a:pPr algn="ctr" eaLnBrk="1" hangingPunct="1"/>
            <a:r>
              <a:rPr lang="en-US" sz="2000">
                <a:latin typeface="Arial" pitchFamily="34" charset="0"/>
              </a:rPr>
              <a:t>0 vào bên phải của phân thập phân của số </a:t>
            </a:r>
            <a:r>
              <a:rPr lang="vi-VN" sz="2000">
                <a:latin typeface="Arial" pitchFamily="34" charset="0"/>
              </a:rPr>
              <a:t>đ</a:t>
            </a:r>
            <a:r>
              <a:rPr lang="en-US" sz="2000">
                <a:latin typeface="Arial" pitchFamily="34" charset="0"/>
              </a:rPr>
              <a:t>ó thì </a:t>
            </a:r>
            <a:r>
              <a:rPr lang="vi-VN" sz="2000">
                <a:latin typeface="Arial" pitchFamily="34" charset="0"/>
              </a:rPr>
              <a:t>đư</a:t>
            </a:r>
            <a:r>
              <a:rPr lang="en-US" sz="2000">
                <a:latin typeface="Arial" pitchFamily="34" charset="0"/>
              </a:rPr>
              <a:t>ợc số thâp phân mới bằng</a:t>
            </a:r>
          </a:p>
          <a:p>
            <a:pPr algn="ctr" eaLnBrk="1" hangingPunct="1"/>
            <a:r>
              <a:rPr lang="en-US" sz="2000">
                <a:latin typeface="Arial" pitchFamily="34" charset="0"/>
              </a:rPr>
              <a:t>số thập phân </a:t>
            </a:r>
            <a:r>
              <a:rPr lang="vi-VN" sz="2000">
                <a:latin typeface="Arial" pitchFamily="34" charset="0"/>
              </a:rPr>
              <a:t>đ</a:t>
            </a:r>
            <a:r>
              <a:rPr lang="en-US" sz="2000">
                <a:latin typeface="Arial" pitchFamily="34" charset="0"/>
              </a:rPr>
              <a:t>ã cho</a:t>
            </a:r>
          </a:p>
          <a:p>
            <a:pPr algn="ctr" eaLnBrk="1" hangingPunct="1"/>
            <a:r>
              <a:rPr lang="en-US" sz="1600">
                <a:latin typeface="Arial" pitchFamily="34" charset="0"/>
              </a:rPr>
              <a:t> </a:t>
            </a:r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>
            <a:off x="4876800" y="762000"/>
            <a:ext cx="2514600" cy="20574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4400">
                <a:solidFill>
                  <a:schemeClr val="bg1"/>
                </a:solidFill>
                <a:latin typeface="Arial" pitchFamily="34" charset="0"/>
              </a:rPr>
              <a:t>Vậy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  <p:bldP spid="36877" grpId="0" animBg="1"/>
      <p:bldP spid="368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>
              <a:latin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latin typeface="Arial" pitchFamily="34" charset="0"/>
            </a:endParaRPr>
          </a:p>
        </p:txBody>
      </p:sp>
      <p:pic>
        <p:nvPicPr>
          <p:cNvPr id="10244" name="Picture 5" descr="hoat hinh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-4572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5410200" y="0"/>
            <a:ext cx="3200400" cy="2209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5400">
                <a:solidFill>
                  <a:schemeClr val="bg1"/>
                </a:solidFill>
                <a:latin typeface="Arial" pitchFamily="34" charset="0"/>
              </a:rPr>
              <a:t>Quy tắc</a:t>
            </a:r>
          </a:p>
          <a:p>
            <a:pPr algn="ctr"/>
            <a:r>
              <a:rPr lang="en-US" sz="5400">
                <a:solidFill>
                  <a:schemeClr val="bg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-762000" y="2057400"/>
            <a:ext cx="8991600" cy="4800600"/>
          </a:xfrm>
          <a:prstGeom prst="horizontalScrol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Arial" pitchFamily="34" charset="0"/>
              </a:rPr>
              <a:t>“Nếu viết thêm chữ số 0 vào bên phải phần </a:t>
            </a:r>
          </a:p>
          <a:p>
            <a:pPr algn="ctr"/>
            <a:r>
              <a:rPr lang="en-US" sz="2800">
                <a:latin typeface="Arial" pitchFamily="34" charset="0"/>
              </a:rPr>
              <a:t>thập phân của một số thập phân thì </a:t>
            </a:r>
            <a:r>
              <a:rPr lang="vi-VN" sz="2800">
                <a:latin typeface="Arial" pitchFamily="34" charset="0"/>
              </a:rPr>
              <a:t>đư</a:t>
            </a:r>
            <a:r>
              <a:rPr lang="en-US" sz="2800">
                <a:latin typeface="Arial" pitchFamily="34" charset="0"/>
              </a:rPr>
              <a:t>ợc </a:t>
            </a:r>
          </a:p>
          <a:p>
            <a:pPr algn="ctr"/>
            <a:r>
              <a:rPr lang="en-US" sz="2800">
                <a:latin typeface="Arial" pitchFamily="34" charset="0"/>
              </a:rPr>
              <a:t>Một số thật phân mới bằng nó</a:t>
            </a:r>
            <a:r>
              <a:rPr lang="en-US" sz="2000">
                <a:latin typeface="Arial" pitchFamily="34" charset="0"/>
              </a:rPr>
              <a:t> “</a:t>
            </a:r>
          </a:p>
          <a:p>
            <a:pPr algn="ctr"/>
            <a:endParaRPr lang="en-US" sz="2000">
              <a:latin typeface="Arial" pitchFamily="34" charset="0"/>
            </a:endParaRPr>
          </a:p>
          <a:p>
            <a:pPr algn="ctr"/>
            <a:endParaRPr lang="en-US" sz="1600">
              <a:latin typeface="Comic Sans MS" pitchFamily="66" charset="0"/>
            </a:endParaRPr>
          </a:p>
          <a:p>
            <a:pPr algn="ctr"/>
            <a:endParaRPr lang="en-US" sz="1600">
              <a:latin typeface="Comic Sans MS" pitchFamily="66" charset="0"/>
            </a:endParaRPr>
          </a:p>
        </p:txBody>
      </p:sp>
      <p:pic>
        <p:nvPicPr>
          <p:cNvPr id="10247" name="Picture 9" descr="post-60-107344337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381000"/>
            <a:ext cx="16859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2" descr="post-60-107982282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3" descr="post-60-106332922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4" descr="blumen-pflanzen04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4724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5" descr="post-60-105745792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-3810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5127" grpId="0" animBg="1"/>
      <p:bldP spid="51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8"/>
          <p:cNvSpPr>
            <a:spLocks/>
          </p:cNvSpPr>
          <p:nvPr/>
        </p:nvSpPr>
        <p:spPr bwMode="auto">
          <a:xfrm>
            <a:off x="1676400" y="-228600"/>
            <a:ext cx="6797675" cy="1908175"/>
          </a:xfrm>
          <a:custGeom>
            <a:avLst/>
            <a:gdLst>
              <a:gd name="T0" fmla="*/ 0 w 4282"/>
              <a:gd name="T1" fmla="*/ 2147483647 h 1202"/>
              <a:gd name="T2" fmla="*/ 2147483647 w 4282"/>
              <a:gd name="T3" fmla="*/ 2147483647 h 1202"/>
              <a:gd name="T4" fmla="*/ 2147483647 w 4282"/>
              <a:gd name="T5" fmla="*/ 2147483647 h 1202"/>
              <a:gd name="T6" fmla="*/ 2147483647 w 4282"/>
              <a:gd name="T7" fmla="*/ 2147483647 h 1202"/>
              <a:gd name="T8" fmla="*/ 2147483647 w 4282"/>
              <a:gd name="T9" fmla="*/ 2147483647 h 1202"/>
              <a:gd name="T10" fmla="*/ 2147483647 w 4282"/>
              <a:gd name="T11" fmla="*/ 2147483647 h 1202"/>
              <a:gd name="T12" fmla="*/ 2147483647 w 4282"/>
              <a:gd name="T13" fmla="*/ 2147483647 h 1202"/>
              <a:gd name="T14" fmla="*/ 2147483647 w 4282"/>
              <a:gd name="T15" fmla="*/ 2147483647 h 1202"/>
              <a:gd name="T16" fmla="*/ 2147483647 w 4282"/>
              <a:gd name="T17" fmla="*/ 2147483647 h 1202"/>
              <a:gd name="T18" fmla="*/ 2147483647 w 4282"/>
              <a:gd name="T19" fmla="*/ 2147483647 h 1202"/>
              <a:gd name="T20" fmla="*/ 2147483647 w 4282"/>
              <a:gd name="T21" fmla="*/ 2147483647 h 1202"/>
              <a:gd name="T22" fmla="*/ 2147483647 w 4282"/>
              <a:gd name="T23" fmla="*/ 2147483647 h 1202"/>
              <a:gd name="T24" fmla="*/ 2147483647 w 4282"/>
              <a:gd name="T25" fmla="*/ 2147483647 h 1202"/>
              <a:gd name="T26" fmla="*/ 2147483647 w 4282"/>
              <a:gd name="T27" fmla="*/ 2147483647 h 1202"/>
              <a:gd name="T28" fmla="*/ 2147483647 w 4282"/>
              <a:gd name="T29" fmla="*/ 2147483647 h 1202"/>
              <a:gd name="T30" fmla="*/ 2147483647 w 4282"/>
              <a:gd name="T31" fmla="*/ 2147483647 h 1202"/>
              <a:gd name="T32" fmla="*/ 2147483647 w 4282"/>
              <a:gd name="T33" fmla="*/ 2147483647 h 1202"/>
              <a:gd name="T34" fmla="*/ 2147483647 w 4282"/>
              <a:gd name="T35" fmla="*/ 2147483647 h 1202"/>
              <a:gd name="T36" fmla="*/ 2147483647 w 4282"/>
              <a:gd name="T37" fmla="*/ 2147483647 h 1202"/>
              <a:gd name="T38" fmla="*/ 2147483647 w 4282"/>
              <a:gd name="T39" fmla="*/ 2147483647 h 1202"/>
              <a:gd name="T40" fmla="*/ 2147483647 w 4282"/>
              <a:gd name="T41" fmla="*/ 2147483647 h 1202"/>
              <a:gd name="T42" fmla="*/ 2147483647 w 4282"/>
              <a:gd name="T43" fmla="*/ 2147483647 h 1202"/>
              <a:gd name="T44" fmla="*/ 2147483647 w 4282"/>
              <a:gd name="T45" fmla="*/ 2147483647 h 1202"/>
              <a:gd name="T46" fmla="*/ 2147483647 w 4282"/>
              <a:gd name="T47" fmla="*/ 2147483647 h 1202"/>
              <a:gd name="T48" fmla="*/ 2147483647 w 4282"/>
              <a:gd name="T49" fmla="*/ 2147483647 h 1202"/>
              <a:gd name="T50" fmla="*/ 2147483647 w 4282"/>
              <a:gd name="T51" fmla="*/ 2147483647 h 1202"/>
              <a:gd name="T52" fmla="*/ 2147483647 w 4282"/>
              <a:gd name="T53" fmla="*/ 2147483647 h 1202"/>
              <a:gd name="T54" fmla="*/ 2147483647 w 4282"/>
              <a:gd name="T55" fmla="*/ 2147483647 h 1202"/>
              <a:gd name="T56" fmla="*/ 2147483647 w 4282"/>
              <a:gd name="T57" fmla="*/ 2147483647 h 1202"/>
              <a:gd name="T58" fmla="*/ 2147483647 w 4282"/>
              <a:gd name="T59" fmla="*/ 2147483647 h 1202"/>
              <a:gd name="T60" fmla="*/ 2147483647 w 4282"/>
              <a:gd name="T61" fmla="*/ 2147483647 h 1202"/>
              <a:gd name="T62" fmla="*/ 2147483647 w 4282"/>
              <a:gd name="T63" fmla="*/ 2147483647 h 1202"/>
              <a:gd name="T64" fmla="*/ 2147483647 w 4282"/>
              <a:gd name="T65" fmla="*/ 2147483647 h 1202"/>
              <a:gd name="T66" fmla="*/ 2147483647 w 4282"/>
              <a:gd name="T67" fmla="*/ 2147483647 h 1202"/>
              <a:gd name="T68" fmla="*/ 2147483647 w 4282"/>
              <a:gd name="T69" fmla="*/ 2147483647 h 1202"/>
              <a:gd name="T70" fmla="*/ 2147483647 w 4282"/>
              <a:gd name="T71" fmla="*/ 2147483647 h 1202"/>
              <a:gd name="T72" fmla="*/ 2147483647 w 4282"/>
              <a:gd name="T73" fmla="*/ 2147483647 h 1202"/>
              <a:gd name="T74" fmla="*/ 2147483647 w 4282"/>
              <a:gd name="T75" fmla="*/ 2147483647 h 1202"/>
              <a:gd name="T76" fmla="*/ 2147483647 w 4282"/>
              <a:gd name="T77" fmla="*/ 2147483647 h 1202"/>
              <a:gd name="T78" fmla="*/ 2147483647 w 4282"/>
              <a:gd name="T79" fmla="*/ 2147483647 h 1202"/>
              <a:gd name="T80" fmla="*/ 2147483647 w 4282"/>
              <a:gd name="T81" fmla="*/ 2147483647 h 1202"/>
              <a:gd name="T82" fmla="*/ 2147483647 w 4282"/>
              <a:gd name="T83" fmla="*/ 2147483647 h 1202"/>
              <a:gd name="T84" fmla="*/ 2147483647 w 4282"/>
              <a:gd name="T85" fmla="*/ 2147483647 h 1202"/>
              <a:gd name="T86" fmla="*/ 2147483647 w 4282"/>
              <a:gd name="T87" fmla="*/ 2147483647 h 1202"/>
              <a:gd name="T88" fmla="*/ 2147483647 w 4282"/>
              <a:gd name="T89" fmla="*/ 2147483647 h 120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282"/>
              <a:gd name="T136" fmla="*/ 0 h 1202"/>
              <a:gd name="T137" fmla="*/ 4282 w 4282"/>
              <a:gd name="T138" fmla="*/ 1202 h 120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282" h="1202">
                <a:moveTo>
                  <a:pt x="0" y="960"/>
                </a:moveTo>
                <a:cubicBezTo>
                  <a:pt x="70" y="892"/>
                  <a:pt x="161" y="846"/>
                  <a:pt x="239" y="786"/>
                </a:cubicBezTo>
                <a:cubicBezTo>
                  <a:pt x="255" y="741"/>
                  <a:pt x="286" y="737"/>
                  <a:pt x="315" y="699"/>
                </a:cubicBezTo>
                <a:cubicBezTo>
                  <a:pt x="341" y="666"/>
                  <a:pt x="353" y="623"/>
                  <a:pt x="380" y="591"/>
                </a:cubicBezTo>
                <a:cubicBezTo>
                  <a:pt x="403" y="563"/>
                  <a:pt x="519" y="479"/>
                  <a:pt x="554" y="460"/>
                </a:cubicBezTo>
                <a:cubicBezTo>
                  <a:pt x="574" y="449"/>
                  <a:pt x="598" y="448"/>
                  <a:pt x="619" y="439"/>
                </a:cubicBezTo>
                <a:cubicBezTo>
                  <a:pt x="706" y="399"/>
                  <a:pt x="784" y="338"/>
                  <a:pt x="869" y="297"/>
                </a:cubicBezTo>
                <a:cubicBezTo>
                  <a:pt x="936" y="264"/>
                  <a:pt x="1008" y="242"/>
                  <a:pt x="1076" y="210"/>
                </a:cubicBezTo>
                <a:cubicBezTo>
                  <a:pt x="1171" y="166"/>
                  <a:pt x="1287" y="121"/>
                  <a:pt x="1380" y="69"/>
                </a:cubicBezTo>
                <a:cubicBezTo>
                  <a:pt x="1468" y="20"/>
                  <a:pt x="1377" y="45"/>
                  <a:pt x="1478" y="26"/>
                </a:cubicBezTo>
                <a:cubicBezTo>
                  <a:pt x="1493" y="19"/>
                  <a:pt x="1506" y="0"/>
                  <a:pt x="1522" y="4"/>
                </a:cubicBezTo>
                <a:cubicBezTo>
                  <a:pt x="1538" y="8"/>
                  <a:pt x="1570" y="79"/>
                  <a:pt x="1576" y="91"/>
                </a:cubicBezTo>
                <a:cubicBezTo>
                  <a:pt x="1586" y="140"/>
                  <a:pt x="1591" y="179"/>
                  <a:pt x="1619" y="221"/>
                </a:cubicBezTo>
                <a:cubicBezTo>
                  <a:pt x="1641" y="310"/>
                  <a:pt x="1666" y="395"/>
                  <a:pt x="1695" y="482"/>
                </a:cubicBezTo>
                <a:cubicBezTo>
                  <a:pt x="1709" y="525"/>
                  <a:pt x="1714" y="553"/>
                  <a:pt x="1739" y="591"/>
                </a:cubicBezTo>
                <a:cubicBezTo>
                  <a:pt x="1767" y="700"/>
                  <a:pt x="1799" y="808"/>
                  <a:pt x="1826" y="917"/>
                </a:cubicBezTo>
                <a:cubicBezTo>
                  <a:pt x="1939" y="839"/>
                  <a:pt x="1985" y="700"/>
                  <a:pt x="2076" y="602"/>
                </a:cubicBezTo>
                <a:cubicBezTo>
                  <a:pt x="2104" y="572"/>
                  <a:pt x="2125" y="530"/>
                  <a:pt x="2163" y="515"/>
                </a:cubicBezTo>
                <a:cubicBezTo>
                  <a:pt x="2199" y="500"/>
                  <a:pt x="2271" y="471"/>
                  <a:pt x="2271" y="471"/>
                </a:cubicBezTo>
                <a:cubicBezTo>
                  <a:pt x="2315" y="428"/>
                  <a:pt x="2326" y="409"/>
                  <a:pt x="2380" y="384"/>
                </a:cubicBezTo>
                <a:cubicBezTo>
                  <a:pt x="2474" y="341"/>
                  <a:pt x="2415" y="383"/>
                  <a:pt x="2500" y="341"/>
                </a:cubicBezTo>
                <a:cubicBezTo>
                  <a:pt x="2591" y="296"/>
                  <a:pt x="2475" y="338"/>
                  <a:pt x="2565" y="308"/>
                </a:cubicBezTo>
                <a:cubicBezTo>
                  <a:pt x="2602" y="282"/>
                  <a:pt x="2641" y="270"/>
                  <a:pt x="2684" y="254"/>
                </a:cubicBezTo>
                <a:cubicBezTo>
                  <a:pt x="2706" y="246"/>
                  <a:pt x="2750" y="232"/>
                  <a:pt x="2750" y="232"/>
                </a:cubicBezTo>
                <a:cubicBezTo>
                  <a:pt x="2819" y="279"/>
                  <a:pt x="2820" y="362"/>
                  <a:pt x="2837" y="439"/>
                </a:cubicBezTo>
                <a:cubicBezTo>
                  <a:pt x="2855" y="522"/>
                  <a:pt x="2880" y="605"/>
                  <a:pt x="2923" y="678"/>
                </a:cubicBezTo>
                <a:cubicBezTo>
                  <a:pt x="2941" y="755"/>
                  <a:pt x="2953" y="845"/>
                  <a:pt x="2989" y="917"/>
                </a:cubicBezTo>
                <a:cubicBezTo>
                  <a:pt x="2993" y="946"/>
                  <a:pt x="2993" y="976"/>
                  <a:pt x="3000" y="1004"/>
                </a:cubicBezTo>
                <a:cubicBezTo>
                  <a:pt x="3004" y="1019"/>
                  <a:pt x="3006" y="1043"/>
                  <a:pt x="3021" y="1047"/>
                </a:cubicBezTo>
                <a:cubicBezTo>
                  <a:pt x="3034" y="1050"/>
                  <a:pt x="3036" y="1026"/>
                  <a:pt x="3043" y="1015"/>
                </a:cubicBezTo>
                <a:cubicBezTo>
                  <a:pt x="3055" y="980"/>
                  <a:pt x="3047" y="939"/>
                  <a:pt x="3065" y="906"/>
                </a:cubicBezTo>
                <a:cubicBezTo>
                  <a:pt x="3087" y="865"/>
                  <a:pt x="3166" y="835"/>
                  <a:pt x="3206" y="819"/>
                </a:cubicBezTo>
                <a:cubicBezTo>
                  <a:pt x="3228" y="797"/>
                  <a:pt x="3244" y="768"/>
                  <a:pt x="3271" y="754"/>
                </a:cubicBezTo>
                <a:cubicBezTo>
                  <a:pt x="3336" y="721"/>
                  <a:pt x="3407" y="698"/>
                  <a:pt x="3467" y="656"/>
                </a:cubicBezTo>
                <a:cubicBezTo>
                  <a:pt x="3483" y="645"/>
                  <a:pt x="3543" y="591"/>
                  <a:pt x="3565" y="580"/>
                </a:cubicBezTo>
                <a:cubicBezTo>
                  <a:pt x="3616" y="554"/>
                  <a:pt x="3701" y="516"/>
                  <a:pt x="3760" y="504"/>
                </a:cubicBezTo>
                <a:cubicBezTo>
                  <a:pt x="3775" y="458"/>
                  <a:pt x="3791" y="430"/>
                  <a:pt x="3826" y="395"/>
                </a:cubicBezTo>
                <a:cubicBezTo>
                  <a:pt x="3840" y="350"/>
                  <a:pt x="3864" y="304"/>
                  <a:pt x="3891" y="265"/>
                </a:cubicBezTo>
                <a:cubicBezTo>
                  <a:pt x="3931" y="271"/>
                  <a:pt x="3977" y="263"/>
                  <a:pt x="4010" y="286"/>
                </a:cubicBezTo>
                <a:cubicBezTo>
                  <a:pt x="4025" y="297"/>
                  <a:pt x="4029" y="318"/>
                  <a:pt x="4043" y="330"/>
                </a:cubicBezTo>
                <a:cubicBezTo>
                  <a:pt x="4055" y="341"/>
                  <a:pt x="4072" y="345"/>
                  <a:pt x="4086" y="352"/>
                </a:cubicBezTo>
                <a:cubicBezTo>
                  <a:pt x="4116" y="411"/>
                  <a:pt x="4136" y="456"/>
                  <a:pt x="4173" y="515"/>
                </a:cubicBezTo>
                <a:cubicBezTo>
                  <a:pt x="4196" y="551"/>
                  <a:pt x="4204" y="588"/>
                  <a:pt x="4228" y="623"/>
                </a:cubicBezTo>
                <a:cubicBezTo>
                  <a:pt x="4242" y="749"/>
                  <a:pt x="4282" y="878"/>
                  <a:pt x="4282" y="1004"/>
                </a:cubicBezTo>
                <a:cubicBezTo>
                  <a:pt x="4272" y="1070"/>
                  <a:pt x="4253" y="1202"/>
                  <a:pt x="4253" y="1202"/>
                </a:cubicBezTo>
              </a:path>
            </a:pathLst>
          </a:custGeom>
          <a:solidFill>
            <a:srgbClr val="79DAE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3429000" y="1219200"/>
            <a:ext cx="5715000" cy="1981200"/>
          </a:xfrm>
          <a:prstGeom prst="wedgeEllipseCallout">
            <a:avLst>
              <a:gd name="adj1" fmla="val -40806"/>
              <a:gd name="adj2" fmla="val 67389"/>
            </a:avLst>
          </a:prstGeom>
          <a:solidFill>
            <a:srgbClr val="E6EE7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9800">
                <a:solidFill>
                  <a:srgbClr val="FF33CC"/>
                </a:solidFill>
                <a:latin typeface="Arial" pitchFamily="34" charset="0"/>
              </a:rPr>
              <a:t>?</a:t>
            </a: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0" y="3962400"/>
            <a:ext cx="9144000" cy="2895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hlink"/>
                </a:solidFill>
                <a:latin typeface="Arial" pitchFamily="34" charset="0"/>
              </a:rPr>
              <a:t>Theo VD1 ta có kết quả:0.9 = 0,90 =0,900.</a:t>
            </a:r>
          </a:p>
          <a:p>
            <a:pPr algn="ctr"/>
            <a:r>
              <a:rPr lang="en-US" sz="2400">
                <a:solidFill>
                  <a:schemeClr val="hlink"/>
                </a:solidFill>
                <a:latin typeface="Arial" pitchFamily="34" charset="0"/>
              </a:rPr>
              <a:t>Vậy ta có thể viết ngược lại thành :0,900 =0,90 =0,9 </a:t>
            </a:r>
          </a:p>
          <a:p>
            <a:pPr algn="ctr"/>
            <a:r>
              <a:rPr lang="en-US" sz="2400">
                <a:solidFill>
                  <a:schemeClr val="hlink"/>
                </a:solidFill>
                <a:latin typeface="Arial" pitchFamily="34" charset="0"/>
              </a:rPr>
              <a:t>được không vì sao?</a:t>
            </a:r>
          </a:p>
        </p:txBody>
      </p:sp>
      <p:pic>
        <p:nvPicPr>
          <p:cNvPr id="11269" name="Picture 12" descr="post-60-10574579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3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nimBg="1"/>
      <p:bldP spid="35851" grpId="0" animBg="1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462</TotalTime>
  <Words>454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Tahoma</vt:lpstr>
      <vt:lpstr>Arial</vt:lpstr>
      <vt:lpstr>Wingdings</vt:lpstr>
      <vt:lpstr>Calibri</vt:lpstr>
      <vt:lpstr>Comic Sans MS</vt:lpstr>
      <vt:lpstr>Blends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Phiếu bài tập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Huong</dc:creator>
  <cp:lastModifiedBy>CSTeam</cp:lastModifiedBy>
  <cp:revision>13</cp:revision>
  <dcterms:created xsi:type="dcterms:W3CDTF">2007-05-14T21:42:21Z</dcterms:created>
  <dcterms:modified xsi:type="dcterms:W3CDTF">2016-06-30T03:35:10Z</dcterms:modified>
</cp:coreProperties>
</file>