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7" r:id="rId3"/>
    <p:sldId id="265" r:id="rId4"/>
    <p:sldId id="325" r:id="rId5"/>
    <p:sldId id="290" r:id="rId6"/>
    <p:sldId id="291" r:id="rId7"/>
    <p:sldId id="262" r:id="rId8"/>
    <p:sldId id="339" r:id="rId9"/>
    <p:sldId id="360" r:id="rId10"/>
    <p:sldId id="292" r:id="rId11"/>
    <p:sldId id="313" r:id="rId12"/>
    <p:sldId id="348" r:id="rId13"/>
    <p:sldId id="297" r:id="rId14"/>
    <p:sldId id="361" r:id="rId15"/>
    <p:sldId id="363" r:id="rId16"/>
    <p:sldId id="293" r:id="rId17"/>
    <p:sldId id="284" r:id="rId18"/>
    <p:sldId id="294" r:id="rId19"/>
    <p:sldId id="295" r:id="rId20"/>
    <p:sldId id="299" r:id="rId21"/>
    <p:sldId id="279" r:id="rId22"/>
    <p:sldId id="495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86D6-3BAA-401D-AB2A-E1CCB543046C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DC989-DC49-40B5-9EAB-83A390C11B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96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92E09-1C0F-4608-8760-C4F13EFA1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4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0F3C5-DD47-4C16-A97B-60279A517E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1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0F3C5-DD47-4C16-A97B-60279A517E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77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92E09-1C0F-4608-8760-C4F13EFA1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43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92E09-1C0F-4608-8760-C4F13EFA1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3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0F3C5-DD47-4C16-A97B-60279A517E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16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92E09-1C0F-4608-8760-C4F13EFA1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46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92E09-1C0F-4608-8760-C4F13EFA1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13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92E09-1C0F-4608-8760-C4F13EFA1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44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0F3C5-DD47-4C16-A97B-60279A517E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1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0F3C5-DD47-4C16-A97B-60279A517E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906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0F3C5-DD47-4C16-A97B-60279A517E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7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59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393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958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5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2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19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2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2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2601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7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124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305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3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72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9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606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951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C84E-8F3C-4508-AEEF-98A700B52FE0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5518-5D6E-4FFB-8F36-8353FE64D12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522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5085-F695-4B48-881B-73B749919248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B44B-C58C-49AD-B288-028FF881C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audio" Target="../media/audio2.wav"/><Relationship Id="rId7" Type="http://schemas.openxmlformats.org/officeDocument/2006/relationships/image" Target="../media/image5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audio" Target="../media/audio2.wav"/><Relationship Id="rId7" Type="http://schemas.openxmlformats.org/officeDocument/2006/relationships/image" Target="../media/image5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audio" Target="../media/audio3.wav"/><Relationship Id="rId4" Type="http://schemas.openxmlformats.org/officeDocument/2006/relationships/slide" Target="slide5.xml"/><Relationship Id="rId9" Type="http://schemas.openxmlformats.org/officeDocument/2006/relationships/image" Target="../media/image5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audio" Target="../media/audio2.wav"/><Relationship Id="rId7" Type="http://schemas.openxmlformats.org/officeDocument/2006/relationships/image" Target="../media/image5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audio" Target="../media/audio2.wav"/><Relationship Id="rId7" Type="http://schemas.openxmlformats.org/officeDocument/2006/relationships/image" Target="../media/image5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gif"/><Relationship Id="rId3" Type="http://schemas.openxmlformats.org/officeDocument/2006/relationships/audio" Target="../media/audio2.wav"/><Relationship Id="rId7" Type="http://schemas.openxmlformats.org/officeDocument/2006/relationships/image" Target="../media/image5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gif"/><Relationship Id="rId5" Type="http://schemas.openxmlformats.org/officeDocument/2006/relationships/image" Target="../media/image55.gif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87" y="662967"/>
            <a:ext cx="8320900" cy="9847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TỰ NHIÊN VÀ XÃ HỘI TUẦN 2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  <a:endParaRPr lang="vi-VN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8852" y="2114907"/>
            <a:ext cx="58560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Bài 4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7</a:t>
            </a:r>
            <a:r>
              <a:rPr lang="vi-VN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: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Hoa</a:t>
            </a:r>
            <a:endParaRPr lang="vi-VN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6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BC118B-B5BE-48C2-9EFB-F9C53156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BF43A9-8F93-456C-A3F1-EA331177005B}"/>
              </a:ext>
            </a:extLst>
          </p:cNvPr>
          <p:cNvSpPr txBox="1"/>
          <p:nvPr/>
        </p:nvSpPr>
        <p:spPr>
          <a:xfrm>
            <a:off x="2547257" y="2910239"/>
            <a:ext cx="73991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5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D02E2780-6F09-4287-8323-159612665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9" t="90176" r="43869" b="204"/>
          <a:stretch/>
        </p:blipFill>
        <p:spPr bwMode="auto">
          <a:xfrm>
            <a:off x="3643183" y="735724"/>
            <a:ext cx="1324303" cy="5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7D4053B5-5419-4C02-93A9-AAAFD3C8B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9" r="93467" b="44827"/>
          <a:stretch/>
        </p:blipFill>
        <p:spPr bwMode="auto">
          <a:xfrm>
            <a:off x="8362428" y="624991"/>
            <a:ext cx="866754" cy="11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628B35F8-DEFF-4AEA-8CFC-8847E1C5B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12900" r="83052" b="61718"/>
          <a:stretch/>
        </p:blipFill>
        <p:spPr bwMode="auto">
          <a:xfrm>
            <a:off x="9276055" y="2318436"/>
            <a:ext cx="630622" cy="147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A991A3-0DCD-4030-918F-FD8C5B25E9A8}"/>
              </a:ext>
            </a:extLst>
          </p:cNvPr>
          <p:cNvSpPr/>
          <p:nvPr/>
        </p:nvSpPr>
        <p:spPr>
          <a:xfrm>
            <a:off x="6109027" y="3199398"/>
            <a:ext cx="1282261" cy="68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AE1F71-31FA-47D6-AC1F-3B7DE12D469F}"/>
              </a:ext>
            </a:extLst>
          </p:cNvPr>
          <p:cNvGrpSpPr/>
          <p:nvPr/>
        </p:nvGrpSpPr>
        <p:grpSpPr>
          <a:xfrm>
            <a:off x="1711476" y="1803775"/>
            <a:ext cx="2228566" cy="2407503"/>
            <a:chOff x="5121413" y="1864707"/>
            <a:chExt cx="3106246" cy="303836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79DC75-8BB5-4A42-8B7B-62E6F21C881E}"/>
                </a:ext>
              </a:extLst>
            </p:cNvPr>
            <p:cNvGrpSpPr/>
            <p:nvPr/>
          </p:nvGrpSpPr>
          <p:grpSpPr>
            <a:xfrm>
              <a:off x="5121413" y="1864707"/>
              <a:ext cx="3002671" cy="3038369"/>
              <a:chOff x="5121413" y="1864707"/>
              <a:chExt cx="3002671" cy="3038369"/>
            </a:xfrm>
          </p:grpSpPr>
          <p:pic>
            <p:nvPicPr>
              <p:cNvPr id="10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411FEBAF-6BAB-4E86-99AB-21387D4B13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3810" t="51605" r="4037"/>
              <a:stretch/>
            </p:blipFill>
            <p:spPr bwMode="auto">
              <a:xfrm>
                <a:off x="5526501" y="2087529"/>
                <a:ext cx="2596055" cy="28155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333560D-2861-49F1-A0B4-6B743A59773E}"/>
                  </a:ext>
                </a:extLst>
              </p:cNvPr>
              <p:cNvSpPr/>
              <p:nvPr/>
            </p:nvSpPr>
            <p:spPr>
              <a:xfrm rot="19022258">
                <a:off x="7180095" y="3419648"/>
                <a:ext cx="943989" cy="31823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7B09304-DD01-4FC6-9608-4ED682DFCDDF}"/>
                  </a:ext>
                </a:extLst>
              </p:cNvPr>
              <p:cNvSpPr/>
              <p:nvPr/>
            </p:nvSpPr>
            <p:spPr>
              <a:xfrm>
                <a:off x="5121413" y="4414345"/>
                <a:ext cx="1282261" cy="48873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F783E12-1DC2-424A-8E8A-7AA4C57BBC8F}"/>
                  </a:ext>
                </a:extLst>
              </p:cNvPr>
              <p:cNvSpPr/>
              <p:nvPr/>
            </p:nvSpPr>
            <p:spPr>
              <a:xfrm>
                <a:off x="7198240" y="1864707"/>
                <a:ext cx="390229" cy="61573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D5B84F8-19AA-4971-A359-531BB29F12FC}"/>
                </a:ext>
              </a:extLst>
            </p:cNvPr>
            <p:cNvSpPr/>
            <p:nvPr/>
          </p:nvSpPr>
          <p:spPr>
            <a:xfrm>
              <a:off x="6892846" y="3865868"/>
              <a:ext cx="1334813" cy="5064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5AE818-7895-4976-A5A7-FE79AA2E14B9}"/>
              </a:ext>
            </a:extLst>
          </p:cNvPr>
          <p:cNvGrpSpPr/>
          <p:nvPr/>
        </p:nvGrpSpPr>
        <p:grpSpPr>
          <a:xfrm>
            <a:off x="5668411" y="23128"/>
            <a:ext cx="1664788" cy="1957364"/>
            <a:chOff x="2152682" y="3821314"/>
            <a:chExt cx="1998907" cy="2159072"/>
          </a:xfrm>
        </p:grpSpPr>
        <p:pic>
          <p:nvPicPr>
            <p:cNvPr id="4" name="Picture 2" descr="Qúa trình phát triển của nhân sâm sáu năm tuổi I Sâm mật ong YY">
              <a:extLst>
                <a:ext uri="{FF2B5EF4-FFF2-40B4-BE49-F238E27FC236}">
                  <a16:creationId xmlns:a16="http://schemas.microsoft.com/office/drawing/2014/main" id="{BB7F090B-3D51-48E5-82E5-AAD946CD19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51" r="75242" b="15785"/>
            <a:stretch/>
          </p:blipFill>
          <p:spPr bwMode="auto">
            <a:xfrm>
              <a:off x="2152682" y="3920362"/>
              <a:ext cx="1998907" cy="1405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6E17E1E-4224-4E28-8A43-2A0EB95C1A9F}"/>
                </a:ext>
              </a:extLst>
            </p:cNvPr>
            <p:cNvSpPr/>
            <p:nvPr/>
          </p:nvSpPr>
          <p:spPr>
            <a:xfrm>
              <a:off x="2215779" y="3821314"/>
              <a:ext cx="630622" cy="904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3D6A8BC-6731-49D6-B12B-5DA21C3F5F4D}"/>
                </a:ext>
              </a:extLst>
            </p:cNvPr>
            <p:cNvSpPr/>
            <p:nvPr/>
          </p:nvSpPr>
          <p:spPr>
            <a:xfrm>
              <a:off x="3787102" y="5433628"/>
              <a:ext cx="364485" cy="54675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B152DE-F0CD-4FDA-8EA3-ED5F94BF72E7}"/>
              </a:ext>
            </a:extLst>
          </p:cNvPr>
          <p:cNvGrpSpPr/>
          <p:nvPr/>
        </p:nvGrpSpPr>
        <p:grpSpPr>
          <a:xfrm>
            <a:off x="3345891" y="4259398"/>
            <a:ext cx="1973898" cy="2050544"/>
            <a:chOff x="8049469" y="1553988"/>
            <a:chExt cx="2184911" cy="233329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F5CA942-7914-43A0-92EC-DC2510CF91E4}"/>
                </a:ext>
              </a:extLst>
            </p:cNvPr>
            <p:cNvGrpSpPr/>
            <p:nvPr/>
          </p:nvGrpSpPr>
          <p:grpSpPr>
            <a:xfrm>
              <a:off x="8049469" y="1553988"/>
              <a:ext cx="2135540" cy="2333297"/>
              <a:chOff x="8017453" y="1587062"/>
              <a:chExt cx="2135540" cy="2333297"/>
            </a:xfrm>
          </p:grpSpPr>
          <p:pic>
            <p:nvPicPr>
              <p:cNvPr id="9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09034FEF-D9CA-4B29-8AA5-E5DE9CEAA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243" t="19944" r="911" b="41883"/>
              <a:stretch/>
            </p:blipFill>
            <p:spPr bwMode="auto">
              <a:xfrm>
                <a:off x="8227659" y="1587062"/>
                <a:ext cx="1925334" cy="2220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C492963-AFA7-4856-91F5-DF8BF3CFFC90}"/>
                  </a:ext>
                </a:extLst>
              </p:cNvPr>
              <p:cNvSpPr/>
              <p:nvPr/>
            </p:nvSpPr>
            <p:spPr>
              <a:xfrm>
                <a:off x="8017453" y="2753713"/>
                <a:ext cx="527457" cy="4519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B105D88-AC83-428C-BDAC-C796737FCF93}"/>
                  </a:ext>
                </a:extLst>
              </p:cNvPr>
              <p:cNvSpPr/>
              <p:nvPr/>
            </p:nvSpPr>
            <p:spPr>
              <a:xfrm>
                <a:off x="8135007" y="3429000"/>
                <a:ext cx="746234" cy="4913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3FBF738-A284-4280-9B8A-5D455C15FB51}"/>
                </a:ext>
              </a:extLst>
            </p:cNvPr>
            <p:cNvSpPr/>
            <p:nvPr/>
          </p:nvSpPr>
          <p:spPr>
            <a:xfrm rot="20661715">
              <a:off x="9830876" y="2490676"/>
              <a:ext cx="403504" cy="87455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05A7ABD-7D39-4DB1-A801-61567D5990B7}"/>
              </a:ext>
            </a:extLst>
          </p:cNvPr>
          <p:cNvGrpSpPr/>
          <p:nvPr/>
        </p:nvGrpSpPr>
        <p:grpSpPr>
          <a:xfrm>
            <a:off x="8272652" y="4038359"/>
            <a:ext cx="630622" cy="1769948"/>
            <a:chOff x="4508937" y="292185"/>
            <a:chExt cx="630622" cy="1769948"/>
          </a:xfrm>
        </p:grpSpPr>
        <p:pic>
          <p:nvPicPr>
            <p:cNvPr id="7" name="Picture 2" descr="Qúa trình phát triển của nhân sâm sáu năm tuổi I Sâm mật ong YY">
              <a:extLst>
                <a:ext uri="{FF2B5EF4-FFF2-40B4-BE49-F238E27FC236}">
                  <a16:creationId xmlns:a16="http://schemas.microsoft.com/office/drawing/2014/main" id="{6E134F75-C08F-4B9C-BA3D-9A87C2F4D9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r="57408" b="69577"/>
            <a:stretch/>
          </p:blipFill>
          <p:spPr bwMode="auto">
            <a:xfrm>
              <a:off x="4508937" y="292185"/>
              <a:ext cx="630622" cy="1769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0BDBD6A-F7FB-4590-B67E-C796DD584CFE}"/>
                </a:ext>
              </a:extLst>
            </p:cNvPr>
            <p:cNvSpPr/>
            <p:nvPr/>
          </p:nvSpPr>
          <p:spPr>
            <a:xfrm>
              <a:off x="4960883" y="1040524"/>
              <a:ext cx="178676" cy="336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5" name="Picture 34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5D6EF6F4-2543-44E1-8CD1-6624C55C6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0345022">
            <a:off x="7284137" y="537340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F74FE8F0-EA54-483B-8F36-8E1598FDC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945715">
            <a:off x="4785989" y="202577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40975ACB-EA6F-4234-BAF0-F3B9055814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5104110">
            <a:off x="8851168" y="146210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BB8EED18-897A-4F33-896D-A366605274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3344538">
            <a:off x="4775752" y="5441810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A8C24B88-890B-4C35-BC80-C98044247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8586656">
            <a:off x="8704570" y="3840163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BC709090-7A16-439A-ABB6-3BD1E8487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15619561">
            <a:off x="2608019" y="4170209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C606A508-5989-422F-9906-A91CD1E27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20046549">
            <a:off x="2864101" y="1296841"/>
            <a:ext cx="1135117" cy="79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88EE701B-DA2A-4134-93EE-CD2B2930A48A}"/>
              </a:ext>
            </a:extLst>
          </p:cNvPr>
          <p:cNvGrpSpPr/>
          <p:nvPr/>
        </p:nvGrpSpPr>
        <p:grpSpPr>
          <a:xfrm>
            <a:off x="6021320" y="4767996"/>
            <a:ext cx="1621452" cy="1951709"/>
            <a:chOff x="6405931" y="126697"/>
            <a:chExt cx="2253882" cy="215900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A1FBFD5-D05B-4B10-9023-0734BAEB4CFF}"/>
                </a:ext>
              </a:extLst>
            </p:cNvPr>
            <p:cNvGrpSpPr/>
            <p:nvPr/>
          </p:nvGrpSpPr>
          <p:grpSpPr>
            <a:xfrm>
              <a:off x="6405931" y="126697"/>
              <a:ext cx="1863774" cy="2159007"/>
              <a:chOff x="5623034" y="475938"/>
              <a:chExt cx="1863774" cy="2159007"/>
            </a:xfrm>
          </p:grpSpPr>
          <p:pic>
            <p:nvPicPr>
              <p:cNvPr id="8" name="Picture 2" descr="Qúa trình phát triển của nhân sâm sáu năm tuổi I Sâm mật ong YY">
                <a:extLst>
                  <a:ext uri="{FF2B5EF4-FFF2-40B4-BE49-F238E27FC236}">
                    <a16:creationId xmlns:a16="http://schemas.microsoft.com/office/drawing/2014/main" id="{055745D0-5490-4A46-85E4-ADBF615D4C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302" r="20568" b="63616"/>
              <a:stretch/>
            </p:blipFill>
            <p:spPr bwMode="auto">
              <a:xfrm>
                <a:off x="5623034" y="475938"/>
                <a:ext cx="1786759" cy="21167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F49695F-8900-4E51-B04A-AFD2333A664B}"/>
                  </a:ext>
                </a:extLst>
              </p:cNvPr>
              <p:cNvSpPr/>
              <p:nvPr/>
            </p:nvSpPr>
            <p:spPr>
              <a:xfrm>
                <a:off x="7099867" y="2169339"/>
                <a:ext cx="386941" cy="46560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00254D5-6904-4158-8A2C-8FA53C0EEB83}"/>
                </a:ext>
              </a:extLst>
            </p:cNvPr>
            <p:cNvSpPr/>
            <p:nvPr/>
          </p:nvSpPr>
          <p:spPr>
            <a:xfrm rot="1258591">
              <a:off x="7725693" y="835569"/>
              <a:ext cx="546005" cy="2697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255C52A-6861-4CCD-9C65-1C8FF782E307}"/>
                </a:ext>
              </a:extLst>
            </p:cNvPr>
            <p:cNvSpPr/>
            <p:nvPr/>
          </p:nvSpPr>
          <p:spPr>
            <a:xfrm rot="1258591">
              <a:off x="8113808" y="403344"/>
              <a:ext cx="546005" cy="26973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7" name="Picture 36" descr="Qúa trình phát triển của nhân sâm sáu năm tuổi I Sâm mật ong YY">
            <a:extLst>
              <a:ext uri="{FF2B5EF4-FFF2-40B4-BE49-F238E27FC236}">
                <a16:creationId xmlns:a16="http://schemas.microsoft.com/office/drawing/2014/main" id="{DC52F53B-3340-48AE-A6BF-342696DD8F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59" b="17065" l="18811" r="30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05" t="6821" r="68535" b="81797"/>
          <a:stretch/>
        </p:blipFill>
        <p:spPr bwMode="auto">
          <a:xfrm rot="2655803">
            <a:off x="7413153" y="373812"/>
            <a:ext cx="1135117" cy="6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25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04.02.2010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loc lam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9D0A-5DFA-4FDF-B181-AB1F39387F94}" type="slidenum">
              <a:rPr lang="en-US" altLang="vi-VN"/>
              <a:pPr/>
              <a:t>12</a:t>
            </a:fld>
            <a:endParaRPr lang="en-US" altLang="vi-VN"/>
          </a:p>
        </p:txBody>
      </p:sp>
      <p:pic>
        <p:nvPicPr>
          <p:cNvPr id="74756" name="Picture 4" descr="5B5Bwallcoo_com5D_CG_Bac525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4757" name="Picture 5" descr="dautay3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114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thanhlon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3581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217075724_9ae0ce693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4191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705600" y="304801"/>
            <a:ext cx="3657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36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822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ll_Basket_with_Geranium">
            <a:extLst>
              <a:ext uri="{FF2B5EF4-FFF2-40B4-BE49-F238E27FC236}">
                <a16:creationId xmlns:a16="http://schemas.microsoft.com/office/drawing/2014/main" id="{3F9647A4-6F81-4575-B66B-7BB2570A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4" y="3957734"/>
            <a:ext cx="3766732" cy="266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964139" y="2812784"/>
            <a:ext cx="6248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4" name="Picture 4" descr="Mê mẩn ngắm những bình hoa sen đẹp tinh tế của người phụ nữ dịu dàng đất Hà  Thành - Ảnh 20. | Bình hoa, Hoa sen, Hoa">
            <a:extLst>
              <a:ext uri="{FF2B5EF4-FFF2-40B4-BE49-F238E27FC236}">
                <a16:creationId xmlns:a16="http://schemas.microsoft.com/office/drawing/2014/main" id="{3BBCD058-CF0A-4A3C-8B42-8F4BCA25A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3" y="102636"/>
            <a:ext cx="3766731" cy="362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 Cổng hoa cưới lụa đẹp mới nhất 2020 - Tổ chức sự kiện Hà Nội">
            <a:extLst>
              <a:ext uri="{FF2B5EF4-FFF2-40B4-BE49-F238E27FC236}">
                <a16:creationId xmlns:a16="http://schemas.microsoft.com/office/drawing/2014/main" id="{1B956B2F-4353-4B7D-B70E-72361815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8" y="3730606"/>
            <a:ext cx="3847598" cy="28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2.bp.blogspot.com/-_Y8wvypRi_k/Ud7QxekZfAI/AAAAAAAAEsQ/HzKcVtOtOGY/s640/hoa-hong-tim-7.jpg">
            <a:extLst>
              <a:ext uri="{FF2B5EF4-FFF2-40B4-BE49-F238E27FC236}">
                <a16:creationId xmlns:a16="http://schemas.microsoft.com/office/drawing/2014/main" id="{60890F37-737C-478E-85C8-8FB1C7FD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6" y="102636"/>
            <a:ext cx="3847598" cy="324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016713"/>
      </p:ext>
    </p:extLst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http://www.lamsao.com/Resources/Data/News/HoaBTT/Giadinh/2011/T10/27/20.jpg"/>
          <p:cNvSpPr>
            <a:spLocks noChangeAspect="1" noChangeArrowheads="1"/>
          </p:cNvSpPr>
          <p:nvPr/>
        </p:nvSpPr>
        <p:spPr bwMode="auto">
          <a:xfrm>
            <a:off x="1679575" y="-1379538"/>
            <a:ext cx="3800475" cy="2876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98579" y="2786596"/>
            <a:ext cx="30900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tặng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6" name="Picture 2" descr="Ý nghĩa các loài hoa chúc mừng 20/11">
            <a:extLst>
              <a:ext uri="{FF2B5EF4-FFF2-40B4-BE49-F238E27FC236}">
                <a16:creationId xmlns:a16="http://schemas.microsoft.com/office/drawing/2014/main" id="{BBC9AD26-CDAD-4A7D-BE40-932CE3C4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44" y="3386761"/>
            <a:ext cx="3955591" cy="31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FB4F7F13-976A-426E-B970-21F515630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91" y="186559"/>
            <a:ext cx="4046065" cy="3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họn Hoa Tặng Sinh Nhật Mẹ Yêu Vừa Đẹp Lại Ý Nghĩa 1">
            <a:extLst>
              <a:ext uri="{FF2B5EF4-FFF2-40B4-BE49-F238E27FC236}">
                <a16:creationId xmlns:a16="http://schemas.microsoft.com/office/drawing/2014/main" id="{D046C03A-F642-42EC-8537-0B25F6EBAA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8" descr="Chọn Hoa Tặng Sinh Nhật Mẹ Yêu Vừa Đẹp Lại Ý Nghĩa 1">
            <a:extLst>
              <a:ext uri="{FF2B5EF4-FFF2-40B4-BE49-F238E27FC236}">
                <a16:creationId xmlns:a16="http://schemas.microsoft.com/office/drawing/2014/main" id="{03A14771-39A7-4026-B006-0DD955F01C2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643759"/>
            <a:ext cx="3090041" cy="30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4" name="Picture 10" descr="Chọn Hoa Tặng Sinh Nhật Mẹ Yêu Vừa Đẹp Lại Ý Nghĩa 1">
            <a:extLst>
              <a:ext uri="{FF2B5EF4-FFF2-40B4-BE49-F238E27FC236}">
                <a16:creationId xmlns:a16="http://schemas.microsoft.com/office/drawing/2014/main" id="{97F56F96-528C-47A2-980C-842CF5E47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/>
          <a:stretch/>
        </p:blipFill>
        <p:spPr bwMode="auto">
          <a:xfrm>
            <a:off x="7776116" y="205471"/>
            <a:ext cx="4031927" cy="274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Trường THPT Chuyên tỉnh tổ chức Lễ tri ân và trưởng thành &quot;Khi tôi 18&quot; cho  học sinh khối 12, khóa 21 (2015 – 2018) - Báo Hà Giang điện tử">
            <a:extLst>
              <a:ext uri="{FF2B5EF4-FFF2-40B4-BE49-F238E27FC236}">
                <a16:creationId xmlns:a16="http://schemas.microsoft.com/office/drawing/2014/main" id="{36D131D1-BC3F-4528-9CD9-CAE6B4EF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65" y="3464991"/>
            <a:ext cx="4107991" cy="309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245972"/>
      </p:ext>
    </p:extLst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4432042" y="2459504"/>
            <a:ext cx="263512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ăn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67" name="Picture 7" descr="http://images1.afamily.channelvn.net/Images/Uploaded/Share/2011/03/22/hoa-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189" y="3473585"/>
            <a:ext cx="3820632" cy="285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ách xào hoa thiên lý với thịt ngon mê mẩn">
            <a:extLst>
              <a:ext uri="{FF2B5EF4-FFF2-40B4-BE49-F238E27FC236}">
                <a16:creationId xmlns:a16="http://schemas.microsoft.com/office/drawing/2014/main" id="{B1331C34-1973-40AF-8A0D-9B5D6DE3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3398822"/>
            <a:ext cx="3694411" cy="29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✅Nấu Thịt Bò Xào Bông Cải Xanh Mềm Ngon Như Ngoài Hàng | Hồn Việt Food -  YouTube">
            <a:extLst>
              <a:ext uri="{FF2B5EF4-FFF2-40B4-BE49-F238E27FC236}">
                <a16:creationId xmlns:a16="http://schemas.microsoft.com/office/drawing/2014/main" id="{D2D3D7CE-B199-41C4-B67D-32225FF5C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3" y="88100"/>
            <a:ext cx="3602337" cy="285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ách làm nộm hoa chuối tai heo ngon giòn đơn giản">
            <a:extLst>
              <a:ext uri="{FF2B5EF4-FFF2-40B4-BE49-F238E27FC236}">
                <a16:creationId xmlns:a16="http://schemas.microsoft.com/office/drawing/2014/main" id="{442B117E-BF52-40C3-997F-B6648DFE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323" y="109785"/>
            <a:ext cx="3697497" cy="29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173C61-DB38-425F-88F9-FE0649C6D72A}"/>
              </a:ext>
            </a:extLst>
          </p:cNvPr>
          <p:cNvSpPr txBox="1"/>
          <p:nvPr/>
        </p:nvSpPr>
        <p:spPr>
          <a:xfrm>
            <a:off x="1492897" y="2938366"/>
            <a:ext cx="230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Súp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lơ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bò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27D7B0-D99D-4DA4-87A8-2B75735BFD7D}"/>
              </a:ext>
            </a:extLst>
          </p:cNvPr>
          <p:cNvSpPr txBox="1"/>
          <p:nvPr/>
        </p:nvSpPr>
        <p:spPr>
          <a:xfrm>
            <a:off x="1195539" y="6380544"/>
            <a:ext cx="2891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thiên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lý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bò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0D55D6-F7F1-43BF-831E-E28D7740A838}"/>
              </a:ext>
            </a:extLst>
          </p:cNvPr>
          <p:cNvSpPr txBox="1"/>
          <p:nvPr/>
        </p:nvSpPr>
        <p:spPr>
          <a:xfrm>
            <a:off x="8278762" y="3058574"/>
            <a:ext cx="26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chuối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A8E038-06E3-4A4F-9F12-0E7EFC87B13C}"/>
              </a:ext>
            </a:extLst>
          </p:cNvPr>
          <p:cNvSpPr txBox="1"/>
          <p:nvPr/>
        </p:nvSpPr>
        <p:spPr>
          <a:xfrm>
            <a:off x="8320803" y="6323850"/>
            <a:ext cx="26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nhúng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lẩu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8782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15166" y="1107582"/>
            <a:ext cx="7263683" cy="418563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3809" y="2323236"/>
            <a:ext cx="5215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Ngoài </a:t>
            </a:r>
            <a:r>
              <a:rPr lang="en-US" sz="4400" dirty="0" err="1">
                <a:latin typeface="+mj-lt"/>
              </a:rPr>
              <a:t>lợi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ích</a:t>
            </a:r>
            <a:r>
              <a:rPr lang="vi-VN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trang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trí</a:t>
            </a:r>
            <a:r>
              <a:rPr lang="vi-VN" sz="4400" dirty="0">
                <a:latin typeface="+mj-lt"/>
              </a:rPr>
              <a:t> và </a:t>
            </a:r>
            <a:r>
              <a:rPr lang="en-US" sz="4400" dirty="0" err="1">
                <a:latin typeface="+mj-lt"/>
              </a:rPr>
              <a:t>để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ăn</a:t>
            </a:r>
            <a:r>
              <a:rPr lang="vi-VN" sz="4400" dirty="0">
                <a:latin typeface="+mj-lt"/>
              </a:rPr>
              <a:t>, </a:t>
            </a:r>
            <a:r>
              <a:rPr lang="en-US" sz="4400" dirty="0" err="1">
                <a:latin typeface="+mj-lt"/>
              </a:rPr>
              <a:t>Hoa</a:t>
            </a:r>
            <a:r>
              <a:rPr lang="vi-VN" sz="4400" dirty="0">
                <a:latin typeface="+mj-lt"/>
              </a:rPr>
              <a:t> còn có </a:t>
            </a:r>
            <a:r>
              <a:rPr lang="en-US" sz="4400" dirty="0" err="1">
                <a:latin typeface="+mj-lt"/>
              </a:rPr>
              <a:t>lợi</a:t>
            </a:r>
            <a:r>
              <a:rPr lang="en-US" sz="4400" dirty="0">
                <a:latin typeface="+mj-lt"/>
              </a:rPr>
              <a:t> </a:t>
            </a:r>
            <a:r>
              <a:rPr lang="en-US" sz="4400" dirty="0" err="1">
                <a:latin typeface="+mj-lt"/>
              </a:rPr>
              <a:t>ích</a:t>
            </a:r>
            <a:r>
              <a:rPr lang="vi-VN" sz="4400" dirty="0">
                <a:latin typeface="+mj-lt"/>
              </a:rPr>
              <a:t> gì? </a:t>
            </a:r>
          </a:p>
        </p:txBody>
      </p:sp>
    </p:spTree>
    <p:extLst>
      <p:ext uri="{BB962C8B-B14F-4D97-AF65-F5344CB8AC3E}">
        <p14:creationId xmlns:p14="http://schemas.microsoft.com/office/powerpoint/2010/main" val="112295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5"/>
          <p:cNvSpPr txBox="1">
            <a:spLocks noChangeArrowheads="1"/>
          </p:cNvSpPr>
          <p:nvPr/>
        </p:nvSpPr>
        <p:spPr bwMode="auto">
          <a:xfrm>
            <a:off x="4162084" y="2540921"/>
            <a:ext cx="347338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trà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http://monngonhanoi.net/upload/news/image/Văn%20hóa/Ẩm%20thực%20Việt%20Nam/tra-sen2.jpg">
            <a:extLst>
              <a:ext uri="{FF2B5EF4-FFF2-40B4-BE49-F238E27FC236}">
                <a16:creationId xmlns:a16="http://schemas.microsoft.com/office/drawing/2014/main" id="{D43EB53B-23DF-47FD-B70F-9E7BFF33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91709" y="67708"/>
            <a:ext cx="4063519" cy="2854562"/>
          </a:xfrm>
          <a:prstGeom prst="rect">
            <a:avLst/>
          </a:prstGeom>
          <a:noFill/>
        </p:spPr>
      </p:pic>
      <p:pic>
        <p:nvPicPr>
          <p:cNvPr id="9" name="Picture 4" descr="http://www.kienthucgiadinh.com.vn/data/upload/images/20110124/trà%20hoa%20cúc.jpg">
            <a:extLst>
              <a:ext uri="{FF2B5EF4-FFF2-40B4-BE49-F238E27FC236}">
                <a16:creationId xmlns:a16="http://schemas.microsoft.com/office/drawing/2014/main" id="{9FF6AFE4-98D1-4AD0-829F-5C1F74F6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556" y="3564812"/>
            <a:ext cx="4109453" cy="2854563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278882-42F3-48AC-8191-5E6B8146D2D2}"/>
              </a:ext>
            </a:extLst>
          </p:cNvPr>
          <p:cNvSpPr txBox="1"/>
          <p:nvPr/>
        </p:nvSpPr>
        <p:spPr>
          <a:xfrm>
            <a:off x="1434241" y="3017974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đậu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Trà Hoa Atiso Đỏ (bụp giấm) Sấy Khô Nguyên Bông - 100g - DK Harvest">
            <a:extLst>
              <a:ext uri="{FF2B5EF4-FFF2-40B4-BE49-F238E27FC236}">
                <a16:creationId xmlns:a16="http://schemas.microsoft.com/office/drawing/2014/main" id="{42E2CC78-23F6-4EB3-9CE9-826139ED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44" y="3324774"/>
            <a:ext cx="4035851" cy="31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ướng dẫn] Cách chế biến các món ăn ngon từ hoa đậu biếc">
            <a:extLst>
              <a:ext uri="{FF2B5EF4-FFF2-40B4-BE49-F238E27FC236}">
                <a16:creationId xmlns:a16="http://schemas.microsoft.com/office/drawing/2014/main" id="{E7609265-909B-42BC-8539-DD63E627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6" y="99418"/>
            <a:ext cx="4109453" cy="28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4A2084-80E0-4330-9B82-AAD15805375D}"/>
              </a:ext>
            </a:extLst>
          </p:cNvPr>
          <p:cNvSpPr txBox="1"/>
          <p:nvPr/>
        </p:nvSpPr>
        <p:spPr>
          <a:xfrm>
            <a:off x="1684831" y="6419375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cúc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ACF80-E98C-433D-B2A5-DE476ED6F38F}"/>
              </a:ext>
            </a:extLst>
          </p:cNvPr>
          <p:cNvSpPr txBox="1"/>
          <p:nvPr/>
        </p:nvSpPr>
        <p:spPr>
          <a:xfrm>
            <a:off x="8677143" y="2895411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756AD-59DD-4FB3-BA07-48C352D5A8DF}"/>
              </a:ext>
            </a:extLst>
          </p:cNvPr>
          <p:cNvSpPr txBox="1"/>
          <p:nvPr/>
        </p:nvSpPr>
        <p:spPr>
          <a:xfrm>
            <a:off x="8546513" y="6445388"/>
            <a:ext cx="2176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atiso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0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11" grpId="0"/>
      <p:bldP spid="15" grpId="0"/>
      <p:bldP spid="16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VNI-Times" pitchFamily="2" charset="0"/>
              </a:rPr>
              <a:t> </a:t>
            </a: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2079625" y="601663"/>
            <a:ext cx="1654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4443441" y="2682589"/>
            <a:ext cx="324653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thuốc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 descr="Hoa đào">
            <a:extLst>
              <a:ext uri="{FF2B5EF4-FFF2-40B4-BE49-F238E27FC236}">
                <a16:creationId xmlns:a16="http://schemas.microsoft.com/office/drawing/2014/main" id="{3367DFB5-13BD-450A-A2CB-36639DB4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9" y="177959"/>
            <a:ext cx="40665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oa nhài">
            <a:extLst>
              <a:ext uri="{FF2B5EF4-FFF2-40B4-BE49-F238E27FC236}">
                <a16:creationId xmlns:a16="http://schemas.microsoft.com/office/drawing/2014/main" id="{9476AC96-7C49-421A-A402-A5E924249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8" y="3551396"/>
            <a:ext cx="406659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a bèo tây">
            <a:extLst>
              <a:ext uri="{FF2B5EF4-FFF2-40B4-BE49-F238E27FC236}">
                <a16:creationId xmlns:a16="http://schemas.microsoft.com/office/drawing/2014/main" id="{50761EB0-0381-414A-8A02-9A4B83CC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8" y="177959"/>
            <a:ext cx="4066591" cy="28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oa sứ">
            <a:extLst>
              <a:ext uri="{FF2B5EF4-FFF2-40B4-BE49-F238E27FC236}">
                <a16:creationId xmlns:a16="http://schemas.microsoft.com/office/drawing/2014/main" id="{A70A1782-F86A-46FD-973C-436C594C5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79" y="3495412"/>
            <a:ext cx="406659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1072CA8-B450-4BC4-ABAE-99DD777F5D5F}"/>
              </a:ext>
            </a:extLst>
          </p:cNvPr>
          <p:cNvSpPr txBox="1"/>
          <p:nvPr/>
        </p:nvSpPr>
        <p:spPr>
          <a:xfrm>
            <a:off x="751629" y="3071039"/>
            <a:ext cx="36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nám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trắng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F3141D-CF63-41A7-A5B1-83CBACFAF6FD}"/>
              </a:ext>
            </a:extLst>
          </p:cNvPr>
          <p:cNvSpPr txBox="1"/>
          <p:nvPr/>
        </p:nvSpPr>
        <p:spPr>
          <a:xfrm>
            <a:off x="723116" y="6438384"/>
            <a:ext cx="3611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D6F092-431C-4094-98FA-AFFE65C64C3B}"/>
              </a:ext>
            </a:extLst>
          </p:cNvPr>
          <p:cNvSpPr txBox="1"/>
          <p:nvPr/>
        </p:nvSpPr>
        <p:spPr>
          <a:xfrm>
            <a:off x="7953825" y="2984144"/>
            <a:ext cx="393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bèo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36701B-3949-4911-AC1B-6D560B6B1599}"/>
              </a:ext>
            </a:extLst>
          </p:cNvPr>
          <p:cNvSpPr txBox="1"/>
          <p:nvPr/>
        </p:nvSpPr>
        <p:spPr>
          <a:xfrm>
            <a:off x="8289729" y="6412582"/>
            <a:ext cx="329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sứ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9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">
        <p:wheel spokes="1"/>
      </p:transition>
    </mc:Choice>
    <mc:Fallback xmlns="">
      <p:transition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970B-A079-4E59-A624-8C5ADB5A5D93}" type="slidenum">
              <a:rPr lang="en-US" altLang="vi-VN"/>
              <a:pPr/>
              <a:t>19</a:t>
            </a:fld>
            <a:endParaRPr lang="en-US" altLang="vi-VN"/>
          </a:p>
        </p:txBody>
      </p:sp>
      <p:pic>
        <p:nvPicPr>
          <p:cNvPr id="79877" name="Picture 5" descr="nuoc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95" y="2380845"/>
            <a:ext cx="2877188" cy="23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3" name="Picture 11" descr="HOA-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95" y="645308"/>
            <a:ext cx="304800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Kết quả hình ảnh cho hoa oải hươ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" y="3361057"/>
            <a:ext cx="3068576" cy="299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Kết quả hình ảnh cho hoa làm nước ho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6" descr="Kết quả hình ảnh cho hoa làm nước ho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7416" name="Picture 8" descr="Kết quả hình ảnh cho hoa làm nước ho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575713"/>
            <a:ext cx="2968021" cy="27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Kết quả hình ảnh cho hoa làm nước ho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" y="464674"/>
            <a:ext cx="2828312" cy="243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Kết quả hình ảnh cho hoa làm nưoc hoa nhà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58" y="4933672"/>
            <a:ext cx="2541039" cy="17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3938766" y="353985"/>
            <a:ext cx="2717442" cy="187169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741" y="323557"/>
            <a:ext cx="478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NỘI DUNG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293033" y="3052690"/>
            <a:ext cx="8651631" cy="1336431"/>
          </a:xfrm>
          <a:prstGeom prst="roundRect">
            <a:avLst/>
          </a:prstGeom>
          <a:gradFill>
            <a:gsLst>
              <a:gs pos="4000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tx1"/>
                </a:solidFill>
              </a:rPr>
              <a:t>Các bộ phận của hoa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93033" y="1277627"/>
            <a:ext cx="8651631" cy="1336431"/>
          </a:xfrm>
          <a:prstGeom prst="roundRect">
            <a:avLst/>
          </a:prstGeom>
          <a:gradFill>
            <a:gsLst>
              <a:gs pos="25000">
                <a:schemeClr val="accent2">
                  <a:lumMod val="110000"/>
                  <a:satMod val="105000"/>
                  <a:tint val="67000"/>
                </a:schemeClr>
              </a:gs>
              <a:gs pos="46000">
                <a:schemeClr val="accent2">
                  <a:lumMod val="105000"/>
                  <a:satMod val="103000"/>
                  <a:tint val="73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i="1" dirty="0"/>
              <a:t>Sự đa dạng về màu sắc, mùi hương, hình dạng của Hoa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93033" y="5088003"/>
            <a:ext cx="8651631" cy="1336431"/>
          </a:xfrm>
          <a:prstGeom prst="roundRect">
            <a:avLst/>
          </a:prstGeom>
          <a:gradFill>
            <a:gsLst>
              <a:gs pos="15000">
                <a:schemeClr val="accent5">
                  <a:satMod val="103000"/>
                  <a:lumMod val="102000"/>
                  <a:tint val="94000"/>
                </a:schemeClr>
              </a:gs>
              <a:gs pos="1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tx1"/>
                </a:solidFill>
              </a:rPr>
              <a:t>Chức năng và lợi ích của hoa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438442" y="1167969"/>
            <a:ext cx="1772530" cy="1555746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Sun 8"/>
          <p:cNvSpPr/>
          <p:nvPr/>
        </p:nvSpPr>
        <p:spPr>
          <a:xfrm>
            <a:off x="342311" y="5088003"/>
            <a:ext cx="1795980" cy="1555746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Sun 9"/>
          <p:cNvSpPr/>
          <p:nvPr/>
        </p:nvSpPr>
        <p:spPr>
          <a:xfrm>
            <a:off x="365759" y="3052690"/>
            <a:ext cx="1772532" cy="1622663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819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03798" y="1262129"/>
            <a:ext cx="8886422" cy="3825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29497" y="1239947"/>
            <a:ext cx="8544059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dirty="0">
                <a:solidFill>
                  <a:srgbClr val="FF0066"/>
                </a:solidFill>
                <a:latin typeface="Arial" panose="020B0604020202020204" pitchFamily="34" charset="0"/>
              </a:rPr>
              <a:t>        </a:t>
            </a:r>
            <a:r>
              <a:rPr lang="en-US" altLang="vi-VN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Kết</a:t>
            </a:r>
            <a:r>
              <a:rPr lang="en-US" altLang="vi-VN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r>
              <a:rPr lang="en-US" altLang="vi-VN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vi-VN" sz="4000" u="sng" dirty="0">
                <a:solidFill>
                  <a:srgbClr val="FF0000"/>
                </a:solidFill>
                <a:latin typeface="Arial" panose="020B0604020202020204" pitchFamily="34" charset="0"/>
              </a:rPr>
              <a:t>   </a:t>
            </a:r>
          </a:p>
          <a:p>
            <a:pPr>
              <a:spcBef>
                <a:spcPct val="50000"/>
              </a:spcBef>
            </a:pPr>
            <a:r>
              <a:rPr lang="en-US" altLang="vi-VN" sz="3200" i="1" dirty="0">
                <a:latin typeface="Arial" panose="020B0604020202020204" pitchFamily="34" charset="0"/>
              </a:rPr>
              <a:t>- </a:t>
            </a:r>
            <a:r>
              <a:rPr lang="en-US" altLang="vi-VN" sz="3200" i="1" dirty="0" err="1">
                <a:latin typeface="Arial" panose="020B0604020202020204" pitchFamily="34" charset="0"/>
              </a:rPr>
              <a:t>Hoa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là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cơ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quan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sinh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sản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của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cây</a:t>
            </a:r>
            <a:r>
              <a:rPr lang="en-US" altLang="vi-VN" sz="3200" i="1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vi-VN" sz="3200" i="1" dirty="0">
                <a:latin typeface="Arial" panose="020B0604020202020204" pitchFamily="34" charset="0"/>
              </a:rPr>
              <a:t>- </a:t>
            </a:r>
            <a:r>
              <a:rPr lang="en-US" altLang="vi-VN" sz="3200" i="1" dirty="0" err="1">
                <a:latin typeface="Arial" panose="020B0604020202020204" pitchFamily="34" charset="0"/>
              </a:rPr>
              <a:t>Hoa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có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nhiều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lợi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ích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như</a:t>
            </a:r>
            <a:r>
              <a:rPr lang="en-US" altLang="vi-VN" sz="3200" i="1" dirty="0">
                <a:latin typeface="Arial" panose="020B0604020202020204" pitchFamily="34" charset="0"/>
              </a:rPr>
              <a:t>: </a:t>
            </a:r>
            <a:r>
              <a:rPr lang="en-US" altLang="vi-VN" sz="3200" i="1" dirty="0" err="1">
                <a:latin typeface="Arial" panose="020B0604020202020204" pitchFamily="34" charset="0"/>
              </a:rPr>
              <a:t>trang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trí</a:t>
            </a:r>
            <a:r>
              <a:rPr lang="en-US" altLang="vi-VN" sz="3200" i="1" dirty="0">
                <a:latin typeface="Arial" panose="020B0604020202020204" pitchFamily="34" charset="0"/>
              </a:rPr>
              <a:t>, </a:t>
            </a:r>
            <a:r>
              <a:rPr lang="en-US" altLang="vi-VN" sz="3200" i="1" dirty="0" err="1">
                <a:latin typeface="Arial" panose="020B0604020202020204" pitchFamily="34" charset="0"/>
              </a:rPr>
              <a:t>dùng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để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ăn</a:t>
            </a:r>
            <a:r>
              <a:rPr lang="en-US" altLang="vi-VN" sz="3200" i="1" dirty="0">
                <a:latin typeface="Arial" panose="020B0604020202020204" pitchFamily="34" charset="0"/>
              </a:rPr>
              <a:t>, </a:t>
            </a:r>
            <a:r>
              <a:rPr lang="en-US" altLang="vi-VN" sz="3200" i="1" dirty="0" err="1">
                <a:latin typeface="Arial" panose="020B0604020202020204" pitchFamily="34" charset="0"/>
              </a:rPr>
              <a:t>làm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thuốc</a:t>
            </a:r>
            <a:r>
              <a:rPr lang="en-US" altLang="vi-VN" sz="3200" i="1" dirty="0">
                <a:latin typeface="Arial" panose="020B0604020202020204" pitchFamily="34" charset="0"/>
              </a:rPr>
              <a:t>, </a:t>
            </a:r>
            <a:r>
              <a:rPr lang="en-US" altLang="vi-VN" sz="3200" i="1" dirty="0" err="1">
                <a:latin typeface="Arial" panose="020B0604020202020204" pitchFamily="34" charset="0"/>
              </a:rPr>
              <a:t>làm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nước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hoa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và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nhiều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việc</a:t>
            </a:r>
            <a:r>
              <a:rPr lang="en-US" altLang="vi-VN" sz="3200" i="1" dirty="0">
                <a:latin typeface="Arial" panose="020B0604020202020204" pitchFamily="34" charset="0"/>
              </a:rPr>
              <a:t> </a:t>
            </a:r>
            <a:r>
              <a:rPr lang="en-US" altLang="vi-VN" sz="3200" i="1" dirty="0" err="1">
                <a:latin typeface="Arial" panose="020B0604020202020204" pitchFamily="34" charset="0"/>
              </a:rPr>
              <a:t>khác</a:t>
            </a:r>
            <a:r>
              <a:rPr lang="en-US" altLang="vi-VN" sz="3200" i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24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mon sunflower Drawing Illustration - Colourful Sunflower Logo |  Sunflower clipart, Sunflower drawing, Sunflower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37" y="1875261"/>
            <a:ext cx="3967546" cy="3465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 rot="10800000">
            <a:off x="3377390" y="990599"/>
            <a:ext cx="2463802" cy="1067246"/>
          </a:xfrm>
          <a:prstGeom prst="bentConnector3">
            <a:avLst>
              <a:gd name="adj1" fmla="val 0"/>
            </a:avLst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656694" y="559297"/>
            <a:ext cx="1720695" cy="78461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41192" y="1524222"/>
            <a:ext cx="193674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515530" y="5660031"/>
            <a:ext cx="1961341" cy="76678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806011" y="5624406"/>
            <a:ext cx="1780230" cy="105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796983" y="1063771"/>
            <a:ext cx="1646663" cy="88553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phận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" name="Elbow Connector 29"/>
          <p:cNvCxnSpPr>
            <a:cxnSpLocks/>
          </p:cNvCxnSpPr>
          <p:nvPr/>
        </p:nvCxnSpPr>
        <p:spPr>
          <a:xfrm rot="5400000">
            <a:off x="4135015" y="4391247"/>
            <a:ext cx="965152" cy="2296674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7528C729-AE76-4740-91F6-AD11E8693B86}"/>
              </a:ext>
            </a:extLst>
          </p:cNvPr>
          <p:cNvCxnSpPr>
            <a:stCxn id="12" idx="1"/>
          </p:cNvCxnSpPr>
          <p:nvPr/>
        </p:nvCxnSpPr>
        <p:spPr>
          <a:xfrm rot="10800000" flipV="1">
            <a:off x="1124920" y="951605"/>
            <a:ext cx="531774" cy="78244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92B3D73-A847-4EB9-B210-52BE013CA35D}"/>
              </a:ext>
            </a:extLst>
          </p:cNvPr>
          <p:cNvSpPr/>
          <p:nvPr/>
        </p:nvSpPr>
        <p:spPr>
          <a:xfrm>
            <a:off x="74888" y="1819275"/>
            <a:ext cx="3493812" cy="1067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nhau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mùi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C4AD989-ACC6-4D86-9985-02814C8E2BD8}"/>
              </a:ext>
            </a:extLst>
          </p:cNvPr>
          <p:cNvCxnSpPr>
            <a:stCxn id="21" idx="1"/>
          </p:cNvCxnSpPr>
          <p:nvPr/>
        </p:nvCxnSpPr>
        <p:spPr>
          <a:xfrm rot="10800000">
            <a:off x="1284302" y="4831363"/>
            <a:ext cx="231228" cy="1212060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FB60BE-3CF0-4BBB-8D6F-A19A2BB6F5B6}"/>
              </a:ext>
            </a:extLst>
          </p:cNvPr>
          <p:cNvSpPr/>
          <p:nvPr/>
        </p:nvSpPr>
        <p:spPr>
          <a:xfrm>
            <a:off x="88355" y="3763494"/>
            <a:ext cx="3480345" cy="10672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F56FA373-7E96-4C9F-A96E-3CDB1C8D658C}"/>
              </a:ext>
            </a:extLst>
          </p:cNvPr>
          <p:cNvCxnSpPr/>
          <p:nvPr/>
        </p:nvCxnSpPr>
        <p:spPr>
          <a:xfrm flipV="1">
            <a:off x="9446201" y="868472"/>
            <a:ext cx="853855" cy="625505"/>
          </a:xfrm>
          <a:prstGeom prst="bentConnector3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901B46-74FF-4836-BC5E-06C159AEDAE1}"/>
              </a:ext>
            </a:extLst>
          </p:cNvPr>
          <p:cNvCxnSpPr/>
          <p:nvPr/>
        </p:nvCxnSpPr>
        <p:spPr>
          <a:xfrm>
            <a:off x="9901121" y="1493977"/>
            <a:ext cx="42692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7E3C802-74C5-4F12-B3CE-455F8BD1EBF9}"/>
              </a:ext>
            </a:extLst>
          </p:cNvPr>
          <p:cNvGrpSpPr/>
          <p:nvPr/>
        </p:nvGrpSpPr>
        <p:grpSpPr>
          <a:xfrm>
            <a:off x="9868462" y="2019360"/>
            <a:ext cx="482232" cy="574664"/>
            <a:chOff x="9652098" y="6068731"/>
            <a:chExt cx="482232" cy="57466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7B51B3D-B9C9-48AB-9E3E-8E20F8C9E6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61429" y="6068731"/>
              <a:ext cx="1" cy="5746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AD642F3-BF06-40D1-868F-470C934D504B}"/>
                </a:ext>
              </a:extLst>
            </p:cNvPr>
            <p:cNvCxnSpPr>
              <a:cxnSpLocks/>
            </p:cNvCxnSpPr>
            <p:nvPr/>
          </p:nvCxnSpPr>
          <p:spPr>
            <a:xfrm>
              <a:off x="9652098" y="6643395"/>
              <a:ext cx="482232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3EA5A1-205C-4080-92B4-363BF9E4FC6B}"/>
              </a:ext>
            </a:extLst>
          </p:cNvPr>
          <p:cNvGrpSpPr/>
          <p:nvPr/>
        </p:nvGrpSpPr>
        <p:grpSpPr>
          <a:xfrm>
            <a:off x="10311942" y="548860"/>
            <a:ext cx="1598062" cy="537346"/>
            <a:chOff x="10317112" y="155750"/>
            <a:chExt cx="1411914" cy="622300"/>
          </a:xfrm>
          <a:effectLst/>
        </p:grpSpPr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CA53E235-D536-4A44-988E-9DB6B9D6C812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8FC97F8-C55F-4DD7-AEEA-7E0FE7C54F7F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Cuống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ED34D5-9514-42E7-A23D-2D28935DFADC}"/>
              </a:ext>
            </a:extLst>
          </p:cNvPr>
          <p:cNvGrpSpPr/>
          <p:nvPr/>
        </p:nvGrpSpPr>
        <p:grpSpPr>
          <a:xfrm>
            <a:off x="10326666" y="1181224"/>
            <a:ext cx="1571518" cy="537346"/>
            <a:chOff x="10317112" y="155750"/>
            <a:chExt cx="1411914" cy="622300"/>
          </a:xfrm>
          <a:effectLst/>
        </p:grpSpPr>
        <p:sp>
          <p:nvSpPr>
            <p:cNvPr id="59" name="Rounded Rectangle 2">
              <a:extLst>
                <a:ext uri="{FF2B5EF4-FFF2-40B4-BE49-F238E27FC236}">
                  <a16:creationId xmlns:a16="http://schemas.microsoft.com/office/drawing/2014/main" id="{B9835EF9-1A3A-4DB3-82B5-41A939BEBD36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80C462F-9977-44B2-B86B-91391A502537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Đài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8EF8ED4-C8DA-42CC-9B65-CB067403446F}"/>
              </a:ext>
            </a:extLst>
          </p:cNvPr>
          <p:cNvGrpSpPr/>
          <p:nvPr/>
        </p:nvGrpSpPr>
        <p:grpSpPr>
          <a:xfrm>
            <a:off x="10328048" y="1761197"/>
            <a:ext cx="1561249" cy="537345"/>
            <a:chOff x="10317112" y="112526"/>
            <a:chExt cx="1411914" cy="622300"/>
          </a:xfrm>
          <a:effectLst/>
        </p:grpSpPr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39BD432A-017E-4482-A97C-E4E5B5CE273B}"/>
                </a:ext>
              </a:extLst>
            </p:cNvPr>
            <p:cNvSpPr/>
            <p:nvPr/>
          </p:nvSpPr>
          <p:spPr>
            <a:xfrm>
              <a:off x="10317112" y="112526"/>
              <a:ext cx="1402694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A16559C-8877-482B-8810-5746CD237A29}"/>
                </a:ext>
              </a:extLst>
            </p:cNvPr>
            <p:cNvSpPr txBox="1"/>
            <p:nvPr/>
          </p:nvSpPr>
          <p:spPr>
            <a:xfrm>
              <a:off x="10401656" y="257451"/>
              <a:ext cx="1327370" cy="427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Cánh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4B9F1D1-6306-4549-8D9D-8ECE8A4ED241}"/>
              </a:ext>
            </a:extLst>
          </p:cNvPr>
          <p:cNvGrpSpPr/>
          <p:nvPr/>
        </p:nvGrpSpPr>
        <p:grpSpPr>
          <a:xfrm>
            <a:off x="10347127" y="2358385"/>
            <a:ext cx="1561253" cy="537346"/>
            <a:chOff x="10317112" y="155750"/>
            <a:chExt cx="1411914" cy="622300"/>
          </a:xfrm>
          <a:effectLst/>
        </p:grpSpPr>
        <p:sp>
          <p:nvSpPr>
            <p:cNvPr id="66" name="Rounded Rectangle 2">
              <a:extLst>
                <a:ext uri="{FF2B5EF4-FFF2-40B4-BE49-F238E27FC236}">
                  <a16:creationId xmlns:a16="http://schemas.microsoft.com/office/drawing/2014/main" id="{372162E2-E9B8-4BA2-A891-8E3D2A14899F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5301C3C-669C-4F63-A11B-34387B20C967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427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Nhị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F2F2475-7A59-4FB7-987D-05FB9D9A42CA}"/>
              </a:ext>
            </a:extLst>
          </p:cNvPr>
          <p:cNvGrpSpPr/>
          <p:nvPr/>
        </p:nvGrpSpPr>
        <p:grpSpPr>
          <a:xfrm>
            <a:off x="9874863" y="1500598"/>
            <a:ext cx="427748" cy="521198"/>
            <a:chOff x="9706582" y="6122198"/>
            <a:chExt cx="427748" cy="52119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B0DE34C-5E04-4967-A020-15683C0EEE41}"/>
                </a:ext>
              </a:extLst>
            </p:cNvPr>
            <p:cNvCxnSpPr/>
            <p:nvPr/>
          </p:nvCxnSpPr>
          <p:spPr>
            <a:xfrm>
              <a:off x="9706582" y="6122198"/>
              <a:ext cx="0" cy="521198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35608735-D421-41FD-8270-87A0AB169EC1}"/>
                </a:ext>
              </a:extLst>
            </p:cNvPr>
            <p:cNvCxnSpPr/>
            <p:nvPr/>
          </p:nvCxnSpPr>
          <p:spPr>
            <a:xfrm>
              <a:off x="9715913" y="6643395"/>
              <a:ext cx="418417" cy="0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15">
            <a:extLst>
              <a:ext uri="{FF2B5EF4-FFF2-40B4-BE49-F238E27FC236}">
                <a16:creationId xmlns:a16="http://schemas.microsoft.com/office/drawing/2014/main" id="{8C476814-E058-4D98-8A29-67B2459EC5DA}"/>
              </a:ext>
            </a:extLst>
          </p:cNvPr>
          <p:cNvSpPr/>
          <p:nvPr/>
        </p:nvSpPr>
        <p:spPr>
          <a:xfrm>
            <a:off x="7586241" y="5288276"/>
            <a:ext cx="1333500" cy="69215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5C8506-0E11-45A8-946E-32091E0C0858}"/>
              </a:ext>
            </a:extLst>
          </p:cNvPr>
          <p:cNvCxnSpPr>
            <a:stCxn id="52" idx="3"/>
          </p:cNvCxnSpPr>
          <p:nvPr/>
        </p:nvCxnSpPr>
        <p:spPr>
          <a:xfrm>
            <a:off x="8919741" y="5634351"/>
            <a:ext cx="718245" cy="56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3D9D93-7077-4CFB-92B9-1CE71DB8AB25}"/>
              </a:ext>
            </a:extLst>
          </p:cNvPr>
          <p:cNvCxnSpPr>
            <a:cxnSpLocks/>
          </p:cNvCxnSpPr>
          <p:nvPr/>
        </p:nvCxnSpPr>
        <p:spPr>
          <a:xfrm>
            <a:off x="9616964" y="3429000"/>
            <a:ext cx="0" cy="3030109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84D5552-4422-4079-9265-2ED312B231D7}"/>
              </a:ext>
            </a:extLst>
          </p:cNvPr>
          <p:cNvCxnSpPr/>
          <p:nvPr/>
        </p:nvCxnSpPr>
        <p:spPr>
          <a:xfrm>
            <a:off x="9616964" y="3429000"/>
            <a:ext cx="775089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42B6869-C258-4DC3-8B41-24A2CDCBED42}"/>
              </a:ext>
            </a:extLst>
          </p:cNvPr>
          <p:cNvGrpSpPr/>
          <p:nvPr/>
        </p:nvGrpSpPr>
        <p:grpSpPr>
          <a:xfrm>
            <a:off x="10392052" y="3141194"/>
            <a:ext cx="1502373" cy="622300"/>
            <a:chOff x="10317112" y="155750"/>
            <a:chExt cx="1411914" cy="622300"/>
          </a:xfrm>
          <a:effectLst/>
        </p:grpSpPr>
        <p:sp>
          <p:nvSpPr>
            <p:cNvPr id="83" name="Rounded Rectangle 2">
              <a:extLst>
                <a:ext uri="{FF2B5EF4-FFF2-40B4-BE49-F238E27FC236}">
                  <a16:creationId xmlns:a16="http://schemas.microsoft.com/office/drawing/2014/main" id="{B293FA42-A778-4CEB-B8DB-2BA214BF4F89}"/>
                </a:ext>
              </a:extLst>
            </p:cNvPr>
            <p:cNvSpPr/>
            <p:nvPr/>
          </p:nvSpPr>
          <p:spPr>
            <a:xfrm>
              <a:off x="10317112" y="155750"/>
              <a:ext cx="1402693" cy="622300"/>
            </a:xfrm>
            <a:prstGeom prst="roundRect">
              <a:avLst/>
            </a:prstGeom>
            <a:noFill/>
            <a:ln w="190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FB2D34D-8E33-4FB8-9DAD-C8A0B0591280}"/>
                </a:ext>
              </a:extLst>
            </p:cNvPr>
            <p:cNvSpPr txBox="1"/>
            <p:nvPr/>
          </p:nvSpPr>
          <p:spPr>
            <a:xfrm>
              <a:off x="10401656" y="257450"/>
              <a:ext cx="1327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ăn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ABD572-9F35-413D-97B7-512EE1246A73}"/>
              </a:ext>
            </a:extLst>
          </p:cNvPr>
          <p:cNvCxnSpPr/>
          <p:nvPr/>
        </p:nvCxnSpPr>
        <p:spPr>
          <a:xfrm>
            <a:off x="9637986" y="4225163"/>
            <a:ext cx="75406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00B91B-502F-4FE6-8E44-19F4B665C992}"/>
              </a:ext>
            </a:extLst>
          </p:cNvPr>
          <p:cNvGrpSpPr/>
          <p:nvPr/>
        </p:nvGrpSpPr>
        <p:grpSpPr>
          <a:xfrm>
            <a:off x="10337000" y="3836463"/>
            <a:ext cx="1606105" cy="651700"/>
            <a:chOff x="10347127" y="3927468"/>
            <a:chExt cx="1497443" cy="651700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7A314B-CBB6-42BD-9066-F7B1A6AC22BD}"/>
                </a:ext>
              </a:extLst>
            </p:cNvPr>
            <p:cNvSpPr txBox="1"/>
            <p:nvPr/>
          </p:nvSpPr>
          <p:spPr>
            <a:xfrm>
              <a:off x="10347127" y="3927468"/>
              <a:ext cx="1497443" cy="64633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ướp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trà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Rounded Rectangle 40">
              <a:extLst>
                <a:ext uri="{FF2B5EF4-FFF2-40B4-BE49-F238E27FC236}">
                  <a16:creationId xmlns:a16="http://schemas.microsoft.com/office/drawing/2014/main" id="{C27E686A-9BBA-45E2-AEFC-5776E5FEE86F}"/>
                </a:ext>
              </a:extLst>
            </p:cNvPr>
            <p:cNvSpPr/>
            <p:nvPr/>
          </p:nvSpPr>
          <p:spPr>
            <a:xfrm>
              <a:off x="10401788" y="3956868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844D1F1-B5AF-4F43-AD3B-9CB9BB0544C2}"/>
              </a:ext>
            </a:extLst>
          </p:cNvPr>
          <p:cNvGrpSpPr/>
          <p:nvPr/>
        </p:nvGrpSpPr>
        <p:grpSpPr>
          <a:xfrm>
            <a:off x="10379589" y="4583207"/>
            <a:ext cx="1563518" cy="646331"/>
            <a:chOff x="10330499" y="1895595"/>
            <a:chExt cx="1402693" cy="646331"/>
          </a:xfrm>
        </p:grpSpPr>
        <p:sp>
          <p:nvSpPr>
            <p:cNvPr id="89" name="Rounded Rectangle 46">
              <a:extLst>
                <a:ext uri="{FF2B5EF4-FFF2-40B4-BE49-F238E27FC236}">
                  <a16:creationId xmlns:a16="http://schemas.microsoft.com/office/drawing/2014/main" id="{B24900B8-AEC6-462C-B822-9F0D06F3F696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ABBE587-BD04-4EEC-A045-454EBBE31119}"/>
                </a:ext>
              </a:extLst>
            </p:cNvPr>
            <p:cNvSpPr txBox="1"/>
            <p:nvPr/>
          </p:nvSpPr>
          <p:spPr>
            <a:xfrm>
              <a:off x="10379315" y="1895595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làm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thuốc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E377403-D675-4A1E-8543-C99EDA1E47CB}"/>
              </a:ext>
            </a:extLst>
          </p:cNvPr>
          <p:cNvCxnSpPr/>
          <p:nvPr/>
        </p:nvCxnSpPr>
        <p:spPr>
          <a:xfrm>
            <a:off x="9637986" y="4941861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894281-2E57-4379-9C01-1C319FF908DA}"/>
              </a:ext>
            </a:extLst>
          </p:cNvPr>
          <p:cNvGrpSpPr/>
          <p:nvPr/>
        </p:nvGrpSpPr>
        <p:grpSpPr>
          <a:xfrm>
            <a:off x="10379587" y="5311185"/>
            <a:ext cx="1563518" cy="646331"/>
            <a:chOff x="10330499" y="1896385"/>
            <a:chExt cx="1402693" cy="646331"/>
          </a:xfrm>
        </p:grpSpPr>
        <p:sp>
          <p:nvSpPr>
            <p:cNvPr id="94" name="Rounded Rectangle 46">
              <a:extLst>
                <a:ext uri="{FF2B5EF4-FFF2-40B4-BE49-F238E27FC236}">
                  <a16:creationId xmlns:a16="http://schemas.microsoft.com/office/drawing/2014/main" id="{78DF6ECB-E622-4372-90DC-C65091BFD61D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05BAA81-C481-47FD-ABF3-06FADED9E8C8}"/>
                </a:ext>
              </a:extLst>
            </p:cNvPr>
            <p:cNvSpPr txBox="1"/>
            <p:nvPr/>
          </p:nvSpPr>
          <p:spPr>
            <a:xfrm>
              <a:off x="10388348" y="1896385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trang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trí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AB30B72-605F-4CB3-9B3C-22801FFCA304}"/>
              </a:ext>
            </a:extLst>
          </p:cNvPr>
          <p:cNvCxnSpPr/>
          <p:nvPr/>
        </p:nvCxnSpPr>
        <p:spPr>
          <a:xfrm>
            <a:off x="9637606" y="5634916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49D2E05-8172-4597-A9F9-3884D3FD930E}"/>
              </a:ext>
            </a:extLst>
          </p:cNvPr>
          <p:cNvGrpSpPr/>
          <p:nvPr/>
        </p:nvGrpSpPr>
        <p:grpSpPr>
          <a:xfrm>
            <a:off x="10349518" y="6029336"/>
            <a:ext cx="1563517" cy="663930"/>
            <a:chOff x="10330499" y="1860396"/>
            <a:chExt cx="1402693" cy="663930"/>
          </a:xfrm>
        </p:grpSpPr>
        <p:sp>
          <p:nvSpPr>
            <p:cNvPr id="99" name="Rounded Rectangle 46">
              <a:extLst>
                <a:ext uri="{FF2B5EF4-FFF2-40B4-BE49-F238E27FC236}">
                  <a16:creationId xmlns:a16="http://schemas.microsoft.com/office/drawing/2014/main" id="{864CD287-D0B2-4E16-8EE1-AFFCC3874719}"/>
                </a:ext>
              </a:extLst>
            </p:cNvPr>
            <p:cNvSpPr/>
            <p:nvPr/>
          </p:nvSpPr>
          <p:spPr>
            <a:xfrm>
              <a:off x="10330499" y="1902026"/>
              <a:ext cx="1402693" cy="622300"/>
            </a:xfrm>
            <a:prstGeom prst="roundRect">
              <a:avLst/>
            </a:prstGeom>
            <a:noFill/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DF96F9F-1F50-4C9E-A3C8-5DAC16DD4EC9}"/>
                </a:ext>
              </a:extLst>
            </p:cNvPr>
            <p:cNvSpPr txBox="1"/>
            <p:nvPr/>
          </p:nvSpPr>
          <p:spPr>
            <a:xfrm>
              <a:off x="10372781" y="1860396"/>
              <a:ext cx="133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Hoa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để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trao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tặng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140D311-D81F-4B34-8FCA-A02DAA5DA5B2}"/>
              </a:ext>
            </a:extLst>
          </p:cNvPr>
          <p:cNvCxnSpPr/>
          <p:nvPr/>
        </p:nvCxnSpPr>
        <p:spPr>
          <a:xfrm>
            <a:off x="9617604" y="6438089"/>
            <a:ext cx="74393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779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9" grpId="0" animBg="1"/>
      <p:bldP spid="6" grpId="0" animBg="1"/>
      <p:bldP spid="20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04.02.2010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loc lam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18DC-D473-49CE-B62A-A7A8BCCEAFF6}" type="slidenum">
              <a:rPr lang="en-US" altLang="vi-VN"/>
              <a:pPr/>
              <a:t>22</a:t>
            </a:fld>
            <a:endParaRPr lang="en-US" altLang="vi-VN"/>
          </a:p>
        </p:txBody>
      </p:sp>
      <p:pic>
        <p:nvPicPr>
          <p:cNvPr id="87044" name="Picture 4" descr="BAI CU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7045" name="Picture 5" descr="Flower 154hj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1"/>
            <a:ext cx="137160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6" descr="Flower 154hj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446714"/>
            <a:ext cx="8382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7" descr="Flower 154hj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81400"/>
            <a:ext cx="9906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Flower 154hj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57864"/>
            <a:ext cx="9906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9" descr="Flower 154hj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632451"/>
            <a:ext cx="12192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10" descr="Flower 154hj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1828801"/>
            <a:ext cx="10668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1" name="Picture 11" descr="Flower 154hj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6114"/>
            <a:ext cx="8382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2" name="WordArt 12"/>
          <p:cNvSpPr>
            <a:spLocks noChangeArrowheads="1" noChangeShapeType="1" noTextEdit="1"/>
          </p:cNvSpPr>
          <p:nvPr/>
        </p:nvSpPr>
        <p:spPr bwMode="auto">
          <a:xfrm>
            <a:off x="3657600" y="1411288"/>
            <a:ext cx="3028950" cy="14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87053" name="WordArt 13"/>
          <p:cNvSpPr>
            <a:spLocks noChangeArrowheads="1" noChangeShapeType="1" noTextEdit="1"/>
          </p:cNvSpPr>
          <p:nvPr/>
        </p:nvSpPr>
        <p:spPr bwMode="auto">
          <a:xfrm>
            <a:off x="2870200" y="2438400"/>
            <a:ext cx="7416800" cy="3240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câu đố</a:t>
            </a:r>
          </a:p>
        </p:txBody>
      </p:sp>
    </p:spTree>
    <p:extLst>
      <p:ext uri="{BB962C8B-B14F-4D97-AF65-F5344CB8AC3E}">
        <p14:creationId xmlns:p14="http://schemas.microsoft.com/office/powerpoint/2010/main" val="10740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04.02.2010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loc lam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160588" y="1339851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9100" name="AutoShape 12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9578975" y="5935664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9101" name="AutoShape 13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89102" name="AutoShape 14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9103" name="AutoShape 15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9104" name="AutoShape 16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89105" name="Picture 17" descr="analyzing_computer_tv_head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368301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106" name="AutoShape 18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9107" name="AutoShape 19"/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9108" name="AutoShape 20"/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9109" name="AutoShape 21"/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9110" name="AutoShape 22"/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9111" name="AutoShape 23"/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112" name="AutoShape 24"/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89113" name="Picture 25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624513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4" name="Picture 2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115" name="Picture 27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09961" y="1873251"/>
            <a:ext cx="5791201" cy="322579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 gì chỉ nở vào mùa hè, từng chùm đỏ thắm, gọi ve hát mừng ?</a:t>
            </a:r>
          </a:p>
        </p:txBody>
      </p:sp>
    </p:spTree>
    <p:extLst>
      <p:ext uri="{BB962C8B-B14F-4D97-AF65-F5344CB8AC3E}">
        <p14:creationId xmlns:p14="http://schemas.microsoft.com/office/powerpoint/2010/main" val="43909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9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8910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1" grpId="0" animBg="1"/>
      <p:bldP spid="89102" grpId="0" animBg="1"/>
      <p:bldP spid="89103" grpId="0" animBg="1"/>
      <p:bldP spid="89104" grpId="0" animBg="1"/>
      <p:bldP spid="89106" grpId="0" animBg="1"/>
      <p:bldP spid="89107" grpId="0" animBg="1"/>
      <p:bldP spid="89108" grpId="0" animBg="1"/>
      <p:bldP spid="89109" grpId="0" animBg="1"/>
      <p:bldP spid="89110" grpId="0" animBg="1"/>
      <p:bldP spid="89111" grpId="0" animBg="1"/>
      <p:bldP spid="891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495800" y="5771575"/>
            <a:ext cx="320040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Phượng</a:t>
            </a:r>
            <a:endParaRPr lang="en-US" altLang="vi-VN" sz="32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10242" name="Picture 2" descr="Kết quả hình ảnh cho hình ảnh hoa phượng v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606424"/>
            <a:ext cx="7142310" cy="504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6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loc lam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160588" y="1339851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vi-VN">
              <a:latin typeface=".VnTime" pitchFamily="34" charset="0"/>
            </a:endParaRPr>
          </a:p>
        </p:txBody>
      </p:sp>
      <p:sp>
        <p:nvSpPr>
          <p:cNvPr id="90119" name="AutoShape 7">
            <a:hlinkClick r:id="rId4" action="ppaction://hlinksldjump" highlightClick="1">
              <a:snd r:embed="rId5" name="chimes.wav"/>
            </a:hlinkClick>
          </p:cNvPr>
          <p:cNvSpPr>
            <a:spLocks noChangeArrowheads="1"/>
          </p:cNvSpPr>
          <p:nvPr/>
        </p:nvSpPr>
        <p:spPr bwMode="auto">
          <a:xfrm>
            <a:off x="9578975" y="5935664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0121" name="Picture 9" descr="analyzing_computer_tv_head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333376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22" name="AutoShape 10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0123" name="AutoShape 11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0126" name="AutoShape 14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0130" name="AutoShape 18"/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0131" name="AutoShape 19"/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0132" name="AutoShape 20"/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90133" name="Picture 21" descr="Tàng-Tàng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624513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4" name="Picture 22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38" name="Picture 26" descr="Book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40807" y="1638748"/>
            <a:ext cx="6951662" cy="323292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 gì tươi thắm sắc vàng</a:t>
            </a:r>
            <a:b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Cánh dài mà nở muộn màng vào thu ?</a:t>
            </a:r>
          </a:p>
        </p:txBody>
      </p:sp>
    </p:spTree>
    <p:extLst>
      <p:ext uri="{BB962C8B-B14F-4D97-AF65-F5344CB8AC3E}">
        <p14:creationId xmlns:p14="http://schemas.microsoft.com/office/powerpoint/2010/main" val="4010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0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0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0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0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0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0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9012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397B-F3F3-4542-85D8-9B06793C30A8}" type="slidenum">
              <a:rPr lang="en-US" altLang="vi-VN"/>
              <a:pPr/>
              <a:t>26</a:t>
            </a:fld>
            <a:endParaRPr lang="en-US" altLang="vi-VN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067175" y="6063962"/>
            <a:ext cx="3676650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Cúc</a:t>
            </a:r>
            <a:r>
              <a:rPr lang="en-US" altLang="vi-VN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Vàng</a:t>
            </a:r>
            <a:endParaRPr lang="en-US" altLang="vi-VN" sz="32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8194" name="Picture 2" descr="Kết quả hình ảnh cho hình ảnh hoa Cúc Van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7" y="857250"/>
            <a:ext cx="6816725" cy="511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18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loc lam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160588" y="1339851"/>
            <a:ext cx="7910512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1143" name="AutoShape 7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9578975" y="5935664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133600" y="1557339"/>
            <a:ext cx="8185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800" b="1" i="1">
                <a:latin typeface=".VnTime" pitchFamily="34" charset="0"/>
              </a:rPr>
              <a:t> </a:t>
            </a:r>
            <a:r>
              <a:rPr lang="en-US" altLang="vi-VN" sz="4000" b="1" i="1">
                <a:solidFill>
                  <a:srgbClr val="000000"/>
                </a:solidFill>
                <a:latin typeface="Times New Roman" panose="02020603050405020304" pitchFamily="18" charset="0"/>
              </a:rPr>
              <a:t>Hoa gì cánh nở màu hồng</a:t>
            </a:r>
          </a:p>
          <a:p>
            <a:pPr algn="ctr" eaLnBrk="1" hangingPunct="1"/>
            <a:r>
              <a:rPr lang="en-US" altLang="vi-VN" sz="4000" b="1" i="1">
                <a:solidFill>
                  <a:srgbClr val="000000"/>
                </a:solidFill>
                <a:latin typeface="Times New Roman" panose="02020603050405020304" pitchFamily="18" charset="0"/>
              </a:rPr>
              <a:t>Tết về thường thấy ở trong mọi nhà?</a:t>
            </a:r>
            <a:endParaRPr lang="en-US" altLang="vi-VN" sz="4100" b="1" i="1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91145" name="Picture 9" descr="analyzing_computer_tv_head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368301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1151" name="AutoShape 15"/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1154" name="AutoShape 18"/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1155" name="AutoShape 19"/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1156" name="AutoShape 20"/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91157" name="Picture 21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624513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58" name="Picture 22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2" name="Picture 26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0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1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9114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 animBg="1"/>
      <p:bldP spid="91153" grpId="0" animBg="1"/>
      <p:bldP spid="91154" grpId="0" animBg="1"/>
      <p:bldP spid="91155" grpId="0" animBg="1"/>
      <p:bldP spid="9115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496e1f2b1cb88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56" y="127396"/>
            <a:ext cx="8548688" cy="641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5376863" y="6142038"/>
            <a:ext cx="1752600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dirty="0" err="1">
                <a:solidFill>
                  <a:srgbClr val="000099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32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Arial" panose="020B0604020202020204" pitchFamily="34" charset="0"/>
              </a:rPr>
              <a:t>đào</a:t>
            </a:r>
            <a:endParaRPr lang="en-US" altLang="vi-VN" sz="32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4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loc lam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altLang="vi-VN"/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2190750" y="1417639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2167" name="AutoShape 7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9578975" y="5935664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2169" name="Picture 9" descr="analyzing_computer_tv_head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368301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2171" name="AutoShape 11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172" name="AutoShape 12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2175" name="AutoShape 15"/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176" name="AutoShape 16"/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2178" name="AutoShape 18"/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2179" name="AutoShape 19"/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2180" name="AutoShape 20"/>
          <p:cNvSpPr>
            <a:spLocks noChangeArrowheads="1"/>
          </p:cNvSpPr>
          <p:nvPr/>
        </p:nvSpPr>
        <p:spPr bwMode="auto">
          <a:xfrm>
            <a:off x="7999413" y="587216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92181" name="Picture 21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624513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2" name="Picture 22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6" name="Picture 26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44119" y="180576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Hoa gì màu đỏ</a:t>
            </a:r>
            <a:b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Cánh mượt như nhung</a:t>
            </a:r>
            <a:b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 gà thoáng trông</a:t>
            </a:r>
            <a:b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Tưởng mào mình đấy ?</a:t>
            </a:r>
            <a:endParaRPr lang="vi-VN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82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2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2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2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2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2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2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9217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 animBg="1"/>
      <p:bldP spid="92171" grpId="0" animBg="1"/>
      <p:bldP spid="92172" grpId="0" animBg="1"/>
      <p:bldP spid="92173" grpId="0" animBg="1"/>
      <p:bldP spid="92174" grpId="0" animBg="1"/>
      <p:bldP spid="92175" grpId="0" animBg="1"/>
      <p:bldP spid="92176" grpId="0" animBg="1"/>
      <p:bldP spid="92177" grpId="0" animBg="1"/>
      <p:bldP spid="92178" grpId="0" animBg="1"/>
      <p:bldP spid="92179" grpId="0" animBg="1"/>
      <p:bldP spid="921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1ADD0D-C894-46BF-AF4A-23A337557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7F071C-2AEE-44E4-85F2-C25AFC6C750B}"/>
              </a:ext>
            </a:extLst>
          </p:cNvPr>
          <p:cNvSpPr txBox="1"/>
          <p:nvPr/>
        </p:nvSpPr>
        <p:spPr>
          <a:xfrm>
            <a:off x="2995127" y="2731751"/>
            <a:ext cx="64381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460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B526C-0B0A-4942-9326-CC59F0FE1422}" type="slidenum">
              <a:rPr lang="en-US" altLang="vi-VN"/>
              <a:pPr/>
              <a:t>30</a:t>
            </a:fld>
            <a:endParaRPr lang="en-US" altLang="vi-VN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732337" y="5959474"/>
            <a:ext cx="25908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Mào</a:t>
            </a:r>
            <a:r>
              <a:rPr lang="en-US" altLang="vi-VN" sz="32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Arial" panose="020B0604020202020204" pitchFamily="34" charset="0"/>
              </a:rPr>
              <a:t>Gà</a:t>
            </a:r>
            <a:endParaRPr lang="en-US" altLang="vi-VN" sz="3200" b="1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Kết quả hình ảnh cho hình ảanh hoa mèo g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6" y="571500"/>
            <a:ext cx="6602413" cy="49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11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loc lam</a:t>
            </a: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1369453" y="0"/>
            <a:ext cx="9144000" cy="68580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3212" name="Rectangle 28"/>
          <p:cNvSpPr>
            <a:spLocks noChangeArrowheads="1"/>
          </p:cNvSpPr>
          <p:nvPr/>
        </p:nvSpPr>
        <p:spPr bwMode="auto">
          <a:xfrm>
            <a:off x="1955801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93213" name="Rectangle 29"/>
          <p:cNvSpPr>
            <a:spLocks noChangeArrowheads="1"/>
          </p:cNvSpPr>
          <p:nvPr/>
        </p:nvSpPr>
        <p:spPr bwMode="auto">
          <a:xfrm>
            <a:off x="2160588" y="1339851"/>
            <a:ext cx="7867650" cy="4098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+mj-lt"/>
              </a:rPr>
              <a:t>Tên gọi là giấy</a:t>
            </a:r>
            <a:br>
              <a:rPr lang="vi-VN" sz="4000" b="1" dirty="0">
                <a:solidFill>
                  <a:srgbClr val="002060"/>
                </a:solidFill>
                <a:latin typeface="+mj-lt"/>
              </a:rPr>
            </a:br>
            <a:r>
              <a:rPr lang="vi-VN" sz="4000" b="1" dirty="0">
                <a:solidFill>
                  <a:srgbClr val="002060"/>
                </a:solidFill>
                <a:latin typeface="+mj-lt"/>
              </a:rPr>
              <a:t>Nhưng lại là hoa</a:t>
            </a:r>
            <a:br>
              <a:rPr lang="vi-VN" sz="4000" b="1" dirty="0">
                <a:solidFill>
                  <a:srgbClr val="002060"/>
                </a:solidFill>
                <a:latin typeface="+mj-lt"/>
              </a:rPr>
            </a:br>
            <a:r>
              <a:rPr lang="vi-VN" sz="4000" b="1" dirty="0">
                <a:solidFill>
                  <a:srgbClr val="002060"/>
                </a:solidFill>
                <a:latin typeface="+mj-lt"/>
              </a:rPr>
              <a:t>Đỏ, tím, trắng, ngà</a:t>
            </a:r>
            <a:br>
              <a:rPr lang="vi-VN" sz="4000" b="1" dirty="0">
                <a:solidFill>
                  <a:srgbClr val="002060"/>
                </a:solidFill>
                <a:latin typeface="+mj-lt"/>
              </a:rPr>
            </a:br>
            <a:r>
              <a:rPr lang="vi-VN" sz="4000" b="1" dirty="0">
                <a:solidFill>
                  <a:srgbClr val="002060"/>
                </a:solidFill>
                <a:latin typeface="+mj-lt"/>
              </a:rPr>
              <a:t>Rung rinh trong nắng.</a:t>
            </a:r>
            <a:br>
              <a:rPr lang="vi-VN" sz="4000" b="1" dirty="0">
                <a:solidFill>
                  <a:srgbClr val="002060"/>
                </a:solidFill>
                <a:latin typeface="+mj-lt"/>
              </a:rPr>
            </a:b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?</a:t>
            </a:r>
            <a:endParaRPr lang="vi-VN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3214" name="AutoShape 30">
            <a:hlinkClick r:id="" action="ppaction://noaction" highlightClick="1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9578975" y="5935664"/>
            <a:ext cx="522288" cy="465137"/>
          </a:xfrm>
          <a:prstGeom prst="actionButtonMovie">
            <a:avLst/>
          </a:prstGeom>
          <a:gradFill rotWithShape="1">
            <a:gsLst>
              <a:gs pos="0">
                <a:schemeClr val="bg1"/>
              </a:gs>
              <a:gs pos="100000">
                <a:srgbClr val="FFC1E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93216" name="Picture 32" descr="analyzing_computer_tv_head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368301"/>
            <a:ext cx="628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217" name="AutoShape 33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3218" name="AutoShape 34"/>
          <p:cNvSpPr>
            <a:spLocks noChangeArrowheads="1"/>
          </p:cNvSpPr>
          <p:nvPr/>
        </p:nvSpPr>
        <p:spPr bwMode="auto">
          <a:xfrm>
            <a:off x="5451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3219" name="AutoShape 35"/>
          <p:cNvSpPr>
            <a:spLocks noChangeArrowheads="1"/>
          </p:cNvSpPr>
          <p:nvPr/>
        </p:nvSpPr>
        <p:spPr bwMode="auto">
          <a:xfrm>
            <a:off x="5456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3220" name="AutoShape 36"/>
          <p:cNvSpPr>
            <a:spLocks noChangeArrowheads="1"/>
          </p:cNvSpPr>
          <p:nvPr/>
        </p:nvSpPr>
        <p:spPr bwMode="auto">
          <a:xfrm>
            <a:off x="5448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3221" name="AutoShape 37"/>
          <p:cNvSpPr>
            <a:spLocks noChangeArrowheads="1"/>
          </p:cNvSpPr>
          <p:nvPr/>
        </p:nvSpPr>
        <p:spPr bwMode="auto">
          <a:xfrm>
            <a:off x="5448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93222" name="AutoShape 38"/>
          <p:cNvSpPr>
            <a:spLocks noChangeArrowheads="1"/>
          </p:cNvSpPr>
          <p:nvPr/>
        </p:nvSpPr>
        <p:spPr bwMode="auto">
          <a:xfrm>
            <a:off x="5438775" y="54625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3223" name="AutoShape 39"/>
          <p:cNvSpPr>
            <a:spLocks noChangeArrowheads="1"/>
          </p:cNvSpPr>
          <p:nvPr/>
        </p:nvSpPr>
        <p:spPr bwMode="auto">
          <a:xfrm>
            <a:off x="5457825" y="547687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93224" name="AutoShape 40"/>
          <p:cNvSpPr>
            <a:spLocks noChangeArrowheads="1"/>
          </p:cNvSpPr>
          <p:nvPr/>
        </p:nvSpPr>
        <p:spPr bwMode="auto">
          <a:xfrm>
            <a:off x="5430838" y="54689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5438775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93226" name="AutoShape 42"/>
          <p:cNvSpPr>
            <a:spLocks noChangeArrowheads="1"/>
          </p:cNvSpPr>
          <p:nvPr/>
        </p:nvSpPr>
        <p:spPr bwMode="auto">
          <a:xfrm>
            <a:off x="5459413" y="54800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93227" name="AutoShape 43"/>
          <p:cNvSpPr>
            <a:spLocks noChangeArrowheads="1"/>
          </p:cNvSpPr>
          <p:nvPr/>
        </p:nvSpPr>
        <p:spPr bwMode="auto">
          <a:xfrm>
            <a:off x="5446713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  <a:latin typeface="Arial" panose="020B0604020202020204" pitchFamily="34" charset="0"/>
              </a:rPr>
              <a:t>10</a:t>
            </a:r>
          </a:p>
        </p:txBody>
      </p:sp>
      <p:pic>
        <p:nvPicPr>
          <p:cNvPr id="93228" name="Picture 44" descr="Tàng-Tà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5624513"/>
            <a:ext cx="14097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29" name="Picture 45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41326"/>
            <a:ext cx="8001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233" name="Picture 49" descr="Book-03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800100"/>
            <a:ext cx="523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3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3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3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3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93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3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3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93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3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3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3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3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3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3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3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1000" fill="hold"/>
                                        <p:tgtEl>
                                          <p:spTgt spid="9321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7" grpId="0" animBg="1"/>
      <p:bldP spid="93218" grpId="0" animBg="1"/>
      <p:bldP spid="93219" grpId="0" animBg="1"/>
      <p:bldP spid="93220" grpId="0" animBg="1"/>
      <p:bldP spid="93221" grpId="0" animBg="1"/>
      <p:bldP spid="93222" grpId="0" animBg="1"/>
      <p:bldP spid="93223" grpId="0" animBg="1"/>
      <p:bldP spid="93224" grpId="0" animBg="1"/>
      <p:bldP spid="93225" grpId="0" animBg="1"/>
      <p:bldP spid="93226" grpId="0" animBg="1"/>
      <p:bldP spid="932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800600" y="5959474"/>
            <a:ext cx="28194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dirty="0" err="1">
                <a:solidFill>
                  <a:srgbClr val="000099"/>
                </a:solidFill>
                <a:latin typeface="Arial" panose="020B0604020202020204" pitchFamily="34" charset="0"/>
              </a:rPr>
              <a:t>Hoa</a:t>
            </a:r>
            <a:r>
              <a:rPr lang="en-US" altLang="vi-VN" sz="3200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rgbClr val="000099"/>
                </a:solidFill>
                <a:latin typeface="Arial" panose="020B0604020202020204" pitchFamily="34" charset="0"/>
              </a:rPr>
              <a:t>Giấy</a:t>
            </a:r>
            <a:endParaRPr lang="en-US" altLang="vi-VN" sz="32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Kết quả hình ảnh cho hình ảanh hoa giấ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700087"/>
            <a:ext cx="656272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57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>
            <a:off x="2099907" y="550460"/>
            <a:ext cx="8210550" cy="4648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THÀNH CẢM ƠN QUÝ THẦY CÔ</a:t>
            </a:r>
          </a:p>
        </p:txBody>
      </p:sp>
      <p:sp>
        <p:nvSpPr>
          <p:cNvPr id="101384" name="WordArt 8"/>
          <p:cNvSpPr>
            <a:spLocks noChangeArrowheads="1" noChangeShapeType="1" noTextEdit="1"/>
          </p:cNvSpPr>
          <p:nvPr/>
        </p:nvSpPr>
        <p:spPr bwMode="auto">
          <a:xfrm>
            <a:off x="3704231" y="1617260"/>
            <a:ext cx="4791075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pt-BR" sz="3600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  <a:endParaRPr lang="vi-VN" sz="3600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4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vi-VN"/>
              <a:t>04.02.2010</a:t>
            </a: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loc lam</a:t>
            </a: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3F848-68FF-4DD6-902A-0FCD37F8D616}" type="slidenum">
              <a:rPr lang="en-US" altLang="vi-VN"/>
              <a:pPr/>
              <a:t>4</a:t>
            </a:fld>
            <a:endParaRPr lang="en-US" altLang="vi-VN"/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9845699" y="11787607"/>
            <a:ext cx="328611" cy="5089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15427" name="Picture 67" descr="835124176_ea1736d513_o764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341" y="1079315"/>
            <a:ext cx="3505200" cy="298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975249" y="1184927"/>
            <a:ext cx="457200" cy="519112"/>
            <a:chOff x="3975249" y="1184927"/>
            <a:chExt cx="457200" cy="519112"/>
          </a:xfrm>
        </p:grpSpPr>
        <p:sp>
          <p:nvSpPr>
            <p:cNvPr id="15429" name="Oval 69"/>
            <p:cNvSpPr>
              <a:spLocks noChangeArrowheads="1"/>
            </p:cNvSpPr>
            <p:nvPr/>
          </p:nvSpPr>
          <p:spPr bwMode="auto">
            <a:xfrm>
              <a:off x="3975249" y="1189980"/>
              <a:ext cx="457200" cy="45720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15430" name="Text Box 70"/>
            <p:cNvSpPr txBox="1">
              <a:spLocks noChangeArrowheads="1"/>
            </p:cNvSpPr>
            <p:nvPr/>
          </p:nvSpPr>
          <p:spPr bwMode="auto">
            <a:xfrm>
              <a:off x="4009085" y="1184927"/>
              <a:ext cx="3048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 dirty="0"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5432" name="Oval 72"/>
          <p:cNvSpPr>
            <a:spLocks noChangeArrowheads="1"/>
          </p:cNvSpPr>
          <p:nvPr/>
        </p:nvSpPr>
        <p:spPr bwMode="auto">
          <a:xfrm>
            <a:off x="7848600" y="3429000"/>
            <a:ext cx="457200" cy="4572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5442" name="Text Box 82"/>
          <p:cNvSpPr txBox="1">
            <a:spLocks noChangeArrowheads="1"/>
          </p:cNvSpPr>
          <p:nvPr/>
        </p:nvSpPr>
        <p:spPr bwMode="auto">
          <a:xfrm>
            <a:off x="7924800" y="3352801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5444" name="Rectangle 84"/>
          <p:cNvSpPr>
            <a:spLocks noChangeArrowheads="1"/>
          </p:cNvSpPr>
          <p:nvPr/>
        </p:nvSpPr>
        <p:spPr bwMode="auto">
          <a:xfrm>
            <a:off x="2743200" y="76200"/>
            <a:ext cx="7431110" cy="8925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altLang="vi-VN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Hoạt</a:t>
            </a:r>
            <a:r>
              <a:rPr lang="en-US" altLang="vi-V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vi-VN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động</a:t>
            </a:r>
            <a:r>
              <a:rPr lang="en-US" altLang="vi-VN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Nói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tên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màu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sắc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hình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dạng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hương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thơm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của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các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loài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hoa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có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trong</a:t>
            </a:r>
            <a:r>
              <a:rPr lang="en-US" altLang="vi-VN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vi-VN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hình</a:t>
            </a:r>
            <a:endParaRPr lang="en-US" altLang="vi-VN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6626" name="Picture 2" descr="Kết quả hình ảnh cho hình ảnh hoa h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1" y="4259766"/>
            <a:ext cx="2947852" cy="24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1057182" y="4281488"/>
            <a:ext cx="415521" cy="519112"/>
            <a:chOff x="473121" y="4421777"/>
            <a:chExt cx="415521" cy="519112"/>
          </a:xfrm>
        </p:grpSpPr>
        <p:sp>
          <p:nvSpPr>
            <p:cNvPr id="27" name="Oval 77"/>
            <p:cNvSpPr>
              <a:spLocks noChangeArrowheads="1"/>
            </p:cNvSpPr>
            <p:nvPr/>
          </p:nvSpPr>
          <p:spPr bwMode="auto">
            <a:xfrm>
              <a:off x="473121" y="4468694"/>
              <a:ext cx="415521" cy="42527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Text Box 81"/>
            <p:cNvSpPr txBox="1">
              <a:spLocks noChangeArrowheads="1"/>
            </p:cNvSpPr>
            <p:nvPr/>
          </p:nvSpPr>
          <p:spPr bwMode="auto">
            <a:xfrm>
              <a:off x="478846" y="4421777"/>
              <a:ext cx="3048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 dirty="0">
                  <a:latin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26628" name="Picture 4" descr="Kết quả hình ảnh cho hình ảnh hoa dơ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1" y="1079314"/>
            <a:ext cx="3008335" cy="300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99786" y="1143000"/>
            <a:ext cx="415521" cy="519113"/>
            <a:chOff x="1057181" y="365151"/>
            <a:chExt cx="415521" cy="519113"/>
          </a:xfrm>
        </p:grpSpPr>
        <p:sp>
          <p:nvSpPr>
            <p:cNvPr id="15437" name="Oval 77"/>
            <p:cNvSpPr>
              <a:spLocks noChangeArrowheads="1"/>
            </p:cNvSpPr>
            <p:nvPr/>
          </p:nvSpPr>
          <p:spPr bwMode="auto">
            <a:xfrm>
              <a:off x="1057181" y="407078"/>
              <a:ext cx="415521" cy="42527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vi-VN"/>
            </a:p>
          </p:txBody>
        </p:sp>
        <p:sp>
          <p:nvSpPr>
            <p:cNvPr id="30" name="Text Box 80"/>
            <p:cNvSpPr txBox="1">
              <a:spLocks noChangeArrowheads="1"/>
            </p:cNvSpPr>
            <p:nvPr/>
          </p:nvSpPr>
          <p:spPr bwMode="auto">
            <a:xfrm>
              <a:off x="1057181" y="365151"/>
              <a:ext cx="304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 dirty="0">
                  <a:latin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26630" name="Picture 6" descr="Kết quả hình ảnh cho hình ảnh s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57" y="1059236"/>
            <a:ext cx="3355953" cy="29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7892484" y="1256217"/>
            <a:ext cx="457200" cy="519113"/>
            <a:chOff x="10631510" y="4755604"/>
            <a:chExt cx="457200" cy="519113"/>
          </a:xfrm>
        </p:grpSpPr>
        <p:sp>
          <p:nvSpPr>
            <p:cNvPr id="38" name="Oval 74"/>
            <p:cNvSpPr>
              <a:spLocks noChangeArrowheads="1"/>
            </p:cNvSpPr>
            <p:nvPr/>
          </p:nvSpPr>
          <p:spPr bwMode="auto">
            <a:xfrm>
              <a:off x="10631510" y="4800600"/>
              <a:ext cx="457200" cy="4572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9" name="Text Box 83"/>
            <p:cNvSpPr txBox="1">
              <a:spLocks noChangeArrowheads="1"/>
            </p:cNvSpPr>
            <p:nvPr/>
          </p:nvSpPr>
          <p:spPr bwMode="auto">
            <a:xfrm>
              <a:off x="10707710" y="4755604"/>
              <a:ext cx="3048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 dirty="0"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33827" y="4323070"/>
            <a:ext cx="3124200" cy="2514600"/>
            <a:chOff x="3933827" y="4323070"/>
            <a:chExt cx="3124200" cy="2514600"/>
          </a:xfrm>
        </p:grpSpPr>
        <p:pic>
          <p:nvPicPr>
            <p:cNvPr id="15397" name="Picture 37" descr="HOA%20MAI%20VÀ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827" y="4323070"/>
              <a:ext cx="3124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6" name="Group 45"/>
            <p:cNvGrpSpPr/>
            <p:nvPr/>
          </p:nvGrpSpPr>
          <p:grpSpPr>
            <a:xfrm>
              <a:off x="4062494" y="4383617"/>
              <a:ext cx="457200" cy="519113"/>
              <a:chOff x="10631510" y="4755604"/>
              <a:chExt cx="457200" cy="519113"/>
            </a:xfrm>
          </p:grpSpPr>
          <p:sp>
            <p:nvSpPr>
              <p:cNvPr id="47" name="Oval 74"/>
              <p:cNvSpPr>
                <a:spLocks noChangeArrowheads="1"/>
              </p:cNvSpPr>
              <p:nvPr/>
            </p:nvSpPr>
            <p:spPr bwMode="auto">
              <a:xfrm>
                <a:off x="10631510" y="4800600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8" name="Text Box 83"/>
              <p:cNvSpPr txBox="1">
                <a:spLocks noChangeArrowheads="1"/>
              </p:cNvSpPr>
              <p:nvPr/>
            </p:nvSpPr>
            <p:spPr bwMode="auto">
              <a:xfrm>
                <a:off x="10707710" y="4755604"/>
                <a:ext cx="304800" cy="519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vi-VN" sz="2800" b="1" dirty="0">
                    <a:latin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34" name="Picture 4" descr="Ý nghĩa hoa hướng dương và biểu tượng đặc trưng">
            <a:extLst>
              <a:ext uri="{FF2B5EF4-FFF2-40B4-BE49-F238E27FC236}">
                <a16:creationId xmlns:a16="http://schemas.microsoft.com/office/drawing/2014/main" id="{656E2096-6118-4C86-9470-6BFA3BD68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41" y="4319758"/>
            <a:ext cx="4230400" cy="253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320085" y="631065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Kết</a:t>
            </a:r>
            <a:r>
              <a:rPr lang="en-US" altLang="vi-VN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r>
              <a:rPr lang="en-US" altLang="vi-VN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41599" y="1635617"/>
            <a:ext cx="8708801" cy="38250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19299" y="2033899"/>
            <a:ext cx="8153400" cy="274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4000" i="1" dirty="0" err="1">
                <a:latin typeface="Arial" panose="020B0604020202020204" pitchFamily="34" charset="0"/>
              </a:rPr>
              <a:t>Các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loài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hoa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thường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khác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nhau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về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hình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dạng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và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màu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sắc</a:t>
            </a:r>
            <a:r>
              <a:rPr lang="en-US" altLang="vi-VN" sz="4000" i="1" dirty="0">
                <a:latin typeface="Arial" panose="020B0604020202020204" pitchFamily="34" charset="0"/>
              </a:rPr>
              <a:t>. </a:t>
            </a:r>
            <a:r>
              <a:rPr lang="en-US" altLang="vi-VN" sz="4000" i="1" dirty="0" err="1">
                <a:latin typeface="Arial" panose="020B0604020202020204" pitchFamily="34" charset="0"/>
              </a:rPr>
              <a:t>Mỗi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loài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có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một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mùi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hương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riêng</a:t>
            </a:r>
            <a:r>
              <a:rPr lang="en-US" altLang="vi-VN" sz="4000" i="1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19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056A6-041A-4C58-A736-E9FA4AB2A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4D34E3-48F8-4B43-8EEE-E1B49E37FAC4}"/>
              </a:ext>
            </a:extLst>
          </p:cNvPr>
          <p:cNvSpPr txBox="1"/>
          <p:nvPr/>
        </p:nvSpPr>
        <p:spPr>
          <a:xfrm>
            <a:off x="3244721" y="2836353"/>
            <a:ext cx="6097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79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C3CC01B-2491-4269-8AAF-FB5E39FF3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40" y="1096216"/>
            <a:ext cx="5287032" cy="39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F73639F-BF2E-443E-A4E2-762FF61368E0}"/>
              </a:ext>
            </a:extLst>
          </p:cNvPr>
          <p:cNvSpPr/>
          <p:nvPr/>
        </p:nvSpPr>
        <p:spPr>
          <a:xfrm>
            <a:off x="8901407" y="5230868"/>
            <a:ext cx="2807117" cy="1341751"/>
          </a:xfrm>
          <a:prstGeom prst="wedgeEllipseCallout">
            <a:avLst>
              <a:gd name="adj1" fmla="val -96914"/>
              <a:gd name="adj2" fmla="val -105862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9FB479E-12AA-49EF-920C-93E219CF505F}"/>
              </a:ext>
            </a:extLst>
          </p:cNvPr>
          <p:cNvSpPr/>
          <p:nvPr/>
        </p:nvSpPr>
        <p:spPr>
          <a:xfrm>
            <a:off x="9227227" y="285380"/>
            <a:ext cx="2807117" cy="1341751"/>
          </a:xfrm>
          <a:prstGeom prst="wedgeEllipseCallout">
            <a:avLst>
              <a:gd name="adj1" fmla="val -151498"/>
              <a:gd name="adj2" fmla="val 158185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44A3ECD9-72E3-4883-B195-43BFFDB01DF6}"/>
              </a:ext>
            </a:extLst>
          </p:cNvPr>
          <p:cNvSpPr/>
          <p:nvPr/>
        </p:nvSpPr>
        <p:spPr>
          <a:xfrm>
            <a:off x="372820" y="180277"/>
            <a:ext cx="2807117" cy="1341751"/>
          </a:xfrm>
          <a:prstGeom prst="wedgeEllipseCallout">
            <a:avLst>
              <a:gd name="adj1" fmla="val 118663"/>
              <a:gd name="adj2" fmla="val 69981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D636FEF-A836-4AD2-87DC-CB79098A70FB}"/>
              </a:ext>
            </a:extLst>
          </p:cNvPr>
          <p:cNvSpPr/>
          <p:nvPr/>
        </p:nvSpPr>
        <p:spPr>
          <a:xfrm>
            <a:off x="399523" y="5230868"/>
            <a:ext cx="2807117" cy="1341751"/>
          </a:xfrm>
          <a:prstGeom prst="wedgeEllipseCallout">
            <a:avLst>
              <a:gd name="adj1" fmla="val 126109"/>
              <a:gd name="adj2" fmla="val -215279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786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0" descr="untitled-1">
            <a:extLst>
              <a:ext uri="{FF2B5EF4-FFF2-40B4-BE49-F238E27FC236}">
                <a16:creationId xmlns:a16="http://schemas.microsoft.com/office/drawing/2014/main" id="{4BC6F852-16F3-454F-BCCB-F70AD26D1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58359" y="675289"/>
            <a:ext cx="6324600" cy="5181600"/>
          </a:xfrm>
          <a:prstGeom prst="rect">
            <a:avLst/>
          </a:prstGeom>
          <a:noFill/>
        </p:spPr>
      </p:pic>
      <p:sp>
        <p:nvSpPr>
          <p:cNvPr id="4" name="AutoShape 44">
            <a:extLst>
              <a:ext uri="{FF2B5EF4-FFF2-40B4-BE49-F238E27FC236}">
                <a16:creationId xmlns:a16="http://schemas.microsoft.com/office/drawing/2014/main" id="{69D4B28D-B83A-4164-8388-DD845A94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579" y="5420711"/>
            <a:ext cx="2667000" cy="762000"/>
          </a:xfrm>
          <a:prstGeom prst="wedgeRoundRectCallout">
            <a:avLst>
              <a:gd name="adj1" fmla="val -77657"/>
              <a:gd name="adj2" fmla="val -261667"/>
              <a:gd name="adj3" fmla="val 16667"/>
            </a:avLst>
          </a:prstGeom>
          <a:solidFill>
            <a:srgbClr val="FFFF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5">
            <a:extLst>
              <a:ext uri="{FF2B5EF4-FFF2-40B4-BE49-F238E27FC236}">
                <a16:creationId xmlns:a16="http://schemas.microsoft.com/office/drawing/2014/main" id="{4946B3F3-B84B-4AE0-BA8E-59B590820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759" y="1208689"/>
            <a:ext cx="2743200" cy="914400"/>
          </a:xfrm>
          <a:prstGeom prst="wedgeEllipseCallout">
            <a:avLst>
              <a:gd name="adj1" fmla="val -100926"/>
              <a:gd name="adj2" fmla="val 16215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48">
            <a:extLst>
              <a:ext uri="{FF2B5EF4-FFF2-40B4-BE49-F238E27FC236}">
                <a16:creationId xmlns:a16="http://schemas.microsoft.com/office/drawing/2014/main" id="{F1FDA196-6751-4E61-BA6B-C8745F14F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827" y="1805150"/>
            <a:ext cx="2514600" cy="819808"/>
          </a:xfrm>
          <a:prstGeom prst="wedgeRoundRectCallout">
            <a:avLst>
              <a:gd name="adj1" fmla="val 122548"/>
              <a:gd name="adj2" fmla="val 204114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49">
            <a:extLst>
              <a:ext uri="{FF2B5EF4-FFF2-40B4-BE49-F238E27FC236}">
                <a16:creationId xmlns:a16="http://schemas.microsoft.com/office/drawing/2014/main" id="{D6B5FE60-DA89-4C3E-8D2C-D08DE7DE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752" y="4868916"/>
            <a:ext cx="2819400" cy="914400"/>
          </a:xfrm>
          <a:prstGeom prst="wedgeEllipseCallout">
            <a:avLst>
              <a:gd name="adj1" fmla="val 108139"/>
              <a:gd name="adj2" fmla="val -122051"/>
            </a:avLst>
          </a:prstGeom>
          <a:solidFill>
            <a:srgbClr val="00FFFF"/>
          </a:solidFill>
          <a:ln w="952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050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9555" y="1965081"/>
            <a:ext cx="8886422" cy="38250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29555" y="2908098"/>
            <a:ext cx="888642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sz="4000" i="1" dirty="0" err="1">
                <a:latin typeface="Arial" panose="020B0604020202020204" pitchFamily="34" charset="0"/>
              </a:rPr>
              <a:t>Hoa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thường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có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các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bộ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phận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là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cuống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hoa</a:t>
            </a:r>
            <a:r>
              <a:rPr lang="en-US" altLang="vi-VN" sz="4000" i="1" dirty="0">
                <a:latin typeface="Arial" panose="020B0604020202020204" pitchFamily="34" charset="0"/>
              </a:rPr>
              <a:t>, </a:t>
            </a:r>
            <a:r>
              <a:rPr lang="en-US" altLang="vi-VN" sz="4000" i="1" dirty="0" err="1">
                <a:latin typeface="Arial" panose="020B0604020202020204" pitchFamily="34" charset="0"/>
              </a:rPr>
              <a:t>đài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hoa,cánh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hoa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và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nhị</a:t>
            </a:r>
            <a:r>
              <a:rPr lang="en-US" altLang="vi-VN" sz="4000" i="1" dirty="0">
                <a:latin typeface="Arial" panose="020B0604020202020204" pitchFamily="34" charset="0"/>
              </a:rPr>
              <a:t> </a:t>
            </a:r>
            <a:r>
              <a:rPr lang="en-US" altLang="vi-VN" sz="4000" i="1" dirty="0" err="1">
                <a:latin typeface="Arial" panose="020B0604020202020204" pitchFamily="34" charset="0"/>
              </a:rPr>
              <a:t>hoa</a:t>
            </a:r>
            <a:r>
              <a:rPr lang="en-US" altLang="vi-VN" sz="4000" i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81448" y="1022065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Kết</a:t>
            </a:r>
            <a:r>
              <a:rPr lang="en-US" altLang="vi-VN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vi-VN" sz="40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r>
              <a:rPr lang="en-US" altLang="vi-VN" sz="4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724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653AE6F-53EC-4687-A87E-021575710EE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6.395"/>
  <p:tag name="TIMING" val="|3.645|5.919|1.84|1.436|1.382"/>
  <p:tag name="ISPRING_SLIDE_ID_2" val="{2F80AEEB-FB2A-4DA2-9986-F9AA6F662DA7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32.52"/>
  <p:tag name="TIMING" val="|4.498|3.317|2.253|2.714"/>
  <p:tag name="ISPRING_SLIDE_ID_2" val="{43D80298-0A97-49C8-B078-A45DF0137AC0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281"/>
  <p:tag name="TIMING" val="|3.279|3.675|3.893|5.839"/>
  <p:tag name="ISPRING_SLIDE_ID_2" val="{68BCEDB9-6F83-4FA9-BC20-0016F3732D8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7D56438-2954-4D64-A231-E4CB31C3511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8.673"/>
  <p:tag name="TIMING" val="|3.051|1.235|0.874|0.895"/>
  <p:tag name="ISPRING_SLIDE_ID_2" val="{2C502E82-9DFC-4DF5-94E1-1A7DBFACDAF8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615"/>
  <p:tag name="TIMING" val="|1.752|4.694|1.056|0.894|0.923"/>
  <p:tag name="ISPRING_SLIDE_ID_2" val="{C526B1F9-08C5-4B40-A10A-5AF891FD214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21FC3E6-34FD-456B-9E2F-53577905619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1.746"/>
  <p:tag name="TIMING" val="|1.461|4.389|1.046|1.049|0.655|1.344|1.999|0.931|1.287|4.705|0.998|8.298|0.879|7.074|0.953|2.937"/>
  <p:tag name="ISPRING_SLIDE_ID_2" val="{9713F8C8-83CF-4E5E-B24E-D6B6C2CC0B9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13.059"/>
  <p:tag name="ISPRING_SLIDE_ID_2" val="{7A994688-F201-4DDC-9144-689C4B05AF3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7.917"/>
  <p:tag name="ISPRING_SLIDE_ID_2" val="{AB6243D1-88CB-472F-A7D7-09E1BD675C6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LAYER_LAYOUT_TYPE" val="Full"/>
  <p:tag name="ISPRING_CUSTOM_TIMING_USED" val="1"/>
  <p:tag name="GENSWF_ADVANCE_TIME" val="24.28"/>
  <p:tag name="TIMING" val="|4.603|2.687|2.035|3.84|2.07"/>
  <p:tag name="ISPRING_SLIDE_ID_2" val="{2417430A-BBDC-4677-BD74-D6B119649C4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614</Words>
  <Application>Microsoft Office PowerPoint</Application>
  <PresentationFormat>Widescreen</PresentationFormat>
  <Paragraphs>178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Times New Roman</vt:lpstr>
      <vt:lpstr>VNI-Times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 Nguyễn</dc:creator>
  <cp:lastModifiedBy>Dương Thủy</cp:lastModifiedBy>
  <cp:revision>72</cp:revision>
  <dcterms:created xsi:type="dcterms:W3CDTF">2020-05-11T13:47:07Z</dcterms:created>
  <dcterms:modified xsi:type="dcterms:W3CDTF">2022-02-20T16:20:12Z</dcterms:modified>
</cp:coreProperties>
</file>