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2" r:id="rId3"/>
    <p:sldId id="277" r:id="rId4"/>
    <p:sldId id="266" r:id="rId5"/>
    <p:sldId id="278" r:id="rId6"/>
    <p:sldId id="269" r:id="rId7"/>
    <p:sldId id="267" r:id="rId8"/>
    <p:sldId id="270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18440-4EE2-4631-8100-8BF88752B4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8746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80D49-578E-47A5-9B7A-0C562EB6F1F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972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DBCB9-27CE-4D6A-8DEB-383246C9E52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410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5FFC9AD-30E1-402F-A512-4820332E2C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000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4F314-D45C-4109-9B51-88919C2A0A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3778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BAD3E-661B-4F92-A51C-E661FAA2042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240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1E877-4376-4C08-AB02-1546C75F15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914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8F9E8-D237-4618-886F-A3202C6717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7DA5F-A10B-4F52-9E42-D732C914344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499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12633-3604-4185-AA14-745A671189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586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7B2F7-C0CB-4BD6-BFBC-4D1BAC2482E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2062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E15-702B-480A-801C-E6CAD69438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444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  <a:endParaRPr lang="en-US" altLang="vi-VN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7E5E06-64FC-49BF-9F38-B2DFF0657B4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229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7.png"/><Relationship Id="rId2" Type="http://schemas.openxmlformats.org/officeDocument/2006/relationships/audio" Target="Armi1010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image" Target="../media/image2.wmf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hamThanhThao---MaiTruongMenYeu.mp3" TargetMode="Externa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440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026026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2484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57800"/>
            <a:ext cx="19796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3276600" y="1295400"/>
            <a:ext cx="5943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ĐẠO ĐỨC </a:t>
            </a:r>
          </a:p>
        </p:txBody>
      </p:sp>
      <p:graphicFrame>
        <p:nvGraphicFramePr>
          <p:cNvPr id="4103" name="Object 13"/>
          <p:cNvGraphicFramePr>
            <a:graphicFrameLocks noChangeAspect="1"/>
          </p:cNvGraphicFramePr>
          <p:nvPr/>
        </p:nvGraphicFramePr>
        <p:xfrm>
          <a:off x="7478714" y="25161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114151" imgH="215619" progId="Equation.DSMT4">
                  <p:embed/>
                </p:oleObj>
              </mc:Choice>
              <mc:Fallback>
                <p:oleObj name="Equation" r:id="rId8" imgW="114151" imgH="215619" progId="Equation.DSMT4">
                  <p:embed/>
                  <p:pic>
                    <p:nvPicPr>
                      <p:cNvPr id="410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714" y="25161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3886200" y="2833688"/>
            <a:ext cx="464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prstClr val="white"/>
              </a:solidFill>
              <a:latin typeface=".VnTime" pitchFamily="34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343400" y="2133600"/>
            <a:ext cx="3276600" cy="1905000"/>
            <a:chOff x="2864" y="288"/>
            <a:chExt cx="1552" cy="864"/>
          </a:xfrm>
        </p:grpSpPr>
        <p:pic>
          <p:nvPicPr>
            <p:cNvPr id="4136" name="Picture 17" descr="Picture2"/>
            <p:cNvPicPr>
              <a:picLocks noChangeAspect="1" noChangeArrowheads="1" noCrop="1"/>
            </p:cNvPicPr>
            <p:nvPr/>
          </p:nvPicPr>
          <p:blipFill>
            <a:blip r:embed="rId10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Picture 18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Picture 19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1752600" y="3429000"/>
            <a:ext cx="8534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CHIA SẺ VUI BUỒN CÙNG BẠN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tiết 2 )</a:t>
            </a:r>
          </a:p>
        </p:txBody>
      </p:sp>
      <p:pic>
        <p:nvPicPr>
          <p:cNvPr id="3094" name="Armi1010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28956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482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0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343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1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2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6670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3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914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146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40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29924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41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42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4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45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724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4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4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4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752601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4"/>
                </p:tgtEl>
              </p:cMediaNode>
            </p:audio>
          </p:childTnLst>
        </p:cTn>
      </p:par>
    </p:tnLst>
    <p:bldLst>
      <p:bldP spid="3081" grpId="0" animBg="1"/>
      <p:bldP spid="3081" grpId="1" animBg="1"/>
      <p:bldP spid="30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1"/>
            <a:ext cx="16002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42413" y="1588"/>
            <a:ext cx="1524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133600" y="3124201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1 . Khi b¹n cã chuyÖn vui, em cÇn lµm g×? V× sao?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2133600" y="3810001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2 . Khi b¹n cã chuyÖn buån, em cÇn lµm g×? V× sao?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524000" y="6096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WordArt 13"/>
          <p:cNvSpPr>
            <a:spLocks noChangeArrowheads="1" noChangeShapeType="1" noTextEdit="1"/>
          </p:cNvSpPr>
          <p:nvPr/>
        </p:nvSpPr>
        <p:spPr bwMode="auto">
          <a:xfrm>
            <a:off x="1905001" y="1828800"/>
            <a:ext cx="40862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29" grpId="1"/>
      <p:bldP spid="92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1828800" y="4267200"/>
            <a:ext cx="90043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     ®, Tham gia cïng c¸c b¹n quyªn gãp s¸ch vë, quÇn ¸o cò ®Ó gióp ®ì c¸c b¹n nghÌo.</a:t>
            </a:r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1828800" y="43434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24000" y="990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vui buồn cùng bạn (Tiết 2)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1828800" y="51816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752600" y="1638300"/>
            <a:ext cx="891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8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tập 4</a:t>
            </a: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: Em h·y viÕt vµo «     ch÷ § tr­íc viÖc lµm ®óng vµ ch÷ S tr­íc viÖc lµm sai ®èi víi b¹n bÌ</a:t>
            </a: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6324600" y="1752600"/>
            <a:ext cx="2413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286000" y="2552701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a, Hái th¨m, an ñi khi b¹n cã chuyÖn buån.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286001" y="2959101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b, §éng viªn, gióp ®ì khi b¹n bÞ ®iÓm kÐm.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2286001" y="3390901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c, Chóc mõng khi b¹n ®­îc ®iÓm 10.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2133600" y="3822701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d,Vui vÎ nhËn khi ®­îc ph©n c«ng gióp ®ì b¹n häc kÐm.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2324101" y="5092701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e, Thê ¬ c­êi nãi khi b¹n ®ang cã chuyÖn buån.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2311400" y="5524500"/>
            <a:ext cx="835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g, KÕt b¹n víi c¸c b¹n bÞ khuyÕt tËt, cã hoµn c¶nh khã kh¨n.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311400" y="6338888"/>
            <a:ext cx="8356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h, Ghen tøc khi thÊy b¹n häc giái h¬n m×nh.</a:t>
            </a: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1828800" y="29972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>
            <a:off x="1828800" y="38862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1828800" y="25781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21" name="Rectangle 33"/>
          <p:cNvSpPr>
            <a:spLocks noChangeArrowheads="1"/>
          </p:cNvSpPr>
          <p:nvPr/>
        </p:nvSpPr>
        <p:spPr bwMode="auto">
          <a:xfrm flipV="1">
            <a:off x="1828800" y="6324600"/>
            <a:ext cx="342900" cy="762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1828800" y="56007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>
            <a:off x="1828800" y="34163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1752600" y="25908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752600" y="29718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752600" y="34290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752600" y="38862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752600" y="43434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752600" y="51816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752600" y="5627688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752600" y="6415088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1524000" y="4572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/>
      <p:bldP spid="12307" grpId="0" animBg="1"/>
      <p:bldP spid="12293" grpId="0"/>
      <p:bldP spid="12300" grpId="0" animBg="1"/>
      <p:bldP spid="12306" grpId="0"/>
      <p:bldP spid="12309" grpId="0" animBg="1"/>
      <p:bldP spid="12310" grpId="0"/>
      <p:bldP spid="12311" grpId="0"/>
      <p:bldP spid="12312" grpId="0"/>
      <p:bldP spid="12313" grpId="0"/>
      <p:bldP spid="12315" grpId="0"/>
      <p:bldP spid="12316" grpId="0"/>
      <p:bldP spid="12317" grpId="0"/>
      <p:bldP spid="12318" grpId="0" animBg="1"/>
      <p:bldP spid="12319" grpId="0" animBg="1"/>
      <p:bldP spid="12320" grpId="0" animBg="1"/>
      <p:bldP spid="12321" grpId="0" animBg="1"/>
      <p:bldP spid="12322" grpId="0" animBg="1"/>
      <p:bldP spid="123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1752600" y="1447801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 u="sng">
                <a:solidFill>
                  <a:srgbClr val="0000CC"/>
                </a:solidFill>
                <a:latin typeface=".VnTime" pitchFamily="34" charset="0"/>
              </a:rPr>
              <a:t>Bµi tËp</a:t>
            </a: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5: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1524000" y="1905000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a) Em ®· biÕt chia sÎ vui buån víi b¹n bÌ trong líp, trong tr­êng ch­a vµ ®· lóc nµo ®­îc b¹n bÌ chia sÎ vui buån ch­a? H·y kÓ cho c¸c b¹n cïng nghe.</a:t>
            </a:r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1524000" y="3276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b) Khi chia sÎ vui buån víi b¹n hay khi ®­îc b¹n bÌ  chia sÎ, em c¶m thÊy nh­ thÕ nµo?</a:t>
            </a:r>
          </a:p>
        </p:txBody>
      </p:sp>
      <p:pic>
        <p:nvPicPr>
          <p:cNvPr id="7173" name="Picture 11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2413" y="4573588"/>
            <a:ext cx="2209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03776"/>
            <a:ext cx="2057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62"/>
          <p:cNvSpPr>
            <a:spLocks noChangeArrowheads="1"/>
          </p:cNvSpPr>
          <p:nvPr/>
        </p:nvSpPr>
        <p:spPr bwMode="auto">
          <a:xfrm>
            <a:off x="1752600" y="4572000"/>
            <a:ext cx="4419600" cy="1524000"/>
          </a:xfrm>
          <a:prstGeom prst="wedgeEllipseCallout">
            <a:avLst>
              <a:gd name="adj1" fmla="val 43315"/>
              <a:gd name="adj2" fmla="val -76227"/>
            </a:avLst>
          </a:prstGeom>
          <a:gradFill rotWithShape="1">
            <a:gsLst>
              <a:gs pos="0">
                <a:srgbClr val="F3ABCC"/>
              </a:gs>
              <a:gs pos="50000">
                <a:schemeClr val="bg1"/>
              </a:gs>
              <a:gs pos="100000">
                <a:srgbClr val="F3ABCC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1987550" y="4740276"/>
            <a:ext cx="35750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Thảo luận nhóm đôi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thời gian 3 phút)</a:t>
            </a:r>
          </a:p>
        </p:txBody>
      </p:sp>
      <p:pic>
        <p:nvPicPr>
          <p:cNvPr id="7177" name="Picture 8" descr="nhomd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24000" y="990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vui buồn cùng bạn (Tiết 2)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524000" y="4572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22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495">
            <a:off x="1524001" y="0"/>
            <a:ext cx="18081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1"/>
          <p:cNvSpPr txBox="1">
            <a:spLocks noChangeArrowheads="1"/>
          </p:cNvSpPr>
          <p:nvPr/>
        </p:nvSpPr>
        <p:spPr bwMode="auto">
          <a:xfrm>
            <a:off x="4860926" y="1447800"/>
            <a:ext cx="321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2" name="AutoShape 7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3733800" y="1557338"/>
            <a:ext cx="4648200" cy="103346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466850" y="-42863"/>
            <a:ext cx="9296400" cy="6900863"/>
            <a:chOff x="-9" y="-18"/>
            <a:chExt cx="5769" cy="4347"/>
          </a:xfrm>
        </p:grpSpPr>
        <p:pic>
          <p:nvPicPr>
            <p:cNvPr id="8205" name="Picture 6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7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8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9" name="Group 10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8237" name="AutoShape 1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8" name="AutoShape 1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9" name="AutoShape 1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0" name="AutoShape 1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1" name="AutoShape 1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2" name="AutoShape 1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3" name="AutoShape 1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4" name="AutoShape 1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5" name="AutoShape 1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6" name="AutoShape 2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7" name="AutoShape 2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48" name="AutoShape 2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0" name="Group 23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8225" name="AutoShape 24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6" name="AutoShape 25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7" name="AutoShape 26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8" name="AutoShape 27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9" name="AutoShape 28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0" name="AutoShape 29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1" name="AutoShape 30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2" name="AutoShape 31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3" name="AutoShape 32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4" name="AutoShape 33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5" name="AutoShape 34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36" name="AutoShape 35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1" name="Group 36"/>
            <p:cNvGrpSpPr>
              <a:grpSpLocks/>
            </p:cNvGrpSpPr>
            <p:nvPr/>
          </p:nvGrpSpPr>
          <p:grpSpPr bwMode="auto">
            <a:xfrm>
              <a:off x="-9" y="910"/>
              <a:ext cx="112" cy="2439"/>
              <a:chOff x="-18" y="865"/>
              <a:chExt cx="112" cy="2439"/>
            </a:xfrm>
          </p:grpSpPr>
          <p:sp>
            <p:nvSpPr>
              <p:cNvPr id="8219" name="AutoShape 37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0" name="AutoShape 38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1" name="AutoShape 39"/>
              <p:cNvSpPr>
                <a:spLocks noChangeArrowheads="1"/>
              </p:cNvSpPr>
              <p:nvPr/>
            </p:nvSpPr>
            <p:spPr bwMode="auto">
              <a:xfrm rot="5400000">
                <a:off x="-162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2" name="AutoShape 40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3" name="AutoShape 41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24" name="AutoShape 42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2" name="Group 43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8213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14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15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16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17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  <p:sp>
            <p:nvSpPr>
              <p:cNvPr id="8218" name="AutoShape 4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vi-VN" altLang="vi-VN" sz="2000">
                  <a:solidFill>
                    <a:prstClr val="white"/>
                  </a:solidFill>
                  <a:latin typeface=".VnTime" pitchFamily="34" charset="0"/>
                </a:endParaRPr>
              </a:p>
            </p:txBody>
          </p:sp>
        </p:grpSp>
      </p:grp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3276600" y="152400"/>
            <a:ext cx="5715000" cy="12954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5" name="WordArt 6"/>
          <p:cNvSpPr>
            <a:spLocks noChangeArrowheads="1" noChangeShapeType="1" noTextEdit="1"/>
          </p:cNvSpPr>
          <p:nvPr/>
        </p:nvSpPr>
        <p:spPr bwMode="auto">
          <a:xfrm rot="151764">
            <a:off x="4241800" y="417514"/>
            <a:ext cx="3429000" cy="517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FF">
                    <a:alpha val="98822"/>
                  </a:srgbClr>
                </a:solidFill>
                <a:latin typeface="Times New Roman"/>
                <a:cs typeface="Times New Roman"/>
              </a:rPr>
              <a:t>Trò chơi:</a:t>
            </a:r>
          </a:p>
        </p:txBody>
      </p:sp>
      <p:sp>
        <p:nvSpPr>
          <p:cNvPr id="44085" name="WordArt 53"/>
          <p:cNvSpPr>
            <a:spLocks noChangeArrowheads="1" noChangeShapeType="1" noTextEdit="1"/>
          </p:cNvSpPr>
          <p:nvPr/>
        </p:nvSpPr>
        <p:spPr bwMode="auto">
          <a:xfrm>
            <a:off x="4467226" y="1665288"/>
            <a:ext cx="33813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Phóng viên</a:t>
            </a:r>
          </a:p>
        </p:txBody>
      </p:sp>
      <p:pic>
        <p:nvPicPr>
          <p:cNvPr id="56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482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956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28956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5" grpId="0" animBg="1"/>
      <p:bldP spid="440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65776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525000" y="0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2413" y="5487988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953" name="Group 297"/>
          <p:cNvGraphicFramePr>
            <a:graphicFrameLocks noGrp="1"/>
          </p:cNvGraphicFramePr>
          <p:nvPr>
            <p:ph/>
          </p:nvPr>
        </p:nvGraphicFramePr>
        <p:xfrm>
          <a:off x="7848600" y="2057401"/>
          <a:ext cx="3048000" cy="3627435"/>
        </p:xfrm>
        <a:graphic>
          <a:graphicData uri="http://schemas.openxmlformats.org/drawingml/2006/table">
            <a:tbl>
              <a:tblPr/>
              <a:tblGrid>
                <a:gridCol w="25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0765" name="Text Box 109"/>
          <p:cNvSpPr txBox="1">
            <a:spLocks noChangeArrowheads="1"/>
          </p:cNvSpPr>
          <p:nvPr/>
        </p:nvSpPr>
        <p:spPr bwMode="auto">
          <a:xfrm>
            <a:off x="7467600" y="205740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70861" name="Text Box 205"/>
          <p:cNvSpPr txBox="1">
            <a:spLocks noChangeArrowheads="1"/>
          </p:cNvSpPr>
          <p:nvPr/>
        </p:nvSpPr>
        <p:spPr bwMode="auto">
          <a:xfrm>
            <a:off x="7467600" y="259080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70862" name="Text Box 206"/>
          <p:cNvSpPr txBox="1">
            <a:spLocks noChangeArrowheads="1"/>
          </p:cNvSpPr>
          <p:nvPr/>
        </p:nvSpPr>
        <p:spPr bwMode="auto">
          <a:xfrm>
            <a:off x="7467600" y="312420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70863" name="Text Box 207"/>
          <p:cNvSpPr txBox="1">
            <a:spLocks noChangeArrowheads="1"/>
          </p:cNvSpPr>
          <p:nvPr/>
        </p:nvSpPr>
        <p:spPr bwMode="auto">
          <a:xfrm>
            <a:off x="7467600" y="373380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70864" name="Text Box 208"/>
          <p:cNvSpPr txBox="1">
            <a:spLocks noChangeArrowheads="1"/>
          </p:cNvSpPr>
          <p:nvPr/>
        </p:nvSpPr>
        <p:spPr bwMode="auto">
          <a:xfrm>
            <a:off x="7467600" y="426402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70865" name="Text Box 209"/>
          <p:cNvSpPr txBox="1">
            <a:spLocks noChangeArrowheads="1"/>
          </p:cNvSpPr>
          <p:nvPr/>
        </p:nvSpPr>
        <p:spPr bwMode="auto">
          <a:xfrm>
            <a:off x="7448550" y="4741864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70866" name="Text Box 210"/>
          <p:cNvSpPr txBox="1">
            <a:spLocks noChangeArrowheads="1"/>
          </p:cNvSpPr>
          <p:nvPr/>
        </p:nvSpPr>
        <p:spPr bwMode="auto">
          <a:xfrm>
            <a:off x="7294563" y="527367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70867" name="Line 211"/>
          <p:cNvSpPr>
            <a:spLocks noChangeShapeType="1"/>
          </p:cNvSpPr>
          <p:nvPr/>
        </p:nvSpPr>
        <p:spPr bwMode="auto">
          <a:xfrm>
            <a:off x="7737475" y="4953000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68" name="Line 212"/>
          <p:cNvSpPr>
            <a:spLocks noChangeShapeType="1"/>
          </p:cNvSpPr>
          <p:nvPr/>
        </p:nvSpPr>
        <p:spPr bwMode="auto">
          <a:xfrm>
            <a:off x="7772400" y="22860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69" name="Line 213"/>
          <p:cNvSpPr>
            <a:spLocks noChangeShapeType="1"/>
          </p:cNvSpPr>
          <p:nvPr/>
        </p:nvSpPr>
        <p:spPr bwMode="auto">
          <a:xfrm>
            <a:off x="7773988" y="28194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70" name="Line 214"/>
          <p:cNvSpPr>
            <a:spLocks noChangeShapeType="1"/>
          </p:cNvSpPr>
          <p:nvPr/>
        </p:nvSpPr>
        <p:spPr bwMode="auto">
          <a:xfrm>
            <a:off x="7772400" y="39624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71" name="Line 215"/>
          <p:cNvSpPr>
            <a:spLocks noChangeShapeType="1"/>
          </p:cNvSpPr>
          <p:nvPr/>
        </p:nvSpPr>
        <p:spPr bwMode="auto">
          <a:xfrm>
            <a:off x="7772400" y="44958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72" name="Line 216"/>
          <p:cNvSpPr>
            <a:spLocks noChangeShapeType="1"/>
          </p:cNvSpPr>
          <p:nvPr/>
        </p:nvSpPr>
        <p:spPr bwMode="auto">
          <a:xfrm>
            <a:off x="7729538" y="3332163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0873" name="Line 217"/>
          <p:cNvSpPr>
            <a:spLocks noChangeShapeType="1"/>
          </p:cNvSpPr>
          <p:nvPr/>
        </p:nvSpPr>
        <p:spPr bwMode="auto">
          <a:xfrm>
            <a:off x="7521575" y="5456238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9315" name="Text Box 218"/>
          <p:cNvSpPr txBox="1">
            <a:spLocks noChangeArrowheads="1"/>
          </p:cNvSpPr>
          <p:nvPr/>
        </p:nvSpPr>
        <p:spPr bwMode="auto">
          <a:xfrm>
            <a:off x="1828800" y="2346325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- ¤ ch÷ gåm 7 tõ ë hµng ngang vµ 1 tõ ë hµng däc. Gi¶i ®óng c¸c tõ ë hµng ngang th× t×m ®­îc tõ hµng däc.</a:t>
            </a:r>
          </a:p>
        </p:txBody>
      </p:sp>
      <p:sp>
        <p:nvSpPr>
          <p:cNvPr id="9316" name="Text Box 219"/>
          <p:cNvSpPr txBox="1">
            <a:spLocks noChangeArrowheads="1"/>
          </p:cNvSpPr>
          <p:nvPr/>
        </p:nvSpPr>
        <p:spPr bwMode="auto">
          <a:xfrm>
            <a:off x="1828800" y="4352926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- Tr¶ lêi ®óng 1 c©u hái ®­îc th­ëng 1 </a:t>
            </a:r>
            <a:r>
              <a:rPr lang="en-US" altLang="vi-VN" sz="2400">
                <a:solidFill>
                  <a:prstClr val="black"/>
                </a:solidFill>
                <a:latin typeface="Times New Roman" pitchFamily="18" charset="0"/>
              </a:rPr>
              <a:t>điểm</a:t>
            </a: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9317" name="Text Box 220"/>
          <p:cNvSpPr txBox="1">
            <a:spLocks noChangeArrowheads="1"/>
          </p:cNvSpPr>
          <p:nvPr/>
        </p:nvSpPr>
        <p:spPr bwMode="auto">
          <a:xfrm>
            <a:off x="1828800" y="3530601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- §éi nµo g</a:t>
            </a:r>
            <a:r>
              <a:rPr lang="en-US" altLang="vi-VN" sz="2400">
                <a:solidFill>
                  <a:prstClr val="black"/>
                </a:solidFill>
                <a:latin typeface="Times New Roman" pitchFamily="18" charset="0"/>
              </a:rPr>
              <a:t>iơ tay</a:t>
            </a: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 tr­íc th× ®éi ®ã giµnh ®­îc quyÒn tr¶ lêi tr­íc.</a:t>
            </a:r>
          </a:p>
        </p:txBody>
      </p:sp>
      <p:sp>
        <p:nvSpPr>
          <p:cNvPr id="9318" name="Text Box 221"/>
          <p:cNvSpPr txBox="1">
            <a:spLocks noChangeArrowheads="1"/>
          </p:cNvSpPr>
          <p:nvPr/>
        </p:nvSpPr>
        <p:spPr bwMode="auto">
          <a:xfrm>
            <a:off x="1828800" y="5172076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- §éi th¾ng cuéc lµ ®éi cã sè </a:t>
            </a:r>
            <a:r>
              <a:rPr lang="en-US" altLang="vi-VN" sz="2400">
                <a:solidFill>
                  <a:prstClr val="black"/>
                </a:solidFill>
                <a:latin typeface="Times New Roman" pitchFamily="18" charset="0"/>
              </a:rPr>
              <a:t>điểm</a:t>
            </a:r>
            <a:r>
              <a:rPr lang="en-US" altLang="vi-VN" sz="2400">
                <a:solidFill>
                  <a:prstClr val="black"/>
                </a:solidFill>
                <a:latin typeface=".VnTime" pitchFamily="34" charset="0"/>
              </a:rPr>
              <a:t> nhiÒu nhÊt.</a:t>
            </a:r>
          </a:p>
        </p:txBody>
      </p:sp>
      <p:sp>
        <p:nvSpPr>
          <p:cNvPr id="70878" name="AutoShape 222"/>
          <p:cNvSpPr>
            <a:spLocks noChangeArrowheads="1"/>
          </p:cNvSpPr>
          <p:nvPr/>
        </p:nvSpPr>
        <p:spPr bwMode="auto">
          <a:xfrm>
            <a:off x="1752600" y="609600"/>
            <a:ext cx="6477000" cy="990600"/>
          </a:xfrm>
          <a:prstGeom prst="cloudCallout">
            <a:avLst>
              <a:gd name="adj1" fmla="val 34440"/>
              <a:gd name="adj2" fmla="val 5863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" name="Text Box 223"/>
          <p:cNvSpPr txBox="1">
            <a:spLocks noChangeArrowheads="1"/>
          </p:cNvSpPr>
          <p:nvPr/>
        </p:nvSpPr>
        <p:spPr bwMode="auto">
          <a:xfrm>
            <a:off x="3505200" y="16002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u="sng">
                <a:solidFill>
                  <a:prstClr val="black"/>
                </a:solidFill>
                <a:latin typeface=".VnAristote" pitchFamily="34" charset="0"/>
              </a:rPr>
              <a:t>LuËt ch¬i:</a:t>
            </a:r>
          </a:p>
        </p:txBody>
      </p:sp>
      <p:graphicFrame>
        <p:nvGraphicFramePr>
          <p:cNvPr id="70910" name="Group 254"/>
          <p:cNvGraphicFramePr>
            <a:graphicFrameLocks noGrp="1"/>
          </p:cNvGraphicFramePr>
          <p:nvPr/>
        </p:nvGraphicFramePr>
        <p:xfrm>
          <a:off x="8623300" y="2057400"/>
          <a:ext cx="228600" cy="3711880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5" grpId="0"/>
      <p:bldP spid="70861" grpId="0"/>
      <p:bldP spid="70862" grpId="0"/>
      <p:bldP spid="70863" grpId="0"/>
      <p:bldP spid="70864" grpId="0"/>
      <p:bldP spid="70865" grpId="0"/>
      <p:bldP spid="70866" grpId="0"/>
      <p:bldP spid="70867" grpId="0" animBg="1"/>
      <p:bldP spid="70868" grpId="0" animBg="1"/>
      <p:bldP spid="70869" grpId="0" animBg="1"/>
      <p:bldP spid="70870" grpId="0" animBg="1"/>
      <p:bldP spid="70871" grpId="0" animBg="1"/>
      <p:bldP spid="70872" grpId="0" animBg="1"/>
      <p:bldP spid="708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1676400" y="304800"/>
            <a:ext cx="5486400" cy="1219200"/>
          </a:xfrm>
          <a:prstGeom prst="cloudCallout">
            <a:avLst>
              <a:gd name="adj1" fmla="val 34847"/>
              <a:gd name="adj2" fmla="val 88218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 chơi ô chữ kì diệu</a:t>
            </a:r>
          </a:p>
        </p:txBody>
      </p:sp>
      <p:graphicFrame>
        <p:nvGraphicFramePr>
          <p:cNvPr id="57933" name="Group 589"/>
          <p:cNvGraphicFramePr>
            <a:graphicFrameLocks noGrp="1"/>
          </p:cNvGraphicFramePr>
          <p:nvPr>
            <p:ph/>
          </p:nvPr>
        </p:nvGraphicFramePr>
        <p:xfrm>
          <a:off x="6781800" y="2057401"/>
          <a:ext cx="4114800" cy="4191003"/>
        </p:xfrm>
        <a:graphic>
          <a:graphicData uri="http://schemas.openxmlformats.org/drawingml/2006/table">
            <a:tbl>
              <a:tblPr/>
              <a:tblGrid>
                <a:gridCol w="34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984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4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Group 408"/>
          <p:cNvGrpSpPr>
            <a:grpSpLocks/>
          </p:cNvGrpSpPr>
          <p:nvPr/>
        </p:nvGrpSpPr>
        <p:grpSpPr bwMode="auto">
          <a:xfrm>
            <a:off x="1841500" y="2641600"/>
            <a:ext cx="381000" cy="533400"/>
            <a:chOff x="144" y="3056"/>
            <a:chExt cx="240" cy="384"/>
          </a:xfrm>
        </p:grpSpPr>
        <p:pic>
          <p:nvPicPr>
            <p:cNvPr id="10358" name="Picture 404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9" name="Text Box 405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2</a:t>
              </a:r>
            </a:p>
          </p:txBody>
        </p:sp>
      </p:grpSp>
      <p:grpSp>
        <p:nvGrpSpPr>
          <p:cNvPr id="3" name="Group 409"/>
          <p:cNvGrpSpPr>
            <a:grpSpLocks/>
          </p:cNvGrpSpPr>
          <p:nvPr/>
        </p:nvGrpSpPr>
        <p:grpSpPr bwMode="auto">
          <a:xfrm>
            <a:off x="1854200" y="2006600"/>
            <a:ext cx="381000" cy="546100"/>
            <a:chOff x="144" y="3056"/>
            <a:chExt cx="240" cy="384"/>
          </a:xfrm>
        </p:grpSpPr>
        <p:pic>
          <p:nvPicPr>
            <p:cNvPr id="10356" name="Picture 410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7" name="Text Box 411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1</a:t>
              </a:r>
            </a:p>
          </p:txBody>
        </p:sp>
      </p:grpSp>
      <p:grpSp>
        <p:nvGrpSpPr>
          <p:cNvPr id="4" name="Group 412"/>
          <p:cNvGrpSpPr>
            <a:grpSpLocks/>
          </p:cNvGrpSpPr>
          <p:nvPr/>
        </p:nvGrpSpPr>
        <p:grpSpPr bwMode="auto">
          <a:xfrm>
            <a:off x="1828800" y="3289300"/>
            <a:ext cx="381000" cy="533400"/>
            <a:chOff x="144" y="3056"/>
            <a:chExt cx="240" cy="384"/>
          </a:xfrm>
        </p:grpSpPr>
        <p:pic>
          <p:nvPicPr>
            <p:cNvPr id="10354" name="Picture 413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5" name="Text Box 414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3</a:t>
              </a:r>
            </a:p>
          </p:txBody>
        </p:sp>
      </p:grpSp>
      <p:grpSp>
        <p:nvGrpSpPr>
          <p:cNvPr id="5" name="Group 415"/>
          <p:cNvGrpSpPr>
            <a:grpSpLocks/>
          </p:cNvGrpSpPr>
          <p:nvPr/>
        </p:nvGrpSpPr>
        <p:grpSpPr bwMode="auto">
          <a:xfrm>
            <a:off x="1828800" y="3962400"/>
            <a:ext cx="381000" cy="533400"/>
            <a:chOff x="144" y="3056"/>
            <a:chExt cx="240" cy="384"/>
          </a:xfrm>
        </p:grpSpPr>
        <p:pic>
          <p:nvPicPr>
            <p:cNvPr id="10352" name="Picture 416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3" name="Text Box 417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4</a:t>
              </a:r>
            </a:p>
          </p:txBody>
        </p:sp>
      </p:grpSp>
      <p:grpSp>
        <p:nvGrpSpPr>
          <p:cNvPr id="6" name="Group 418"/>
          <p:cNvGrpSpPr>
            <a:grpSpLocks/>
          </p:cNvGrpSpPr>
          <p:nvPr/>
        </p:nvGrpSpPr>
        <p:grpSpPr bwMode="auto">
          <a:xfrm>
            <a:off x="1828800" y="4572000"/>
            <a:ext cx="381000" cy="533400"/>
            <a:chOff x="144" y="3056"/>
            <a:chExt cx="240" cy="384"/>
          </a:xfrm>
        </p:grpSpPr>
        <p:pic>
          <p:nvPicPr>
            <p:cNvPr id="10350" name="Picture 419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1" name="Text Box 420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5</a:t>
              </a:r>
            </a:p>
          </p:txBody>
        </p:sp>
      </p:grpSp>
      <p:grpSp>
        <p:nvGrpSpPr>
          <p:cNvPr id="7" name="Group 421"/>
          <p:cNvGrpSpPr>
            <a:grpSpLocks/>
          </p:cNvGrpSpPr>
          <p:nvPr/>
        </p:nvGrpSpPr>
        <p:grpSpPr bwMode="auto">
          <a:xfrm>
            <a:off x="1828800" y="5168900"/>
            <a:ext cx="381000" cy="533400"/>
            <a:chOff x="144" y="3056"/>
            <a:chExt cx="240" cy="384"/>
          </a:xfrm>
        </p:grpSpPr>
        <p:pic>
          <p:nvPicPr>
            <p:cNvPr id="10348" name="Picture 422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9" name="Text Box 423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6</a:t>
              </a:r>
            </a:p>
          </p:txBody>
        </p:sp>
      </p:grpSp>
      <p:grpSp>
        <p:nvGrpSpPr>
          <p:cNvPr id="8" name="Group 424"/>
          <p:cNvGrpSpPr>
            <a:grpSpLocks/>
          </p:cNvGrpSpPr>
          <p:nvPr/>
        </p:nvGrpSpPr>
        <p:grpSpPr bwMode="auto">
          <a:xfrm>
            <a:off x="1828800" y="6056313"/>
            <a:ext cx="381000" cy="519112"/>
            <a:chOff x="144" y="3056"/>
            <a:chExt cx="240" cy="436"/>
          </a:xfrm>
        </p:grpSpPr>
        <p:pic>
          <p:nvPicPr>
            <p:cNvPr id="10346" name="Picture 425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7" name="Text Box 426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7</a:t>
              </a:r>
            </a:p>
          </p:txBody>
        </p:sp>
      </p:grpSp>
      <p:sp>
        <p:nvSpPr>
          <p:cNvPr id="57906" name="Text Box 562"/>
          <p:cNvSpPr txBox="1">
            <a:spLocks noChangeArrowheads="1"/>
          </p:cNvSpPr>
          <p:nvPr/>
        </p:nvSpPr>
        <p:spPr bwMode="auto">
          <a:xfrm>
            <a:off x="2197100" y="2095501"/>
            <a:ext cx="520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Tõ cïng nghÜa víi tõ thæ lé? (5 ch÷ c¸i)</a:t>
            </a:r>
          </a:p>
        </p:txBody>
      </p:sp>
      <p:sp>
        <p:nvSpPr>
          <p:cNvPr id="57907" name="Text Box 563"/>
          <p:cNvSpPr txBox="1">
            <a:spLocks noChangeArrowheads="1"/>
          </p:cNvSpPr>
          <p:nvPr/>
        </p:nvSpPr>
        <p:spPr bwMode="auto">
          <a:xfrm>
            <a:off x="7772400" y="2117726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prstClr val="black"/>
                </a:solidFill>
                <a:latin typeface=".VnTime" pitchFamily="34" charset="0"/>
              </a:rPr>
              <a:t>T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   ¢   M  S 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ù </a:t>
            </a:r>
          </a:p>
        </p:txBody>
      </p:sp>
      <p:sp>
        <p:nvSpPr>
          <p:cNvPr id="57909" name="Text Box 565"/>
          <p:cNvSpPr txBox="1">
            <a:spLocks noChangeArrowheads="1"/>
          </p:cNvSpPr>
          <p:nvPr/>
        </p:nvSpPr>
        <p:spPr bwMode="auto">
          <a:xfrm>
            <a:off x="2209800" y="2501901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Khi b¹n gÆp khã kh¨n chóng ta cÇn lµm g×? (6 ch÷ c¸i)</a:t>
            </a:r>
          </a:p>
        </p:txBody>
      </p:sp>
      <p:sp>
        <p:nvSpPr>
          <p:cNvPr id="57910" name="Text Box 566"/>
          <p:cNvSpPr txBox="1">
            <a:spLocks noChangeArrowheads="1"/>
          </p:cNvSpPr>
          <p:nvPr/>
        </p:nvSpPr>
        <p:spPr bwMode="auto">
          <a:xfrm>
            <a:off x="2184400" y="5094289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Ng­êi b¹n lu«n gióp ®ì em trong häc tËp gäi lµ g× ?(6 ch÷ c¸i)</a:t>
            </a:r>
          </a:p>
        </p:txBody>
      </p:sp>
      <p:sp>
        <p:nvSpPr>
          <p:cNvPr id="57911" name="Text Box 567"/>
          <p:cNvSpPr txBox="1">
            <a:spLocks noChangeArrowheads="1"/>
          </p:cNvSpPr>
          <p:nvPr/>
        </p:nvSpPr>
        <p:spPr bwMode="auto">
          <a:xfrm>
            <a:off x="7464425" y="2727326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G   </a:t>
            </a:r>
            <a:r>
              <a:rPr lang="en-US" altLang="vi-VN" sz="2000" b="1">
                <a:solidFill>
                  <a:prstClr val="black"/>
                </a:solidFill>
                <a:latin typeface=".VnTime" pitchFamily="34" charset="0"/>
              </a:rPr>
              <a:t>I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  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ó  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P   §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ì</a:t>
            </a:r>
          </a:p>
        </p:txBody>
      </p:sp>
      <p:sp>
        <p:nvSpPr>
          <p:cNvPr id="57912" name="Text Box 568"/>
          <p:cNvSpPr txBox="1">
            <a:spLocks noChangeArrowheads="1"/>
          </p:cNvSpPr>
          <p:nvPr/>
        </p:nvSpPr>
        <p:spPr bwMode="auto">
          <a:xfrm>
            <a:off x="7772400" y="4556126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prstClr val="black"/>
                </a:solidFill>
                <a:latin typeface=".VnTimeH" pitchFamily="34" charset="0"/>
              </a:rPr>
              <a:t>B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 ×   N   H  §   ¼   N  G</a:t>
            </a:r>
          </a:p>
        </p:txBody>
      </p:sp>
      <p:sp>
        <p:nvSpPr>
          <p:cNvPr id="57913" name="Text Box 569"/>
          <p:cNvSpPr txBox="1">
            <a:spLocks noChangeArrowheads="1"/>
          </p:cNvSpPr>
          <p:nvPr/>
        </p:nvSpPr>
        <p:spPr bwMode="auto">
          <a:xfrm>
            <a:off x="2197100" y="3886201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NÕu b¹n gÆp chuyÖn kh«ng vui, viÖc lµm ®Çu tiªn cña em lµ g×?(6 ch÷ c¸i)</a:t>
            </a:r>
          </a:p>
        </p:txBody>
      </p:sp>
      <p:sp>
        <p:nvSpPr>
          <p:cNvPr id="57914" name="Text Box 570"/>
          <p:cNvSpPr txBox="1">
            <a:spLocks noChangeArrowheads="1"/>
          </p:cNvSpPr>
          <p:nvPr/>
        </p:nvSpPr>
        <p:spPr bwMode="auto">
          <a:xfrm>
            <a:off x="2197100" y="3200401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Nh¹c sÜ nµo s¸ng t¸c bµi: Líp chóng m×nh ®oµn kÕt ? (7 ch÷ c¸i)</a:t>
            </a:r>
          </a:p>
        </p:txBody>
      </p:sp>
      <p:sp>
        <p:nvSpPr>
          <p:cNvPr id="57916" name="Text Box 572"/>
          <p:cNvSpPr txBox="1">
            <a:spLocks noChangeArrowheads="1"/>
          </p:cNvSpPr>
          <p:nvPr/>
        </p:nvSpPr>
        <p:spPr bwMode="auto">
          <a:xfrm>
            <a:off x="7772400" y="3946526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prstClr val="black"/>
                </a:solidFill>
                <a:latin typeface=".VnTimeH" pitchFamily="34" charset="0"/>
              </a:rPr>
              <a:t>H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á   I   H   A  N</a:t>
            </a:r>
          </a:p>
        </p:txBody>
      </p:sp>
      <p:sp>
        <p:nvSpPr>
          <p:cNvPr id="57917" name="Text Box 573"/>
          <p:cNvSpPr txBox="1">
            <a:spLocks noChangeArrowheads="1"/>
          </p:cNvSpPr>
          <p:nvPr/>
        </p:nvSpPr>
        <p:spPr bwMode="auto">
          <a:xfrm>
            <a:off x="7086600" y="3336926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M  é  </a:t>
            </a:r>
            <a:r>
              <a:rPr lang="en-US" altLang="vi-VN" sz="2000" b="1">
                <a:solidFill>
                  <a:prstClr val="black"/>
                </a:solidFill>
                <a:latin typeface=".VnTimeH" pitchFamily="34" charset="0"/>
              </a:rPr>
              <a:t>N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G   L  ¢  N</a:t>
            </a:r>
          </a:p>
        </p:txBody>
      </p:sp>
      <p:sp>
        <p:nvSpPr>
          <p:cNvPr id="57918" name="Text Box 574"/>
          <p:cNvSpPr txBox="1">
            <a:spLocks noChangeArrowheads="1"/>
          </p:cNvSpPr>
          <p:nvPr/>
        </p:nvSpPr>
        <p:spPr bwMode="auto">
          <a:xfrm>
            <a:off x="2209800" y="4622801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>
                <a:solidFill>
                  <a:prstClr val="black"/>
                </a:solidFill>
                <a:latin typeface=".VnTime" pitchFamily="34" charset="0"/>
              </a:rPr>
              <a:t>Mäi trÎ em ®Òu cã quyÒn.....(8 ch÷ c¸i)</a:t>
            </a:r>
          </a:p>
        </p:txBody>
      </p:sp>
      <p:sp>
        <p:nvSpPr>
          <p:cNvPr id="57922" name="Text Box 578"/>
          <p:cNvSpPr txBox="1">
            <a:spLocks noChangeArrowheads="1"/>
          </p:cNvSpPr>
          <p:nvPr/>
        </p:nvSpPr>
        <p:spPr bwMode="auto">
          <a:xfrm>
            <a:off x="6723063" y="5718176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G    I   µ  </a:t>
            </a:r>
            <a:r>
              <a:rPr lang="en-US" altLang="vi-VN" sz="2000" b="1">
                <a:solidFill>
                  <a:prstClr val="black"/>
                </a:solidFill>
                <a:latin typeface=".VnTimeH" pitchFamily="34" charset="0"/>
              </a:rPr>
              <a:t>N</a:t>
            </a:r>
          </a:p>
        </p:txBody>
      </p:sp>
      <p:grpSp>
        <p:nvGrpSpPr>
          <p:cNvPr id="9" name="Group 579"/>
          <p:cNvGrpSpPr>
            <a:grpSpLocks/>
          </p:cNvGrpSpPr>
          <p:nvPr/>
        </p:nvGrpSpPr>
        <p:grpSpPr bwMode="auto">
          <a:xfrm>
            <a:off x="2171700" y="5843589"/>
            <a:ext cx="5181600" cy="968375"/>
            <a:chOff x="408" y="3632"/>
            <a:chExt cx="3264" cy="610"/>
          </a:xfrm>
        </p:grpSpPr>
        <p:sp>
          <p:nvSpPr>
            <p:cNvPr id="10344" name="Text Box 575"/>
            <p:cNvSpPr txBox="1">
              <a:spLocks noChangeArrowheads="1"/>
            </p:cNvSpPr>
            <p:nvPr/>
          </p:nvSpPr>
          <p:spPr bwMode="auto">
            <a:xfrm>
              <a:off x="416" y="3632"/>
              <a:ext cx="29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000">
                  <a:solidFill>
                    <a:prstClr val="black"/>
                  </a:solidFill>
                  <a:latin typeface=".VnTime" pitchFamily="34" charset="0"/>
                </a:rPr>
                <a:t>BÇu ¬i th­¬ng lÊy bÝ cïng</a:t>
              </a:r>
            </a:p>
          </p:txBody>
        </p:sp>
        <p:sp>
          <p:nvSpPr>
            <p:cNvPr id="10345" name="Text Box 576"/>
            <p:cNvSpPr txBox="1">
              <a:spLocks noChangeArrowheads="1"/>
            </p:cNvSpPr>
            <p:nvPr/>
          </p:nvSpPr>
          <p:spPr bwMode="auto">
            <a:xfrm>
              <a:off x="408" y="3800"/>
              <a:ext cx="32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000">
                  <a:solidFill>
                    <a:prstClr val="black"/>
                  </a:solidFill>
                  <a:latin typeface=".VnTime" pitchFamily="34" charset="0"/>
                </a:rPr>
                <a:t>Tuy r»ng kh¸c gièng nh­ng chung mét......(4 ch÷ c¸i)</a:t>
              </a:r>
            </a:p>
          </p:txBody>
        </p:sp>
      </p:grpSp>
      <p:sp>
        <p:nvSpPr>
          <p:cNvPr id="57934" name="Text Box 590"/>
          <p:cNvSpPr txBox="1">
            <a:spLocks noChangeArrowheads="1"/>
          </p:cNvSpPr>
          <p:nvPr/>
        </p:nvSpPr>
        <p:spPr bwMode="auto">
          <a:xfrm>
            <a:off x="7481888" y="51816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B  </a:t>
            </a:r>
            <a:r>
              <a:rPr lang="en-US" altLang="vi-VN" sz="2000" b="1">
                <a:solidFill>
                  <a:prstClr val="black"/>
                </a:solidFill>
                <a:latin typeface=".VnTimeH" pitchFamily="34" charset="0"/>
              </a:rPr>
              <a:t>¹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N   T  è  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5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5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5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7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5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7906" grpId="0"/>
      <p:bldP spid="57907" grpId="0"/>
      <p:bldP spid="57909" grpId="0"/>
      <p:bldP spid="57910" grpId="0"/>
      <p:bldP spid="57911" grpId="0"/>
      <p:bldP spid="57912" grpId="0"/>
      <p:bldP spid="57913" grpId="0"/>
      <p:bldP spid="57914" grpId="0"/>
      <p:bldP spid="57916" grpId="0"/>
      <p:bldP spid="57917" grpId="0"/>
      <p:bldP spid="57918" grpId="0"/>
      <p:bldP spid="57922" grpId="0"/>
      <p:bldP spid="579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2362200" y="13970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 b="1" u="sng">
                <a:solidFill>
                  <a:srgbClr val="FF0000"/>
                </a:solidFill>
                <a:latin typeface=".VnAristote" pitchFamily="34" charset="0"/>
              </a:rPr>
              <a:t>KÕt luËn</a:t>
            </a:r>
            <a:r>
              <a:rPr lang="en-US" altLang="vi-VN" sz="3600" b="1">
                <a:solidFill>
                  <a:srgbClr val="FF0000"/>
                </a:solidFill>
                <a:latin typeface=".VnAristote" pitchFamily="34" charset="0"/>
              </a:rPr>
              <a:t>: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524000" y="2209800"/>
            <a:ext cx="8839200" cy="1563688"/>
          </a:xfrm>
          <a:prstGeom prst="rect">
            <a:avLst/>
          </a:prstGeom>
          <a:solidFill>
            <a:srgbClr val="CC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CC"/>
                </a:solidFill>
                <a:latin typeface=".VnTime" pitchFamily="34" charset="0"/>
              </a:rPr>
              <a:t>- Khi b¹n bÌ cã chuyÖn vui buån, chóng ta cÇn chia sÎ cïng b¹n ®Ó niÒm vui ®­îc nh©n lªn, nçi buån ®­îc v¬i ®i.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524000" y="3795714"/>
            <a:ext cx="8839200" cy="1563687"/>
          </a:xfrm>
          <a:prstGeom prst="rect">
            <a:avLst/>
          </a:prstGeom>
          <a:solidFill>
            <a:srgbClr val="CC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CC"/>
                </a:solidFill>
                <a:latin typeface=".VnTime" pitchFamily="34" charset="0"/>
              </a:rPr>
              <a:t>- Mäi trÎ em ®Òu cã quyÒn ®­îc ®èi xö c«ng b»ng, kh«ng ®­îc ph©n biÖt ®èi xö víi nh÷ng b¹n gÆp bÊt h¹nh trong cuéc sèng.</a:t>
            </a:r>
          </a:p>
        </p:txBody>
      </p:sp>
      <p:pic>
        <p:nvPicPr>
          <p:cNvPr id="11269" name="Picture 16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374982" y="2382"/>
            <a:ext cx="12954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7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12192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2438400" y="1524000"/>
            <a:ext cx="7391400" cy="2819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Bodon-Poster"/>
              </a:rPr>
              <a:t>TIEÁT HOÏC ÑEÁN ÑAÂY LAØ KEÁT THUÙC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Bodon-Poster"/>
              </a:rPr>
              <a:t>CHUÙC THAÀY COÂ SÖÙC KHOEÛ, CAÙC EM HOÏC TAÄP TOÁT</a:t>
            </a:r>
          </a:p>
        </p:txBody>
      </p:sp>
      <p:pic>
        <p:nvPicPr>
          <p:cNvPr id="12291" name="Picture 6" descr="photo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81601"/>
            <a:ext cx="8305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phao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495801"/>
            <a:ext cx="1123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65664"/>
            <a:ext cx="6858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2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340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4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340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5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6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292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7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76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8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292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9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054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0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81600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1" descr="Copy of mous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2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648201"/>
            <a:ext cx="1123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3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4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5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19801"/>
            <a:ext cx="11049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6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7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8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9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4958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30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78364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31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14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32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3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57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34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35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6" descr="Copy of mous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0" y="6019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37" descr="1daffyduck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228600"/>
            <a:ext cx="9286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38" descr="1daffyduck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048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89" name="PhamThanhThao---MaiTruongMenYe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638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5" name="WordArt 40"/>
          <p:cNvSpPr>
            <a:spLocks noChangeArrowheads="1" noChangeShapeType="1" noTextEdit="1"/>
          </p:cNvSpPr>
          <p:nvPr/>
        </p:nvSpPr>
        <p:spPr bwMode="auto">
          <a:xfrm>
            <a:off x="1524000" y="914400"/>
            <a:ext cx="8077200" cy="464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88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hamThanhThao---MaiTruongMen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89"/>
                </p:tgtEl>
              </p:cMediaNode>
            </p:audio>
          </p:childTnLst>
        </p:cTn>
      </p:par>
    </p:tnLst>
    <p:bldLst>
      <p:bldP spid="78853" grpId="0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Widescreen</PresentationFormat>
  <Paragraphs>77</Paragraphs>
  <Slides>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.VnAristote</vt:lpstr>
      <vt:lpstr>.VnTime</vt:lpstr>
      <vt:lpstr>.VnTimeH</vt:lpstr>
      <vt:lpstr>.VnVogueH</vt:lpstr>
      <vt:lpstr>Arial</vt:lpstr>
      <vt:lpstr>Calibri</vt:lpstr>
      <vt:lpstr>Times New Roman</vt:lpstr>
      <vt:lpstr>VNI-Bodon-Poster</vt:lpstr>
      <vt:lpstr>Chủ đề của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OanhTu</dc:creator>
  <cp:lastModifiedBy>OanhTu</cp:lastModifiedBy>
  <cp:revision>1</cp:revision>
  <dcterms:created xsi:type="dcterms:W3CDTF">2020-11-15T16:21:42Z</dcterms:created>
  <dcterms:modified xsi:type="dcterms:W3CDTF">2020-11-15T16:22:30Z</dcterms:modified>
</cp:coreProperties>
</file>