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7" r:id="rId2"/>
    <p:sldId id="338" r:id="rId3"/>
    <p:sldId id="341" r:id="rId4"/>
    <p:sldId id="342" r:id="rId5"/>
    <p:sldId id="343" r:id="rId6"/>
    <p:sldId id="344" r:id="rId7"/>
    <p:sldId id="339" r:id="rId8"/>
    <p:sldId id="345" r:id="rId9"/>
    <p:sldId id="346" r:id="rId10"/>
    <p:sldId id="348" r:id="rId11"/>
    <p:sldId id="349" r:id="rId12"/>
    <p:sldId id="350" r:id="rId13"/>
    <p:sldId id="351" r:id="rId14"/>
    <p:sldId id="364" r:id="rId15"/>
    <p:sldId id="352" r:id="rId16"/>
    <p:sldId id="353" r:id="rId17"/>
    <p:sldId id="361" r:id="rId18"/>
    <p:sldId id="357" r:id="rId19"/>
    <p:sldId id="358" r:id="rId20"/>
    <p:sldId id="359" r:id="rId21"/>
    <p:sldId id="360" r:id="rId22"/>
    <p:sldId id="356" r:id="rId23"/>
    <p:sldId id="365" r:id="rId24"/>
    <p:sldId id="366" r:id="rId25"/>
    <p:sldId id="367" r:id="rId26"/>
    <p:sldId id="306" r:id="rId27"/>
    <p:sldId id="296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588E-9709-4D99-90AC-D6DA90A45225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18F-2056-4C1C-8239-3D6DF77C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29277F-9CAE-4C3B-ACD3-97F669E7B62C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CD688-5A4E-4CB6-AECE-FF3BEF153A3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E63EC-B970-4565-851D-9D0FCBFB5A1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BB4F-3D23-416B-9422-6D7331CFEFB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304800" y="3200400"/>
            <a:ext cx="11684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711200" y="3200400"/>
            <a:ext cx="1127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1060451" y="2895600"/>
            <a:ext cx="4064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1981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717800" y="4351338"/>
            <a:ext cx="85344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9510EA5-F8C8-44F6-B5BA-47069CE36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F9CC-4EC4-4F74-BB34-E503C437B39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7688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838200"/>
            <a:ext cx="25908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838200"/>
            <a:ext cx="75692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E798-16D3-49F6-946F-623B15CE43D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5459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9D0D-D6CA-4116-9078-E7D0AB8A79F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019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9671-C8D8-4D38-81B3-196AE11797E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499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1FFC-2262-45F4-B284-E5C8E20B833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0472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D06C-4BEC-4DD7-A3E8-2CB646EF5DA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2241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7968-A7CD-40D7-829C-F2F90432232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2667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456F-1747-4C27-A0DF-22E03D4CF59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9564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z-Latn-U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7AE6-F2F8-4688-B358-4ACFB9EDC27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1811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uz-Latn-U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z-Latn-U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DE5B-D956-4BFD-9DAD-429A04CF70E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8433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hidden">
          <a:xfrm>
            <a:off x="203200" y="0"/>
            <a:ext cx="19304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hidden">
          <a:xfrm>
            <a:off x="2235200" y="0"/>
            <a:ext cx="99568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60" name="Rectangle 4" descr="Stationery"/>
          <p:cNvSpPr>
            <a:spLocks noChangeArrowheads="1"/>
          </p:cNvSpPr>
          <p:nvPr/>
        </p:nvSpPr>
        <p:spPr bwMode="auto">
          <a:xfrm>
            <a:off x="609600" y="0"/>
            <a:ext cx="16256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61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838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413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135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1"/>
            <a:ext cx="105537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406400" y="457200"/>
            <a:ext cx="33528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imes New Roman" pitchFamily="18" charset="0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4135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909658-1D7B-4B2C-B9A0-C42D49495B7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10185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94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uz-Latn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ic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0" name="WordArt 6"/>
          <p:cNvSpPr>
            <a:spLocks noChangeArrowheads="1" noChangeShapeType="1" noTextEdit="1"/>
          </p:cNvSpPr>
          <p:nvPr/>
        </p:nvSpPr>
        <p:spPr bwMode="auto">
          <a:xfrm>
            <a:off x="2711450" y="2371725"/>
            <a:ext cx="6858000" cy="985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THẦY, CÔ VỀ DỰ GIỜ</a:t>
            </a:r>
          </a:p>
        </p:txBody>
      </p:sp>
      <p:sp>
        <p:nvSpPr>
          <p:cNvPr id="333831" name="WordArt 7"/>
          <p:cNvSpPr>
            <a:spLocks noChangeArrowheads="1" noChangeShapeType="1" noTextEdit="1"/>
          </p:cNvSpPr>
          <p:nvPr/>
        </p:nvSpPr>
        <p:spPr bwMode="auto">
          <a:xfrm>
            <a:off x="3935413" y="3500438"/>
            <a:ext cx="487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2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ĐẠO ĐỨC - LỚP 3</a:t>
            </a: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3503614" y="5157788"/>
            <a:ext cx="604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3333CC"/>
                </a:solidFill>
              </a:rPr>
              <a:t>        </a:t>
            </a:r>
            <a:endParaRPr lang="vi-VN" altLang="vi-VN" sz="36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3338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 animBg="1"/>
      <p:bldP spid="333831" grpId="0" animBg="1"/>
      <p:bldP spid="3338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214563"/>
            <a:ext cx="64817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55913" y="5945189"/>
            <a:ext cx="6697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đất nước Mê-xi-cô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2295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646489" y="5945189"/>
            <a:ext cx="5545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Pháp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060576"/>
            <a:ext cx="6480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3319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143250" y="5945188"/>
            <a:ext cx="633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</a:t>
            </a: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Ấ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n</a:t>
            </a:r>
            <a:r>
              <a:rPr lang="en-US" altLang="vi-VN" sz="3600" b="1">
                <a:solidFill>
                  <a:srgbClr val="FF0000"/>
                </a:solidFill>
                <a:latin typeface="HP001 4 hang 1 ô ly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Độ</a:t>
            </a:r>
          </a:p>
        </p:txBody>
      </p:sp>
      <p:pic>
        <p:nvPicPr>
          <p:cNvPr id="14339" name="Picture 10" descr="An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133600"/>
            <a:ext cx="691197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8112125" y="2565401"/>
            <a:ext cx="151288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Thiếu nhi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trên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nước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Nga</a:t>
            </a:r>
          </a:p>
        </p:txBody>
      </p:sp>
      <p:pic>
        <p:nvPicPr>
          <p:cNvPr id="15363" name="Picture 6" descr="00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33588"/>
            <a:ext cx="54721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5367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646489" y="5945189"/>
            <a:ext cx="5545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ở Châu Phi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6390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1" name="Picture 28" descr="tre-em-chau-phi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071688"/>
            <a:ext cx="5929312" cy="34988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309939" y="5876925"/>
            <a:ext cx="637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Việt Nam</a:t>
            </a:r>
          </a:p>
        </p:txBody>
      </p:sp>
      <p:pic>
        <p:nvPicPr>
          <p:cNvPr id="17413" name="Picture 7" descr="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133600"/>
            <a:ext cx="56880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738438" y="1292226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4872038" y="836614"/>
            <a:ext cx="2857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095625" y="5876925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Thiếu nhi trên nước Việt Nam</a:t>
            </a:r>
          </a:p>
        </p:txBody>
      </p:sp>
      <p:pic>
        <p:nvPicPr>
          <p:cNvPr id="18435" name="Picture 7" descr="van-ng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205038"/>
            <a:ext cx="74168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8439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van-ng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7426"/>
            <a:ext cx="4572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1526"/>
            <a:ext cx="457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001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6475"/>
            <a:ext cx="4572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An 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9501"/>
            <a:ext cx="4572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Mex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24000" y="220503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279650" y="2492376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5B5249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919288" y="2097089"/>
            <a:ext cx="87487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en-US" altLang="vi-VN" sz="3000" b="1">
                <a:solidFill>
                  <a:srgbClr val="0033CC"/>
                </a:solidFill>
                <a:latin typeface="HP001 4 hàng" pitchFamily="34" charset="0"/>
              </a:rPr>
              <a:t>Hãy sắp xếp các từ ngữ thể hiện những điểm giống và khác nhau của thiếu nhi quốc tế : </a:t>
            </a:r>
            <a:r>
              <a:rPr lang="en-US" altLang="vi-VN" sz="3000" b="1">
                <a:solidFill>
                  <a:srgbClr val="FF0000"/>
                </a:solidFill>
                <a:latin typeface="HP001 4 hàng" pitchFamily="34" charset="0"/>
              </a:rPr>
              <a:t>màu da, được yêu thương, được đối xử công bằng, ngôn ngữ, được giáo dục, được vui chơi, điều kiện sống, trang phục truyền thống, ghét chiến tranh,... </a:t>
            </a:r>
            <a:r>
              <a:rPr lang="en-US" altLang="vi-VN" sz="3000" b="1">
                <a:solidFill>
                  <a:srgbClr val="0033CC"/>
                </a:solidFill>
                <a:latin typeface="HP001 4 hàng" pitchFamily="34" charset="0"/>
              </a:rPr>
              <a:t>vào bảng phân loại sau:</a:t>
            </a:r>
          </a:p>
        </p:txBody>
      </p:sp>
      <p:graphicFrame>
        <p:nvGraphicFramePr>
          <p:cNvPr id="438306" name="Group 34"/>
          <p:cNvGraphicFramePr>
            <a:graphicFrameLocks noGrp="1"/>
          </p:cNvGraphicFramePr>
          <p:nvPr/>
        </p:nvGraphicFramePr>
        <p:xfrm>
          <a:off x="1992314" y="4857750"/>
          <a:ext cx="8675687" cy="2121364"/>
        </p:xfrm>
        <a:graphic>
          <a:graphicData uri="http://schemas.openxmlformats.org/drawingml/2006/table">
            <a:tbl>
              <a:tblPr/>
              <a:tblGrid>
                <a:gridCol w="433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P001 4 hàng" pitchFamily="34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P001 4 hàng" pitchFamily="34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6" name="TextBox 9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0498" name="TextBox 11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0499" name="Straight Connector 12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524000" y="220503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279650" y="2492376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5B5249"/>
              </a:solidFill>
            </a:endParaRPr>
          </a:p>
        </p:txBody>
      </p:sp>
      <p:graphicFrame>
        <p:nvGraphicFramePr>
          <p:cNvPr id="439321" name="Group 25"/>
          <p:cNvGraphicFramePr>
            <a:graphicFrameLocks noGrp="1"/>
          </p:cNvGraphicFramePr>
          <p:nvPr/>
        </p:nvGraphicFramePr>
        <p:xfrm>
          <a:off x="2024064" y="2357438"/>
          <a:ext cx="8072437" cy="4572000"/>
        </p:xfrm>
        <a:graphic>
          <a:graphicData uri="http://schemas.openxmlformats.org/drawingml/2006/table">
            <a:tbl>
              <a:tblPr/>
              <a:tblGrid>
                <a:gridCol w="403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P001 4 hàng" pitchFamily="34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HP001 4 hàng" pitchFamily="34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màu 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ngôn ngữ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điều kiện sống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trang phục truyền thống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...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được yêu thương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 được đối xử công bằng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được giáo dục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- được vui chơi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ghét chiến tranh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HP001 4 hàng" pitchFamily="34" charset="0"/>
                        </a:rPr>
                        <a:t>...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9" name="TextBox 8"/>
          <p:cNvSpPr txBox="1">
            <a:spLocks noChangeArrowheads="1"/>
          </p:cNvSpPr>
          <p:nvPr/>
        </p:nvSpPr>
        <p:spPr bwMode="auto">
          <a:xfrm>
            <a:off x="2795588" y="1363664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1521" name="TextBox 10"/>
          <p:cNvSpPr txBox="1">
            <a:spLocks noChangeArrowheads="1"/>
          </p:cNvSpPr>
          <p:nvPr/>
        </p:nvSpPr>
        <p:spPr bwMode="auto">
          <a:xfrm>
            <a:off x="5367338" y="84455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1522" name="Straight Connector 11"/>
          <p:cNvCxnSpPr>
            <a:cxnSpLocks noChangeShapeType="1"/>
          </p:cNvCxnSpPr>
          <p:nvPr/>
        </p:nvCxnSpPr>
        <p:spPr bwMode="auto">
          <a:xfrm>
            <a:off x="5295901" y="712789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9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381251" y="1428751"/>
            <a:ext cx="821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810125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" name="Straight Connector 10"/>
          <p:cNvCxnSpPr>
            <a:cxnSpLocks noChangeShapeType="1"/>
          </p:cNvCxnSpPr>
          <p:nvPr/>
        </p:nvCxnSpPr>
        <p:spPr bwMode="auto">
          <a:xfrm>
            <a:off x="4881564" y="85566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279650" y="2492376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5B5249"/>
              </a:solidFill>
            </a:endParaRPr>
          </a:p>
        </p:txBody>
      </p:sp>
      <p:sp>
        <p:nvSpPr>
          <p:cNvPr id="22531" name="Horizontal Scroll 7"/>
          <p:cNvSpPr>
            <a:spLocks noChangeArrowheads="1"/>
          </p:cNvSpPr>
          <p:nvPr/>
        </p:nvSpPr>
        <p:spPr bwMode="auto">
          <a:xfrm>
            <a:off x="1809750" y="2500314"/>
            <a:ext cx="8572500" cy="300037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chemeClr val="tx1">
                <a:alpha val="63136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 Em hãy nêu những việc cần làm để thể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 hiện tình đoàn kết, hữu nghị với thiếu nhi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quốc tế?</a:t>
            </a:r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2535" name="Straight Connector 12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881188" y="1946276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</a:rPr>
              <a:t>     </a:t>
            </a:r>
            <a:r>
              <a:rPr lang="en-US" altLang="vi-VN" sz="3000" b="1">
                <a:solidFill>
                  <a:srgbClr val="0033CC"/>
                </a:solidFill>
                <a:latin typeface="HP001 4 hàng" pitchFamily="34" charset="0"/>
              </a:rPr>
              <a:t>Để thể hiện tình hữu nghị, đoàn kết với thiếu nhi quốc tế có rất nhiều cách, các em có thể tham gia các hoạt động: 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279650" y="2492376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5B5249"/>
              </a:solidFill>
            </a:endParaRP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919288" y="3349625"/>
            <a:ext cx="5905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5B5249"/>
                </a:solidFill>
                <a:latin typeface="HP001 4 hàng" pitchFamily="34" charset="0"/>
              </a:rPr>
              <a:t>- Kết nghĩa với thiếu nhi quốc tế</a:t>
            </a:r>
            <a:endParaRPr lang="vi-VN" altLang="vi-VN" sz="3000" b="1">
              <a:solidFill>
                <a:srgbClr val="5B5249"/>
              </a:solidFill>
              <a:latin typeface="HP001 4 hàng" pitchFamily="34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1992314" y="3778250"/>
            <a:ext cx="8675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3000" b="1">
                <a:solidFill>
                  <a:srgbClr val="5B5249"/>
                </a:solidFill>
                <a:latin typeface="HP001 4 hàng" pitchFamily="34" charset="0"/>
              </a:rPr>
              <a:t>Tìm hiểu về cuộc sống và học tập của thiếu nhi các</a:t>
            </a:r>
            <a:endParaRPr lang="vi-VN" altLang="vi-VN" sz="3000" b="1">
              <a:solidFill>
                <a:srgbClr val="5B5249"/>
              </a:solidFill>
              <a:latin typeface="HP001 4 hàng" pitchFamily="34" charset="0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1992314" y="4660900"/>
            <a:ext cx="86756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3000" b="1">
                <a:solidFill>
                  <a:srgbClr val="5B5249"/>
                </a:solidFill>
                <a:latin typeface="HP001 4 hàng" pitchFamily="34" charset="0"/>
              </a:rPr>
              <a:t>Tham gia các cuộc giao lưu.</a:t>
            </a:r>
            <a:endParaRPr lang="vi-VN" altLang="vi-VN" sz="3000" b="1">
              <a:solidFill>
                <a:srgbClr val="5B5249"/>
              </a:solidFill>
              <a:latin typeface="HP001 4 hàng" pitchFamily="34" charset="0"/>
            </a:endParaRP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1992314" y="5089525"/>
            <a:ext cx="86756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3000" b="1">
                <a:solidFill>
                  <a:srgbClr val="5B5249"/>
                </a:solidFill>
                <a:latin typeface="HP001 4 hàng" pitchFamily="34" charset="0"/>
              </a:rPr>
              <a:t>Viết thư, gửi ảnh, gửi quà cho các bạn.</a:t>
            </a:r>
            <a:endParaRPr lang="vi-VN" altLang="vi-VN" sz="3000" b="1">
              <a:solidFill>
                <a:srgbClr val="5B5249"/>
              </a:solidFill>
              <a:latin typeface="HP001 4 hàng" pitchFamily="34" charset="0"/>
            </a:endParaRP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1952625" y="5589589"/>
            <a:ext cx="8675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3000" b="1">
                <a:solidFill>
                  <a:srgbClr val="5B5249"/>
                </a:solidFill>
                <a:latin typeface="HP001 4 hàng" pitchFamily="34" charset="0"/>
              </a:rPr>
              <a:t> Lấy chữ kí, quyên góp ủng hộ thiếu nhi những</a:t>
            </a:r>
            <a:endParaRPr lang="vi-VN" altLang="vi-VN" sz="3000" b="1">
              <a:solidFill>
                <a:srgbClr val="5B5249"/>
              </a:solidFill>
              <a:latin typeface="HP001 4 hàng" pitchFamily="34" charset="0"/>
            </a:endParaRPr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2524125" y="4232275"/>
            <a:ext cx="8675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5B5249"/>
                </a:solidFill>
                <a:latin typeface="HP001 4 hàng" pitchFamily="34" charset="0"/>
              </a:rPr>
              <a:t>nước khác</a:t>
            </a:r>
            <a:endParaRPr lang="vi-VN" altLang="vi-VN" sz="3000" b="1">
              <a:solidFill>
                <a:srgbClr val="5B5249"/>
              </a:solidFill>
              <a:latin typeface="HP001 4 hàng" pitchFamily="34" charset="0"/>
            </a:endParaRPr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1774825" y="6089650"/>
            <a:ext cx="6732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lvl="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5B5249"/>
                </a:solidFill>
                <a:latin typeface="HP001 4 hàng" pitchFamily="34" charset="0"/>
              </a:rPr>
              <a:t>nước bị thiên tai, chiến tranh</a:t>
            </a:r>
            <a:endParaRPr lang="vi-VN" altLang="vi-VN" sz="3000" b="1">
              <a:solidFill>
                <a:srgbClr val="5B5249"/>
              </a:solidFill>
              <a:latin typeface="HP001 4 hàng" pitchFamily="34" charset="0"/>
            </a:endParaRPr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1558926" y="6143625"/>
            <a:ext cx="6913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4572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lvl="4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vi-VN" sz="3200">
                <a:solidFill>
                  <a:srgbClr val="5B5249"/>
                </a:solidFill>
                <a:latin typeface="Times New Roman" pitchFamily="18" charset="0"/>
              </a:rPr>
              <a:t>…</a:t>
            </a:r>
            <a:endParaRPr lang="vi-VN" altLang="vi-VN" sz="3200">
              <a:solidFill>
                <a:srgbClr val="5B5249"/>
              </a:solidFill>
              <a:latin typeface="Times New Roman" pitchFamily="18" charset="0"/>
            </a:endParaRPr>
          </a:p>
        </p:txBody>
      </p:sp>
      <p:sp>
        <p:nvSpPr>
          <p:cNvPr id="23564" name="TextBox 16"/>
          <p:cNvSpPr txBox="1">
            <a:spLocks noChangeArrowheads="1"/>
          </p:cNvSpPr>
          <p:nvPr/>
        </p:nvSpPr>
        <p:spPr bwMode="auto">
          <a:xfrm>
            <a:off x="2738438" y="1214439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5310188" y="7858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3567" name="Straight Connector 19"/>
          <p:cNvCxnSpPr>
            <a:cxnSpLocks noChangeShapeType="1"/>
          </p:cNvCxnSpPr>
          <p:nvPr/>
        </p:nvCxnSpPr>
        <p:spPr bwMode="auto">
          <a:xfrm>
            <a:off x="5238751" y="642939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919288" y="2997200"/>
            <a:ext cx="842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2095500" y="2786064"/>
            <a:ext cx="8243888" cy="3000375"/>
          </a:xfrm>
          <a:prstGeom prst="rect">
            <a:avLst/>
          </a:prstGeom>
          <a:solidFill>
            <a:srgbClr val="CC99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lang="en-US" altLang="vi-VN" sz="2800">
                <a:solidFill>
                  <a:srgbClr val="0033CC"/>
                </a:solidFill>
                <a:latin typeface=".VnTime" pitchFamily="34" charset="0"/>
              </a:rPr>
              <a:t>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lang="en-US" altLang="vi-VN" sz="2800">
                <a:solidFill>
                  <a:srgbClr val="0033CC"/>
                </a:solidFill>
                <a:latin typeface=".VnTime" pitchFamily="34" charset="0"/>
              </a:rPr>
              <a:t>     </a:t>
            </a:r>
            <a:r>
              <a:rPr lang="en-US" altLang="vi-VN" sz="4000" b="1">
                <a:solidFill>
                  <a:srgbClr val="0033CC"/>
                </a:solidFill>
                <a:latin typeface="HP001 4 hàng" pitchFamily="34" charset="0"/>
              </a:rPr>
              <a:t>Thiếu nhi quốc tế đều là anh em bè bạn nên cần phải đoàn kết, hữu nghị với nhau.</a:t>
            </a:r>
            <a:endParaRPr lang="en-US" altLang="vi-VN" sz="4000" b="1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4583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7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37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919288" y="2997200"/>
            <a:ext cx="842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     </a:t>
            </a:r>
            <a:endParaRPr lang="en-US" altLang="vi-VN" sz="320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25606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5501" y="2000250"/>
            <a:ext cx="642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Bày t</a:t>
            </a:r>
            <a:r>
              <a:rPr lang="en-US" altLang="vi-VN" sz="3200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ỏ</a:t>
            </a:r>
            <a:r>
              <a:rPr lang="en-US" altLang="vi-VN" sz="3200" b="1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 ý ki</a:t>
            </a:r>
            <a:r>
              <a:rPr lang="en-US" altLang="vi-VN" sz="3200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ế</a:t>
            </a:r>
            <a:r>
              <a:rPr lang="en-US" altLang="vi-VN" sz="3200" b="1">
                <a:solidFill>
                  <a:srgbClr val="010203"/>
                </a:solidFill>
                <a:latin typeface="HP001 4 hàng" pitchFamily="34" charset="0"/>
                <a:cs typeface="Times New Roman" pitchFamily="18" charset="0"/>
              </a:rPr>
              <a:t>n</a:t>
            </a:r>
          </a:p>
        </p:txBody>
      </p:sp>
      <p:pic>
        <p:nvPicPr>
          <p:cNvPr id="12" name="Picture 14" descr="mat m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7167564" y="2786063"/>
            <a:ext cx="26431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at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3095626" y="2786063"/>
            <a:ext cx="27860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2876" y="5929313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Đúng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53376" y="6000750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3333CC"/>
                </a:solidFill>
                <a:latin typeface="HP001 4 hàng" pitchFamily="34" charset="0"/>
                <a:cs typeface="Times New Roman" pitchFamily="18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75" y="1857375"/>
            <a:ext cx="8229600" cy="6096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b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</a:br>
            <a:b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</a:br>
            <a:r>
              <a:rPr lang="en-US" altLang="vi-VN" sz="4000" b="1">
                <a:solidFill>
                  <a:srgbClr val="010203"/>
                </a:solidFill>
                <a:latin typeface="HP001 4 hàng" pitchFamily="34" charset="0"/>
              </a:rPr>
              <a:t>Bày tỏ ý kiến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524000" y="11430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uz-Latn-UZ" altLang="vi-VN">
              <a:solidFill>
                <a:srgbClr val="5B5249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381375" y="3714751"/>
            <a:ext cx="701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151F3D"/>
                </a:solidFill>
                <a:latin typeface="HP001 4 hàng" pitchFamily="34" charset="0"/>
              </a:rPr>
              <a:t>2. </a:t>
            </a:r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</a:rPr>
              <a:t>Ủ</a:t>
            </a:r>
            <a:r>
              <a:rPr lang="en-US" altLang="vi-VN" sz="3600" b="1">
                <a:solidFill>
                  <a:srgbClr val="0033CC"/>
                </a:solidFill>
                <a:latin typeface="HP001 4 hàng" pitchFamily="34" charset="0"/>
              </a:rPr>
              <a:t>ng hộ quần áo sách vở giúp bạn nghèo ở Cu-ba.</a:t>
            </a:r>
          </a:p>
        </p:txBody>
      </p:sp>
      <p:pic>
        <p:nvPicPr>
          <p:cNvPr id="32782" name="Picture 14" descr="mat m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1738313" y="2214563"/>
            <a:ext cx="16002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mat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1809750" y="3643314"/>
            <a:ext cx="1447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524250" y="530225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HP001 4 hàng" pitchFamily="34" charset="0"/>
              </a:rPr>
              <a:t>3. Không tiếp xúc với trẻ em nước ngoài. </a:t>
            </a:r>
          </a:p>
        </p:txBody>
      </p:sp>
      <p:pic>
        <p:nvPicPr>
          <p:cNvPr id="32786" name="Picture 18" descr="mat m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1814513" y="5214939"/>
            <a:ext cx="1600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810126" y="785813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309813" y="1214439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1376" y="2428875"/>
            <a:ext cx="6715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2A3D7A">
                    <a:lumMod val="50000"/>
                  </a:srgbClr>
                </a:solidFill>
                <a:latin typeface="HP001 4 hàng" pitchFamily="34" charset="-94"/>
              </a:rPr>
              <a:t>1</a:t>
            </a:r>
            <a:r>
              <a:rPr lang="en-US" sz="3600" b="1">
                <a:solidFill>
                  <a:srgbClr val="0033CC"/>
                </a:solidFill>
                <a:latin typeface="HP001 4 hàng" pitchFamily="34" charset="-94"/>
              </a:rPr>
              <a:t>. Tò mò đi theo trêu chọc bạn nhỏ nước ngoài.</a:t>
            </a:r>
            <a:endParaRPr lang="uz-Latn-UZ" sz="3600" b="1">
              <a:solidFill>
                <a:srgbClr val="0033CC"/>
              </a:solidFill>
              <a:latin typeface="HP001 4 hàng" pitchFamily="34" charset="-94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929064"/>
            <a:ext cx="7315200" cy="2428875"/>
          </a:xfrm>
        </p:spPr>
        <p:txBody>
          <a:bodyPr/>
          <a:lstStyle/>
          <a:p>
            <a:r>
              <a:rPr lang="en-US" altLang="vi-VN" sz="3600" b="1">
                <a:solidFill>
                  <a:srgbClr val="0000FF"/>
                </a:solidFill>
                <a:latin typeface="HP001 4 hàng" pitchFamily="34" charset="0"/>
              </a:rPr>
              <a:t>5. Các bạn nhỏ nước ngoài ở rất xa nên không thể ủng hộ hay giao lưu với các bạn</a:t>
            </a:r>
            <a:r>
              <a:rPr lang="en-US" altLang="vi-VN" b="1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34820" name="Picture 4" descr="mat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8321" r="27272" b="5344"/>
          <a:stretch>
            <a:fillRect/>
          </a:stretch>
        </p:blipFill>
        <p:spPr bwMode="auto">
          <a:xfrm>
            <a:off x="1524000" y="2071688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mat m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2955" r="31947" b="9312"/>
          <a:stretch>
            <a:fillRect/>
          </a:stretch>
        </p:blipFill>
        <p:spPr bwMode="auto">
          <a:xfrm>
            <a:off x="1738313" y="4286250"/>
            <a:ext cx="1606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095875" y="714375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24126" y="1214439"/>
            <a:ext cx="863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24250" y="2357439"/>
            <a:ext cx="7143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33CC"/>
                </a:solidFill>
                <a:latin typeface="HP001 4 hàng" pitchFamily="34" charset="0"/>
              </a:rPr>
              <a:t>4. Giới thiệu về đất nước mình cho các bạn nhỏ nước ngoài khi các bạn đến thăm nước mình.</a:t>
            </a:r>
            <a:endParaRPr lang="uz-Latn-UZ" altLang="vi-VN" sz="3600" b="1">
              <a:solidFill>
                <a:srgbClr val="0033CC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ovely_illustration_of_Happy_family_in_house_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3705225" y="1690688"/>
            <a:ext cx="1747838" cy="8382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z-Latn-UZ" altLang="vi-VN">
              <a:solidFill>
                <a:srgbClr val="5B5249"/>
              </a:solidFill>
            </a:endParaRPr>
          </a:p>
        </p:txBody>
      </p:sp>
      <p:sp>
        <p:nvSpPr>
          <p:cNvPr id="330759" name="AutoShape 7"/>
          <p:cNvSpPr>
            <a:spLocks noChangeArrowheads="1"/>
          </p:cNvSpPr>
          <p:nvPr/>
        </p:nvSpPr>
        <p:spPr bwMode="auto">
          <a:xfrm>
            <a:off x="3452813" y="1"/>
            <a:ext cx="5072062" cy="2500313"/>
          </a:xfrm>
          <a:prstGeom prst="cloudCallout">
            <a:avLst>
              <a:gd name="adj1" fmla="val -93722"/>
              <a:gd name="adj2" fmla="val 69213"/>
            </a:avLst>
          </a:prstGeom>
          <a:gradFill rotWithShape="1">
            <a:gsLst>
              <a:gs pos="0">
                <a:srgbClr val="99FF33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5B5249"/>
              </a:solidFill>
              <a:latin typeface="Arial" pitchFamily="34" charset="0"/>
            </a:endParaRP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6238875" y="493714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5B524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5948364" y="471489"/>
            <a:ext cx="1876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3300"/>
                </a:solidFill>
                <a:latin typeface="Arial" pitchFamily="34" charset="0"/>
              </a:rPr>
              <a:t> </a:t>
            </a:r>
            <a:endParaRPr lang="en-US" altLang="vi-VN" sz="4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6296025" y="1790701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33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330772" name="WordArt 20"/>
          <p:cNvSpPr>
            <a:spLocks noChangeArrowheads="1" noChangeShapeType="1" noTextEdit="1"/>
          </p:cNvSpPr>
          <p:nvPr/>
        </p:nvSpPr>
        <p:spPr bwMode="auto">
          <a:xfrm>
            <a:off x="3738564" y="928689"/>
            <a:ext cx="4643437" cy="8207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kern="10">
                <a:ln w="317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</a:rPr>
              <a:t>H­íng dÉn thùc hµnh: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07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animBg="1"/>
      <p:bldP spid="330760" grpId="0"/>
      <p:bldP spid="330761" grpId="0"/>
      <p:bldP spid="330763" grpId="0"/>
      <p:bldP spid="3307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6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14"/>
          <p:cNvGrpSpPr>
            <a:grpSpLocks/>
          </p:cNvGrpSpPr>
          <p:nvPr/>
        </p:nvGrpSpPr>
        <p:grpSpPr bwMode="auto">
          <a:xfrm>
            <a:off x="2881313" y="0"/>
            <a:ext cx="7561262" cy="3949700"/>
            <a:chOff x="884" y="346"/>
            <a:chExt cx="4763" cy="1905"/>
          </a:xfrm>
        </p:grpSpPr>
        <p:sp>
          <p:nvSpPr>
            <p:cNvPr id="29700" name="AutoShape 11"/>
            <p:cNvSpPr>
              <a:spLocks noChangeArrowheads="1"/>
            </p:cNvSpPr>
            <p:nvPr/>
          </p:nvSpPr>
          <p:spPr bwMode="auto">
            <a:xfrm>
              <a:off x="884" y="346"/>
              <a:ext cx="4763" cy="1905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solidFill>
                <a:schemeClr val="tx1">
                  <a:alpha val="63136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Aristot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stot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z-Latn-UZ" altLang="vi-VN">
                <a:solidFill>
                  <a:srgbClr val="5B5249"/>
                </a:solidFill>
              </a:endParaRPr>
            </a:p>
          </p:txBody>
        </p:sp>
        <p:sp>
          <p:nvSpPr>
            <p:cNvPr id="29701" name="Text Box 8"/>
            <p:cNvSpPr txBox="1">
              <a:spLocks noChangeArrowheads="1"/>
            </p:cNvSpPr>
            <p:nvPr/>
          </p:nvSpPr>
          <p:spPr bwMode="auto">
            <a:xfrm>
              <a:off x="1180" y="709"/>
              <a:ext cx="4467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25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stot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stot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stot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stote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vi-VN" sz="2800" b="1">
                  <a:solidFill>
                    <a:srgbClr val="FFFFCC"/>
                  </a:solidFill>
                  <a:latin typeface="HP001 4 hàng" pitchFamily="34" charset="0"/>
                </a:rPr>
                <a:t>Sưu tầm tranh ảnh, truyện, bài hát,… về các hoạt động hữu nghị giữa thiếu nhi Việt Nam và thiếu nhi quốc tế. </a:t>
              </a:r>
              <a:endParaRPr lang="en-US" altLang="vi-VN" sz="2800" b="1">
                <a:solidFill>
                  <a:srgbClr val="FFFFCC"/>
                </a:solidFill>
                <a:latin typeface=".VnTime" pitchFamily="34" charset="0"/>
              </a:endParaRP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FFFFCC"/>
                  </a:solidFill>
                  <a:latin typeface=".VnTime" pitchFamily="34" charset="0"/>
                </a:rPr>
                <a:t>- </a:t>
              </a:r>
              <a:r>
                <a:rPr lang="en-US" altLang="vi-VN" sz="2800" b="1">
                  <a:solidFill>
                    <a:srgbClr val="FFFFCC"/>
                  </a:solidFill>
                  <a:latin typeface="HP001 4 hàng" pitchFamily="34" charset="0"/>
                </a:rPr>
                <a:t>Vẽ tranh, làm thơ,….về tình hữu nghị giữa thiếu nhi Việt Nam và thiếu nhi quốc tế. </a:t>
              </a:r>
              <a:endParaRPr lang="en-US" altLang="vi-VN" sz="2800" b="1">
                <a:solidFill>
                  <a:srgbClr val="FFFFCC"/>
                </a:solidFill>
                <a:latin typeface=".VnTime" pitchFamily="34" charset="0"/>
              </a:endParaRPr>
            </a:p>
          </p:txBody>
        </p:sp>
      </p:grpSp>
    </p:spTree>
  </p:cSld>
  <p:clrMapOvr>
    <a:masterClrMapping/>
  </p:clrMapOvr>
  <p:transition spd="med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95550" y="549276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i="1">
                <a:solidFill>
                  <a:srgbClr val="0000FF"/>
                </a:solidFill>
                <a:latin typeface="Arial" pitchFamily="34" charset="0"/>
              </a:rPr>
              <a:t>Tiết học đến đây là kết thúc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855913" y="4735513"/>
            <a:ext cx="6254750" cy="200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CẢM ƠN QUÝ THẦY CÔ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992313" y="21336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FF00"/>
                </a:solidFill>
                <a:latin typeface="Arial" pitchFamily="34" charset="0"/>
              </a:rPr>
              <a:t>Hình 1</a:t>
            </a:r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781301"/>
            <a:ext cx="4248150" cy="2493963"/>
          </a:xfrm>
          <a:noFill/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492375" y="4876801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E1EBF7">
                    <a:lumMod val="10000"/>
                  </a:srgbClr>
                </a:solidFill>
                <a:latin typeface="Arial" charset="0"/>
              </a:rPr>
              <a:t>Hình 3</a:t>
            </a:r>
          </a:p>
        </p:txBody>
      </p:sp>
      <p:pic>
        <p:nvPicPr>
          <p:cNvPr id="5126" name="Picture 10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781300"/>
            <a:ext cx="42846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6172200" y="48768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0000"/>
                </a:solidFill>
                <a:latin typeface="Arial" pitchFamily="34" charset="0"/>
              </a:rPr>
              <a:t>Hình 4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905000" y="5445125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Nêu hoạt động của các bạn thiếu nhi các nước trên thế giới trong mỗi hình.</a:t>
            </a:r>
          </a:p>
        </p:txBody>
      </p:sp>
      <p:pic>
        <p:nvPicPr>
          <p:cNvPr id="5129" name="Picture 13" descr="images1072223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0"/>
            <a:ext cx="44275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6311901" y="21336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10203"/>
                </a:solidFill>
                <a:latin typeface="Times New Roman" pitchFamily="18" charset="0"/>
              </a:rPr>
              <a:t>Hình 2</a:t>
            </a:r>
            <a:endParaRPr lang="vi-VN" altLang="vi-VN" sz="3200">
              <a:solidFill>
                <a:srgbClr val="01020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989139"/>
            <a:ext cx="72723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24001" y="5445125"/>
            <a:ext cx="9396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Hình 1: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Nam đang chụp hình lưu niệm cùng các bạn thiếu nhi trên thế giới.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738438" y="142875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5310188" y="9286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6151" name="Straight Connector 10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s1072223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844676"/>
            <a:ext cx="53292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49439" y="5457825"/>
            <a:ext cx="8783637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Hình 2: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– Nhật đang giao lưu bóng đá.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2738438" y="1292226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5310188" y="7731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7175" name="Straight Connector 10"/>
          <p:cNvCxnSpPr>
            <a:cxnSpLocks noChangeShapeType="1"/>
          </p:cNvCxnSpPr>
          <p:nvPr/>
        </p:nvCxnSpPr>
        <p:spPr bwMode="auto">
          <a:xfrm>
            <a:off x="5238751" y="642939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209801" y="5648325"/>
            <a:ext cx="84232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Hình 3: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Nam cùng các bạn thiếu nhi các nước đang học nhóm.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000251"/>
            <a:ext cx="74168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738438" y="1357314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310188" y="85725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8199" name="Straight Connector 10"/>
          <p:cNvCxnSpPr>
            <a:cxnSpLocks noChangeShapeType="1"/>
          </p:cNvCxnSpPr>
          <p:nvPr/>
        </p:nvCxnSpPr>
        <p:spPr bwMode="auto">
          <a:xfrm>
            <a:off x="5238751" y="714375"/>
            <a:ext cx="1571625" cy="1588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2000251"/>
            <a:ext cx="58086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309814" y="5589588"/>
            <a:ext cx="8143875" cy="1128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Hình 4: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Các bạn thiếu nhi Việt Nam đang</a:t>
            </a:r>
            <a:r>
              <a:rPr lang="en-US" altLang="vi-VN" sz="3600" b="1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ca múa cùng các bạn thiếu nhi thế giới.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9223" name="Straight Connector 11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lowchart: Punched Tape 5"/>
          <p:cNvSpPr>
            <a:spLocks noChangeArrowheads="1"/>
          </p:cNvSpPr>
          <p:nvPr/>
        </p:nvSpPr>
        <p:spPr bwMode="auto">
          <a:xfrm>
            <a:off x="1809750" y="2500313"/>
            <a:ext cx="8572500" cy="2786062"/>
          </a:xfrm>
          <a:prstGeom prst="flowChartPunchedTape">
            <a:avLst/>
          </a:prstGeom>
          <a:solidFill>
            <a:srgbClr val="FF99CC"/>
          </a:solidFill>
          <a:ln w="9525" algn="ctr">
            <a:solidFill>
              <a:srgbClr val="FFFF00">
                <a:alpha val="63136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5B5249"/>
                </a:solidFill>
                <a:latin typeface="HP001 4 hàng" pitchFamily="34" charset="0"/>
              </a:rPr>
              <a:t> </a:t>
            </a: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Em có suy nghĩ gì về tình cảm giữa thiếu nhi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33CC"/>
                </a:solidFill>
                <a:latin typeface="HP001 4 hàng" pitchFamily="34" charset="0"/>
              </a:rPr>
              <a:t>Việt Nam và thiếu nhi quốc tế?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0246" name="Straight Connector 11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original_metal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620964"/>
            <a:ext cx="38163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Go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659064"/>
            <a:ext cx="9366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92" name="WordArt 8"/>
          <p:cNvSpPr>
            <a:spLocks noChangeArrowheads="1" noChangeShapeType="1" noTextEdit="1"/>
          </p:cNvSpPr>
          <p:nvPr/>
        </p:nvSpPr>
        <p:spPr bwMode="auto">
          <a:xfrm>
            <a:off x="4800600" y="3400426"/>
            <a:ext cx="3455988" cy="27654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DU LÞCH THÕ GIíI</a:t>
            </a:r>
          </a:p>
        </p:txBody>
      </p:sp>
      <p:sp>
        <p:nvSpPr>
          <p:cNvPr id="425993" name="WordArt 9"/>
          <p:cNvSpPr>
            <a:spLocks noChangeArrowheads="1" noChangeShapeType="1" noTextEdit="1"/>
          </p:cNvSpPr>
          <p:nvPr/>
        </p:nvSpPr>
        <p:spPr bwMode="auto">
          <a:xfrm rot="-375568">
            <a:off x="4751389" y="2635251"/>
            <a:ext cx="3576637" cy="3241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3300"/>
                    </a:gs>
                  </a:gsLst>
                  <a:lin ang="5400000" scaled="1"/>
                </a:gradFill>
              </a:rPr>
              <a:t>DU LÞCH THÕ GIíI</a:t>
            </a:r>
          </a:p>
        </p:txBody>
      </p:sp>
      <p:pic>
        <p:nvPicPr>
          <p:cNvPr id="11270" name="Picture 10" descr="original_4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2765425"/>
            <a:ext cx="13684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2738438" y="1435101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HP001 4 hàng" pitchFamily="34" charset="0"/>
              </a:rPr>
              <a:t>Đoàn kết với thiếu nhi quốc tế (tiết1)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5310188" y="91598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2060"/>
                </a:solidFill>
                <a:latin typeface="HP001 4 hàng" pitchFamily="34" charset="0"/>
              </a:rPr>
              <a:t>Đạo đức</a:t>
            </a:r>
          </a:p>
        </p:txBody>
      </p:sp>
      <p:cxnSp>
        <p:nvCxnSpPr>
          <p:cNvPr id="11274" name="Straight Connector 14"/>
          <p:cNvCxnSpPr>
            <a:cxnSpLocks noChangeShapeType="1"/>
          </p:cNvCxnSpPr>
          <p:nvPr/>
        </p:nvCxnSpPr>
        <p:spPr bwMode="auto">
          <a:xfrm>
            <a:off x="5238751" y="785814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2" grpId="0" animBg="1"/>
      <p:bldP spid="425993" grpId="0" animBg="1"/>
    </p:bld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ln w="9525" cap="flat" cmpd="sng" algn="ctr">
          <a:solidFill>
            <a:schemeClr val="tx1">
              <a:alpha val="63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stot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ln w="9525" cap="flat" cmpd="sng" algn="ctr">
          <a:solidFill>
            <a:schemeClr val="tx1">
              <a:alpha val="63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stote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Widescreen</PresentationFormat>
  <Paragraphs>132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.VnAristote</vt:lpstr>
      <vt:lpstr>.VnTime</vt:lpstr>
      <vt:lpstr>Arial</vt:lpstr>
      <vt:lpstr>Calibri</vt:lpstr>
      <vt:lpstr>HP001 4 hàng</vt:lpstr>
      <vt:lpstr>HP001 4 hang 1 ô ly</vt:lpstr>
      <vt:lpstr>Times New Roman</vt:lpstr>
      <vt:lpstr>Wingdings</vt:lpstr>
      <vt:lpstr>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Bày tỏ ý kiến</vt:lpstr>
      <vt:lpstr>5. Các bạn nhỏ nước ngoài ở rất xa nên không thể ủng hộ hay giao lưu với các bạn.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2021-01-17T12:53:43Z</dcterms:created>
  <dcterms:modified xsi:type="dcterms:W3CDTF">2021-01-17T12:54:14Z</dcterms:modified>
</cp:coreProperties>
</file>