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38" r:id="rId2"/>
    <p:sldId id="316" r:id="rId3"/>
    <p:sldId id="325" r:id="rId4"/>
    <p:sldId id="318" r:id="rId5"/>
    <p:sldId id="320" r:id="rId6"/>
    <p:sldId id="335" r:id="rId7"/>
    <p:sldId id="353" r:id="rId8"/>
    <p:sldId id="340" r:id="rId9"/>
    <p:sldId id="341" r:id="rId10"/>
    <p:sldId id="342" r:id="rId11"/>
    <p:sldId id="343" r:id="rId12"/>
    <p:sldId id="344" r:id="rId13"/>
    <p:sldId id="345" r:id="rId14"/>
    <p:sldId id="352" r:id="rId15"/>
    <p:sldId id="346" r:id="rId16"/>
    <p:sldId id="347" r:id="rId17"/>
    <p:sldId id="311" r:id="rId18"/>
    <p:sldId id="312" r:id="rId19"/>
    <p:sldId id="313" r:id="rId20"/>
    <p:sldId id="314" r:id="rId21"/>
    <p:sldId id="350" r:id="rId22"/>
    <p:sldId id="351" r:id="rId23"/>
    <p:sldId id="349" r:id="rId24"/>
    <p:sldId id="35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87B211-3D94-4AE5-B9DD-E57E77C0BF44}" type="datetimeFigureOut">
              <a:rPr lang="en-US" smtClean="0"/>
              <a:t>11/26/2020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5DAB6-7CAE-4D8C-AF8D-CC77017E09FF}" type="slidenum">
              <a:rPr lang="en-US" smtClean="0"/>
              <a:t>‹#›</a:t>
            </a:fld>
            <a:endParaRPr lang="en-US"/>
          </a:p>
        </p:txBody>
      </p:sp>
    </p:spTree>
    <p:extLst>
      <p:ext uri="{BB962C8B-B14F-4D97-AF65-F5344CB8AC3E}">
        <p14:creationId xmlns:p14="http://schemas.microsoft.com/office/powerpoint/2010/main" val="2982982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D183A9-DC11-46E4-8482-6BCE237166D3}"/>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583D89ED-4C26-4AB9-8F0A-B2342B0D19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18E29A26-003F-48AE-9F04-C3484A2F63C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345E9D-FFB9-4BA3-9847-CADC45C5C58E}" type="slidenum">
              <a:rPr kumimoji="0" lang="vi-VN"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vi-VN"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9C7C37C-5441-46D0-A68C-373F08FD9806}"/>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35370F15-4474-4C1A-B66A-02539CD2AC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4FE38D63-BC30-4BCE-A633-8F633B67C420}"/>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916A98-22BA-4C8F-9EE8-A9244EABFA48}" type="slidenum">
              <a:rPr kumimoji="0" lang="vi-VN"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vi-VN"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1CDEC3D-D3C4-485D-8155-FC5C3DA6F6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61F99A-AD01-4B6E-8CA3-416C909512E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23" name="Rectangle 2">
            <a:extLst>
              <a:ext uri="{FF2B5EF4-FFF2-40B4-BE49-F238E27FC236}">
                <a16:creationId xmlns:a16="http://schemas.microsoft.com/office/drawing/2014/main" id="{F25D9AE4-948A-4C38-B9F0-073F3FDC3D3A}"/>
              </a:ext>
            </a:extLst>
          </p:cNvPr>
          <p:cNvSpPr>
            <a:spLocks noRot="1" noChangeArrowheads="1" noTextEdit="1"/>
          </p:cNvSpPr>
          <p:nvPr>
            <p:ph type="sldImg"/>
          </p:nvPr>
        </p:nvSpPr>
        <p:spPr>
          <a:ln/>
        </p:spPr>
      </p:sp>
      <p:sp>
        <p:nvSpPr>
          <p:cNvPr id="30724" name="Rectangle 3">
            <a:extLst>
              <a:ext uri="{FF2B5EF4-FFF2-40B4-BE49-F238E27FC236}">
                <a16:creationId xmlns:a16="http://schemas.microsoft.com/office/drawing/2014/main" id="{49DA0A05-72E8-40F1-A774-1069D5EBF7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790AE752-093E-4B25-9B7A-F6B35D75D6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A498CE-93E6-478C-801F-35113B0E154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47" name="Rectangle 2">
            <a:extLst>
              <a:ext uri="{FF2B5EF4-FFF2-40B4-BE49-F238E27FC236}">
                <a16:creationId xmlns:a16="http://schemas.microsoft.com/office/drawing/2014/main" id="{09E1A62C-2107-4A4F-9B5C-20753B0100EE}"/>
              </a:ext>
            </a:extLst>
          </p:cNvPr>
          <p:cNvSpPr>
            <a:spLocks noRot="1" noChangeArrowheads="1" noTextEdit="1"/>
          </p:cNvSpPr>
          <p:nvPr>
            <p:ph type="sldImg"/>
          </p:nvPr>
        </p:nvSpPr>
        <p:spPr>
          <a:ln/>
        </p:spPr>
      </p:sp>
      <p:sp>
        <p:nvSpPr>
          <p:cNvPr id="31748" name="Rectangle 3">
            <a:extLst>
              <a:ext uri="{FF2B5EF4-FFF2-40B4-BE49-F238E27FC236}">
                <a16:creationId xmlns:a16="http://schemas.microsoft.com/office/drawing/2014/main" id="{F25F38E4-FA4A-4D33-893F-A94EA68869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4844731-6D35-4C4B-84B5-27D8E7F87D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D854E5-D5E0-417F-AAC4-39D5B979125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771" name="Rectangle 2">
            <a:extLst>
              <a:ext uri="{FF2B5EF4-FFF2-40B4-BE49-F238E27FC236}">
                <a16:creationId xmlns:a16="http://schemas.microsoft.com/office/drawing/2014/main" id="{EB52DFEF-EBD7-45D7-AF6B-59802C40DDDD}"/>
              </a:ext>
            </a:extLst>
          </p:cNvPr>
          <p:cNvSpPr>
            <a:spLocks noRot="1" noChangeArrowheads="1" noTextEdit="1"/>
          </p:cNvSpPr>
          <p:nvPr>
            <p:ph type="sldImg"/>
          </p:nvPr>
        </p:nvSpPr>
        <p:spPr>
          <a:ln/>
        </p:spPr>
      </p:sp>
      <p:sp>
        <p:nvSpPr>
          <p:cNvPr id="32772" name="Rectangle 3">
            <a:extLst>
              <a:ext uri="{FF2B5EF4-FFF2-40B4-BE49-F238E27FC236}">
                <a16:creationId xmlns:a16="http://schemas.microsoft.com/office/drawing/2014/main" id="{BA2CD68B-7098-4EC3-A0B5-99A7636BFD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DE0D5F86-0EEB-4DD2-B914-0EFE2B474D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6ECC71-1514-4F6F-831E-980616E71DD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565C4491-EC98-4EBD-BC60-292A219336D9}"/>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A73D2583-FF1F-4864-8332-DF82DA36A5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90E8FFE-2304-4FF3-8B46-9314498D631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27900AA-05FE-483E-ABC3-A6DD6B97CF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C65798-974C-40B4-8BCA-A8D38F32E913}"/>
              </a:ext>
            </a:extLst>
          </p:cNvPr>
          <p:cNvSpPr>
            <a:spLocks noGrp="1"/>
          </p:cNvSpPr>
          <p:nvPr>
            <p:ph type="sldNum" sz="quarter" idx="12"/>
          </p:nvPr>
        </p:nvSpPr>
        <p:spPr/>
        <p:txBody>
          <a:bodyPr/>
          <a:lstStyle>
            <a:lvl1pPr>
              <a:defRPr/>
            </a:lvl1pPr>
          </a:lstStyle>
          <a:p>
            <a:fld id="{531FDFB2-3DE8-43F7-B0C2-8DA55E2730F1}" type="slidenum">
              <a:rPr lang="en-US" altLang="en-US"/>
              <a:pPr/>
              <a:t>‹#›</a:t>
            </a:fld>
            <a:endParaRPr lang="en-US" altLang="en-US"/>
          </a:p>
        </p:txBody>
      </p:sp>
    </p:spTree>
    <p:extLst>
      <p:ext uri="{BB962C8B-B14F-4D97-AF65-F5344CB8AC3E}">
        <p14:creationId xmlns:p14="http://schemas.microsoft.com/office/powerpoint/2010/main" val="44088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1B15FE-6067-4E17-AC8F-35C274DEA4B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9509374-CEEF-4898-8F24-096E31E302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018715-160F-4714-9A03-4B0D2DA5AB41}"/>
              </a:ext>
            </a:extLst>
          </p:cNvPr>
          <p:cNvSpPr>
            <a:spLocks noGrp="1"/>
          </p:cNvSpPr>
          <p:nvPr>
            <p:ph type="sldNum" sz="quarter" idx="12"/>
          </p:nvPr>
        </p:nvSpPr>
        <p:spPr/>
        <p:txBody>
          <a:bodyPr/>
          <a:lstStyle>
            <a:lvl1pPr>
              <a:defRPr/>
            </a:lvl1pPr>
          </a:lstStyle>
          <a:p>
            <a:fld id="{A3F21F0D-6595-4E68-9F9C-1DD8490555BD}" type="slidenum">
              <a:rPr lang="en-US" altLang="en-US"/>
              <a:pPr/>
              <a:t>‹#›</a:t>
            </a:fld>
            <a:endParaRPr lang="en-US" altLang="en-US" sz="1400"/>
          </a:p>
        </p:txBody>
      </p:sp>
    </p:spTree>
    <p:extLst>
      <p:ext uri="{BB962C8B-B14F-4D97-AF65-F5344CB8AC3E}">
        <p14:creationId xmlns:p14="http://schemas.microsoft.com/office/powerpoint/2010/main" val="234477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CF684-98DB-4F47-8245-4FA0AC5772C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940F48C-636E-48ED-BB57-69120E6CFE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229EDC-7B9A-49AC-AD44-98342C4B2038}"/>
              </a:ext>
            </a:extLst>
          </p:cNvPr>
          <p:cNvSpPr>
            <a:spLocks noGrp="1"/>
          </p:cNvSpPr>
          <p:nvPr>
            <p:ph type="sldNum" sz="quarter" idx="12"/>
          </p:nvPr>
        </p:nvSpPr>
        <p:spPr/>
        <p:txBody>
          <a:bodyPr/>
          <a:lstStyle>
            <a:lvl1pPr>
              <a:defRPr/>
            </a:lvl1pPr>
          </a:lstStyle>
          <a:p>
            <a:fld id="{54903465-E5C7-4569-954D-6F5D3321615E}" type="slidenum">
              <a:rPr lang="en-US" altLang="en-US"/>
              <a:pPr/>
              <a:t>‹#›</a:t>
            </a:fld>
            <a:endParaRPr lang="en-US" altLang="en-US" sz="1400"/>
          </a:p>
        </p:txBody>
      </p:sp>
    </p:spTree>
    <p:extLst>
      <p:ext uri="{BB962C8B-B14F-4D97-AF65-F5344CB8AC3E}">
        <p14:creationId xmlns:p14="http://schemas.microsoft.com/office/powerpoint/2010/main" val="3100241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882421CC-B1A8-4A4B-AB4D-E4F05C35C99C}"/>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B72983D-DAEA-4FC0-9C4B-7A65FD163C3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9CD7D65-F647-4F96-9D0E-707F5AE74B2C}"/>
              </a:ext>
            </a:extLst>
          </p:cNvPr>
          <p:cNvSpPr>
            <a:spLocks noGrp="1"/>
          </p:cNvSpPr>
          <p:nvPr>
            <p:ph type="sldNum" sz="quarter" idx="12"/>
          </p:nvPr>
        </p:nvSpPr>
        <p:spPr/>
        <p:txBody>
          <a:bodyPr/>
          <a:lstStyle>
            <a:lvl1pPr>
              <a:defRPr/>
            </a:lvl1pPr>
          </a:lstStyle>
          <a:p>
            <a:fld id="{DDB665F0-9391-4DDE-B7CB-9BB30FDEA407}" type="slidenum">
              <a:rPr lang="en-US" altLang="en-US"/>
              <a:pPr/>
              <a:t>‹#›</a:t>
            </a:fld>
            <a:endParaRPr lang="en-US" altLang="en-US" sz="1400"/>
          </a:p>
        </p:txBody>
      </p:sp>
    </p:spTree>
    <p:extLst>
      <p:ext uri="{BB962C8B-B14F-4D97-AF65-F5344CB8AC3E}">
        <p14:creationId xmlns:p14="http://schemas.microsoft.com/office/powerpoint/2010/main" val="308265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857A8-1874-4B19-83AD-98557344300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97836F9-1EDB-4E16-AABF-D330131A05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79F99E-DF5F-4FC8-B5B0-99A2A67B25D3}"/>
              </a:ext>
            </a:extLst>
          </p:cNvPr>
          <p:cNvSpPr>
            <a:spLocks noGrp="1"/>
          </p:cNvSpPr>
          <p:nvPr>
            <p:ph type="sldNum" sz="quarter" idx="12"/>
          </p:nvPr>
        </p:nvSpPr>
        <p:spPr/>
        <p:txBody>
          <a:bodyPr/>
          <a:lstStyle>
            <a:lvl1pPr>
              <a:defRPr/>
            </a:lvl1pPr>
          </a:lstStyle>
          <a:p>
            <a:fld id="{EDF5CABE-6553-4CF2-A371-BA6AFB4FE8D8}" type="slidenum">
              <a:rPr lang="en-US" altLang="en-US"/>
              <a:pPr/>
              <a:t>‹#›</a:t>
            </a:fld>
            <a:endParaRPr lang="en-US" altLang="en-US" sz="1400"/>
          </a:p>
        </p:txBody>
      </p:sp>
    </p:spTree>
    <p:extLst>
      <p:ext uri="{BB962C8B-B14F-4D97-AF65-F5344CB8AC3E}">
        <p14:creationId xmlns:p14="http://schemas.microsoft.com/office/powerpoint/2010/main" val="384530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9292A4-9A7F-400E-9D08-88A5C2C561F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BCC6F21-F49B-4B83-8990-17A862191C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88CFA8-0D39-46DC-9E91-D1930AB7E3AB}"/>
              </a:ext>
            </a:extLst>
          </p:cNvPr>
          <p:cNvSpPr>
            <a:spLocks noGrp="1"/>
          </p:cNvSpPr>
          <p:nvPr>
            <p:ph type="sldNum" sz="quarter" idx="12"/>
          </p:nvPr>
        </p:nvSpPr>
        <p:spPr/>
        <p:txBody>
          <a:bodyPr/>
          <a:lstStyle>
            <a:lvl1pPr>
              <a:defRPr/>
            </a:lvl1pPr>
          </a:lstStyle>
          <a:p>
            <a:fld id="{BE0A14B6-85E9-4C90-9365-73DFBEDA2D1F}" type="slidenum">
              <a:rPr lang="en-US" altLang="en-US"/>
              <a:pPr/>
              <a:t>‹#›</a:t>
            </a:fld>
            <a:endParaRPr lang="en-US" altLang="en-US" sz="1400"/>
          </a:p>
        </p:txBody>
      </p:sp>
    </p:spTree>
    <p:extLst>
      <p:ext uri="{BB962C8B-B14F-4D97-AF65-F5344CB8AC3E}">
        <p14:creationId xmlns:p14="http://schemas.microsoft.com/office/powerpoint/2010/main" val="7470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13AF923-1112-4196-982E-0BE1A7473DD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D2BCADF-54E2-4075-B416-62EFC7B77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285CC0C-389C-4B42-A1C1-EDEFB282FB74}"/>
              </a:ext>
            </a:extLst>
          </p:cNvPr>
          <p:cNvSpPr>
            <a:spLocks noGrp="1"/>
          </p:cNvSpPr>
          <p:nvPr>
            <p:ph type="sldNum" sz="quarter" idx="12"/>
          </p:nvPr>
        </p:nvSpPr>
        <p:spPr/>
        <p:txBody>
          <a:bodyPr/>
          <a:lstStyle>
            <a:lvl1pPr>
              <a:defRPr/>
            </a:lvl1pPr>
          </a:lstStyle>
          <a:p>
            <a:fld id="{DAD4EF25-F769-4060-8C98-C1ECC5427439}" type="slidenum">
              <a:rPr lang="en-US" altLang="en-US"/>
              <a:pPr/>
              <a:t>‹#›</a:t>
            </a:fld>
            <a:endParaRPr lang="en-US" altLang="en-US" sz="1400"/>
          </a:p>
        </p:txBody>
      </p:sp>
    </p:spTree>
    <p:extLst>
      <p:ext uri="{BB962C8B-B14F-4D97-AF65-F5344CB8AC3E}">
        <p14:creationId xmlns:p14="http://schemas.microsoft.com/office/powerpoint/2010/main" val="3717666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330ABAE-F382-4CCA-928F-2A091A6C4937}"/>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D1CBFC4A-188B-4230-958C-A221BC80B42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C7349D7-C5D0-4B7A-81AF-D2661B0E98E6}"/>
              </a:ext>
            </a:extLst>
          </p:cNvPr>
          <p:cNvSpPr>
            <a:spLocks noGrp="1"/>
          </p:cNvSpPr>
          <p:nvPr>
            <p:ph type="sldNum" sz="quarter" idx="12"/>
          </p:nvPr>
        </p:nvSpPr>
        <p:spPr/>
        <p:txBody>
          <a:bodyPr/>
          <a:lstStyle>
            <a:lvl1pPr>
              <a:defRPr/>
            </a:lvl1pPr>
          </a:lstStyle>
          <a:p>
            <a:fld id="{3AE418FF-E959-4E72-95C5-377F9E1E4115}" type="slidenum">
              <a:rPr lang="en-US" altLang="en-US"/>
              <a:pPr/>
              <a:t>‹#›</a:t>
            </a:fld>
            <a:endParaRPr lang="en-US" altLang="en-US" sz="1400"/>
          </a:p>
        </p:txBody>
      </p:sp>
    </p:spTree>
    <p:extLst>
      <p:ext uri="{BB962C8B-B14F-4D97-AF65-F5344CB8AC3E}">
        <p14:creationId xmlns:p14="http://schemas.microsoft.com/office/powerpoint/2010/main" val="409833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E082D59-0B1B-41DC-B82D-1D3AB25EDE1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BE58A46C-18B1-42FD-B223-DB4276956C9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8251C39-C529-4AA3-8FB4-F5A9BE2D6CC2}"/>
              </a:ext>
            </a:extLst>
          </p:cNvPr>
          <p:cNvSpPr>
            <a:spLocks noGrp="1"/>
          </p:cNvSpPr>
          <p:nvPr>
            <p:ph type="sldNum" sz="quarter" idx="12"/>
          </p:nvPr>
        </p:nvSpPr>
        <p:spPr/>
        <p:txBody>
          <a:bodyPr/>
          <a:lstStyle>
            <a:lvl1pPr>
              <a:defRPr/>
            </a:lvl1pPr>
          </a:lstStyle>
          <a:p>
            <a:fld id="{8A0F7693-6602-41AA-AD64-4C47871EDF85}" type="slidenum">
              <a:rPr lang="en-US" altLang="en-US"/>
              <a:pPr/>
              <a:t>‹#›</a:t>
            </a:fld>
            <a:endParaRPr lang="en-US" altLang="en-US" sz="1400"/>
          </a:p>
        </p:txBody>
      </p:sp>
    </p:spTree>
    <p:extLst>
      <p:ext uri="{BB962C8B-B14F-4D97-AF65-F5344CB8AC3E}">
        <p14:creationId xmlns:p14="http://schemas.microsoft.com/office/powerpoint/2010/main" val="3874150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72718A-8485-479D-93EA-37B3B0A14F5A}"/>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910B0759-F78C-46DD-904B-406428CC8ED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F1687C2-D53A-46A7-AF91-3D83904692F5}"/>
              </a:ext>
            </a:extLst>
          </p:cNvPr>
          <p:cNvSpPr>
            <a:spLocks noGrp="1"/>
          </p:cNvSpPr>
          <p:nvPr>
            <p:ph type="sldNum" sz="quarter" idx="12"/>
          </p:nvPr>
        </p:nvSpPr>
        <p:spPr/>
        <p:txBody>
          <a:bodyPr/>
          <a:lstStyle>
            <a:lvl1pPr>
              <a:defRPr/>
            </a:lvl1pPr>
          </a:lstStyle>
          <a:p>
            <a:fld id="{9091D729-3F37-4EDE-A668-520DBE0977FD}" type="slidenum">
              <a:rPr lang="en-US" altLang="en-US"/>
              <a:pPr/>
              <a:t>‹#›</a:t>
            </a:fld>
            <a:endParaRPr lang="en-US" altLang="en-US" sz="1400"/>
          </a:p>
        </p:txBody>
      </p:sp>
    </p:spTree>
    <p:extLst>
      <p:ext uri="{BB962C8B-B14F-4D97-AF65-F5344CB8AC3E}">
        <p14:creationId xmlns:p14="http://schemas.microsoft.com/office/powerpoint/2010/main" val="334370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6528D89-4959-4BA4-BF2C-1F33A3BC047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759B611-050C-4FBF-9B8A-21A0E11881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4872629-ED0A-4142-8921-833769D0CBE7}"/>
              </a:ext>
            </a:extLst>
          </p:cNvPr>
          <p:cNvSpPr>
            <a:spLocks noGrp="1"/>
          </p:cNvSpPr>
          <p:nvPr>
            <p:ph type="sldNum" sz="quarter" idx="12"/>
          </p:nvPr>
        </p:nvSpPr>
        <p:spPr/>
        <p:txBody>
          <a:bodyPr/>
          <a:lstStyle>
            <a:lvl1pPr>
              <a:defRPr/>
            </a:lvl1pPr>
          </a:lstStyle>
          <a:p>
            <a:fld id="{90E0B2B9-C77E-424E-8A82-95BCE993204A}" type="slidenum">
              <a:rPr lang="en-US" altLang="en-US"/>
              <a:pPr/>
              <a:t>‹#›</a:t>
            </a:fld>
            <a:endParaRPr lang="en-US" altLang="en-US" sz="1400"/>
          </a:p>
        </p:txBody>
      </p:sp>
    </p:spTree>
    <p:extLst>
      <p:ext uri="{BB962C8B-B14F-4D97-AF65-F5344CB8AC3E}">
        <p14:creationId xmlns:p14="http://schemas.microsoft.com/office/powerpoint/2010/main" val="2856210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D3D9071-CF1C-4719-9013-46426E47231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950FFB8-7D94-4404-9B73-AAC6C5F02F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000AA3-BE82-42DE-ACF0-108F8E9E6887}"/>
              </a:ext>
            </a:extLst>
          </p:cNvPr>
          <p:cNvSpPr>
            <a:spLocks noGrp="1"/>
          </p:cNvSpPr>
          <p:nvPr>
            <p:ph type="sldNum" sz="quarter" idx="12"/>
          </p:nvPr>
        </p:nvSpPr>
        <p:spPr/>
        <p:txBody>
          <a:bodyPr/>
          <a:lstStyle>
            <a:lvl1pPr>
              <a:defRPr/>
            </a:lvl1pPr>
          </a:lstStyle>
          <a:p>
            <a:fld id="{B215861A-1771-4509-97DB-26CFA7BB7628}" type="slidenum">
              <a:rPr lang="en-US" altLang="en-US"/>
              <a:pPr/>
              <a:t>‹#›</a:t>
            </a:fld>
            <a:endParaRPr lang="en-US" altLang="en-US" sz="1400"/>
          </a:p>
        </p:txBody>
      </p:sp>
    </p:spTree>
    <p:extLst>
      <p:ext uri="{BB962C8B-B14F-4D97-AF65-F5344CB8AC3E}">
        <p14:creationId xmlns:p14="http://schemas.microsoft.com/office/powerpoint/2010/main" val="256943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4529426-2DB8-4B23-A923-86AFA7F5537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79DDDF-3534-439A-83AA-C401898EA23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843F766-6753-4239-8CDF-D584A60B779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26BCFD3C-B75C-4007-B165-520DB7D72A4A}"/>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DCB7CDDA-6ED3-4FC8-AFAE-5F7DD7BA63A1}"/>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8F520E7-F1FA-43CE-B831-33016FD95D79}" type="slidenum">
              <a:rPr lang="en-US" altLang="en-US"/>
              <a:pPr/>
              <a:t>‹#›</a:t>
            </a:fld>
            <a:endParaRPr lang="en-US" altLang="en-US" sz="1400"/>
          </a:p>
        </p:txBody>
      </p:sp>
    </p:spTree>
    <p:extLst>
      <p:ext uri="{BB962C8B-B14F-4D97-AF65-F5344CB8AC3E}">
        <p14:creationId xmlns:p14="http://schemas.microsoft.com/office/powerpoint/2010/main" val="4162713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Frames PPT 032">
            <a:extLst>
              <a:ext uri="{FF2B5EF4-FFF2-40B4-BE49-F238E27FC236}">
                <a16:creationId xmlns:a16="http://schemas.microsoft.com/office/drawing/2014/main" id="{A6985B3D-7E41-44FF-AAD9-7B13FB09B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11">
            <a:extLst>
              <a:ext uri="{FF2B5EF4-FFF2-40B4-BE49-F238E27FC236}">
                <a16:creationId xmlns:a16="http://schemas.microsoft.com/office/drawing/2014/main" id="{22ACA708-D1BF-4453-A98B-AB019DF894E2}"/>
              </a:ext>
            </a:extLst>
          </p:cNvPr>
          <p:cNvSpPr txBox="1">
            <a:spLocks noChangeArrowheads="1"/>
          </p:cNvSpPr>
          <p:nvPr/>
        </p:nvSpPr>
        <p:spPr bwMode="auto">
          <a:xfrm>
            <a:off x="2057400" y="2209801"/>
            <a:ext cx="8001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6000" b="1">
                <a:solidFill>
                  <a:srgbClr val="0000FF"/>
                </a:solidFill>
                <a:latin typeface="Arial" panose="020B0604020202020204" pitchFamily="34" charset="0"/>
              </a:rPr>
              <a:t>LUYỆN TỪ VÀ CÂU LỚP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6">
            <a:extLst>
              <a:ext uri="{FF2B5EF4-FFF2-40B4-BE49-F238E27FC236}">
                <a16:creationId xmlns:a16="http://schemas.microsoft.com/office/drawing/2014/main" id="{6F676C95-0F57-4CD6-AC94-D0750FF9B321}"/>
              </a:ext>
            </a:extLst>
          </p:cNvPr>
          <p:cNvSpPr txBox="1">
            <a:spLocks noChangeArrowheads="1"/>
          </p:cNvSpPr>
          <p:nvPr/>
        </p:nvSpPr>
        <p:spPr bwMode="auto">
          <a:xfrm>
            <a:off x="2208214" y="1052513"/>
            <a:ext cx="80660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800" i="1">
                <a:solidFill>
                  <a:srgbClr val="990000"/>
                </a:solidFill>
                <a:latin typeface="Times New Roman" panose="02020603050405020304" pitchFamily="18" charset="0"/>
                <a:cs typeface="Times New Roman" panose="02020603050405020304" pitchFamily="18" charset="0"/>
              </a:rPr>
              <a:t> Bài 2: Trong đoạn trích sau, những hoạt động nào được so sánh với nhau?</a:t>
            </a:r>
          </a:p>
        </p:txBody>
      </p:sp>
      <p:graphicFrame>
        <p:nvGraphicFramePr>
          <p:cNvPr id="47153" name="Group 49">
            <a:extLst>
              <a:ext uri="{FF2B5EF4-FFF2-40B4-BE49-F238E27FC236}">
                <a16:creationId xmlns:a16="http://schemas.microsoft.com/office/drawing/2014/main" id="{0AA3326A-5349-471E-A1D9-1852A48AE28F}"/>
              </a:ext>
            </a:extLst>
          </p:cNvPr>
          <p:cNvGraphicFramePr>
            <a:graphicFrameLocks noGrp="1"/>
          </p:cNvGraphicFramePr>
          <p:nvPr/>
        </p:nvGraphicFramePr>
        <p:xfrm>
          <a:off x="1919288" y="5110164"/>
          <a:ext cx="8424862" cy="1525587"/>
        </p:xfrm>
        <a:graphic>
          <a:graphicData uri="http://schemas.openxmlformats.org/drawingml/2006/table">
            <a:tbl>
              <a:tblPr/>
              <a:tblGrid>
                <a:gridCol w="2393950">
                  <a:extLst>
                    <a:ext uri="{9D8B030D-6E8A-4147-A177-3AD203B41FA5}">
                      <a16:colId xmlns:a16="http://schemas.microsoft.com/office/drawing/2014/main" val="20000"/>
                    </a:ext>
                  </a:extLst>
                </a:gridCol>
                <a:gridCol w="2039937">
                  <a:extLst>
                    <a:ext uri="{9D8B030D-6E8A-4147-A177-3AD203B41FA5}">
                      <a16:colId xmlns:a16="http://schemas.microsoft.com/office/drawing/2014/main" val="20001"/>
                    </a:ext>
                  </a:extLst>
                </a:gridCol>
                <a:gridCol w="1685925">
                  <a:extLst>
                    <a:ext uri="{9D8B030D-6E8A-4147-A177-3AD203B41FA5}">
                      <a16:colId xmlns:a16="http://schemas.microsoft.com/office/drawing/2014/main" val="20002"/>
                    </a:ext>
                  </a:extLst>
                </a:gridCol>
                <a:gridCol w="2305050">
                  <a:extLst>
                    <a:ext uri="{9D8B030D-6E8A-4147-A177-3AD203B41FA5}">
                      <a16:colId xmlns:a16="http://schemas.microsoft.com/office/drawing/2014/main" val="20003"/>
                    </a:ext>
                  </a:extLst>
                </a:gridCol>
              </a:tblGrid>
              <a:tr h="884104">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600" b="0" i="0" u="none" strike="noStrike" cap="none" normalizeH="0" baseline="0">
                          <a:ln>
                            <a:noFill/>
                          </a:ln>
                          <a:solidFill>
                            <a:schemeClr val="tx1"/>
                          </a:solidFill>
                          <a:effectLst/>
                          <a:latin typeface="Times New Roman" pitchFamily="18" charset="0"/>
                          <a:cs typeface="Times New Roman" pitchFamily="18" charset="0"/>
                        </a:rPr>
                        <a:t>Sự vật, con vật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600" b="0" i="0" u="none" strike="noStrike" cap="none" normalizeH="0" baseline="0">
                          <a:ln>
                            <a:noFill/>
                          </a:ln>
                          <a:solidFill>
                            <a:schemeClr val="tx1"/>
                          </a:solidFill>
                          <a:effectLst/>
                          <a:latin typeface="Times New Roman" pitchFamily="18" charset="0"/>
                          <a:cs typeface="Times New Roman" pitchFamily="18" charset="0"/>
                        </a:rPr>
                        <a:t>Hoạt động</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600" b="0" i="0" u="none" strike="noStrike" cap="none" normalizeH="0" baseline="0">
                          <a:ln>
                            <a:noFill/>
                          </a:ln>
                          <a:solidFill>
                            <a:schemeClr val="tx1"/>
                          </a:solidFill>
                          <a:effectLst/>
                          <a:latin typeface="Times New Roman" pitchFamily="18" charset="0"/>
                          <a:cs typeface="Times New Roman" pitchFamily="18" charset="0"/>
                        </a:rPr>
                        <a:t>Từ  so sánh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600" b="0" i="0" u="none" strike="noStrike" cap="none" normalizeH="0" baseline="0">
                          <a:ln>
                            <a:noFill/>
                          </a:ln>
                          <a:solidFill>
                            <a:schemeClr val="tx1"/>
                          </a:solidFill>
                          <a:effectLst/>
                          <a:latin typeface="Times New Roman" pitchFamily="18" charset="0"/>
                          <a:cs typeface="Times New Roman" pitchFamily="18" charset="0"/>
                        </a:rPr>
                        <a:t>Hoạt động</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1483">
                <a:tc>
                  <a:txBody>
                    <a:bodyPr/>
                    <a:lstStyle/>
                    <a:p>
                      <a:pPr marL="0" marR="0" lvl="0" indent="0" algn="ctr" defTabSz="914400" rtl="0" eaLnBrk="1" fontAlgn="base" latinLnBrk="0" hangingPunct="1">
                        <a:lnSpc>
                          <a:spcPct val="100000"/>
                        </a:lnSpc>
                        <a:spcBef>
                          <a:spcPct val="50000"/>
                        </a:spcBef>
                        <a:spcAft>
                          <a:spcPct val="0"/>
                        </a:spcAft>
                        <a:buClrTx/>
                        <a:buSzTx/>
                        <a:buFont typeface="Arial" charset="0"/>
                        <a:buNone/>
                        <a:tabLst/>
                      </a:pPr>
                      <a:r>
                        <a:rPr kumimoji="0" lang="en-US" sz="2600" b="0" i="0" u="none" strike="noStrike" cap="none" normalizeH="0" baseline="0">
                          <a:ln>
                            <a:noFill/>
                          </a:ln>
                          <a:solidFill>
                            <a:srgbClr val="0000FF"/>
                          </a:solidFill>
                          <a:effectLst/>
                          <a:latin typeface="Arial" charset="0"/>
                        </a:rPr>
                        <a:t>b/ Tàu cau</a:t>
                      </a:r>
                      <a:endParaRPr kumimoji="0" lang="vi-VN" sz="2600" b="0" i="0" u="none" strike="noStrike" cap="none" normalizeH="0" baseline="0">
                        <a:ln>
                          <a:noFill/>
                        </a:ln>
                        <a:solidFill>
                          <a:srgbClr val="0000FF"/>
                        </a:solidFill>
                        <a:effectLst/>
                        <a:latin typeface="Arial" charset="0"/>
                        <a:cs typeface="Times New Roman" pitchFamily="18"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 typeface="Arial" charset="0"/>
                        <a:buNone/>
                        <a:tabLst/>
                      </a:pPr>
                      <a:r>
                        <a:rPr kumimoji="0" lang="en-US" sz="2600" b="0" i="0" u="none" strike="noStrike" cap="none" normalizeH="0" baseline="0">
                          <a:ln>
                            <a:noFill/>
                          </a:ln>
                          <a:solidFill>
                            <a:srgbClr val="00B050"/>
                          </a:solidFill>
                          <a:effectLst/>
                          <a:latin typeface="Arial" charset="0"/>
                        </a:rPr>
                        <a:t>vươn</a:t>
                      </a:r>
                      <a:endParaRPr kumimoji="0" lang="vi-VN" sz="2600" b="0" i="0" u="none" strike="noStrike" cap="none" normalizeH="0" baseline="0">
                        <a:ln>
                          <a:noFill/>
                        </a:ln>
                        <a:solidFill>
                          <a:schemeClr val="tx1"/>
                        </a:solidFill>
                        <a:effectLst/>
                        <a:latin typeface="Arial" charset="0"/>
                        <a:cs typeface="Times New Roman" pitchFamily="18"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600" b="0" i="0" u="none" strike="noStrike" cap="none" normalizeH="0" baseline="0">
                          <a:ln>
                            <a:noFill/>
                          </a:ln>
                          <a:solidFill>
                            <a:srgbClr val="0000FF"/>
                          </a:solidFill>
                          <a:effectLst/>
                          <a:latin typeface="Arial" charset="0"/>
                        </a:rPr>
                        <a:t>như</a:t>
                      </a:r>
                      <a:endParaRPr kumimoji="0" lang="vi-VN" sz="2600" b="0" i="0" u="none" strike="noStrike" cap="none" normalizeH="0" baseline="0">
                        <a:ln>
                          <a:noFill/>
                        </a:ln>
                        <a:solidFill>
                          <a:srgbClr val="0000FF"/>
                        </a:solidFill>
                        <a:effectLst/>
                        <a:latin typeface="Arial"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600" b="0" i="0" u="none" strike="noStrike" cap="none" normalizeH="0" baseline="0">
                          <a:ln>
                            <a:noFill/>
                          </a:ln>
                          <a:solidFill>
                            <a:srgbClr val="0000FF"/>
                          </a:solidFill>
                          <a:effectLst/>
                          <a:latin typeface="Arial" charset="0"/>
                        </a:rPr>
                        <a:t>(tay)</a:t>
                      </a:r>
                      <a:r>
                        <a:rPr kumimoji="0" lang="en-US" sz="2600" b="0" i="0" u="none" strike="noStrike" cap="none" normalizeH="0" baseline="0">
                          <a:ln>
                            <a:noFill/>
                          </a:ln>
                          <a:solidFill>
                            <a:schemeClr val="tx1"/>
                          </a:solidFill>
                          <a:effectLst/>
                          <a:latin typeface="Arial" charset="0"/>
                        </a:rPr>
                        <a:t> </a:t>
                      </a:r>
                      <a:r>
                        <a:rPr kumimoji="0" lang="en-US" sz="2600" b="0" i="0" u="none" strike="noStrike" cap="none" normalizeH="0" baseline="0">
                          <a:ln>
                            <a:noFill/>
                          </a:ln>
                          <a:solidFill>
                            <a:srgbClr val="00B050"/>
                          </a:solidFill>
                          <a:effectLst/>
                          <a:latin typeface="Arial" charset="0"/>
                        </a:rPr>
                        <a:t>vẫy</a:t>
                      </a:r>
                      <a:endParaRPr kumimoji="0" lang="vi-VN" sz="2600" b="0" i="0" u="none" strike="noStrike" cap="none" normalizeH="0" baseline="0">
                        <a:ln>
                          <a:noFill/>
                        </a:ln>
                        <a:solidFill>
                          <a:srgbClr val="00B050"/>
                        </a:solidFill>
                        <a:effectLst/>
                        <a:latin typeface="Arial"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308" name="Text Box 27">
            <a:extLst>
              <a:ext uri="{FF2B5EF4-FFF2-40B4-BE49-F238E27FC236}">
                <a16:creationId xmlns:a16="http://schemas.microsoft.com/office/drawing/2014/main" id="{998A1A00-DAE8-4C1A-BF9F-54F80925EA4F}"/>
              </a:ext>
            </a:extLst>
          </p:cNvPr>
          <p:cNvSpPr txBox="1">
            <a:spLocks noChangeArrowheads="1"/>
          </p:cNvSpPr>
          <p:nvPr/>
        </p:nvSpPr>
        <p:spPr bwMode="auto">
          <a:xfrm>
            <a:off x="4224339" y="1989138"/>
            <a:ext cx="4968875"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800" i="1">
                <a:solidFill>
                  <a:srgbClr val="0000FF"/>
                </a:solidFill>
                <a:latin typeface="Times New Roman" panose="02020603050405020304" pitchFamily="18" charset="0"/>
                <a:cs typeface="Times New Roman" panose="02020603050405020304" pitchFamily="18" charset="0"/>
              </a:rPr>
              <a:t>b/ Cau cao, cao mãi</a:t>
            </a:r>
          </a:p>
          <a:p>
            <a:pPr fontAlgn="base">
              <a:spcBef>
                <a:spcPct val="50000"/>
              </a:spcBef>
              <a:spcAft>
                <a:spcPct val="0"/>
              </a:spcAft>
            </a:pPr>
            <a:r>
              <a:rPr lang="en-US" altLang="en-US" sz="2800" i="1">
                <a:solidFill>
                  <a:srgbClr val="0000FF"/>
                </a:solidFill>
                <a:latin typeface="Times New Roman" panose="02020603050405020304" pitchFamily="18" charset="0"/>
                <a:cs typeface="Times New Roman" panose="02020603050405020304" pitchFamily="18" charset="0"/>
              </a:rPr>
              <a:t>    Tàu vươn giữa trời</a:t>
            </a:r>
          </a:p>
          <a:p>
            <a:pPr fontAlgn="base">
              <a:spcBef>
                <a:spcPct val="50000"/>
              </a:spcBef>
              <a:spcAft>
                <a:spcPct val="0"/>
              </a:spcAft>
            </a:pPr>
            <a:r>
              <a:rPr lang="en-US" altLang="en-US" sz="2800" i="1">
                <a:solidFill>
                  <a:srgbClr val="0000FF"/>
                </a:solidFill>
                <a:latin typeface="Times New Roman" panose="02020603050405020304" pitchFamily="18" charset="0"/>
                <a:cs typeface="Times New Roman" panose="02020603050405020304" pitchFamily="18" charset="0"/>
              </a:rPr>
              <a:t>    Như tay ai vẫy</a:t>
            </a:r>
          </a:p>
          <a:p>
            <a:pPr fontAlgn="base">
              <a:spcBef>
                <a:spcPct val="50000"/>
              </a:spcBef>
              <a:spcAft>
                <a:spcPct val="0"/>
              </a:spcAft>
            </a:pPr>
            <a:r>
              <a:rPr lang="en-US" altLang="en-US" sz="2800" i="1">
                <a:solidFill>
                  <a:srgbClr val="0000FF"/>
                </a:solidFill>
                <a:latin typeface="Times New Roman" panose="02020603050405020304" pitchFamily="18" charset="0"/>
                <a:cs typeface="Times New Roman" panose="02020603050405020304" pitchFamily="18" charset="0"/>
              </a:rPr>
              <a:t>    Hứng làn mưa rơi.</a:t>
            </a:r>
            <a:br>
              <a:rPr lang="en-US" altLang="en-US" sz="2800" i="1">
                <a:solidFill>
                  <a:srgbClr val="0000FF"/>
                </a:solidFill>
                <a:latin typeface="Times New Roman" panose="02020603050405020304" pitchFamily="18" charset="0"/>
                <a:cs typeface="Times New Roman" panose="02020603050405020304" pitchFamily="18" charset="0"/>
              </a:rPr>
            </a:br>
            <a:r>
              <a:rPr lang="en-US" altLang="en-US" sz="2800" i="1">
                <a:solidFill>
                  <a:srgbClr val="0000FF"/>
                </a:solidFill>
                <a:latin typeface="Times New Roman" panose="02020603050405020304" pitchFamily="18" charset="0"/>
                <a:cs typeface="Times New Roman" panose="02020603050405020304" pitchFamily="18" charset="0"/>
              </a:rPr>
              <a:t>                        </a:t>
            </a:r>
            <a:r>
              <a:rPr lang="en-US" altLang="en-US" sz="2800" i="1">
                <a:solidFill>
                  <a:prstClr val="black"/>
                </a:solidFill>
                <a:latin typeface="Times New Roman" panose="02020603050405020304" pitchFamily="18" charset="0"/>
                <a:cs typeface="Times New Roman" panose="02020603050405020304" pitchFamily="18" charset="0"/>
              </a:rPr>
              <a:t>Ngô Viết Dinh</a:t>
            </a:r>
          </a:p>
        </p:txBody>
      </p:sp>
      <p:cxnSp>
        <p:nvCxnSpPr>
          <p:cNvPr id="5" name="Straight Connector 28">
            <a:extLst>
              <a:ext uri="{FF2B5EF4-FFF2-40B4-BE49-F238E27FC236}">
                <a16:creationId xmlns:a16="http://schemas.microsoft.com/office/drawing/2014/main" id="{A0225415-9B8E-40F2-8F8F-432D6C39549B}"/>
              </a:ext>
            </a:extLst>
          </p:cNvPr>
          <p:cNvCxnSpPr/>
          <p:nvPr/>
        </p:nvCxnSpPr>
        <p:spPr>
          <a:xfrm>
            <a:off x="6313488" y="3717925"/>
            <a:ext cx="3810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28">
            <a:extLst>
              <a:ext uri="{FF2B5EF4-FFF2-40B4-BE49-F238E27FC236}">
                <a16:creationId xmlns:a16="http://schemas.microsoft.com/office/drawing/2014/main" id="{B60D7750-F643-4C04-9FFF-0BF03375294C}"/>
              </a:ext>
            </a:extLst>
          </p:cNvPr>
          <p:cNvCxnSpPr/>
          <p:nvPr/>
        </p:nvCxnSpPr>
        <p:spPr>
          <a:xfrm>
            <a:off x="5376863" y="3068638"/>
            <a:ext cx="57626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2311" name="Text Box 4">
            <a:extLst>
              <a:ext uri="{FF2B5EF4-FFF2-40B4-BE49-F238E27FC236}">
                <a16:creationId xmlns:a16="http://schemas.microsoft.com/office/drawing/2014/main" id="{956BC477-347C-4037-A607-B3A464E06FC7}"/>
              </a:ext>
            </a:extLst>
          </p:cNvPr>
          <p:cNvSpPr txBox="1">
            <a:spLocks noChangeArrowheads="1"/>
          </p:cNvSpPr>
          <p:nvPr/>
        </p:nvSpPr>
        <p:spPr bwMode="auto">
          <a:xfrm>
            <a:off x="4583114" y="101601"/>
            <a:ext cx="3311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800" b="1" u="sng">
                <a:latin typeface="Times New Roman" panose="02020603050405020304" pitchFamily="18" charset="0"/>
              </a:rPr>
              <a:t>Luyện từ và câu</a:t>
            </a:r>
            <a:r>
              <a:rPr lang="en-US" altLang="en-US" sz="2800" b="1">
                <a:latin typeface="Times New Roman" panose="02020603050405020304" pitchFamily="18" charset="0"/>
              </a:rPr>
              <a:t>:</a:t>
            </a:r>
          </a:p>
        </p:txBody>
      </p:sp>
      <p:sp>
        <p:nvSpPr>
          <p:cNvPr id="12312" name="Text Box 5">
            <a:extLst>
              <a:ext uri="{FF2B5EF4-FFF2-40B4-BE49-F238E27FC236}">
                <a16:creationId xmlns:a16="http://schemas.microsoft.com/office/drawing/2014/main" id="{863539E4-925F-4CB6-B9C6-D760A1F96335}"/>
              </a:ext>
            </a:extLst>
          </p:cNvPr>
          <p:cNvSpPr txBox="1">
            <a:spLocks noChangeArrowheads="1"/>
          </p:cNvSpPr>
          <p:nvPr/>
        </p:nvSpPr>
        <p:spPr bwMode="auto">
          <a:xfrm>
            <a:off x="2351088" y="620713"/>
            <a:ext cx="75612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800" b="1">
                <a:latin typeface="Times New Roman" panose="02020603050405020304" pitchFamily="18" charset="0"/>
              </a:rPr>
              <a:t>Ôn tập về từ chỉ hoạt động, trạng thái. So sánh.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7153"/>
                                        </p:tgtEl>
                                        <p:attrNameLst>
                                          <p:attrName>style.visibility</p:attrName>
                                        </p:attrNameLst>
                                      </p:cBhvr>
                                      <p:to>
                                        <p:strVal val="visible"/>
                                      </p:to>
                                    </p:set>
                                    <p:anim calcmode="lin" valueType="num">
                                      <p:cBhvr additive="base">
                                        <p:cTn id="17" dur="500" fill="hold"/>
                                        <p:tgtEl>
                                          <p:spTgt spid="47153"/>
                                        </p:tgtEl>
                                        <p:attrNameLst>
                                          <p:attrName>ppt_x</p:attrName>
                                        </p:attrNameLst>
                                      </p:cBhvr>
                                      <p:tavLst>
                                        <p:tav tm="0">
                                          <p:val>
                                            <p:strVal val="#ppt_x"/>
                                          </p:val>
                                        </p:tav>
                                        <p:tav tm="100000">
                                          <p:val>
                                            <p:strVal val="#ppt_x"/>
                                          </p:val>
                                        </p:tav>
                                      </p:tavLst>
                                    </p:anim>
                                    <p:anim calcmode="lin" valueType="num">
                                      <p:cBhvr additive="base">
                                        <p:cTn id="18" dur="500" fill="hold"/>
                                        <p:tgtEl>
                                          <p:spTgt spid="47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6">
            <a:extLst>
              <a:ext uri="{FF2B5EF4-FFF2-40B4-BE49-F238E27FC236}">
                <a16:creationId xmlns:a16="http://schemas.microsoft.com/office/drawing/2014/main" id="{70C980E9-6208-441D-A14C-579D30F07E52}"/>
              </a:ext>
            </a:extLst>
          </p:cNvPr>
          <p:cNvSpPr txBox="1">
            <a:spLocks noChangeArrowheads="1"/>
          </p:cNvSpPr>
          <p:nvPr/>
        </p:nvSpPr>
        <p:spPr bwMode="auto">
          <a:xfrm>
            <a:off x="2419350" y="1103314"/>
            <a:ext cx="7924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0"/>
              </a:spcBef>
              <a:spcAft>
                <a:spcPct val="0"/>
              </a:spcAft>
            </a:pPr>
            <a:r>
              <a:rPr lang="en-US" altLang="en-US" sz="2600" i="1">
                <a:solidFill>
                  <a:srgbClr val="990000"/>
                </a:solidFill>
                <a:latin typeface="Arial" panose="020B0604020202020204" pitchFamily="34" charset="0"/>
              </a:rPr>
              <a:t> </a:t>
            </a:r>
            <a:r>
              <a:rPr lang="en-US" altLang="en-US" sz="2600" i="1">
                <a:solidFill>
                  <a:srgbClr val="990000"/>
                </a:solidFill>
                <a:latin typeface="Times New Roman" panose="02020603050405020304" pitchFamily="18" charset="0"/>
                <a:cs typeface="Times New Roman" panose="02020603050405020304" pitchFamily="18" charset="0"/>
              </a:rPr>
              <a:t>Theo em, vì sao có thể so sánh tàu cau vươn</a:t>
            </a:r>
          </a:p>
          <a:p>
            <a:pPr algn="ctr" fontAlgn="base">
              <a:spcBef>
                <a:spcPct val="0"/>
              </a:spcBef>
              <a:spcAft>
                <a:spcPct val="0"/>
              </a:spcAft>
            </a:pPr>
            <a:r>
              <a:rPr lang="en-US" altLang="en-US" sz="2600" i="1">
                <a:solidFill>
                  <a:srgbClr val="990000"/>
                </a:solidFill>
                <a:latin typeface="Times New Roman" panose="02020603050405020304" pitchFamily="18" charset="0"/>
                <a:cs typeface="Times New Roman" panose="02020603050405020304" pitchFamily="18" charset="0"/>
              </a:rPr>
              <a:t>  như tay vẫy?</a:t>
            </a:r>
          </a:p>
        </p:txBody>
      </p:sp>
      <p:sp>
        <p:nvSpPr>
          <p:cNvPr id="25" name="Text Box 7">
            <a:extLst>
              <a:ext uri="{FF2B5EF4-FFF2-40B4-BE49-F238E27FC236}">
                <a16:creationId xmlns:a16="http://schemas.microsoft.com/office/drawing/2014/main" id="{01279CB8-8922-4A18-B45F-7E1A09B1F7E9}"/>
              </a:ext>
            </a:extLst>
          </p:cNvPr>
          <p:cNvSpPr txBox="1">
            <a:spLocks noChangeArrowheads="1"/>
          </p:cNvSpPr>
          <p:nvPr/>
        </p:nvSpPr>
        <p:spPr bwMode="auto">
          <a:xfrm>
            <a:off x="1774826" y="2035175"/>
            <a:ext cx="88931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0"/>
              </a:spcBef>
              <a:spcAft>
                <a:spcPct val="0"/>
              </a:spcAft>
            </a:pPr>
            <a:r>
              <a:rPr lang="en-US" altLang="en-US" sz="2600">
                <a:solidFill>
                  <a:srgbClr val="0000FF"/>
                </a:solidFill>
                <a:latin typeface="Times New Roman" panose="02020603050405020304" pitchFamily="18" charset="0"/>
                <a:cs typeface="Times New Roman" panose="02020603050405020304" pitchFamily="18" charset="0"/>
              </a:rPr>
              <a:t>Vì cây cau cao, cành lá luôn </a:t>
            </a:r>
            <a:r>
              <a:rPr lang="en-US" altLang="en-US" sz="2600">
                <a:solidFill>
                  <a:srgbClr val="009E47"/>
                </a:solidFill>
                <a:latin typeface="Times New Roman" panose="02020603050405020304" pitchFamily="18" charset="0"/>
                <a:cs typeface="Times New Roman" panose="02020603050405020304" pitchFamily="18" charset="0"/>
              </a:rPr>
              <a:t>vươn</a:t>
            </a:r>
            <a:r>
              <a:rPr lang="en-US" altLang="en-US" sz="2600">
                <a:solidFill>
                  <a:srgbClr val="0000FF"/>
                </a:solidFill>
                <a:latin typeface="Times New Roman" panose="02020603050405020304" pitchFamily="18" charset="0"/>
                <a:cs typeface="Times New Roman" panose="02020603050405020304" pitchFamily="18" charset="0"/>
              </a:rPr>
              <a:t> ra vẫy gió giống như</a:t>
            </a:r>
            <a:r>
              <a:rPr lang="en-US" altLang="en-US" sz="2600" i="1">
                <a:solidFill>
                  <a:srgbClr val="00B050"/>
                </a:solidFill>
                <a:latin typeface="Times New Roman" panose="02020603050405020304" pitchFamily="18" charset="0"/>
                <a:cs typeface="Times New Roman" panose="02020603050405020304" pitchFamily="18" charset="0"/>
              </a:rPr>
              <a:t> tay vẫy</a:t>
            </a:r>
            <a:r>
              <a:rPr lang="en-US" altLang="en-US" sz="2600">
                <a:solidFill>
                  <a:srgbClr val="0000FF"/>
                </a:solidFill>
                <a:latin typeface="Times New Roman" panose="02020603050405020304" pitchFamily="18" charset="0"/>
                <a:cs typeface="Times New Roman" panose="02020603050405020304" pitchFamily="18" charset="0"/>
              </a:rPr>
              <a:t>.</a:t>
            </a:r>
          </a:p>
        </p:txBody>
      </p:sp>
      <p:pic>
        <p:nvPicPr>
          <p:cNvPr id="13316" name="Picture 31">
            <a:extLst>
              <a:ext uri="{FF2B5EF4-FFF2-40B4-BE49-F238E27FC236}">
                <a16:creationId xmlns:a16="http://schemas.microsoft.com/office/drawing/2014/main" id="{5F085DE7-289F-4B9A-BDDC-8D9335341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008313"/>
            <a:ext cx="5486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2">
            <a:extLst>
              <a:ext uri="{FF2B5EF4-FFF2-40B4-BE49-F238E27FC236}">
                <a16:creationId xmlns:a16="http://schemas.microsoft.com/office/drawing/2014/main" id="{B0ED926C-DCBA-4369-B73F-1CEC1004795A}"/>
              </a:ext>
            </a:extLst>
          </p:cNvPr>
          <p:cNvSpPr txBox="1">
            <a:spLocks noChangeArrowheads="1"/>
          </p:cNvSpPr>
          <p:nvPr/>
        </p:nvSpPr>
        <p:spPr bwMode="auto">
          <a:xfrm>
            <a:off x="2441575" y="1125538"/>
            <a:ext cx="990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50000"/>
              </a:spcBef>
              <a:spcAft>
                <a:spcPct val="0"/>
              </a:spcAft>
            </a:pPr>
            <a:r>
              <a:rPr lang="en-US" altLang="en-US" sz="2600" u="sng">
                <a:solidFill>
                  <a:srgbClr val="990000"/>
                </a:solidFill>
                <a:latin typeface="Times New Roman" panose="02020603050405020304" pitchFamily="18" charset="0"/>
              </a:rPr>
              <a:t>Bài 2</a:t>
            </a:r>
            <a:r>
              <a:rPr lang="en-US" altLang="en-US" sz="2600">
                <a:solidFill>
                  <a:srgbClr val="990000"/>
                </a:solidFill>
                <a:latin typeface="Times New Roman" panose="02020603050405020304" pitchFamily="18" charset="0"/>
              </a:rPr>
              <a:t>:</a:t>
            </a:r>
          </a:p>
        </p:txBody>
      </p:sp>
      <p:sp>
        <p:nvSpPr>
          <p:cNvPr id="13318" name="Text Box 4">
            <a:extLst>
              <a:ext uri="{FF2B5EF4-FFF2-40B4-BE49-F238E27FC236}">
                <a16:creationId xmlns:a16="http://schemas.microsoft.com/office/drawing/2014/main" id="{3C195CB2-F60C-4D7A-AC8C-958BD8BE1000}"/>
              </a:ext>
            </a:extLst>
          </p:cNvPr>
          <p:cNvSpPr txBox="1">
            <a:spLocks noChangeArrowheads="1"/>
          </p:cNvSpPr>
          <p:nvPr/>
        </p:nvSpPr>
        <p:spPr bwMode="auto">
          <a:xfrm>
            <a:off x="4583114" y="60325"/>
            <a:ext cx="31575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600" b="1" u="sng">
                <a:latin typeface="Times New Roman" panose="02020603050405020304" pitchFamily="18" charset="0"/>
              </a:rPr>
              <a:t>Luyện từ và câu</a:t>
            </a:r>
            <a:r>
              <a:rPr lang="en-US" altLang="en-US" sz="2600" b="1">
                <a:latin typeface="Times New Roman" panose="02020603050405020304" pitchFamily="18" charset="0"/>
              </a:rPr>
              <a:t>:</a:t>
            </a:r>
          </a:p>
        </p:txBody>
      </p:sp>
      <p:sp>
        <p:nvSpPr>
          <p:cNvPr id="13319" name="Text Box 5">
            <a:extLst>
              <a:ext uri="{FF2B5EF4-FFF2-40B4-BE49-F238E27FC236}">
                <a16:creationId xmlns:a16="http://schemas.microsoft.com/office/drawing/2014/main" id="{E993E868-66CF-447C-8592-8AB7F4E6DA36}"/>
              </a:ext>
            </a:extLst>
          </p:cNvPr>
          <p:cNvSpPr txBox="1">
            <a:spLocks noChangeArrowheads="1"/>
          </p:cNvSpPr>
          <p:nvPr/>
        </p:nvSpPr>
        <p:spPr bwMode="auto">
          <a:xfrm>
            <a:off x="2640013" y="620713"/>
            <a:ext cx="701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600" b="1">
                <a:latin typeface="Times New Roman" panose="02020603050405020304" pitchFamily="18" charset="0"/>
              </a:rPr>
              <a:t>Ôn tập về từ chỉ hoạt động, trạng thái. So sánh.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6">
            <a:extLst>
              <a:ext uri="{FF2B5EF4-FFF2-40B4-BE49-F238E27FC236}">
                <a16:creationId xmlns:a16="http://schemas.microsoft.com/office/drawing/2014/main" id="{3A83036A-073C-45E8-95C7-B926129F43F0}"/>
              </a:ext>
            </a:extLst>
          </p:cNvPr>
          <p:cNvSpPr txBox="1">
            <a:spLocks noChangeArrowheads="1"/>
          </p:cNvSpPr>
          <p:nvPr/>
        </p:nvSpPr>
        <p:spPr bwMode="auto">
          <a:xfrm>
            <a:off x="1992314" y="1125538"/>
            <a:ext cx="78501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800" i="1">
                <a:solidFill>
                  <a:srgbClr val="990000"/>
                </a:solidFill>
                <a:latin typeface="Times New Roman" panose="02020603050405020304" pitchFamily="18" charset="0"/>
                <a:cs typeface="Times New Roman" panose="02020603050405020304" pitchFamily="18" charset="0"/>
              </a:rPr>
              <a:t>Bài 2: Trong  đoạn trích sau, những hoạt động nào được  so sánh với nhau?</a:t>
            </a:r>
          </a:p>
        </p:txBody>
      </p:sp>
      <p:sp>
        <p:nvSpPr>
          <p:cNvPr id="14339" name="Text Box 27">
            <a:extLst>
              <a:ext uri="{FF2B5EF4-FFF2-40B4-BE49-F238E27FC236}">
                <a16:creationId xmlns:a16="http://schemas.microsoft.com/office/drawing/2014/main" id="{E1D98E3F-A16F-4D5B-A290-FF572C1C47BC}"/>
              </a:ext>
            </a:extLst>
          </p:cNvPr>
          <p:cNvSpPr txBox="1">
            <a:spLocks noChangeArrowheads="1"/>
          </p:cNvSpPr>
          <p:nvPr/>
        </p:nvSpPr>
        <p:spPr bwMode="auto">
          <a:xfrm>
            <a:off x="1992313" y="2076450"/>
            <a:ext cx="830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i="1">
                <a:solidFill>
                  <a:srgbClr val="0000FF"/>
                </a:solidFill>
                <a:latin typeface="Arial" panose="020B0604020202020204" pitchFamily="34" charset="0"/>
                <a:cs typeface="Times New Roman" panose="02020603050405020304" pitchFamily="18" charset="0"/>
              </a:rPr>
              <a:t>c/ Xuồng con đậu quanh thuyền lớn giống như đàn con nằm quanh bụng mẹ. Khi có gió, thuyền mẹ cót két rên rỉ, đám xuồng con lại húc húc vào mạn thuyền mẹ như đòi bú tí.</a:t>
            </a:r>
            <a:br>
              <a:rPr lang="en-US" altLang="en-US" sz="2400" i="1">
                <a:solidFill>
                  <a:srgbClr val="0000FF"/>
                </a:solidFill>
                <a:latin typeface="Arial" panose="020B0604020202020204" pitchFamily="34" charset="0"/>
                <a:cs typeface="Times New Roman" panose="02020603050405020304" pitchFamily="18" charset="0"/>
              </a:rPr>
            </a:br>
            <a:r>
              <a:rPr lang="en-US" altLang="en-US" sz="2400" i="1">
                <a:solidFill>
                  <a:srgbClr val="0000FF"/>
                </a:solidFill>
                <a:latin typeface="Arial" panose="020B0604020202020204" pitchFamily="34" charset="0"/>
                <a:cs typeface="Times New Roman" panose="02020603050405020304" pitchFamily="18" charset="0"/>
              </a:rPr>
              <a:t>                                                                      </a:t>
            </a:r>
            <a:r>
              <a:rPr lang="en-US" altLang="en-US" sz="2000" b="1" i="1">
                <a:solidFill>
                  <a:prstClr val="black"/>
                </a:solidFill>
                <a:latin typeface="Arial" panose="020B0604020202020204" pitchFamily="34" charset="0"/>
                <a:cs typeface="Times New Roman" panose="02020603050405020304" pitchFamily="18" charset="0"/>
              </a:rPr>
              <a:t>V</a:t>
            </a:r>
            <a:r>
              <a:rPr lang="en-US" altLang="en-US" sz="2000" b="1" i="1">
                <a:solidFill>
                  <a:prstClr val="black"/>
                </a:solidFill>
                <a:latin typeface="Arial" panose="020B0604020202020204" pitchFamily="34" charset="0"/>
              </a:rPr>
              <a:t>õ Quảng</a:t>
            </a:r>
          </a:p>
        </p:txBody>
      </p:sp>
      <p:graphicFrame>
        <p:nvGraphicFramePr>
          <p:cNvPr id="50233" name="Group 57">
            <a:extLst>
              <a:ext uri="{FF2B5EF4-FFF2-40B4-BE49-F238E27FC236}">
                <a16:creationId xmlns:a16="http://schemas.microsoft.com/office/drawing/2014/main" id="{566AA60F-1944-4BB1-B737-92C124ADF40A}"/>
              </a:ext>
            </a:extLst>
          </p:cNvPr>
          <p:cNvGraphicFramePr>
            <a:graphicFrameLocks noGrp="1"/>
          </p:cNvGraphicFramePr>
          <p:nvPr/>
        </p:nvGraphicFramePr>
        <p:xfrm>
          <a:off x="1919289" y="3835401"/>
          <a:ext cx="8497887" cy="2805113"/>
        </p:xfrm>
        <a:graphic>
          <a:graphicData uri="http://schemas.openxmlformats.org/drawingml/2006/table">
            <a:tbl>
              <a:tblPr/>
              <a:tblGrid>
                <a:gridCol w="2057400">
                  <a:extLst>
                    <a:ext uri="{9D8B030D-6E8A-4147-A177-3AD203B41FA5}">
                      <a16:colId xmlns:a16="http://schemas.microsoft.com/office/drawing/2014/main" val="20000"/>
                    </a:ext>
                  </a:extLst>
                </a:gridCol>
                <a:gridCol w="3041650">
                  <a:extLst>
                    <a:ext uri="{9D8B030D-6E8A-4147-A177-3AD203B41FA5}">
                      <a16:colId xmlns:a16="http://schemas.microsoft.com/office/drawing/2014/main" val="20001"/>
                    </a:ext>
                  </a:extLst>
                </a:gridCol>
                <a:gridCol w="1073150">
                  <a:extLst>
                    <a:ext uri="{9D8B030D-6E8A-4147-A177-3AD203B41FA5}">
                      <a16:colId xmlns:a16="http://schemas.microsoft.com/office/drawing/2014/main" val="20002"/>
                    </a:ext>
                  </a:extLst>
                </a:gridCol>
                <a:gridCol w="2325687">
                  <a:extLst>
                    <a:ext uri="{9D8B030D-6E8A-4147-A177-3AD203B41FA5}">
                      <a16:colId xmlns:a16="http://schemas.microsoft.com/office/drawing/2014/main" val="20003"/>
                    </a:ext>
                  </a:extLst>
                </a:gridCol>
              </a:tblGrid>
              <a:tr h="822774">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Sự vật, con vật</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Hoạt động</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Từ  so sánh</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Hoạt động</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82339">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a:ln>
                            <a:noFill/>
                          </a:ln>
                          <a:solidFill>
                            <a:srgbClr val="0000FF"/>
                          </a:solidFill>
                          <a:effectLst/>
                          <a:latin typeface="Calibri" pitchFamily="34" charset="0"/>
                        </a:rPr>
                        <a:t>c/</a:t>
                      </a:r>
                      <a:r>
                        <a:rPr kumimoji="0" lang="en-US" sz="2400" b="1" i="0" u="none" strike="noStrike" cap="none" normalizeH="0" baseline="0">
                          <a:ln>
                            <a:noFill/>
                          </a:ln>
                          <a:solidFill>
                            <a:schemeClr val="tx1"/>
                          </a:solidFill>
                          <a:effectLst/>
                          <a:latin typeface="Calibri" pitchFamily="34" charset="0"/>
                        </a:rPr>
                        <a:t> </a:t>
                      </a:r>
                      <a:r>
                        <a:rPr kumimoji="0" lang="en-US" sz="2400" b="1" i="0" u="none" strike="noStrike" cap="none" normalizeH="0" baseline="0">
                          <a:ln>
                            <a:noFill/>
                          </a:ln>
                          <a:solidFill>
                            <a:srgbClr val="0000FF"/>
                          </a:solidFill>
                          <a:effectLst/>
                          <a:latin typeface="Calibri" pitchFamily="34" charset="0"/>
                        </a:rPr>
                        <a:t>Xuồng </a:t>
                      </a:r>
                      <a:r>
                        <a:rPr kumimoji="0" lang="en-US" sz="2400" b="1" i="0" u="none" strike="noStrike" cap="none" normalizeH="0" baseline="0">
                          <a:ln>
                            <a:noFill/>
                          </a:ln>
                          <a:solidFill>
                            <a:schemeClr val="tx1"/>
                          </a:solidFill>
                          <a:effectLst/>
                          <a:latin typeface="Calibri" pitchFamily="34" charset="0"/>
                        </a:rPr>
                        <a:t>                 </a:t>
                      </a:r>
                      <a:r>
                        <a:rPr kumimoji="0" lang="en-US" sz="2400" b="1" i="0" u="none" strike="noStrike" cap="none" normalizeH="0" baseline="0">
                          <a:ln>
                            <a:noFill/>
                          </a:ln>
                          <a:solidFill>
                            <a:srgbClr val="0000FF"/>
                          </a:solidFill>
                          <a:effectLst/>
                          <a:latin typeface="Calibri" pitchFamily="34" charset="0"/>
                        </a:rPr>
                        <a:t>con</a:t>
                      </a:r>
                      <a:endParaRPr kumimoji="0" lang="vi-VN" sz="2400" b="1" i="0" u="none" strike="noStrike" cap="none" normalizeH="0" baseline="0">
                        <a:ln>
                          <a:noFill/>
                        </a:ln>
                        <a:solidFill>
                          <a:srgbClr val="0000FF"/>
                        </a:solidFill>
                        <a:effectLst/>
                        <a:latin typeface="Calibri" pitchFamily="34"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a:ln>
                            <a:noFill/>
                          </a:ln>
                          <a:solidFill>
                            <a:srgbClr val="00B050"/>
                          </a:solidFill>
                          <a:effectLst/>
                          <a:latin typeface="Calibri" pitchFamily="34" charset="0"/>
                        </a:rPr>
                        <a:t>đậu</a:t>
                      </a:r>
                      <a:r>
                        <a:rPr kumimoji="0" lang="en-US" sz="2400" b="1" i="0" u="none" strike="noStrike" cap="none" normalizeH="0" baseline="0">
                          <a:ln>
                            <a:noFill/>
                          </a:ln>
                          <a:solidFill>
                            <a:schemeClr val="tx1"/>
                          </a:solidFill>
                          <a:effectLst/>
                          <a:latin typeface="Calibri" pitchFamily="34" charset="0"/>
                        </a:rPr>
                        <a:t> </a:t>
                      </a:r>
                      <a:r>
                        <a:rPr kumimoji="0" lang="en-US" sz="2400" b="1" i="0" u="none" strike="noStrike" cap="none" normalizeH="0" baseline="0">
                          <a:ln>
                            <a:noFill/>
                          </a:ln>
                          <a:solidFill>
                            <a:srgbClr val="0000FF"/>
                          </a:solidFill>
                          <a:effectLst/>
                          <a:latin typeface="Calibri" pitchFamily="34" charset="0"/>
                        </a:rPr>
                        <a:t>(quanh thuyền lớn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a:ln>
                            <a:noFill/>
                          </a:ln>
                          <a:solidFill>
                            <a:srgbClr val="00B050"/>
                          </a:solidFill>
                          <a:effectLst/>
                          <a:latin typeface="Calibri" pitchFamily="34" charset="0"/>
                        </a:rPr>
                        <a:t>húc húc </a:t>
                      </a:r>
                      <a:r>
                        <a:rPr kumimoji="0" lang="en-US" sz="2400" b="1" i="0" u="none" strike="noStrike" cap="none" normalizeH="0" baseline="0">
                          <a:ln>
                            <a:noFill/>
                          </a:ln>
                          <a:solidFill>
                            <a:srgbClr val="0000FF"/>
                          </a:solidFill>
                          <a:effectLst/>
                          <a:latin typeface="Calibri" pitchFamily="34" charset="0"/>
                        </a:rPr>
                        <a:t>(vào mạn thuyền mẹ)</a:t>
                      </a:r>
                      <a:endParaRPr kumimoji="0" lang="vi-VN" sz="2400" b="1" i="0" u="none" strike="noStrike" cap="none" normalizeH="0" baseline="0">
                        <a:ln>
                          <a:noFill/>
                        </a:ln>
                        <a:solidFill>
                          <a:srgbClr val="0000FF"/>
                        </a:solidFill>
                        <a:effectLst/>
                        <a:latin typeface="Calibri"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a:ln>
                            <a:noFill/>
                          </a:ln>
                          <a:solidFill>
                            <a:srgbClr val="FF0000"/>
                          </a:solidFill>
                          <a:effectLst/>
                          <a:latin typeface="Calibri" pitchFamily="34" charset="0"/>
                        </a:rPr>
                        <a:t>như</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400" b="1" i="0" u="none" strike="noStrike" cap="none" normalizeH="0" baseline="0">
                        <a:ln>
                          <a:noFill/>
                        </a:ln>
                        <a:solidFill>
                          <a:srgbClr val="FF0000"/>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a:ln>
                            <a:noFill/>
                          </a:ln>
                          <a:solidFill>
                            <a:srgbClr val="FF0000"/>
                          </a:solidFill>
                          <a:effectLst/>
                          <a:latin typeface="Calibri" pitchFamily="34" charset="0"/>
                        </a:rPr>
                        <a:t>như</a:t>
                      </a:r>
                      <a:endParaRPr kumimoji="0" lang="vi-VN" sz="2400" b="1" i="0" u="none" strike="noStrike" cap="none" normalizeH="0" baseline="0">
                        <a:ln>
                          <a:noFill/>
                        </a:ln>
                        <a:solidFill>
                          <a:srgbClr val="FF0000"/>
                        </a:solidFill>
                        <a:effectLst/>
                        <a:latin typeface="Calibri"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a:ln>
                            <a:noFill/>
                          </a:ln>
                          <a:solidFill>
                            <a:srgbClr val="00B050"/>
                          </a:solidFill>
                          <a:effectLst/>
                          <a:latin typeface="Calibri" pitchFamily="34" charset="0"/>
                        </a:rPr>
                        <a:t>nằm </a:t>
                      </a:r>
                      <a:r>
                        <a:rPr kumimoji="0" lang="en-US" sz="2400" b="1" i="0" u="none" strike="noStrike" cap="none" normalizeH="0" baseline="0">
                          <a:ln>
                            <a:noFill/>
                          </a:ln>
                          <a:solidFill>
                            <a:srgbClr val="0000FF"/>
                          </a:solidFill>
                          <a:effectLst/>
                          <a:latin typeface="Calibri" pitchFamily="34" charset="0"/>
                        </a:rPr>
                        <a:t>(quanh bụng mẹ)</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a:ln>
                            <a:noFill/>
                          </a:ln>
                          <a:solidFill>
                            <a:srgbClr val="00B050"/>
                          </a:solidFill>
                          <a:effectLst/>
                          <a:latin typeface="Calibri" pitchFamily="34" charset="0"/>
                        </a:rPr>
                        <a:t>đòi</a:t>
                      </a:r>
                      <a:r>
                        <a:rPr kumimoji="0" lang="en-US" sz="2400" b="1" i="0" u="none" strike="noStrike" cap="none" normalizeH="0" baseline="0">
                          <a:ln>
                            <a:noFill/>
                          </a:ln>
                          <a:solidFill>
                            <a:schemeClr val="tx1"/>
                          </a:solidFill>
                          <a:effectLst/>
                          <a:latin typeface="Calibri" pitchFamily="34" charset="0"/>
                        </a:rPr>
                        <a:t> </a:t>
                      </a:r>
                      <a:r>
                        <a:rPr kumimoji="0" lang="en-US" sz="2400" b="1" i="0" u="none" strike="noStrike" cap="none" normalizeH="0" baseline="0">
                          <a:ln>
                            <a:noFill/>
                          </a:ln>
                          <a:solidFill>
                            <a:srgbClr val="0000FF"/>
                          </a:solidFill>
                          <a:effectLst/>
                          <a:latin typeface="Calibri" pitchFamily="34" charset="0"/>
                        </a:rPr>
                        <a:t>(bú tí)</a:t>
                      </a:r>
                      <a:endParaRPr kumimoji="0" lang="vi-VN" sz="2400" b="1" i="0" u="none" strike="noStrike" cap="none" normalizeH="0" baseline="0">
                        <a:ln>
                          <a:noFill/>
                        </a:ln>
                        <a:solidFill>
                          <a:srgbClr val="0000FF"/>
                        </a:solidFill>
                        <a:effectLst/>
                        <a:latin typeface="Calibri" pitchFamily="34"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cxnSp>
        <p:nvCxnSpPr>
          <p:cNvPr id="53" name="Straight Connector 52">
            <a:extLst>
              <a:ext uri="{FF2B5EF4-FFF2-40B4-BE49-F238E27FC236}">
                <a16:creationId xmlns:a16="http://schemas.microsoft.com/office/drawing/2014/main" id="{0027B496-0793-47AA-911E-D29354F71027}"/>
              </a:ext>
            </a:extLst>
          </p:cNvPr>
          <p:cNvCxnSpPr/>
          <p:nvPr/>
        </p:nvCxnSpPr>
        <p:spPr>
          <a:xfrm>
            <a:off x="4008438" y="2420939"/>
            <a:ext cx="381000" cy="158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C9AB883-4207-4097-9892-3DB7B7870686}"/>
              </a:ext>
            </a:extLst>
          </p:cNvPr>
          <p:cNvCxnSpPr/>
          <p:nvPr/>
        </p:nvCxnSpPr>
        <p:spPr>
          <a:xfrm>
            <a:off x="9551988" y="2492375"/>
            <a:ext cx="533400"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4359" name="Text Box 4">
            <a:extLst>
              <a:ext uri="{FF2B5EF4-FFF2-40B4-BE49-F238E27FC236}">
                <a16:creationId xmlns:a16="http://schemas.microsoft.com/office/drawing/2014/main" id="{5EE26A94-7591-4206-8F62-5A73FC49E9AD}"/>
              </a:ext>
            </a:extLst>
          </p:cNvPr>
          <p:cNvSpPr txBox="1">
            <a:spLocks noChangeArrowheads="1"/>
          </p:cNvSpPr>
          <p:nvPr/>
        </p:nvSpPr>
        <p:spPr bwMode="auto">
          <a:xfrm>
            <a:off x="4583114" y="60325"/>
            <a:ext cx="31575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600" b="1" u="sng">
                <a:latin typeface="Times New Roman" panose="02020603050405020304" pitchFamily="18" charset="0"/>
              </a:rPr>
              <a:t>Luyện từ và câu</a:t>
            </a:r>
            <a:r>
              <a:rPr lang="en-US" altLang="en-US" sz="2600" b="1">
                <a:latin typeface="Times New Roman" panose="02020603050405020304" pitchFamily="18" charset="0"/>
              </a:rPr>
              <a:t>:</a:t>
            </a:r>
          </a:p>
        </p:txBody>
      </p:sp>
      <p:sp>
        <p:nvSpPr>
          <p:cNvPr id="14360" name="Text Box 5">
            <a:extLst>
              <a:ext uri="{FF2B5EF4-FFF2-40B4-BE49-F238E27FC236}">
                <a16:creationId xmlns:a16="http://schemas.microsoft.com/office/drawing/2014/main" id="{B48D9E6A-72ED-4871-83E9-6B350E0BFB5F}"/>
              </a:ext>
            </a:extLst>
          </p:cNvPr>
          <p:cNvSpPr txBox="1">
            <a:spLocks noChangeArrowheads="1"/>
          </p:cNvSpPr>
          <p:nvPr/>
        </p:nvSpPr>
        <p:spPr bwMode="auto">
          <a:xfrm>
            <a:off x="2640013" y="620713"/>
            <a:ext cx="701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600" b="1">
                <a:latin typeface="Times New Roman" panose="02020603050405020304" pitchFamily="18" charset="0"/>
              </a:rPr>
              <a:t>Ôn tập về từ chỉ hoạt động, trạng thái. So sánh.</a:t>
            </a:r>
          </a:p>
        </p:txBody>
      </p:sp>
      <p:cxnSp>
        <p:nvCxnSpPr>
          <p:cNvPr id="2" name="Straight Connector 52">
            <a:extLst>
              <a:ext uri="{FF2B5EF4-FFF2-40B4-BE49-F238E27FC236}">
                <a16:creationId xmlns:a16="http://schemas.microsoft.com/office/drawing/2014/main" id="{450F3101-317F-426E-8A3A-5168BFCB814C}"/>
              </a:ext>
            </a:extLst>
          </p:cNvPr>
          <p:cNvCxnSpPr/>
          <p:nvPr/>
        </p:nvCxnSpPr>
        <p:spPr>
          <a:xfrm>
            <a:off x="4008439" y="3213100"/>
            <a:ext cx="935037"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 name="Straight Connector 52">
            <a:extLst>
              <a:ext uri="{FF2B5EF4-FFF2-40B4-BE49-F238E27FC236}">
                <a16:creationId xmlns:a16="http://schemas.microsoft.com/office/drawing/2014/main" id="{C4079D0C-34EE-4CFB-A1C1-BD99134DD760}"/>
              </a:ext>
            </a:extLst>
          </p:cNvPr>
          <p:cNvCxnSpPr/>
          <p:nvPr/>
        </p:nvCxnSpPr>
        <p:spPr>
          <a:xfrm>
            <a:off x="8401050" y="3213100"/>
            <a:ext cx="1081088"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diamond(in)">
                                      <p:cBhvr>
                                        <p:cTn id="7" dur="2000"/>
                                        <p:tgtEl>
                                          <p:spTgt spid="53"/>
                                        </p:tgtEl>
                                      </p:cBhvr>
                                    </p:animEffect>
                                  </p:childTnLst>
                                </p:cTn>
                              </p:par>
                              <p:par>
                                <p:cTn id="8" presetID="8" presetClass="entr" presetSubtype="16"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diamond(in)">
                                      <p:cBhvr>
                                        <p:cTn id="10" dur="2000"/>
                                        <p:tgtEl>
                                          <p:spTgt spid="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0233"/>
                                        </p:tgtEl>
                                        <p:attrNameLst>
                                          <p:attrName>style.visibility</p:attrName>
                                        </p:attrNameLst>
                                      </p:cBhvr>
                                      <p:to>
                                        <p:strVal val="visible"/>
                                      </p:to>
                                    </p:set>
                                    <p:anim calcmode="lin" valueType="num">
                                      <p:cBhvr additive="base">
                                        <p:cTn id="15" dur="500" fill="hold"/>
                                        <p:tgtEl>
                                          <p:spTgt spid="50233"/>
                                        </p:tgtEl>
                                        <p:attrNameLst>
                                          <p:attrName>ppt_x</p:attrName>
                                        </p:attrNameLst>
                                      </p:cBhvr>
                                      <p:tavLst>
                                        <p:tav tm="0">
                                          <p:val>
                                            <p:strVal val="#ppt_x"/>
                                          </p:val>
                                        </p:tav>
                                        <p:tav tm="100000">
                                          <p:val>
                                            <p:strVal val="#ppt_x"/>
                                          </p:val>
                                        </p:tav>
                                      </p:tavLst>
                                    </p:anim>
                                    <p:anim calcmode="lin" valueType="num">
                                      <p:cBhvr additive="base">
                                        <p:cTn id="16" dur="500" fill="hold"/>
                                        <p:tgtEl>
                                          <p:spTgt spid="5023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amond(in)">
                                      <p:cBhvr>
                                        <p:cTn id="21" dur="20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amond(in)">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7">
            <a:extLst>
              <a:ext uri="{FF2B5EF4-FFF2-40B4-BE49-F238E27FC236}">
                <a16:creationId xmlns:a16="http://schemas.microsoft.com/office/drawing/2014/main" id="{820AC47F-3904-41DD-A728-332AC9639AE6}"/>
              </a:ext>
            </a:extLst>
          </p:cNvPr>
          <p:cNvSpPr txBox="1">
            <a:spLocks noChangeArrowheads="1"/>
          </p:cNvSpPr>
          <p:nvPr/>
        </p:nvSpPr>
        <p:spPr bwMode="auto">
          <a:xfrm>
            <a:off x="3205163" y="5133976"/>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0"/>
              </a:spcBef>
              <a:spcAft>
                <a:spcPct val="0"/>
              </a:spcAft>
            </a:pPr>
            <a:endParaRPr lang="vi-VN" altLang="en-US">
              <a:solidFill>
                <a:prstClr val="black"/>
              </a:solidFill>
              <a:latin typeface="Times New Roman" panose="02020603050405020304" pitchFamily="18" charset="0"/>
              <a:cs typeface="Times New Roman" panose="02020603050405020304" pitchFamily="18" charset="0"/>
            </a:endParaRPr>
          </a:p>
        </p:txBody>
      </p:sp>
      <p:pic>
        <p:nvPicPr>
          <p:cNvPr id="15363" name="Picture 5" descr="untitled">
            <a:extLst>
              <a:ext uri="{FF2B5EF4-FFF2-40B4-BE49-F238E27FC236}">
                <a16:creationId xmlns:a16="http://schemas.microsoft.com/office/drawing/2014/main" id="{3E0D2ECF-E041-47BD-8A11-DF9679084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763" y="3257550"/>
            <a:ext cx="3505200" cy="3124200"/>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6" descr="heo">
            <a:extLst>
              <a:ext uri="{FF2B5EF4-FFF2-40B4-BE49-F238E27FC236}">
                <a16:creationId xmlns:a16="http://schemas.microsoft.com/office/drawing/2014/main" id="{3DE110E7-7EAF-44F6-A7B2-2F1F5283A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4" y="3257550"/>
            <a:ext cx="3513137" cy="3124200"/>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 Box 27">
            <a:extLst>
              <a:ext uri="{FF2B5EF4-FFF2-40B4-BE49-F238E27FC236}">
                <a16:creationId xmlns:a16="http://schemas.microsoft.com/office/drawing/2014/main" id="{4E7ECE44-0D8A-4022-81A8-991E82177BAF}"/>
              </a:ext>
            </a:extLst>
          </p:cNvPr>
          <p:cNvSpPr txBox="1">
            <a:spLocks noChangeArrowheads="1"/>
          </p:cNvSpPr>
          <p:nvPr/>
        </p:nvSpPr>
        <p:spPr bwMode="auto">
          <a:xfrm>
            <a:off x="1919289" y="1557338"/>
            <a:ext cx="84978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i="1">
                <a:solidFill>
                  <a:srgbClr val="0000FF"/>
                </a:solidFill>
                <a:latin typeface="Arial" panose="020B0604020202020204" pitchFamily="34" charset="0"/>
                <a:cs typeface="Times New Roman" panose="02020603050405020304" pitchFamily="18" charset="0"/>
              </a:rPr>
              <a:t>c/ Xuồng con đậu quanh thuyền lớn giống như đàn con nằm quanh bụng mẹ. Khi có gió, thuyền mẹ cót két rên rỉ, đám xuồng con lại húc húc vào mạn thuyền mẹ như đòi bú tí.</a:t>
            </a:r>
            <a:br>
              <a:rPr lang="en-US" altLang="en-US" sz="2400" i="1">
                <a:solidFill>
                  <a:srgbClr val="0000FF"/>
                </a:solidFill>
                <a:latin typeface="Arial" panose="020B0604020202020204" pitchFamily="34" charset="0"/>
                <a:cs typeface="Times New Roman" panose="02020603050405020304" pitchFamily="18" charset="0"/>
              </a:rPr>
            </a:br>
            <a:r>
              <a:rPr lang="en-US" altLang="en-US" sz="2400" i="1">
                <a:solidFill>
                  <a:srgbClr val="0000FF"/>
                </a:solidFill>
                <a:latin typeface="Arial" panose="020B0604020202020204" pitchFamily="34" charset="0"/>
                <a:cs typeface="Times New Roman" panose="02020603050405020304" pitchFamily="18" charset="0"/>
              </a:rPr>
              <a:t>                                                                           </a:t>
            </a:r>
            <a:r>
              <a:rPr lang="en-US" altLang="en-US" sz="2400" b="1" i="1">
                <a:solidFill>
                  <a:prstClr val="black"/>
                </a:solidFill>
                <a:latin typeface="Arial" panose="020B0604020202020204" pitchFamily="34" charset="0"/>
                <a:cs typeface="Times New Roman" panose="02020603050405020304" pitchFamily="18" charset="0"/>
              </a:rPr>
              <a:t>V</a:t>
            </a:r>
            <a:r>
              <a:rPr lang="en-US" altLang="en-US" sz="2400" b="1" i="1">
                <a:solidFill>
                  <a:prstClr val="black"/>
                </a:solidFill>
                <a:latin typeface="Arial" panose="020B0604020202020204" pitchFamily="34" charset="0"/>
              </a:rPr>
              <a:t>õ Quảng</a:t>
            </a:r>
          </a:p>
        </p:txBody>
      </p:sp>
      <p:sp>
        <p:nvSpPr>
          <p:cNvPr id="15366" name="Text Box 2">
            <a:extLst>
              <a:ext uri="{FF2B5EF4-FFF2-40B4-BE49-F238E27FC236}">
                <a16:creationId xmlns:a16="http://schemas.microsoft.com/office/drawing/2014/main" id="{6FADACF7-849D-4957-862C-7932F17FB9F9}"/>
              </a:ext>
            </a:extLst>
          </p:cNvPr>
          <p:cNvSpPr txBox="1">
            <a:spLocks noChangeArrowheads="1"/>
          </p:cNvSpPr>
          <p:nvPr/>
        </p:nvSpPr>
        <p:spPr bwMode="auto">
          <a:xfrm>
            <a:off x="1981200" y="981075"/>
            <a:ext cx="1377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50000"/>
              </a:spcBef>
              <a:spcAft>
                <a:spcPct val="0"/>
              </a:spcAft>
            </a:pPr>
            <a:r>
              <a:rPr lang="en-US" altLang="en-US" sz="2600" b="1" u="sng">
                <a:latin typeface="Times New Roman" panose="02020603050405020304" pitchFamily="18" charset="0"/>
              </a:rPr>
              <a:t>Bài 2</a:t>
            </a:r>
            <a:r>
              <a:rPr lang="en-US" altLang="en-US" sz="2600" b="1">
                <a:latin typeface="Times New Roman" panose="02020603050405020304" pitchFamily="18" charset="0"/>
              </a:rPr>
              <a:t>:</a:t>
            </a:r>
          </a:p>
        </p:txBody>
      </p:sp>
      <p:sp>
        <p:nvSpPr>
          <p:cNvPr id="15367" name="Text Box 4">
            <a:extLst>
              <a:ext uri="{FF2B5EF4-FFF2-40B4-BE49-F238E27FC236}">
                <a16:creationId xmlns:a16="http://schemas.microsoft.com/office/drawing/2014/main" id="{D24D4022-19EE-404E-A368-AA7202F857C1}"/>
              </a:ext>
            </a:extLst>
          </p:cNvPr>
          <p:cNvSpPr txBox="1">
            <a:spLocks noChangeArrowheads="1"/>
          </p:cNvSpPr>
          <p:nvPr/>
        </p:nvSpPr>
        <p:spPr bwMode="auto">
          <a:xfrm>
            <a:off x="4583114" y="60325"/>
            <a:ext cx="31575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600" b="1" u="sng">
                <a:latin typeface="Times New Roman" panose="02020603050405020304" pitchFamily="18" charset="0"/>
              </a:rPr>
              <a:t>Luyện từ và câu</a:t>
            </a:r>
            <a:r>
              <a:rPr lang="en-US" altLang="en-US" sz="2600" b="1">
                <a:latin typeface="Times New Roman" panose="02020603050405020304" pitchFamily="18" charset="0"/>
              </a:rPr>
              <a:t>:</a:t>
            </a:r>
          </a:p>
        </p:txBody>
      </p:sp>
      <p:sp>
        <p:nvSpPr>
          <p:cNvPr id="15368" name="Text Box 5">
            <a:extLst>
              <a:ext uri="{FF2B5EF4-FFF2-40B4-BE49-F238E27FC236}">
                <a16:creationId xmlns:a16="http://schemas.microsoft.com/office/drawing/2014/main" id="{9AD1908E-DF0A-4F46-9E62-D2319BD874CB}"/>
              </a:ext>
            </a:extLst>
          </p:cNvPr>
          <p:cNvSpPr txBox="1">
            <a:spLocks noChangeArrowheads="1"/>
          </p:cNvSpPr>
          <p:nvPr/>
        </p:nvSpPr>
        <p:spPr bwMode="auto">
          <a:xfrm>
            <a:off x="2640013" y="620713"/>
            <a:ext cx="701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600" b="1">
                <a:latin typeface="Times New Roman" panose="02020603050405020304" pitchFamily="18" charset="0"/>
              </a:rPr>
              <a:t>Ôn tập về từ chỉ hoạt động, trạng thái. So sánh.</a:t>
            </a:r>
          </a:p>
        </p:txBody>
      </p:sp>
      <p:sp>
        <p:nvSpPr>
          <p:cNvPr id="51242" name="Line 42">
            <a:extLst>
              <a:ext uri="{FF2B5EF4-FFF2-40B4-BE49-F238E27FC236}">
                <a16:creationId xmlns:a16="http://schemas.microsoft.com/office/drawing/2014/main" id="{0F1D1D1D-E6CA-42F5-A7A9-E14C0C65DA94}"/>
              </a:ext>
            </a:extLst>
          </p:cNvPr>
          <p:cNvSpPr>
            <a:spLocks noChangeShapeType="1"/>
          </p:cNvSpPr>
          <p:nvPr/>
        </p:nvSpPr>
        <p:spPr bwMode="auto">
          <a:xfrm>
            <a:off x="2351088" y="1916113"/>
            <a:ext cx="792162" cy="0"/>
          </a:xfrm>
          <a:prstGeom prst="line">
            <a:avLst/>
          </a:prstGeom>
          <a:noFill/>
          <a:ln w="28575">
            <a:solidFill>
              <a:srgbClr val="008000">
                <a:alpha val="63136"/>
              </a:srgbClr>
            </a:solidFill>
            <a:round/>
            <a:headEnd/>
            <a:tailEnd/>
          </a:ln>
          <a:extLst>
            <a:ext uri="{909E8E84-426E-40DD-AFC4-6F175D3DCCD1}">
              <a14:hiddenFill xmlns:a14="http://schemas.microsoft.com/office/drawing/2010/main">
                <a:noFill/>
              </a14:hiddenFill>
            </a:ext>
          </a:extLst>
        </p:spPr>
        <p:txBody>
          <a:bodyPr anchor="ctr"/>
          <a:lstStyle/>
          <a:p>
            <a:pPr algn="ctr" eaLnBrk="0" fontAlgn="base" hangingPunct="0">
              <a:spcBef>
                <a:spcPct val="0"/>
              </a:spcBef>
              <a:spcAft>
                <a:spcPct val="0"/>
              </a:spcAft>
            </a:pPr>
            <a:endParaRPr lang="en-US">
              <a:solidFill>
                <a:srgbClr val="FF0000"/>
              </a:solidFill>
              <a:latin typeface=".VnAristote" panose="020B7200000000000000" pitchFamily="34" charset="0"/>
            </a:endParaRPr>
          </a:p>
        </p:txBody>
      </p:sp>
      <p:sp>
        <p:nvSpPr>
          <p:cNvPr id="51243" name="Line 43">
            <a:extLst>
              <a:ext uri="{FF2B5EF4-FFF2-40B4-BE49-F238E27FC236}">
                <a16:creationId xmlns:a16="http://schemas.microsoft.com/office/drawing/2014/main" id="{70F119A9-82BF-4361-9B6F-0ADD8C42A22B}"/>
              </a:ext>
            </a:extLst>
          </p:cNvPr>
          <p:cNvSpPr>
            <a:spLocks noChangeShapeType="1"/>
          </p:cNvSpPr>
          <p:nvPr/>
        </p:nvSpPr>
        <p:spPr bwMode="auto">
          <a:xfrm>
            <a:off x="3863975" y="1916113"/>
            <a:ext cx="431800" cy="0"/>
          </a:xfrm>
          <a:prstGeom prst="line">
            <a:avLst/>
          </a:prstGeom>
          <a:noFill/>
          <a:ln w="28575">
            <a:solidFill>
              <a:srgbClr val="008000">
                <a:alpha val="63136"/>
              </a:srgbClr>
            </a:solidFill>
            <a:round/>
            <a:headEnd/>
            <a:tailEnd/>
          </a:ln>
          <a:extLst>
            <a:ext uri="{909E8E84-426E-40DD-AFC4-6F175D3DCCD1}">
              <a14:hiddenFill xmlns:a14="http://schemas.microsoft.com/office/drawing/2010/main">
                <a:noFill/>
              </a14:hiddenFill>
            </a:ext>
          </a:extLst>
        </p:spPr>
        <p:txBody>
          <a:bodyPr anchor="ctr"/>
          <a:lstStyle/>
          <a:p>
            <a:pPr algn="ctr" eaLnBrk="0" fontAlgn="base" hangingPunct="0">
              <a:spcBef>
                <a:spcPct val="0"/>
              </a:spcBef>
              <a:spcAft>
                <a:spcPct val="0"/>
              </a:spcAft>
            </a:pPr>
            <a:endParaRPr lang="en-US">
              <a:solidFill>
                <a:srgbClr val="FF0000"/>
              </a:solidFill>
              <a:latin typeface=".VnAristote" panose="020B7200000000000000" pitchFamily="34" charset="0"/>
            </a:endParaRPr>
          </a:p>
        </p:txBody>
      </p:sp>
      <p:sp>
        <p:nvSpPr>
          <p:cNvPr id="51244" name="Line 44">
            <a:extLst>
              <a:ext uri="{FF2B5EF4-FFF2-40B4-BE49-F238E27FC236}">
                <a16:creationId xmlns:a16="http://schemas.microsoft.com/office/drawing/2014/main" id="{23E5EF69-FBC5-4104-A5E6-E7A8DFBCAD2F}"/>
              </a:ext>
            </a:extLst>
          </p:cNvPr>
          <p:cNvSpPr>
            <a:spLocks noChangeShapeType="1"/>
          </p:cNvSpPr>
          <p:nvPr/>
        </p:nvSpPr>
        <p:spPr bwMode="auto">
          <a:xfrm>
            <a:off x="9409113" y="1916113"/>
            <a:ext cx="576262" cy="0"/>
          </a:xfrm>
          <a:prstGeom prst="line">
            <a:avLst/>
          </a:prstGeom>
          <a:noFill/>
          <a:ln w="28575">
            <a:solidFill>
              <a:srgbClr val="008000">
                <a:alpha val="63136"/>
              </a:srgbClr>
            </a:solidFill>
            <a:round/>
            <a:headEnd/>
            <a:tailEnd/>
          </a:ln>
          <a:extLst>
            <a:ext uri="{909E8E84-426E-40DD-AFC4-6F175D3DCCD1}">
              <a14:hiddenFill xmlns:a14="http://schemas.microsoft.com/office/drawing/2010/main">
                <a:noFill/>
              </a14:hiddenFill>
            </a:ext>
          </a:extLst>
        </p:spPr>
        <p:txBody>
          <a:bodyPr anchor="ctr"/>
          <a:lstStyle/>
          <a:p>
            <a:pPr algn="ctr" eaLnBrk="0" fontAlgn="base" hangingPunct="0">
              <a:spcBef>
                <a:spcPct val="0"/>
              </a:spcBef>
              <a:spcAft>
                <a:spcPct val="0"/>
              </a:spcAft>
            </a:pPr>
            <a:endParaRPr lang="en-US">
              <a:solidFill>
                <a:srgbClr val="FF0000"/>
              </a:solidFill>
              <a:latin typeface=".VnAristote" panose="020B7200000000000000" pitchFamily="34" charset="0"/>
            </a:endParaRPr>
          </a:p>
        </p:txBody>
      </p:sp>
      <p:sp>
        <p:nvSpPr>
          <p:cNvPr id="51245" name="Line 45">
            <a:extLst>
              <a:ext uri="{FF2B5EF4-FFF2-40B4-BE49-F238E27FC236}">
                <a16:creationId xmlns:a16="http://schemas.microsoft.com/office/drawing/2014/main" id="{7AF9B053-024F-4C46-BC5E-643D9843D1FC}"/>
              </a:ext>
            </a:extLst>
          </p:cNvPr>
          <p:cNvSpPr>
            <a:spLocks noChangeShapeType="1"/>
          </p:cNvSpPr>
          <p:nvPr/>
        </p:nvSpPr>
        <p:spPr bwMode="auto">
          <a:xfrm>
            <a:off x="3863976" y="2636838"/>
            <a:ext cx="1008063" cy="0"/>
          </a:xfrm>
          <a:prstGeom prst="line">
            <a:avLst/>
          </a:prstGeom>
          <a:noFill/>
          <a:ln w="28575">
            <a:solidFill>
              <a:srgbClr val="008000">
                <a:alpha val="63136"/>
              </a:srgbClr>
            </a:solidFill>
            <a:round/>
            <a:headEnd/>
            <a:tailEnd/>
          </a:ln>
          <a:extLst>
            <a:ext uri="{909E8E84-426E-40DD-AFC4-6F175D3DCCD1}">
              <a14:hiddenFill xmlns:a14="http://schemas.microsoft.com/office/drawing/2010/main">
                <a:noFill/>
              </a14:hiddenFill>
            </a:ext>
          </a:extLst>
        </p:spPr>
        <p:txBody>
          <a:bodyPr anchor="ctr"/>
          <a:lstStyle/>
          <a:p>
            <a:pPr algn="ctr" eaLnBrk="0" fontAlgn="base" hangingPunct="0">
              <a:spcBef>
                <a:spcPct val="0"/>
              </a:spcBef>
              <a:spcAft>
                <a:spcPct val="0"/>
              </a:spcAft>
            </a:pPr>
            <a:endParaRPr lang="en-US">
              <a:solidFill>
                <a:srgbClr val="FF0000"/>
              </a:solidFill>
              <a:latin typeface=".VnAristote" panose="020B7200000000000000" pitchFamily="34" charset="0"/>
            </a:endParaRPr>
          </a:p>
        </p:txBody>
      </p:sp>
      <p:sp>
        <p:nvSpPr>
          <p:cNvPr id="51246" name="Line 46">
            <a:extLst>
              <a:ext uri="{FF2B5EF4-FFF2-40B4-BE49-F238E27FC236}">
                <a16:creationId xmlns:a16="http://schemas.microsoft.com/office/drawing/2014/main" id="{45793CF8-8916-4676-80BC-A6C97FD902DB}"/>
              </a:ext>
            </a:extLst>
          </p:cNvPr>
          <p:cNvSpPr>
            <a:spLocks noChangeShapeType="1"/>
          </p:cNvSpPr>
          <p:nvPr/>
        </p:nvSpPr>
        <p:spPr bwMode="auto">
          <a:xfrm>
            <a:off x="8256589" y="2636838"/>
            <a:ext cx="1152525" cy="0"/>
          </a:xfrm>
          <a:prstGeom prst="line">
            <a:avLst/>
          </a:prstGeom>
          <a:noFill/>
          <a:ln w="28575">
            <a:solidFill>
              <a:srgbClr val="008000">
                <a:alpha val="63136"/>
              </a:srgbClr>
            </a:solidFill>
            <a:round/>
            <a:headEnd/>
            <a:tailEnd/>
          </a:ln>
          <a:extLst>
            <a:ext uri="{909E8E84-426E-40DD-AFC4-6F175D3DCCD1}">
              <a14:hiddenFill xmlns:a14="http://schemas.microsoft.com/office/drawing/2010/main">
                <a:noFill/>
              </a14:hiddenFill>
            </a:ext>
          </a:extLst>
        </p:spPr>
        <p:txBody>
          <a:bodyPr anchor="ctr"/>
          <a:lstStyle/>
          <a:p>
            <a:pPr algn="ctr" eaLnBrk="0" fontAlgn="base" hangingPunct="0">
              <a:spcBef>
                <a:spcPct val="0"/>
              </a:spcBef>
              <a:spcAft>
                <a:spcPct val="0"/>
              </a:spcAft>
            </a:pPr>
            <a:endParaRPr lang="en-US">
              <a:solidFill>
                <a:srgbClr val="FF0000"/>
              </a:solidFill>
              <a:latin typeface=".VnAristot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42"/>
                                        </p:tgtEl>
                                        <p:attrNameLst>
                                          <p:attrName>style.visibility</p:attrName>
                                        </p:attrNameLst>
                                      </p:cBhvr>
                                      <p:to>
                                        <p:strVal val="visible"/>
                                      </p:to>
                                    </p:set>
                                    <p:animEffect transition="in" filter="checkerboard(across)">
                                      <p:cBhvr>
                                        <p:cTn id="7" dur="500"/>
                                        <p:tgtEl>
                                          <p:spTgt spid="51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1243"/>
                                        </p:tgtEl>
                                        <p:attrNameLst>
                                          <p:attrName>style.visibility</p:attrName>
                                        </p:attrNameLst>
                                      </p:cBhvr>
                                      <p:to>
                                        <p:strVal val="visible"/>
                                      </p:to>
                                    </p:set>
                                    <p:animEffect transition="in" filter="checkerboard(across)">
                                      <p:cBhvr>
                                        <p:cTn id="12" dur="500"/>
                                        <p:tgtEl>
                                          <p:spTgt spid="512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1244"/>
                                        </p:tgtEl>
                                        <p:attrNameLst>
                                          <p:attrName>style.visibility</p:attrName>
                                        </p:attrNameLst>
                                      </p:cBhvr>
                                      <p:to>
                                        <p:strVal val="visible"/>
                                      </p:to>
                                    </p:set>
                                    <p:animEffect transition="in" filter="checkerboard(across)">
                                      <p:cBhvr>
                                        <p:cTn id="17" dur="500"/>
                                        <p:tgtEl>
                                          <p:spTgt spid="512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51245"/>
                                        </p:tgtEl>
                                        <p:attrNameLst>
                                          <p:attrName>style.visibility</p:attrName>
                                        </p:attrNameLst>
                                      </p:cBhvr>
                                      <p:to>
                                        <p:strVal val="visible"/>
                                      </p:to>
                                    </p:set>
                                    <p:animEffect transition="in" filter="checkerboard(across)">
                                      <p:cBhvr>
                                        <p:cTn id="22" dur="500"/>
                                        <p:tgtEl>
                                          <p:spTgt spid="512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51246"/>
                                        </p:tgtEl>
                                        <p:attrNameLst>
                                          <p:attrName>style.visibility</p:attrName>
                                        </p:attrNameLst>
                                      </p:cBhvr>
                                      <p:to>
                                        <p:strVal val="visible"/>
                                      </p:to>
                                    </p:set>
                                    <p:animEffect transition="in" filter="checkerboard(across)">
                                      <p:cBhvr>
                                        <p:cTn id="27" dur="500"/>
                                        <p:tgtEl>
                                          <p:spTgt spid="51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7853356D-17CE-43BA-80BC-E7263F202C83}"/>
              </a:ext>
            </a:extLst>
          </p:cNvPr>
          <p:cNvSpPr txBox="1">
            <a:spLocks noChangeArrowheads="1"/>
          </p:cNvSpPr>
          <p:nvPr/>
        </p:nvSpPr>
        <p:spPr bwMode="auto">
          <a:xfrm>
            <a:off x="4800600" y="188913"/>
            <a:ext cx="2895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800" b="1" u="sng">
                <a:latin typeface="Times New Roman" panose="02020603050405020304" pitchFamily="18" charset="0"/>
              </a:rPr>
              <a:t>Luyện từ và câu:</a:t>
            </a:r>
          </a:p>
        </p:txBody>
      </p:sp>
      <p:sp>
        <p:nvSpPr>
          <p:cNvPr id="16387" name="Rectangle 3">
            <a:extLst>
              <a:ext uri="{FF2B5EF4-FFF2-40B4-BE49-F238E27FC236}">
                <a16:creationId xmlns:a16="http://schemas.microsoft.com/office/drawing/2014/main" id="{B0B97149-4587-4330-B4C5-E410310E117E}"/>
              </a:ext>
            </a:extLst>
          </p:cNvPr>
          <p:cNvSpPr>
            <a:spLocks noChangeArrowheads="1"/>
          </p:cNvSpPr>
          <p:nvPr/>
        </p:nvSpPr>
        <p:spPr bwMode="auto">
          <a:xfrm>
            <a:off x="1828800" y="795338"/>
            <a:ext cx="8458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0"/>
              </a:spcBef>
              <a:spcAft>
                <a:spcPct val="0"/>
              </a:spcAft>
            </a:pPr>
            <a:r>
              <a:rPr lang="en-US" altLang="en-US" sz="2800" b="1">
                <a:latin typeface="Times New Roman" panose="02020603050405020304" pitchFamily="18" charset="0"/>
                <a:cs typeface="Times New Roman" panose="02020603050405020304" pitchFamily="18" charset="0"/>
              </a:rPr>
              <a:t>Ôn tập về từ chỉ hoạt động, trạng thái. So sánh</a:t>
            </a:r>
          </a:p>
        </p:txBody>
      </p:sp>
      <p:graphicFrame>
        <p:nvGraphicFramePr>
          <p:cNvPr id="58372" name="Group 4">
            <a:extLst>
              <a:ext uri="{FF2B5EF4-FFF2-40B4-BE49-F238E27FC236}">
                <a16:creationId xmlns:a16="http://schemas.microsoft.com/office/drawing/2014/main" id="{325B9259-4A5E-42F8-813C-4472FED7DBAF}"/>
              </a:ext>
            </a:extLst>
          </p:cNvPr>
          <p:cNvGraphicFramePr>
            <a:graphicFrameLocks noGrp="1"/>
          </p:cNvGraphicFramePr>
          <p:nvPr>
            <p:ph/>
          </p:nvPr>
        </p:nvGraphicFramePr>
        <p:xfrm>
          <a:off x="1752600" y="1447800"/>
          <a:ext cx="8686800" cy="5029200"/>
        </p:xfrm>
        <a:graphic>
          <a:graphicData uri="http://schemas.openxmlformats.org/drawingml/2006/table">
            <a:tbl>
              <a:tblPr/>
              <a:tblGrid>
                <a:gridCol w="2171700">
                  <a:extLst>
                    <a:ext uri="{9D8B030D-6E8A-4147-A177-3AD203B41FA5}">
                      <a16:colId xmlns:a16="http://schemas.microsoft.com/office/drawing/2014/main" val="20000"/>
                    </a:ext>
                  </a:extLst>
                </a:gridCol>
                <a:gridCol w="27051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712788">
                <a:tc>
                  <a:txBody>
                    <a:bodyPr/>
                    <a:lstStyle/>
                    <a:p>
                      <a:pPr marL="0" marR="0" lvl="0" indent="0" algn="l" defTabSz="957263"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01738">
                <a:tc>
                  <a:txBody>
                    <a:bodyPr/>
                    <a:lstStyle/>
                    <a:p>
                      <a:pPr marL="0" marR="0" lvl="0" indent="0" algn="l" defTabSz="957263"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3475">
                <a:tc>
                  <a:txBody>
                    <a:bodyPr/>
                    <a:lstStyle/>
                    <a:p>
                      <a:pPr marL="0" marR="0" lvl="0" indent="0" algn="l" defTabSz="957263"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81200">
                <a:tc>
                  <a:txBody>
                    <a:bodyPr/>
                    <a:lstStyle/>
                    <a:p>
                      <a:pPr marL="0" marR="0" lvl="0" indent="0" algn="l" defTabSz="957263"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57263"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6415" name="Text Box 31">
            <a:extLst>
              <a:ext uri="{FF2B5EF4-FFF2-40B4-BE49-F238E27FC236}">
                <a16:creationId xmlns:a16="http://schemas.microsoft.com/office/drawing/2014/main" id="{787423BB-58E9-4704-B73D-ACE2FCB4C897}"/>
              </a:ext>
            </a:extLst>
          </p:cNvPr>
          <p:cNvSpPr txBox="1">
            <a:spLocks noChangeArrowheads="1"/>
          </p:cNvSpPr>
          <p:nvPr/>
        </p:nvSpPr>
        <p:spPr bwMode="auto">
          <a:xfrm>
            <a:off x="1752600" y="16002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solidFill>
                  <a:prstClr val="black"/>
                </a:solidFill>
                <a:latin typeface="Times New Roman" panose="02020603050405020304" pitchFamily="18" charset="0"/>
              </a:rPr>
              <a:t>Con vật, sự vật</a:t>
            </a:r>
          </a:p>
        </p:txBody>
      </p:sp>
      <p:sp>
        <p:nvSpPr>
          <p:cNvPr id="16416" name="Text Box 32">
            <a:extLst>
              <a:ext uri="{FF2B5EF4-FFF2-40B4-BE49-F238E27FC236}">
                <a16:creationId xmlns:a16="http://schemas.microsoft.com/office/drawing/2014/main" id="{90F49195-EE87-4B74-8385-C17F978C0012}"/>
              </a:ext>
            </a:extLst>
          </p:cNvPr>
          <p:cNvSpPr txBox="1">
            <a:spLocks noChangeArrowheads="1"/>
          </p:cNvSpPr>
          <p:nvPr/>
        </p:nvSpPr>
        <p:spPr bwMode="auto">
          <a:xfrm>
            <a:off x="4495800" y="1552575"/>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solidFill>
                  <a:prstClr val="black"/>
                </a:solidFill>
                <a:latin typeface="Times New Roman" panose="02020603050405020304" pitchFamily="18" charset="0"/>
              </a:rPr>
              <a:t>Hoạt động</a:t>
            </a:r>
          </a:p>
        </p:txBody>
      </p:sp>
      <p:sp>
        <p:nvSpPr>
          <p:cNvPr id="16417" name="Text Box 33">
            <a:extLst>
              <a:ext uri="{FF2B5EF4-FFF2-40B4-BE49-F238E27FC236}">
                <a16:creationId xmlns:a16="http://schemas.microsoft.com/office/drawing/2014/main" id="{B049406B-0978-41C3-B1C0-A6F3BA160F24}"/>
              </a:ext>
            </a:extLst>
          </p:cNvPr>
          <p:cNvSpPr txBox="1">
            <a:spLocks noChangeArrowheads="1"/>
          </p:cNvSpPr>
          <p:nvPr/>
        </p:nvSpPr>
        <p:spPr bwMode="auto">
          <a:xfrm>
            <a:off x="6629400" y="1600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solidFill>
                  <a:prstClr val="black"/>
                </a:solidFill>
                <a:latin typeface="Times New Roman" panose="02020603050405020304" pitchFamily="18" charset="0"/>
              </a:rPr>
              <a:t>Từ so sánh</a:t>
            </a:r>
          </a:p>
        </p:txBody>
      </p:sp>
      <p:sp>
        <p:nvSpPr>
          <p:cNvPr id="16418" name="Text Box 34">
            <a:extLst>
              <a:ext uri="{FF2B5EF4-FFF2-40B4-BE49-F238E27FC236}">
                <a16:creationId xmlns:a16="http://schemas.microsoft.com/office/drawing/2014/main" id="{91AC2F09-2EB3-421D-80C8-DB97DE089453}"/>
              </a:ext>
            </a:extLst>
          </p:cNvPr>
          <p:cNvSpPr txBox="1">
            <a:spLocks noChangeArrowheads="1"/>
          </p:cNvSpPr>
          <p:nvPr/>
        </p:nvSpPr>
        <p:spPr bwMode="auto">
          <a:xfrm>
            <a:off x="8458200" y="1600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solidFill>
                  <a:prstClr val="black"/>
                </a:solidFill>
                <a:latin typeface="Times New Roman" panose="02020603050405020304" pitchFamily="18" charset="0"/>
              </a:rPr>
              <a:t>Hoạt động</a:t>
            </a:r>
          </a:p>
        </p:txBody>
      </p:sp>
      <p:sp>
        <p:nvSpPr>
          <p:cNvPr id="16419" name="Text Box 35">
            <a:extLst>
              <a:ext uri="{FF2B5EF4-FFF2-40B4-BE49-F238E27FC236}">
                <a16:creationId xmlns:a16="http://schemas.microsoft.com/office/drawing/2014/main" id="{E7AAD518-5AA8-4318-AEEB-325AA500EC36}"/>
              </a:ext>
            </a:extLst>
          </p:cNvPr>
          <p:cNvSpPr txBox="1">
            <a:spLocks noChangeArrowheads="1"/>
          </p:cNvSpPr>
          <p:nvPr/>
        </p:nvSpPr>
        <p:spPr bwMode="auto">
          <a:xfrm>
            <a:off x="1719263" y="259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solidFill>
                  <a:srgbClr val="0000FF"/>
                </a:solidFill>
                <a:latin typeface="Times New Roman" panose="02020603050405020304" pitchFamily="18" charset="0"/>
              </a:rPr>
              <a:t>a)</a:t>
            </a:r>
          </a:p>
        </p:txBody>
      </p:sp>
      <p:sp>
        <p:nvSpPr>
          <p:cNvPr id="16420" name="Text Box 36">
            <a:extLst>
              <a:ext uri="{FF2B5EF4-FFF2-40B4-BE49-F238E27FC236}">
                <a16:creationId xmlns:a16="http://schemas.microsoft.com/office/drawing/2014/main" id="{7EA0019D-9F70-49CE-B21B-5F5DBB72AE6E}"/>
              </a:ext>
            </a:extLst>
          </p:cNvPr>
          <p:cNvSpPr txBox="1">
            <a:spLocks noChangeArrowheads="1"/>
          </p:cNvSpPr>
          <p:nvPr/>
        </p:nvSpPr>
        <p:spPr bwMode="auto">
          <a:xfrm>
            <a:off x="2057400" y="2590801"/>
            <a:ext cx="1905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300" b="1">
                <a:latin typeface="Times New Roman" panose="02020603050405020304" pitchFamily="18" charset="0"/>
              </a:rPr>
              <a:t>Con trâu đen</a:t>
            </a:r>
          </a:p>
        </p:txBody>
      </p:sp>
      <p:sp>
        <p:nvSpPr>
          <p:cNvPr id="16421" name="Text Box 37">
            <a:extLst>
              <a:ext uri="{FF2B5EF4-FFF2-40B4-BE49-F238E27FC236}">
                <a16:creationId xmlns:a16="http://schemas.microsoft.com/office/drawing/2014/main" id="{8CB79027-6C19-4BE9-88E6-24060658072B}"/>
              </a:ext>
            </a:extLst>
          </p:cNvPr>
          <p:cNvSpPr txBox="1">
            <a:spLocks noChangeArrowheads="1"/>
          </p:cNvSpPr>
          <p:nvPr/>
        </p:nvSpPr>
        <p:spPr bwMode="auto">
          <a:xfrm>
            <a:off x="5105400" y="259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latin typeface="Times New Roman" panose="02020603050405020304" pitchFamily="18" charset="0"/>
              </a:rPr>
              <a:t>đi</a:t>
            </a:r>
          </a:p>
        </p:txBody>
      </p:sp>
      <p:sp>
        <p:nvSpPr>
          <p:cNvPr id="16422" name="Text Box 38">
            <a:extLst>
              <a:ext uri="{FF2B5EF4-FFF2-40B4-BE49-F238E27FC236}">
                <a16:creationId xmlns:a16="http://schemas.microsoft.com/office/drawing/2014/main" id="{750250E6-30E3-4222-B015-493804B2E88C}"/>
              </a:ext>
            </a:extLst>
          </p:cNvPr>
          <p:cNvSpPr txBox="1">
            <a:spLocks noChangeArrowheads="1"/>
          </p:cNvSpPr>
          <p:nvPr/>
        </p:nvSpPr>
        <p:spPr bwMode="auto">
          <a:xfrm>
            <a:off x="7010400" y="2590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latin typeface="Times New Roman" panose="02020603050405020304" pitchFamily="18" charset="0"/>
              </a:rPr>
              <a:t>như</a:t>
            </a:r>
          </a:p>
        </p:txBody>
      </p:sp>
      <p:sp>
        <p:nvSpPr>
          <p:cNvPr id="16423" name="Text Box 39">
            <a:extLst>
              <a:ext uri="{FF2B5EF4-FFF2-40B4-BE49-F238E27FC236}">
                <a16:creationId xmlns:a16="http://schemas.microsoft.com/office/drawing/2014/main" id="{98F0EF14-E813-45F1-B929-74F7B7CA9AA4}"/>
              </a:ext>
            </a:extLst>
          </p:cNvPr>
          <p:cNvSpPr txBox="1">
            <a:spLocks noChangeArrowheads="1"/>
          </p:cNvSpPr>
          <p:nvPr/>
        </p:nvSpPr>
        <p:spPr bwMode="auto">
          <a:xfrm>
            <a:off x="8610600" y="2590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latin typeface="Times New Roman" panose="02020603050405020304" pitchFamily="18" charset="0"/>
              </a:rPr>
              <a:t>đập đất</a:t>
            </a:r>
          </a:p>
        </p:txBody>
      </p:sp>
      <p:sp>
        <p:nvSpPr>
          <p:cNvPr id="16424" name="Text Box 40">
            <a:extLst>
              <a:ext uri="{FF2B5EF4-FFF2-40B4-BE49-F238E27FC236}">
                <a16:creationId xmlns:a16="http://schemas.microsoft.com/office/drawing/2014/main" id="{DE9B62CD-85FC-4937-9F62-CBFDAAD35A80}"/>
              </a:ext>
            </a:extLst>
          </p:cNvPr>
          <p:cNvSpPr txBox="1">
            <a:spLocks noChangeArrowheads="1"/>
          </p:cNvSpPr>
          <p:nvPr/>
        </p:nvSpPr>
        <p:spPr bwMode="auto">
          <a:xfrm>
            <a:off x="1728788" y="3657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solidFill>
                  <a:srgbClr val="0000FF"/>
                </a:solidFill>
                <a:latin typeface="Times New Roman" panose="02020603050405020304" pitchFamily="18" charset="0"/>
              </a:rPr>
              <a:t>b)</a:t>
            </a:r>
          </a:p>
        </p:txBody>
      </p:sp>
      <p:sp>
        <p:nvSpPr>
          <p:cNvPr id="16425" name="Text Box 41">
            <a:extLst>
              <a:ext uri="{FF2B5EF4-FFF2-40B4-BE49-F238E27FC236}">
                <a16:creationId xmlns:a16="http://schemas.microsoft.com/office/drawing/2014/main" id="{24502757-40A9-47D1-BBCC-25ACBCD0F3F8}"/>
              </a:ext>
            </a:extLst>
          </p:cNvPr>
          <p:cNvSpPr txBox="1">
            <a:spLocks noChangeArrowheads="1"/>
          </p:cNvSpPr>
          <p:nvPr/>
        </p:nvSpPr>
        <p:spPr bwMode="auto">
          <a:xfrm>
            <a:off x="2286000" y="3657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latin typeface="Times New Roman" panose="02020603050405020304" pitchFamily="18" charset="0"/>
              </a:rPr>
              <a:t>Tàu cau</a:t>
            </a:r>
          </a:p>
        </p:txBody>
      </p:sp>
      <p:sp>
        <p:nvSpPr>
          <p:cNvPr id="16426" name="Text Box 42">
            <a:extLst>
              <a:ext uri="{FF2B5EF4-FFF2-40B4-BE49-F238E27FC236}">
                <a16:creationId xmlns:a16="http://schemas.microsoft.com/office/drawing/2014/main" id="{8A8E604F-D3CB-42DD-845E-6AFFC63C6AF6}"/>
              </a:ext>
            </a:extLst>
          </p:cNvPr>
          <p:cNvSpPr txBox="1">
            <a:spLocks noChangeArrowheads="1"/>
          </p:cNvSpPr>
          <p:nvPr/>
        </p:nvSpPr>
        <p:spPr bwMode="auto">
          <a:xfrm>
            <a:off x="3886200" y="49530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400" b="1">
                <a:solidFill>
                  <a:srgbClr val="0000FF"/>
                </a:solidFill>
                <a:latin typeface="Times New Roman" panose="02020603050405020304" pitchFamily="18" charset="0"/>
              </a:rPr>
              <a:t>(quanh thuyền lớn)</a:t>
            </a:r>
          </a:p>
        </p:txBody>
      </p:sp>
      <p:sp>
        <p:nvSpPr>
          <p:cNvPr id="16427" name="Text Box 43">
            <a:extLst>
              <a:ext uri="{FF2B5EF4-FFF2-40B4-BE49-F238E27FC236}">
                <a16:creationId xmlns:a16="http://schemas.microsoft.com/office/drawing/2014/main" id="{6151ADD6-DE54-487E-BD50-B9AC4C7FFC23}"/>
              </a:ext>
            </a:extLst>
          </p:cNvPr>
          <p:cNvSpPr txBox="1">
            <a:spLocks noChangeArrowheads="1"/>
          </p:cNvSpPr>
          <p:nvPr/>
        </p:nvSpPr>
        <p:spPr bwMode="auto">
          <a:xfrm>
            <a:off x="7010400" y="3581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latin typeface="Times New Roman" panose="02020603050405020304" pitchFamily="18" charset="0"/>
              </a:rPr>
              <a:t>như</a:t>
            </a:r>
          </a:p>
        </p:txBody>
      </p:sp>
      <p:sp>
        <p:nvSpPr>
          <p:cNvPr id="16428" name="Text Box 44">
            <a:extLst>
              <a:ext uri="{FF2B5EF4-FFF2-40B4-BE49-F238E27FC236}">
                <a16:creationId xmlns:a16="http://schemas.microsoft.com/office/drawing/2014/main" id="{E382BD91-791B-4E77-BEFB-BA9B770FA11D}"/>
              </a:ext>
            </a:extLst>
          </p:cNvPr>
          <p:cNvSpPr txBox="1">
            <a:spLocks noChangeArrowheads="1"/>
          </p:cNvSpPr>
          <p:nvPr/>
        </p:nvSpPr>
        <p:spPr bwMode="auto">
          <a:xfrm>
            <a:off x="9124950" y="3581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latin typeface="Times New Roman" panose="02020603050405020304" pitchFamily="18" charset="0"/>
              </a:rPr>
              <a:t>vẫy</a:t>
            </a:r>
          </a:p>
        </p:txBody>
      </p:sp>
      <p:sp>
        <p:nvSpPr>
          <p:cNvPr id="16429" name="Text Box 45">
            <a:extLst>
              <a:ext uri="{FF2B5EF4-FFF2-40B4-BE49-F238E27FC236}">
                <a16:creationId xmlns:a16="http://schemas.microsoft.com/office/drawing/2014/main" id="{A3165921-797C-40C2-B611-7E43958DAB33}"/>
              </a:ext>
            </a:extLst>
          </p:cNvPr>
          <p:cNvSpPr txBox="1">
            <a:spLocks noChangeArrowheads="1"/>
          </p:cNvSpPr>
          <p:nvPr/>
        </p:nvSpPr>
        <p:spPr bwMode="auto">
          <a:xfrm>
            <a:off x="1717675" y="5257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solidFill>
                  <a:srgbClr val="0000FF"/>
                </a:solidFill>
                <a:latin typeface="Times New Roman" panose="02020603050405020304" pitchFamily="18" charset="0"/>
              </a:rPr>
              <a:t>c)</a:t>
            </a:r>
          </a:p>
        </p:txBody>
      </p:sp>
      <p:sp>
        <p:nvSpPr>
          <p:cNvPr id="16430" name="Text Box 46">
            <a:extLst>
              <a:ext uri="{FF2B5EF4-FFF2-40B4-BE49-F238E27FC236}">
                <a16:creationId xmlns:a16="http://schemas.microsoft.com/office/drawing/2014/main" id="{BFED8B3F-858C-4913-ADB6-08F15E7473F5}"/>
              </a:ext>
            </a:extLst>
          </p:cNvPr>
          <p:cNvSpPr txBox="1">
            <a:spLocks noChangeArrowheads="1"/>
          </p:cNvSpPr>
          <p:nvPr/>
        </p:nvSpPr>
        <p:spPr bwMode="auto">
          <a:xfrm>
            <a:off x="2209800" y="5257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latin typeface="Times New Roman" panose="02020603050405020304" pitchFamily="18" charset="0"/>
              </a:rPr>
              <a:t>Xuồng con</a:t>
            </a:r>
          </a:p>
        </p:txBody>
      </p:sp>
      <p:sp>
        <p:nvSpPr>
          <p:cNvPr id="16431" name="Text Box 47">
            <a:extLst>
              <a:ext uri="{FF2B5EF4-FFF2-40B4-BE49-F238E27FC236}">
                <a16:creationId xmlns:a16="http://schemas.microsoft.com/office/drawing/2014/main" id="{A4AE303C-CAF1-401C-A274-09E9BD47C7EC}"/>
              </a:ext>
            </a:extLst>
          </p:cNvPr>
          <p:cNvSpPr txBox="1">
            <a:spLocks noChangeArrowheads="1"/>
          </p:cNvSpPr>
          <p:nvPr/>
        </p:nvSpPr>
        <p:spPr bwMode="auto">
          <a:xfrm>
            <a:off x="4495800" y="3657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400" b="1">
                <a:latin typeface="Times New Roman" panose="02020603050405020304" pitchFamily="18" charset="0"/>
              </a:rPr>
              <a:t>vươn</a:t>
            </a:r>
          </a:p>
        </p:txBody>
      </p:sp>
      <p:sp>
        <p:nvSpPr>
          <p:cNvPr id="16432" name="Text Box 48">
            <a:extLst>
              <a:ext uri="{FF2B5EF4-FFF2-40B4-BE49-F238E27FC236}">
                <a16:creationId xmlns:a16="http://schemas.microsoft.com/office/drawing/2014/main" id="{041B06AF-B861-47A6-922B-D339A42A7C9B}"/>
              </a:ext>
            </a:extLst>
          </p:cNvPr>
          <p:cNvSpPr txBox="1">
            <a:spLocks noChangeArrowheads="1"/>
          </p:cNvSpPr>
          <p:nvPr/>
        </p:nvSpPr>
        <p:spPr bwMode="auto">
          <a:xfrm>
            <a:off x="6934200" y="46482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latin typeface="Times New Roman" panose="02020603050405020304" pitchFamily="18" charset="0"/>
              </a:rPr>
              <a:t>như</a:t>
            </a:r>
          </a:p>
        </p:txBody>
      </p:sp>
      <p:sp>
        <p:nvSpPr>
          <p:cNvPr id="16433" name="Text Box 49">
            <a:extLst>
              <a:ext uri="{FF2B5EF4-FFF2-40B4-BE49-F238E27FC236}">
                <a16:creationId xmlns:a16="http://schemas.microsoft.com/office/drawing/2014/main" id="{92F598E9-E518-4532-87C7-B8D8C4AD8C89}"/>
              </a:ext>
            </a:extLst>
          </p:cNvPr>
          <p:cNvSpPr txBox="1">
            <a:spLocks noChangeArrowheads="1"/>
          </p:cNvSpPr>
          <p:nvPr/>
        </p:nvSpPr>
        <p:spPr bwMode="auto">
          <a:xfrm>
            <a:off x="8915400" y="45720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latin typeface="Times New Roman" panose="02020603050405020304" pitchFamily="18" charset="0"/>
              </a:rPr>
              <a:t>nằm</a:t>
            </a:r>
          </a:p>
        </p:txBody>
      </p:sp>
      <p:sp>
        <p:nvSpPr>
          <p:cNvPr id="16434" name="Text Box 50">
            <a:extLst>
              <a:ext uri="{FF2B5EF4-FFF2-40B4-BE49-F238E27FC236}">
                <a16:creationId xmlns:a16="http://schemas.microsoft.com/office/drawing/2014/main" id="{4F4DA0A9-977C-42C2-92DC-108050681CE0}"/>
              </a:ext>
            </a:extLst>
          </p:cNvPr>
          <p:cNvSpPr txBox="1">
            <a:spLocks noChangeArrowheads="1"/>
          </p:cNvSpPr>
          <p:nvPr/>
        </p:nvSpPr>
        <p:spPr bwMode="auto">
          <a:xfrm>
            <a:off x="4267200" y="541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400" b="1">
                <a:latin typeface="Times New Roman" panose="02020603050405020304" pitchFamily="18" charset="0"/>
              </a:rPr>
              <a:t>húc húc</a:t>
            </a:r>
          </a:p>
        </p:txBody>
      </p:sp>
      <p:sp>
        <p:nvSpPr>
          <p:cNvPr id="16435" name="Text Box 51">
            <a:extLst>
              <a:ext uri="{FF2B5EF4-FFF2-40B4-BE49-F238E27FC236}">
                <a16:creationId xmlns:a16="http://schemas.microsoft.com/office/drawing/2014/main" id="{E333A773-FC69-4820-A2A2-3EA6F782C1EE}"/>
              </a:ext>
            </a:extLst>
          </p:cNvPr>
          <p:cNvSpPr txBox="1">
            <a:spLocks noChangeArrowheads="1"/>
          </p:cNvSpPr>
          <p:nvPr/>
        </p:nvSpPr>
        <p:spPr bwMode="auto">
          <a:xfrm>
            <a:off x="6977063" y="537368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latin typeface="Times New Roman" panose="02020603050405020304" pitchFamily="18" charset="0"/>
              </a:rPr>
              <a:t>như</a:t>
            </a:r>
          </a:p>
        </p:txBody>
      </p:sp>
      <p:sp>
        <p:nvSpPr>
          <p:cNvPr id="16436" name="Text Box 52">
            <a:extLst>
              <a:ext uri="{FF2B5EF4-FFF2-40B4-BE49-F238E27FC236}">
                <a16:creationId xmlns:a16="http://schemas.microsoft.com/office/drawing/2014/main" id="{C1F17475-63AB-4E43-AC2B-C4E58A160A6B}"/>
              </a:ext>
            </a:extLst>
          </p:cNvPr>
          <p:cNvSpPr txBox="1">
            <a:spLocks noChangeArrowheads="1"/>
          </p:cNvSpPr>
          <p:nvPr/>
        </p:nvSpPr>
        <p:spPr bwMode="auto">
          <a:xfrm>
            <a:off x="8534400" y="59436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solidFill>
                  <a:srgbClr val="0000FF"/>
                </a:solidFill>
                <a:latin typeface="Times New Roman" panose="02020603050405020304" pitchFamily="18" charset="0"/>
              </a:rPr>
              <a:t> (bú tí)</a:t>
            </a:r>
          </a:p>
        </p:txBody>
      </p:sp>
      <p:sp>
        <p:nvSpPr>
          <p:cNvPr id="16437" name="Text Box 53">
            <a:extLst>
              <a:ext uri="{FF2B5EF4-FFF2-40B4-BE49-F238E27FC236}">
                <a16:creationId xmlns:a16="http://schemas.microsoft.com/office/drawing/2014/main" id="{61C11CFA-A30D-403C-B731-DD565D3C95E6}"/>
              </a:ext>
            </a:extLst>
          </p:cNvPr>
          <p:cNvSpPr txBox="1">
            <a:spLocks noChangeArrowheads="1"/>
          </p:cNvSpPr>
          <p:nvPr/>
        </p:nvSpPr>
        <p:spPr bwMode="auto">
          <a:xfrm>
            <a:off x="4038600" y="2590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solidFill>
                  <a:srgbClr val="0000FF"/>
                </a:solidFill>
                <a:latin typeface="Times New Roman" panose="02020603050405020304" pitchFamily="18" charset="0"/>
              </a:rPr>
              <a:t>(chân)</a:t>
            </a:r>
          </a:p>
        </p:txBody>
      </p:sp>
      <p:sp>
        <p:nvSpPr>
          <p:cNvPr id="16438" name="Text Box 54">
            <a:extLst>
              <a:ext uri="{FF2B5EF4-FFF2-40B4-BE49-F238E27FC236}">
                <a16:creationId xmlns:a16="http://schemas.microsoft.com/office/drawing/2014/main" id="{48F34CFF-2DF0-4F50-9E7D-205AA11503B5}"/>
              </a:ext>
            </a:extLst>
          </p:cNvPr>
          <p:cNvSpPr txBox="1">
            <a:spLocks noChangeArrowheads="1"/>
          </p:cNvSpPr>
          <p:nvPr/>
        </p:nvSpPr>
        <p:spPr bwMode="auto">
          <a:xfrm>
            <a:off x="8305800" y="35814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solidFill>
                  <a:srgbClr val="0000FF"/>
                </a:solidFill>
                <a:latin typeface="Times New Roman" panose="02020603050405020304" pitchFamily="18" charset="0"/>
              </a:rPr>
              <a:t>(tay)</a:t>
            </a:r>
          </a:p>
        </p:txBody>
      </p:sp>
      <p:sp>
        <p:nvSpPr>
          <p:cNvPr id="16439" name="Text Box 55">
            <a:extLst>
              <a:ext uri="{FF2B5EF4-FFF2-40B4-BE49-F238E27FC236}">
                <a16:creationId xmlns:a16="http://schemas.microsoft.com/office/drawing/2014/main" id="{A50526FD-9FBD-4836-9045-4053CB898DC2}"/>
              </a:ext>
            </a:extLst>
          </p:cNvPr>
          <p:cNvSpPr txBox="1">
            <a:spLocks noChangeArrowheads="1"/>
          </p:cNvSpPr>
          <p:nvPr/>
        </p:nvSpPr>
        <p:spPr bwMode="auto">
          <a:xfrm>
            <a:off x="4572000" y="45720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latin typeface="Times New Roman" panose="02020603050405020304" pitchFamily="18" charset="0"/>
              </a:rPr>
              <a:t>đậu</a:t>
            </a:r>
          </a:p>
        </p:txBody>
      </p:sp>
      <p:sp>
        <p:nvSpPr>
          <p:cNvPr id="16440" name="Text Box 56">
            <a:extLst>
              <a:ext uri="{FF2B5EF4-FFF2-40B4-BE49-F238E27FC236}">
                <a16:creationId xmlns:a16="http://schemas.microsoft.com/office/drawing/2014/main" id="{E2F079F9-0589-4E6D-A848-3FD969DB37C0}"/>
              </a:ext>
            </a:extLst>
          </p:cNvPr>
          <p:cNvSpPr txBox="1">
            <a:spLocks noChangeArrowheads="1"/>
          </p:cNvSpPr>
          <p:nvPr/>
        </p:nvSpPr>
        <p:spPr bwMode="auto">
          <a:xfrm>
            <a:off x="3967164" y="5867400"/>
            <a:ext cx="2586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solidFill>
                  <a:srgbClr val="0000FF"/>
                </a:solidFill>
                <a:latin typeface="Times New Roman" panose="02020603050405020304" pitchFamily="18" charset="0"/>
              </a:rPr>
              <a:t>(vào mạn thuyền)</a:t>
            </a:r>
          </a:p>
        </p:txBody>
      </p:sp>
      <p:sp>
        <p:nvSpPr>
          <p:cNvPr id="16441" name="Text Box 57">
            <a:extLst>
              <a:ext uri="{FF2B5EF4-FFF2-40B4-BE49-F238E27FC236}">
                <a16:creationId xmlns:a16="http://schemas.microsoft.com/office/drawing/2014/main" id="{A136B119-A846-41DF-A8EB-AA42E4878C32}"/>
              </a:ext>
            </a:extLst>
          </p:cNvPr>
          <p:cNvSpPr txBox="1">
            <a:spLocks noChangeArrowheads="1"/>
          </p:cNvSpPr>
          <p:nvPr/>
        </p:nvSpPr>
        <p:spPr bwMode="auto">
          <a:xfrm>
            <a:off x="8077200" y="4876800"/>
            <a:ext cx="2438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0"/>
              </a:spcBef>
              <a:spcAft>
                <a:spcPct val="0"/>
              </a:spcAft>
            </a:pPr>
            <a:r>
              <a:rPr lang="en-US" altLang="en-US" sz="2200" b="1">
                <a:solidFill>
                  <a:srgbClr val="0000FF"/>
                </a:solidFill>
                <a:latin typeface="Times New Roman" panose="02020603050405020304" pitchFamily="18" charset="0"/>
              </a:rPr>
              <a:t>( quanh bụng mẹ)</a:t>
            </a:r>
          </a:p>
        </p:txBody>
      </p:sp>
      <p:sp>
        <p:nvSpPr>
          <p:cNvPr id="16442" name="Text Box 58">
            <a:extLst>
              <a:ext uri="{FF2B5EF4-FFF2-40B4-BE49-F238E27FC236}">
                <a16:creationId xmlns:a16="http://schemas.microsoft.com/office/drawing/2014/main" id="{060DB7B3-FE1A-4E22-B23F-1CBD3624017E}"/>
              </a:ext>
            </a:extLst>
          </p:cNvPr>
          <p:cNvSpPr txBox="1">
            <a:spLocks noChangeArrowheads="1"/>
          </p:cNvSpPr>
          <p:nvPr/>
        </p:nvSpPr>
        <p:spPr bwMode="auto">
          <a:xfrm>
            <a:off x="8686800" y="5373688"/>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7263">
              <a:defRPr>
                <a:solidFill>
                  <a:srgbClr val="FF0000"/>
                </a:solidFill>
                <a:latin typeface=".VnAristote" panose="020B7200000000000000" pitchFamily="34" charset="0"/>
              </a:defRPr>
            </a:lvl1pPr>
            <a:lvl2pPr marL="742950" indent="-285750" defTabSz="957263">
              <a:defRPr>
                <a:solidFill>
                  <a:srgbClr val="FF0000"/>
                </a:solidFill>
                <a:latin typeface=".VnAristote" panose="020B7200000000000000" pitchFamily="34" charset="0"/>
              </a:defRPr>
            </a:lvl2pPr>
            <a:lvl3pPr marL="1143000" indent="-228600" defTabSz="957263">
              <a:defRPr>
                <a:solidFill>
                  <a:srgbClr val="FF0000"/>
                </a:solidFill>
                <a:latin typeface=".VnAristote" panose="020B7200000000000000" pitchFamily="34" charset="0"/>
              </a:defRPr>
            </a:lvl3pPr>
            <a:lvl4pPr marL="1600200" indent="-228600" defTabSz="957263">
              <a:defRPr>
                <a:solidFill>
                  <a:srgbClr val="FF0000"/>
                </a:solidFill>
                <a:latin typeface=".VnAristote" panose="020B7200000000000000" pitchFamily="34" charset="0"/>
              </a:defRPr>
            </a:lvl4pPr>
            <a:lvl5pPr marL="2057400" indent="-228600" defTabSz="957263">
              <a:defRPr>
                <a:solidFill>
                  <a:srgbClr val="FF0000"/>
                </a:solidFill>
                <a:latin typeface=".VnAristote" panose="020B7200000000000000" pitchFamily="34" charset="0"/>
              </a:defRPr>
            </a:lvl5pPr>
            <a:lvl6pPr marL="2514600" indent="-228600" algn="ctr" defTabSz="957263" eaLnBrk="0" fontAlgn="base" hangingPunct="0">
              <a:spcBef>
                <a:spcPct val="0"/>
              </a:spcBef>
              <a:spcAft>
                <a:spcPct val="0"/>
              </a:spcAft>
              <a:defRPr>
                <a:solidFill>
                  <a:srgbClr val="FF0000"/>
                </a:solidFill>
                <a:latin typeface=".VnAristote" panose="020B7200000000000000" pitchFamily="34" charset="0"/>
              </a:defRPr>
            </a:lvl6pPr>
            <a:lvl7pPr marL="2971800" indent="-228600" algn="ctr" defTabSz="957263" eaLnBrk="0" fontAlgn="base" hangingPunct="0">
              <a:spcBef>
                <a:spcPct val="0"/>
              </a:spcBef>
              <a:spcAft>
                <a:spcPct val="0"/>
              </a:spcAft>
              <a:defRPr>
                <a:solidFill>
                  <a:srgbClr val="FF0000"/>
                </a:solidFill>
                <a:latin typeface=".VnAristote" panose="020B7200000000000000" pitchFamily="34" charset="0"/>
              </a:defRPr>
            </a:lvl7pPr>
            <a:lvl8pPr marL="3429000" indent="-228600" algn="ctr" defTabSz="957263" eaLnBrk="0" fontAlgn="base" hangingPunct="0">
              <a:spcBef>
                <a:spcPct val="0"/>
              </a:spcBef>
              <a:spcAft>
                <a:spcPct val="0"/>
              </a:spcAft>
              <a:defRPr>
                <a:solidFill>
                  <a:srgbClr val="FF0000"/>
                </a:solidFill>
                <a:latin typeface=".VnAristote" panose="020B7200000000000000" pitchFamily="34" charset="0"/>
              </a:defRPr>
            </a:lvl8pPr>
            <a:lvl9pPr marL="3886200" indent="-228600" algn="ctr" defTabSz="957263"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400" b="1">
                <a:latin typeface="Times New Roman" panose="02020603050405020304" pitchFamily="18" charset="0"/>
              </a:rPr>
              <a:t> đòi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74">
            <a:extLst>
              <a:ext uri="{FF2B5EF4-FFF2-40B4-BE49-F238E27FC236}">
                <a16:creationId xmlns:a16="http://schemas.microsoft.com/office/drawing/2014/main" id="{36640DE9-19D4-435E-AC47-6D461BE1D15F}"/>
              </a:ext>
            </a:extLst>
          </p:cNvPr>
          <p:cNvSpPr txBox="1">
            <a:spLocks noChangeArrowheads="1"/>
          </p:cNvSpPr>
          <p:nvPr/>
        </p:nvSpPr>
        <p:spPr bwMode="auto">
          <a:xfrm>
            <a:off x="2438401" y="3316288"/>
            <a:ext cx="3609975" cy="400110"/>
          </a:xfrm>
          <a:prstGeom prst="rect">
            <a:avLst/>
          </a:prstGeom>
          <a:noFill/>
          <a:ln w="38100" cmpd="dbl">
            <a:solidFill>
              <a:srgbClr val="3366FF"/>
            </a:solidFill>
            <a:miter lim="800000"/>
            <a:headEnd/>
            <a:tailEnd/>
          </a:ln>
          <a:effectLst/>
        </p:spPr>
        <p:txBody>
          <a:bodyPr>
            <a:spAutoFit/>
          </a:bodyPr>
          <a:lstStyle/>
          <a:p>
            <a:pPr fontAlgn="base">
              <a:spcBef>
                <a:spcPct val="50000"/>
              </a:spcBef>
              <a:spcAft>
                <a:spcPct val="0"/>
              </a:spcAft>
              <a:defRPr/>
            </a:pP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Những</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ruộng</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lúa</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cấy</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sớm</a:t>
            </a:r>
            <a:endPar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25" name="Text Box 75">
            <a:extLst>
              <a:ext uri="{FF2B5EF4-FFF2-40B4-BE49-F238E27FC236}">
                <a16:creationId xmlns:a16="http://schemas.microsoft.com/office/drawing/2014/main" id="{2F57AEEE-116F-44CA-B394-50B054B43C2B}"/>
              </a:ext>
            </a:extLst>
          </p:cNvPr>
          <p:cNvSpPr txBox="1">
            <a:spLocks noChangeArrowheads="1"/>
          </p:cNvSpPr>
          <p:nvPr/>
        </p:nvSpPr>
        <p:spPr bwMode="auto">
          <a:xfrm>
            <a:off x="2438401" y="4002088"/>
            <a:ext cx="3609975" cy="400110"/>
          </a:xfrm>
          <a:prstGeom prst="rect">
            <a:avLst/>
          </a:prstGeom>
          <a:noFill/>
          <a:ln w="38100" cmpd="dbl">
            <a:solidFill>
              <a:srgbClr val="3366FF"/>
            </a:solidFill>
            <a:miter lim="800000"/>
            <a:headEnd/>
            <a:tailEnd/>
          </a:ln>
          <a:effectLst/>
        </p:spPr>
        <p:txBody>
          <a:bodyPr>
            <a:spAutoFit/>
          </a:bodyPr>
          <a:lstStyle/>
          <a:p>
            <a:pPr fontAlgn="base">
              <a:spcBef>
                <a:spcPct val="50000"/>
              </a:spcBef>
              <a:spcAft>
                <a:spcPct val="0"/>
              </a:spcAft>
              <a:defRPr/>
            </a:pP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Những</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chú</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voi</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thắng</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cuộc</a:t>
            </a:r>
            <a:endPar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26" name="Text Box 76">
            <a:extLst>
              <a:ext uri="{FF2B5EF4-FFF2-40B4-BE49-F238E27FC236}">
                <a16:creationId xmlns:a16="http://schemas.microsoft.com/office/drawing/2014/main" id="{4156E5E6-DA3A-4AE9-8B68-D1B64244F48E}"/>
              </a:ext>
            </a:extLst>
          </p:cNvPr>
          <p:cNvSpPr txBox="1">
            <a:spLocks noChangeArrowheads="1"/>
          </p:cNvSpPr>
          <p:nvPr/>
        </p:nvSpPr>
        <p:spPr bwMode="auto">
          <a:xfrm>
            <a:off x="2438401" y="4687888"/>
            <a:ext cx="3609975" cy="400110"/>
          </a:xfrm>
          <a:prstGeom prst="rect">
            <a:avLst/>
          </a:prstGeom>
          <a:noFill/>
          <a:ln w="38100" cmpd="dbl">
            <a:solidFill>
              <a:srgbClr val="3366FF"/>
            </a:solidFill>
            <a:miter lim="800000"/>
            <a:headEnd/>
            <a:tailEnd/>
          </a:ln>
          <a:effectLst/>
        </p:spPr>
        <p:txBody>
          <a:bodyPr>
            <a:spAutoFit/>
          </a:bodyPr>
          <a:lstStyle/>
          <a:p>
            <a:pPr fontAlgn="base">
              <a:spcBef>
                <a:spcPct val="50000"/>
              </a:spcBef>
              <a:spcAft>
                <a:spcPct val="0"/>
              </a:spcAft>
              <a:defRPr/>
            </a:pP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Cây</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cầu</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làm</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bằng</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thân</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dừa</a:t>
            </a:r>
            <a:endPar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27" name="Text Box 77">
            <a:extLst>
              <a:ext uri="{FF2B5EF4-FFF2-40B4-BE49-F238E27FC236}">
                <a16:creationId xmlns:a16="http://schemas.microsoft.com/office/drawing/2014/main" id="{AB0F1C00-EDC5-46E4-BA3A-6F3104B09371}"/>
              </a:ext>
            </a:extLst>
          </p:cNvPr>
          <p:cNvSpPr txBox="1">
            <a:spLocks noChangeArrowheads="1"/>
          </p:cNvSpPr>
          <p:nvPr/>
        </p:nvSpPr>
        <p:spPr bwMode="auto">
          <a:xfrm>
            <a:off x="2514601" y="5449888"/>
            <a:ext cx="3609975" cy="400110"/>
          </a:xfrm>
          <a:prstGeom prst="rect">
            <a:avLst/>
          </a:prstGeom>
          <a:noFill/>
          <a:ln w="38100" cmpd="dbl">
            <a:solidFill>
              <a:srgbClr val="3366FF"/>
            </a:solidFill>
            <a:miter lim="800000"/>
            <a:headEnd/>
            <a:tailEnd/>
          </a:ln>
          <a:effectLst/>
        </p:spPr>
        <p:txBody>
          <a:bodyPr>
            <a:spAutoFit/>
          </a:bodyPr>
          <a:lstStyle/>
          <a:p>
            <a:pPr fontAlgn="base">
              <a:spcBef>
                <a:spcPct val="50000"/>
              </a:spcBef>
              <a:spcAft>
                <a:spcPct val="0"/>
              </a:spcAft>
              <a:defRPr/>
            </a:pP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Con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thuyền</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cắm</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cờ</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đỏ</a:t>
            </a:r>
            <a:endPar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28" name="Text Box 78">
            <a:extLst>
              <a:ext uri="{FF2B5EF4-FFF2-40B4-BE49-F238E27FC236}">
                <a16:creationId xmlns:a16="http://schemas.microsoft.com/office/drawing/2014/main" id="{673DA999-460F-4D83-8C14-DA282997D931}"/>
              </a:ext>
            </a:extLst>
          </p:cNvPr>
          <p:cNvSpPr txBox="1">
            <a:spLocks noChangeArrowheads="1"/>
          </p:cNvSpPr>
          <p:nvPr/>
        </p:nvSpPr>
        <p:spPr bwMode="auto">
          <a:xfrm>
            <a:off x="6477000" y="3316288"/>
            <a:ext cx="3352800" cy="400110"/>
          </a:xfrm>
          <a:prstGeom prst="rect">
            <a:avLst/>
          </a:prstGeom>
          <a:noFill/>
          <a:ln w="38100" cmpd="dbl">
            <a:solidFill>
              <a:srgbClr val="3366FF"/>
            </a:solidFill>
            <a:miter lim="800000"/>
            <a:headEnd/>
            <a:tailEnd/>
          </a:ln>
          <a:effectLst/>
        </p:spPr>
        <p:txBody>
          <a:bodyPr>
            <a:spAutoFit/>
          </a:bodyPr>
          <a:lstStyle/>
          <a:p>
            <a:pPr fontAlgn="base">
              <a:spcBef>
                <a:spcPct val="50000"/>
              </a:spcBef>
              <a:spcAft>
                <a:spcPct val="0"/>
              </a:spcAft>
              <a:defRPr/>
            </a:pP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huơ</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vòi</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chào</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khán</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giả</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a:t>
            </a:r>
          </a:p>
        </p:txBody>
      </p:sp>
      <p:sp>
        <p:nvSpPr>
          <p:cNvPr id="29" name="Text Box 79">
            <a:extLst>
              <a:ext uri="{FF2B5EF4-FFF2-40B4-BE49-F238E27FC236}">
                <a16:creationId xmlns:a16="http://schemas.microsoft.com/office/drawing/2014/main" id="{F8BEF102-1DA4-4EEE-A90B-54DA8BCDD0EA}"/>
              </a:ext>
            </a:extLst>
          </p:cNvPr>
          <p:cNvSpPr txBox="1">
            <a:spLocks noChangeArrowheads="1"/>
          </p:cNvSpPr>
          <p:nvPr/>
        </p:nvSpPr>
        <p:spPr bwMode="auto">
          <a:xfrm>
            <a:off x="6477000" y="4002088"/>
            <a:ext cx="3352800" cy="400110"/>
          </a:xfrm>
          <a:prstGeom prst="rect">
            <a:avLst/>
          </a:prstGeom>
          <a:noFill/>
          <a:ln w="38100" cmpd="dbl">
            <a:solidFill>
              <a:srgbClr val="3366FF"/>
            </a:solidFill>
            <a:miter lim="800000"/>
            <a:headEnd/>
            <a:tailEnd/>
          </a:ln>
          <a:effectLst/>
        </p:spPr>
        <p:txBody>
          <a:bodyPr>
            <a:spAutoFit/>
          </a:bodyPr>
          <a:lstStyle/>
          <a:p>
            <a:pPr fontAlgn="base">
              <a:spcBef>
                <a:spcPct val="50000"/>
              </a:spcBef>
              <a:spcAft>
                <a:spcPct val="0"/>
              </a:spcAft>
              <a:defRPr/>
            </a:pP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đã</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trổ</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bông</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a:t>
            </a:r>
          </a:p>
        </p:txBody>
      </p:sp>
      <p:sp>
        <p:nvSpPr>
          <p:cNvPr id="30" name="Text Box 80">
            <a:extLst>
              <a:ext uri="{FF2B5EF4-FFF2-40B4-BE49-F238E27FC236}">
                <a16:creationId xmlns:a16="http://schemas.microsoft.com/office/drawing/2014/main" id="{09DE4C37-198D-4CF3-8D34-BD6988CF8806}"/>
              </a:ext>
            </a:extLst>
          </p:cNvPr>
          <p:cNvSpPr txBox="1">
            <a:spLocks noChangeArrowheads="1"/>
          </p:cNvSpPr>
          <p:nvPr/>
        </p:nvSpPr>
        <p:spPr bwMode="auto">
          <a:xfrm>
            <a:off x="6477000" y="4687888"/>
            <a:ext cx="3417888" cy="400110"/>
          </a:xfrm>
          <a:prstGeom prst="rect">
            <a:avLst/>
          </a:prstGeom>
          <a:noFill/>
          <a:ln w="38100" cmpd="dbl">
            <a:solidFill>
              <a:srgbClr val="3366FF"/>
            </a:solidFill>
            <a:miter lim="800000"/>
            <a:headEnd/>
            <a:tailEnd/>
          </a:ln>
          <a:effectLst/>
        </p:spPr>
        <p:txBody>
          <a:bodyPr>
            <a:spAutoFit/>
          </a:bodyPr>
          <a:lstStyle/>
          <a:p>
            <a:pPr fontAlgn="base">
              <a:spcBef>
                <a:spcPct val="50000"/>
              </a:spcBef>
              <a:spcAft>
                <a:spcPct val="0"/>
              </a:spcAft>
              <a:defRPr/>
            </a:pP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lao</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băng</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băng</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trên</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sông</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a:t>
            </a:r>
          </a:p>
        </p:txBody>
      </p:sp>
      <p:sp>
        <p:nvSpPr>
          <p:cNvPr id="31" name="Text Box 81">
            <a:extLst>
              <a:ext uri="{FF2B5EF4-FFF2-40B4-BE49-F238E27FC236}">
                <a16:creationId xmlns:a16="http://schemas.microsoft.com/office/drawing/2014/main" id="{EA46406F-B4B8-4738-8D67-1137E9EC28E3}"/>
              </a:ext>
            </a:extLst>
          </p:cNvPr>
          <p:cNvSpPr txBox="1">
            <a:spLocks noChangeArrowheads="1"/>
          </p:cNvSpPr>
          <p:nvPr/>
        </p:nvSpPr>
        <p:spPr bwMode="auto">
          <a:xfrm>
            <a:off x="6477000" y="5449888"/>
            <a:ext cx="3352800" cy="400110"/>
          </a:xfrm>
          <a:prstGeom prst="rect">
            <a:avLst/>
          </a:prstGeom>
          <a:noFill/>
          <a:ln w="38100" cmpd="dbl">
            <a:solidFill>
              <a:srgbClr val="3366FF"/>
            </a:solidFill>
            <a:miter lim="800000"/>
            <a:headEnd/>
            <a:tailEnd/>
          </a:ln>
          <a:effectLst/>
        </p:spPr>
        <p:txBody>
          <a:bodyPr>
            <a:spAutoFit/>
          </a:bodyPr>
          <a:lstStyle/>
          <a:p>
            <a:pPr fontAlgn="base">
              <a:spcBef>
                <a:spcPct val="50000"/>
              </a:spcBef>
              <a:spcAft>
                <a:spcPct val="0"/>
              </a:spcAft>
              <a:defRPr/>
            </a:pP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bắc</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ngang</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dòng</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cs typeface="Times New Roman" pitchFamily="18" charset="0"/>
              </a:rPr>
              <a:t>kênh</a:t>
            </a:r>
            <a:r>
              <a:rPr lang="en-US" sz="2000" b="1" dirty="0">
                <a:solidFill>
                  <a:srgbClr val="0000FF"/>
                </a:solidFill>
                <a:effectLst>
                  <a:outerShdw blurRad="38100" dist="38100" dir="2700000" algn="tl">
                    <a:srgbClr val="C0C0C0"/>
                  </a:outerShdw>
                </a:effectLst>
                <a:latin typeface="Times New Roman" pitchFamily="18" charset="0"/>
                <a:cs typeface="Times New Roman" pitchFamily="18" charset="0"/>
              </a:rPr>
              <a:t>.</a:t>
            </a:r>
          </a:p>
        </p:txBody>
      </p:sp>
      <p:sp>
        <p:nvSpPr>
          <p:cNvPr id="32" name="TextBox 31">
            <a:extLst>
              <a:ext uri="{FF2B5EF4-FFF2-40B4-BE49-F238E27FC236}">
                <a16:creationId xmlns:a16="http://schemas.microsoft.com/office/drawing/2014/main" id="{B57C734F-CC32-44D6-AAE1-6548B2B613F0}"/>
              </a:ext>
            </a:extLst>
          </p:cNvPr>
          <p:cNvSpPr txBox="1">
            <a:spLocks noChangeArrowheads="1"/>
          </p:cNvSpPr>
          <p:nvPr/>
        </p:nvSpPr>
        <p:spPr bwMode="auto">
          <a:xfrm>
            <a:off x="3886200" y="2630489"/>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0"/>
              </a:spcBef>
              <a:spcAft>
                <a:spcPct val="0"/>
              </a:spcAft>
            </a:pPr>
            <a:r>
              <a:rPr lang="en-US" altLang="en-US" sz="2000" b="1">
                <a:solidFill>
                  <a:srgbClr val="000000"/>
                </a:solidFill>
                <a:latin typeface="Arial" panose="020B0604020202020204" pitchFamily="34" charset="0"/>
              </a:rPr>
              <a:t>A</a:t>
            </a:r>
          </a:p>
        </p:txBody>
      </p:sp>
      <p:sp>
        <p:nvSpPr>
          <p:cNvPr id="33" name="TextBox 32">
            <a:extLst>
              <a:ext uri="{FF2B5EF4-FFF2-40B4-BE49-F238E27FC236}">
                <a16:creationId xmlns:a16="http://schemas.microsoft.com/office/drawing/2014/main" id="{58A1FD63-EDE1-4F43-B438-0811A9A715E2}"/>
              </a:ext>
            </a:extLst>
          </p:cNvPr>
          <p:cNvSpPr txBox="1">
            <a:spLocks noChangeArrowheads="1"/>
          </p:cNvSpPr>
          <p:nvPr/>
        </p:nvSpPr>
        <p:spPr bwMode="auto">
          <a:xfrm>
            <a:off x="7696200" y="2630489"/>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0"/>
              </a:spcBef>
              <a:spcAft>
                <a:spcPct val="0"/>
              </a:spcAft>
            </a:pPr>
            <a:r>
              <a:rPr lang="en-US" altLang="en-US" sz="2000" b="1">
                <a:solidFill>
                  <a:srgbClr val="000000"/>
                </a:solidFill>
                <a:latin typeface="Arial" panose="020B0604020202020204" pitchFamily="34" charset="0"/>
              </a:rPr>
              <a:t>B</a:t>
            </a:r>
          </a:p>
        </p:txBody>
      </p:sp>
      <p:sp>
        <p:nvSpPr>
          <p:cNvPr id="34" name="TextBox 33">
            <a:extLst>
              <a:ext uri="{FF2B5EF4-FFF2-40B4-BE49-F238E27FC236}">
                <a16:creationId xmlns:a16="http://schemas.microsoft.com/office/drawing/2014/main" id="{C4D15F91-E5AE-40A3-99AF-7C4EB0C77036}"/>
              </a:ext>
            </a:extLst>
          </p:cNvPr>
          <p:cNvSpPr txBox="1">
            <a:spLocks noChangeArrowheads="1"/>
          </p:cNvSpPr>
          <p:nvPr/>
        </p:nvSpPr>
        <p:spPr bwMode="auto">
          <a:xfrm>
            <a:off x="1884363" y="1258888"/>
            <a:ext cx="8388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0"/>
              </a:spcBef>
              <a:spcAft>
                <a:spcPct val="0"/>
              </a:spcAft>
            </a:pPr>
            <a:r>
              <a:rPr lang="en-US" altLang="en-US" sz="2800" b="1" i="1">
                <a:solidFill>
                  <a:srgbClr val="990000"/>
                </a:solidFill>
                <a:latin typeface="Times New Roman" panose="02020603050405020304" pitchFamily="18" charset="0"/>
                <a:cs typeface="Times New Roman" panose="02020603050405020304" pitchFamily="18" charset="0"/>
              </a:rPr>
              <a:t>   </a:t>
            </a:r>
            <a:r>
              <a:rPr lang="en-US" altLang="en-US" sz="2800" b="1" i="1" u="sng">
                <a:solidFill>
                  <a:srgbClr val="990000"/>
                </a:solidFill>
                <a:latin typeface="Times New Roman" panose="02020603050405020304" pitchFamily="18" charset="0"/>
                <a:cs typeface="Times New Roman" panose="02020603050405020304" pitchFamily="18" charset="0"/>
              </a:rPr>
              <a:t>Bài tập 3/99</a:t>
            </a:r>
            <a:r>
              <a:rPr lang="en-US" altLang="en-US" sz="2800" b="1" i="1">
                <a:solidFill>
                  <a:srgbClr val="990000"/>
                </a:solidFill>
                <a:latin typeface="Times New Roman" panose="02020603050405020304" pitchFamily="18" charset="0"/>
                <a:cs typeface="Times New Roman" panose="02020603050405020304" pitchFamily="18" charset="0"/>
              </a:rPr>
              <a:t>: Chọn từ ngữ thích hợp ở hai cột A và B để ghép thành câu:</a:t>
            </a:r>
            <a:endParaRPr lang="en-US" altLang="en-US" sz="2800">
              <a:solidFill>
                <a:srgbClr val="990000"/>
              </a:solidFill>
              <a:latin typeface="Times New Roman" panose="02020603050405020304" pitchFamily="18" charset="0"/>
              <a:cs typeface="Times New Roman" panose="02020603050405020304" pitchFamily="18" charset="0"/>
            </a:endParaRPr>
          </a:p>
        </p:txBody>
      </p:sp>
      <p:sp>
        <p:nvSpPr>
          <p:cNvPr id="35" name="Cloud Callout 34">
            <a:extLst>
              <a:ext uri="{FF2B5EF4-FFF2-40B4-BE49-F238E27FC236}">
                <a16:creationId xmlns:a16="http://schemas.microsoft.com/office/drawing/2014/main" id="{2F0C5B24-5308-479A-A7BF-282880EA4430}"/>
              </a:ext>
            </a:extLst>
          </p:cNvPr>
          <p:cNvSpPr>
            <a:spLocks noChangeArrowheads="1"/>
          </p:cNvSpPr>
          <p:nvPr/>
        </p:nvSpPr>
        <p:spPr bwMode="auto">
          <a:xfrm>
            <a:off x="2590800" y="2630488"/>
            <a:ext cx="7315200" cy="4038600"/>
          </a:xfrm>
          <a:prstGeom prst="cloudCallout">
            <a:avLst>
              <a:gd name="adj1" fmla="val -43032"/>
              <a:gd name="adj2" fmla="val 21856"/>
            </a:avLst>
          </a:prstGeom>
          <a:solidFill>
            <a:srgbClr val="FFFF00"/>
          </a:solidFill>
          <a:ln w="25400" algn="ctr">
            <a:solidFill>
              <a:srgbClr val="89A4A7"/>
            </a:solidFill>
            <a:round/>
            <a:headEnd/>
            <a:tailEnd/>
          </a:ln>
        </p:spPr>
        <p:txBody>
          <a:bodyPr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0"/>
              </a:spcBef>
              <a:spcAft>
                <a:spcPct val="0"/>
              </a:spcAft>
            </a:pPr>
            <a:r>
              <a:rPr lang="en-US" altLang="en-US" sz="2000" b="1" i="1">
                <a:latin typeface="Times New Roman" panose="02020603050405020304" pitchFamily="18" charset="0"/>
                <a:cs typeface="Times New Roman" panose="02020603050405020304" pitchFamily="18" charset="0"/>
              </a:rPr>
              <a:t>        Trò chơi: Tìm bạn</a:t>
            </a:r>
          </a:p>
          <a:p>
            <a:pPr algn="ctr" fontAlgn="base">
              <a:spcBef>
                <a:spcPct val="0"/>
              </a:spcBef>
              <a:spcAft>
                <a:spcPct val="0"/>
              </a:spcAft>
            </a:pPr>
            <a:r>
              <a:rPr lang="en-US" altLang="en-US" sz="2000" b="1" i="1">
                <a:solidFill>
                  <a:srgbClr val="0000FF"/>
                </a:solidFill>
                <a:latin typeface="Times New Roman" panose="02020603050405020304" pitchFamily="18" charset="0"/>
                <a:cs typeface="Times New Roman" panose="02020603050405020304" pitchFamily="18" charset="0"/>
              </a:rPr>
              <a:t>      Có 8 bạn chơi. 4 bạn cầm 4 từ ngữ ở       nhóm A, 4 bạn còn lại cầm 4 từ ngữ ở nhóm B. Hai nhóm quay lưng lại nhau. Khi có hiệu lệnh “Bắt đầu” thì hai nhóm cùng quay lại tìm bạn có từ ngữ phù hợp với từ ngữ của mình để ghép thành câu.</a:t>
            </a:r>
          </a:p>
          <a:p>
            <a:pPr algn="ctr" fontAlgn="base">
              <a:spcBef>
                <a:spcPct val="0"/>
              </a:spcBef>
              <a:spcAft>
                <a:spcPct val="0"/>
              </a:spcAft>
            </a:pPr>
            <a:r>
              <a:rPr lang="en-US" altLang="en-US" sz="2000" b="1" i="1">
                <a:latin typeface="Times New Roman" panose="02020603050405020304" pitchFamily="18" charset="0"/>
                <a:cs typeface="Times New Roman" panose="02020603050405020304" pitchFamily="18" charset="0"/>
              </a:rPr>
              <a:t>Cặp nào ghép đúng và nhanh nhất là cặp đó thắng.</a:t>
            </a:r>
          </a:p>
          <a:p>
            <a:pPr algn="ctr" fontAlgn="base">
              <a:spcBef>
                <a:spcPct val="0"/>
              </a:spcBef>
              <a:spcAft>
                <a:spcPct val="0"/>
              </a:spcAft>
            </a:pPr>
            <a:r>
              <a:rPr lang="en-US" altLang="en-US" sz="2000" b="1" i="1">
                <a:solidFill>
                  <a:srgbClr val="0070C0"/>
                </a:solidFill>
                <a:latin typeface="Times New Roman" panose="02020603050405020304" pitchFamily="18" charset="0"/>
                <a:cs typeface="Times New Roman" panose="02020603050405020304" pitchFamily="18" charset="0"/>
              </a:rPr>
              <a:t>(Thời gian 1phút)</a:t>
            </a:r>
          </a:p>
        </p:txBody>
      </p:sp>
      <p:sp>
        <p:nvSpPr>
          <p:cNvPr id="17422" name="Text Box 4">
            <a:extLst>
              <a:ext uri="{FF2B5EF4-FFF2-40B4-BE49-F238E27FC236}">
                <a16:creationId xmlns:a16="http://schemas.microsoft.com/office/drawing/2014/main" id="{97675DC1-3450-48B1-BB41-1B9EE7AD6629}"/>
              </a:ext>
            </a:extLst>
          </p:cNvPr>
          <p:cNvSpPr txBox="1">
            <a:spLocks noChangeArrowheads="1"/>
          </p:cNvSpPr>
          <p:nvPr/>
        </p:nvSpPr>
        <p:spPr bwMode="auto">
          <a:xfrm>
            <a:off x="4583114" y="60325"/>
            <a:ext cx="31575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600" b="1" u="sng">
                <a:latin typeface="Times New Roman" panose="02020603050405020304" pitchFamily="18" charset="0"/>
              </a:rPr>
              <a:t>Luyện từ và câu</a:t>
            </a:r>
            <a:r>
              <a:rPr lang="en-US" altLang="en-US" sz="2600" b="1">
                <a:latin typeface="Times New Roman" panose="02020603050405020304" pitchFamily="18" charset="0"/>
              </a:rPr>
              <a:t>:</a:t>
            </a:r>
          </a:p>
        </p:txBody>
      </p:sp>
      <p:sp>
        <p:nvSpPr>
          <p:cNvPr id="17423" name="Text Box 5">
            <a:extLst>
              <a:ext uri="{FF2B5EF4-FFF2-40B4-BE49-F238E27FC236}">
                <a16:creationId xmlns:a16="http://schemas.microsoft.com/office/drawing/2014/main" id="{552C3F20-7311-4A50-BD9E-7B5F3B0C841C}"/>
              </a:ext>
            </a:extLst>
          </p:cNvPr>
          <p:cNvSpPr txBox="1">
            <a:spLocks noChangeArrowheads="1"/>
          </p:cNvSpPr>
          <p:nvPr/>
        </p:nvSpPr>
        <p:spPr bwMode="auto">
          <a:xfrm>
            <a:off x="2640013" y="620713"/>
            <a:ext cx="701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600" b="1">
                <a:latin typeface="Times New Roman" panose="02020603050405020304" pitchFamily="18" charset="0"/>
              </a:rPr>
              <a:t>Ôn tập về từ chỉ hoạt động, trạng thái. So sánh.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plus(in)">
                                      <p:cBhvr>
                                        <p:cTn id="7" dur="1000"/>
                                        <p:tgtEl>
                                          <p:spTgt spid="34"/>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plus(in)">
                                      <p:cBhvr>
                                        <p:cTn id="10" dur="1000"/>
                                        <p:tgtEl>
                                          <p:spTgt spid="24"/>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plus(in)">
                                      <p:cBhvr>
                                        <p:cTn id="13" dur="1000"/>
                                        <p:tgtEl>
                                          <p:spTgt spid="25"/>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plus(in)">
                                      <p:cBhvr>
                                        <p:cTn id="16" dur="1000"/>
                                        <p:tgtEl>
                                          <p:spTgt spid="26"/>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plus(in)">
                                      <p:cBhvr>
                                        <p:cTn id="19" dur="1000"/>
                                        <p:tgtEl>
                                          <p:spTgt spid="27"/>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plus(in)">
                                      <p:cBhvr>
                                        <p:cTn id="22" dur="1000"/>
                                        <p:tgtEl>
                                          <p:spTgt spid="28"/>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plus(in)">
                                      <p:cBhvr>
                                        <p:cTn id="25" dur="1000"/>
                                        <p:tgtEl>
                                          <p:spTgt spid="29"/>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plus(in)">
                                      <p:cBhvr>
                                        <p:cTn id="28" dur="1000"/>
                                        <p:tgtEl>
                                          <p:spTgt spid="30"/>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plus(in)">
                                      <p:cBhvr>
                                        <p:cTn id="31" dur="1000"/>
                                        <p:tgtEl>
                                          <p:spTgt spid="31"/>
                                        </p:tgtEl>
                                      </p:cBhvr>
                                    </p:animEffect>
                                  </p:childTnLst>
                                </p:cTn>
                              </p:par>
                              <p:par>
                                <p:cTn id="32" presetID="13" presetClass="entr" presetSubtype="16"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plus(in)">
                                      <p:cBhvr>
                                        <p:cTn id="34" dur="1000"/>
                                        <p:tgtEl>
                                          <p:spTgt spid="32"/>
                                        </p:tgtEl>
                                      </p:cBhvr>
                                    </p:animEffect>
                                  </p:childTnLst>
                                </p:cTn>
                              </p:par>
                              <p:par>
                                <p:cTn id="35" presetID="13" presetClass="entr" presetSubtype="16"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plus(in)">
                                      <p:cBhvr>
                                        <p:cTn id="37" dur="1000"/>
                                        <p:tgtEl>
                                          <p:spTgt spid="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circle(in)">
                                      <p:cBhvr>
                                        <p:cTn id="4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74">
            <a:extLst>
              <a:ext uri="{FF2B5EF4-FFF2-40B4-BE49-F238E27FC236}">
                <a16:creationId xmlns:a16="http://schemas.microsoft.com/office/drawing/2014/main" id="{A8AA5880-A139-4307-9F34-1CF45960ABE4}"/>
              </a:ext>
            </a:extLst>
          </p:cNvPr>
          <p:cNvSpPr txBox="1">
            <a:spLocks noChangeArrowheads="1"/>
          </p:cNvSpPr>
          <p:nvPr/>
        </p:nvSpPr>
        <p:spPr bwMode="auto">
          <a:xfrm>
            <a:off x="2581276" y="3768725"/>
            <a:ext cx="3611563" cy="400050"/>
          </a:xfrm>
          <a:prstGeom prst="rect">
            <a:avLst/>
          </a:prstGeom>
          <a:noFill/>
          <a:ln w="38100" cmpd="dbl">
            <a:solidFill>
              <a:srgbClr val="3366FF"/>
            </a:solidFill>
            <a:miter lim="800000"/>
            <a:headEnd/>
            <a:tailEnd/>
          </a:ln>
          <a:effectLst/>
        </p:spPr>
        <p:txBody>
          <a:bodyPr>
            <a:spAutoFit/>
          </a:bodyPr>
          <a:lstStyle/>
          <a:p>
            <a:pPr fontAlgn="base">
              <a:spcBef>
                <a:spcPct val="50000"/>
              </a:spcBef>
              <a:spcAft>
                <a:spcPct val="0"/>
              </a:spcAft>
              <a:defRPr/>
            </a:pPr>
            <a:r>
              <a:rPr lang="en-US" sz="2000" b="1" dirty="0" err="1">
                <a:solidFill>
                  <a:srgbClr val="0000FF"/>
                </a:solidFill>
                <a:effectLst>
                  <a:outerShdw blurRad="38100" dist="38100" dir="2700000" algn="tl">
                    <a:srgbClr val="C0C0C0"/>
                  </a:outerShdw>
                </a:effectLst>
                <a:latin typeface="Times New Roman" pitchFamily="18" charset="0"/>
              </a:rPr>
              <a:t>Những</a:t>
            </a:r>
            <a:r>
              <a:rPr lang="en-US" sz="2000" b="1" dirty="0">
                <a:solidFill>
                  <a:srgbClr val="0000FF"/>
                </a:solidFill>
                <a:effectLst>
                  <a:outerShdw blurRad="38100" dist="38100" dir="2700000" algn="tl">
                    <a:srgbClr val="C0C0C0"/>
                  </a:outerShdw>
                </a:effectLst>
                <a:latin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rPr>
              <a:t>ruộng</a:t>
            </a:r>
            <a:r>
              <a:rPr lang="en-US" sz="2000" b="1" dirty="0">
                <a:solidFill>
                  <a:srgbClr val="0000FF"/>
                </a:solidFill>
                <a:effectLst>
                  <a:outerShdw blurRad="38100" dist="38100" dir="2700000" algn="tl">
                    <a:srgbClr val="C0C0C0"/>
                  </a:outerShdw>
                </a:effectLst>
                <a:latin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rPr>
              <a:t>lúa</a:t>
            </a:r>
            <a:r>
              <a:rPr lang="en-US" sz="2000" b="1" dirty="0">
                <a:solidFill>
                  <a:srgbClr val="0000FF"/>
                </a:solidFill>
                <a:effectLst>
                  <a:outerShdw blurRad="38100" dist="38100" dir="2700000" algn="tl">
                    <a:srgbClr val="C0C0C0"/>
                  </a:outerShdw>
                </a:effectLst>
                <a:latin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rPr>
              <a:t>cấy</a:t>
            </a:r>
            <a:r>
              <a:rPr lang="en-US" sz="2000" b="1" dirty="0">
                <a:solidFill>
                  <a:srgbClr val="0000FF"/>
                </a:solidFill>
                <a:effectLst>
                  <a:outerShdw blurRad="38100" dist="38100" dir="2700000" algn="tl">
                    <a:srgbClr val="C0C0C0"/>
                  </a:outerShdw>
                </a:effectLst>
                <a:latin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rPr>
              <a:t>sớm</a:t>
            </a:r>
            <a:endParaRPr lang="en-US" sz="2000" b="1" dirty="0">
              <a:solidFill>
                <a:srgbClr val="0000FF"/>
              </a:solidFill>
              <a:effectLst>
                <a:outerShdw blurRad="38100" dist="38100" dir="2700000" algn="tl">
                  <a:srgbClr val="C0C0C0"/>
                </a:outerShdw>
              </a:effectLst>
              <a:latin typeface="Times New Roman" pitchFamily="18" charset="0"/>
            </a:endParaRPr>
          </a:p>
        </p:txBody>
      </p:sp>
      <p:sp>
        <p:nvSpPr>
          <p:cNvPr id="28" name="Text Box 75">
            <a:extLst>
              <a:ext uri="{FF2B5EF4-FFF2-40B4-BE49-F238E27FC236}">
                <a16:creationId xmlns:a16="http://schemas.microsoft.com/office/drawing/2014/main" id="{1AEE909C-DDAA-44AE-B932-24AC2B3A8836}"/>
              </a:ext>
            </a:extLst>
          </p:cNvPr>
          <p:cNvSpPr txBox="1">
            <a:spLocks noChangeArrowheads="1"/>
          </p:cNvSpPr>
          <p:nvPr/>
        </p:nvSpPr>
        <p:spPr bwMode="auto">
          <a:xfrm>
            <a:off x="2581276" y="4454525"/>
            <a:ext cx="3611563" cy="400050"/>
          </a:xfrm>
          <a:prstGeom prst="rect">
            <a:avLst/>
          </a:prstGeom>
          <a:noFill/>
          <a:ln w="38100" cmpd="dbl">
            <a:solidFill>
              <a:srgbClr val="3366FF"/>
            </a:solidFill>
            <a:miter lim="800000"/>
            <a:headEnd/>
            <a:tailEnd/>
          </a:ln>
          <a:effectLst/>
        </p:spPr>
        <p:txBody>
          <a:bodyPr>
            <a:spAutoFit/>
          </a:bodyPr>
          <a:lstStyle/>
          <a:p>
            <a:pPr fontAlgn="base">
              <a:spcBef>
                <a:spcPct val="50000"/>
              </a:spcBef>
              <a:spcAft>
                <a:spcPct val="0"/>
              </a:spcAft>
              <a:defRPr/>
            </a:pPr>
            <a:r>
              <a:rPr lang="en-US" sz="2000" b="1" dirty="0" err="1">
                <a:solidFill>
                  <a:srgbClr val="0000FF"/>
                </a:solidFill>
                <a:effectLst>
                  <a:outerShdw blurRad="38100" dist="38100" dir="2700000" algn="tl">
                    <a:srgbClr val="C0C0C0"/>
                  </a:outerShdw>
                </a:effectLst>
                <a:latin typeface="Times New Roman" pitchFamily="18" charset="0"/>
              </a:rPr>
              <a:t>Những</a:t>
            </a:r>
            <a:r>
              <a:rPr lang="en-US" sz="2000" b="1" dirty="0">
                <a:solidFill>
                  <a:srgbClr val="0000FF"/>
                </a:solidFill>
                <a:effectLst>
                  <a:outerShdw blurRad="38100" dist="38100" dir="2700000" algn="tl">
                    <a:srgbClr val="C0C0C0"/>
                  </a:outerShdw>
                </a:effectLst>
                <a:latin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rPr>
              <a:t>chú</a:t>
            </a:r>
            <a:r>
              <a:rPr lang="en-US" sz="2000" b="1" dirty="0">
                <a:solidFill>
                  <a:srgbClr val="0000FF"/>
                </a:solidFill>
                <a:effectLst>
                  <a:outerShdw blurRad="38100" dist="38100" dir="2700000" algn="tl">
                    <a:srgbClr val="C0C0C0"/>
                  </a:outerShdw>
                </a:effectLst>
                <a:latin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rPr>
              <a:t>voi</a:t>
            </a:r>
            <a:r>
              <a:rPr lang="en-US" sz="2000" b="1" dirty="0">
                <a:solidFill>
                  <a:srgbClr val="0000FF"/>
                </a:solidFill>
                <a:effectLst>
                  <a:outerShdw blurRad="38100" dist="38100" dir="2700000" algn="tl">
                    <a:srgbClr val="C0C0C0"/>
                  </a:outerShdw>
                </a:effectLst>
                <a:latin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rPr>
              <a:t>thắng</a:t>
            </a:r>
            <a:r>
              <a:rPr lang="en-US" sz="2000" b="1" dirty="0">
                <a:solidFill>
                  <a:srgbClr val="0000FF"/>
                </a:solidFill>
                <a:effectLst>
                  <a:outerShdw blurRad="38100" dist="38100" dir="2700000" algn="tl">
                    <a:srgbClr val="C0C0C0"/>
                  </a:outerShdw>
                </a:effectLst>
                <a:latin typeface="Times New Roman" pitchFamily="18" charset="0"/>
              </a:rPr>
              <a:t> </a:t>
            </a:r>
            <a:r>
              <a:rPr lang="en-US" sz="2000" b="1" dirty="0" err="1">
                <a:solidFill>
                  <a:srgbClr val="0000FF"/>
                </a:solidFill>
                <a:effectLst>
                  <a:outerShdw blurRad="38100" dist="38100" dir="2700000" algn="tl">
                    <a:srgbClr val="C0C0C0"/>
                  </a:outerShdw>
                </a:effectLst>
                <a:latin typeface="Times New Roman" pitchFamily="18" charset="0"/>
              </a:rPr>
              <a:t>cuộc</a:t>
            </a:r>
            <a:endParaRPr lang="en-US" sz="2000" b="1" dirty="0">
              <a:solidFill>
                <a:srgbClr val="0000FF"/>
              </a:solidFill>
              <a:effectLst>
                <a:outerShdw blurRad="38100" dist="38100" dir="2700000" algn="tl">
                  <a:srgbClr val="C0C0C0"/>
                </a:outerShdw>
              </a:effectLst>
              <a:latin typeface="Times New Roman" pitchFamily="18" charset="0"/>
            </a:endParaRPr>
          </a:p>
        </p:txBody>
      </p:sp>
      <p:sp>
        <p:nvSpPr>
          <p:cNvPr id="29" name="Text Box 76">
            <a:extLst>
              <a:ext uri="{FF2B5EF4-FFF2-40B4-BE49-F238E27FC236}">
                <a16:creationId xmlns:a16="http://schemas.microsoft.com/office/drawing/2014/main" id="{5C9D8540-BC70-4313-9D5D-1E7D63FC863E}"/>
              </a:ext>
            </a:extLst>
          </p:cNvPr>
          <p:cNvSpPr txBox="1">
            <a:spLocks noChangeArrowheads="1"/>
          </p:cNvSpPr>
          <p:nvPr/>
        </p:nvSpPr>
        <p:spPr bwMode="auto">
          <a:xfrm>
            <a:off x="2581276" y="5140325"/>
            <a:ext cx="3611563" cy="400050"/>
          </a:xfrm>
          <a:prstGeom prst="rect">
            <a:avLst/>
          </a:prstGeom>
          <a:noFill/>
          <a:ln w="38100" cmpd="dbl">
            <a:solidFill>
              <a:srgbClr val="3366FF"/>
            </a:solidFill>
            <a:miter lim="800000"/>
            <a:headEnd/>
            <a:tailEnd/>
          </a:ln>
          <a:effectLst/>
        </p:spPr>
        <p:txBody>
          <a:bodyPr>
            <a:spAutoFit/>
          </a:bodyPr>
          <a:lstStyle/>
          <a:p>
            <a:pPr fontAlgn="base">
              <a:spcBef>
                <a:spcPct val="50000"/>
              </a:spcBef>
              <a:spcAft>
                <a:spcPct val="0"/>
              </a:spcAft>
              <a:defRPr/>
            </a:pPr>
            <a:r>
              <a:rPr lang="en-US" sz="2000" b="1">
                <a:solidFill>
                  <a:srgbClr val="0000FF"/>
                </a:solidFill>
                <a:effectLst>
                  <a:outerShdw blurRad="38100" dist="38100" dir="2700000" algn="tl">
                    <a:srgbClr val="C0C0C0"/>
                  </a:outerShdw>
                </a:effectLst>
                <a:latin typeface="Times New Roman" pitchFamily="18" charset="0"/>
              </a:rPr>
              <a:t>Cây cầu làm bằng thân dừa</a:t>
            </a:r>
          </a:p>
        </p:txBody>
      </p:sp>
      <p:sp>
        <p:nvSpPr>
          <p:cNvPr id="30" name="Text Box 77">
            <a:extLst>
              <a:ext uri="{FF2B5EF4-FFF2-40B4-BE49-F238E27FC236}">
                <a16:creationId xmlns:a16="http://schemas.microsoft.com/office/drawing/2014/main" id="{A45A4BB5-F5CA-4C71-B6FE-D7932E523CB9}"/>
              </a:ext>
            </a:extLst>
          </p:cNvPr>
          <p:cNvSpPr txBox="1">
            <a:spLocks noChangeArrowheads="1"/>
          </p:cNvSpPr>
          <p:nvPr/>
        </p:nvSpPr>
        <p:spPr bwMode="auto">
          <a:xfrm>
            <a:off x="2581276" y="5826125"/>
            <a:ext cx="3611563" cy="400050"/>
          </a:xfrm>
          <a:prstGeom prst="rect">
            <a:avLst/>
          </a:prstGeom>
          <a:noFill/>
          <a:ln w="38100" cmpd="dbl">
            <a:solidFill>
              <a:srgbClr val="3366FF"/>
            </a:solidFill>
            <a:miter lim="800000"/>
            <a:headEnd/>
            <a:tailEnd/>
          </a:ln>
          <a:effectLst/>
        </p:spPr>
        <p:txBody>
          <a:bodyPr>
            <a:spAutoFit/>
          </a:bodyPr>
          <a:lstStyle/>
          <a:p>
            <a:pPr fontAlgn="base">
              <a:spcBef>
                <a:spcPct val="50000"/>
              </a:spcBef>
              <a:spcAft>
                <a:spcPct val="0"/>
              </a:spcAft>
              <a:defRPr/>
            </a:pPr>
            <a:r>
              <a:rPr lang="en-US" sz="2000" b="1">
                <a:solidFill>
                  <a:srgbClr val="0000FF"/>
                </a:solidFill>
                <a:effectLst>
                  <a:outerShdw blurRad="38100" dist="38100" dir="2700000" algn="tl">
                    <a:srgbClr val="C0C0C0"/>
                  </a:outerShdw>
                </a:effectLst>
                <a:latin typeface="Times New Roman" pitchFamily="18" charset="0"/>
              </a:rPr>
              <a:t>Con thuyền cắm cờ đỏ</a:t>
            </a:r>
          </a:p>
        </p:txBody>
      </p:sp>
      <p:sp>
        <p:nvSpPr>
          <p:cNvPr id="31" name="Text Box 78">
            <a:extLst>
              <a:ext uri="{FF2B5EF4-FFF2-40B4-BE49-F238E27FC236}">
                <a16:creationId xmlns:a16="http://schemas.microsoft.com/office/drawing/2014/main" id="{4B1C9636-BED1-4DAA-8ECF-1A17A0BBDEF0}"/>
              </a:ext>
            </a:extLst>
          </p:cNvPr>
          <p:cNvSpPr txBox="1">
            <a:spLocks noChangeArrowheads="1"/>
          </p:cNvSpPr>
          <p:nvPr/>
        </p:nvSpPr>
        <p:spPr bwMode="auto">
          <a:xfrm>
            <a:off x="6600825" y="3768725"/>
            <a:ext cx="3352800" cy="400050"/>
          </a:xfrm>
          <a:prstGeom prst="rect">
            <a:avLst/>
          </a:prstGeom>
          <a:noFill/>
          <a:ln w="38100" cmpd="dbl">
            <a:solidFill>
              <a:srgbClr val="3366FF"/>
            </a:solidFill>
            <a:miter lim="800000"/>
            <a:headEnd/>
            <a:tailEnd/>
          </a:ln>
          <a:effectLst/>
        </p:spPr>
        <p:txBody>
          <a:bodyPr>
            <a:spAutoFit/>
          </a:bodyPr>
          <a:lstStyle/>
          <a:p>
            <a:pPr fontAlgn="base">
              <a:spcBef>
                <a:spcPct val="50000"/>
              </a:spcBef>
              <a:spcAft>
                <a:spcPct val="0"/>
              </a:spcAft>
              <a:defRPr/>
            </a:pPr>
            <a:r>
              <a:rPr lang="en-US" sz="2000" b="1">
                <a:solidFill>
                  <a:srgbClr val="0000FF"/>
                </a:solidFill>
                <a:effectLst>
                  <a:outerShdw blurRad="38100" dist="38100" dir="2700000" algn="tl">
                    <a:srgbClr val="C0C0C0"/>
                  </a:outerShdw>
                </a:effectLst>
                <a:latin typeface="Times New Roman" pitchFamily="18" charset="0"/>
              </a:rPr>
              <a:t>huơ vòi chào khán giả.</a:t>
            </a:r>
          </a:p>
        </p:txBody>
      </p:sp>
      <p:sp>
        <p:nvSpPr>
          <p:cNvPr id="32" name="Text Box 79">
            <a:extLst>
              <a:ext uri="{FF2B5EF4-FFF2-40B4-BE49-F238E27FC236}">
                <a16:creationId xmlns:a16="http://schemas.microsoft.com/office/drawing/2014/main" id="{8C1245B8-FAFE-405F-A982-215916866C32}"/>
              </a:ext>
            </a:extLst>
          </p:cNvPr>
          <p:cNvSpPr txBox="1">
            <a:spLocks noChangeArrowheads="1"/>
          </p:cNvSpPr>
          <p:nvPr/>
        </p:nvSpPr>
        <p:spPr bwMode="auto">
          <a:xfrm>
            <a:off x="6600825" y="4468814"/>
            <a:ext cx="3352800" cy="401637"/>
          </a:xfrm>
          <a:prstGeom prst="rect">
            <a:avLst/>
          </a:prstGeom>
          <a:noFill/>
          <a:ln w="38100" cmpd="dbl">
            <a:solidFill>
              <a:srgbClr val="3366FF"/>
            </a:solidFill>
            <a:miter lim="800000"/>
            <a:headEnd/>
            <a:tailEnd/>
          </a:ln>
          <a:effectLst/>
        </p:spPr>
        <p:txBody>
          <a:bodyPr>
            <a:spAutoFit/>
          </a:bodyPr>
          <a:lstStyle/>
          <a:p>
            <a:pPr fontAlgn="base">
              <a:spcBef>
                <a:spcPct val="50000"/>
              </a:spcBef>
              <a:spcAft>
                <a:spcPct val="0"/>
              </a:spcAft>
              <a:defRPr/>
            </a:pPr>
            <a:r>
              <a:rPr lang="en-US" sz="2000" b="1">
                <a:solidFill>
                  <a:srgbClr val="0000FF"/>
                </a:solidFill>
                <a:effectLst>
                  <a:outerShdw blurRad="38100" dist="38100" dir="2700000" algn="tl">
                    <a:srgbClr val="C0C0C0"/>
                  </a:outerShdw>
                </a:effectLst>
                <a:latin typeface="Times New Roman" pitchFamily="18" charset="0"/>
              </a:rPr>
              <a:t>đã trổ bông.</a:t>
            </a:r>
          </a:p>
        </p:txBody>
      </p:sp>
      <p:sp>
        <p:nvSpPr>
          <p:cNvPr id="33" name="Text Box 80">
            <a:extLst>
              <a:ext uri="{FF2B5EF4-FFF2-40B4-BE49-F238E27FC236}">
                <a16:creationId xmlns:a16="http://schemas.microsoft.com/office/drawing/2014/main" id="{1734A9E5-EA1B-4B46-B3DC-D8BB90F1F2CF}"/>
              </a:ext>
            </a:extLst>
          </p:cNvPr>
          <p:cNvSpPr txBox="1">
            <a:spLocks noChangeArrowheads="1"/>
          </p:cNvSpPr>
          <p:nvPr/>
        </p:nvSpPr>
        <p:spPr bwMode="auto">
          <a:xfrm>
            <a:off x="6600825" y="5140325"/>
            <a:ext cx="3417888" cy="400050"/>
          </a:xfrm>
          <a:prstGeom prst="rect">
            <a:avLst/>
          </a:prstGeom>
          <a:noFill/>
          <a:ln w="38100" cmpd="dbl">
            <a:solidFill>
              <a:srgbClr val="3366FF"/>
            </a:solidFill>
            <a:miter lim="800000"/>
            <a:headEnd/>
            <a:tailEnd/>
          </a:ln>
          <a:effectLst/>
        </p:spPr>
        <p:txBody>
          <a:bodyPr>
            <a:spAutoFit/>
          </a:bodyPr>
          <a:lstStyle/>
          <a:p>
            <a:pPr fontAlgn="base">
              <a:spcBef>
                <a:spcPct val="50000"/>
              </a:spcBef>
              <a:spcAft>
                <a:spcPct val="0"/>
              </a:spcAft>
              <a:defRPr/>
            </a:pPr>
            <a:r>
              <a:rPr lang="en-US" sz="2000" b="1">
                <a:solidFill>
                  <a:srgbClr val="0000FF"/>
                </a:solidFill>
                <a:effectLst>
                  <a:outerShdw blurRad="38100" dist="38100" dir="2700000" algn="tl">
                    <a:srgbClr val="C0C0C0"/>
                  </a:outerShdw>
                </a:effectLst>
                <a:latin typeface="Times New Roman" pitchFamily="18" charset="0"/>
              </a:rPr>
              <a:t>lao băng băng trên sông.</a:t>
            </a:r>
          </a:p>
        </p:txBody>
      </p:sp>
      <p:sp>
        <p:nvSpPr>
          <p:cNvPr id="34" name="Text Box 81">
            <a:extLst>
              <a:ext uri="{FF2B5EF4-FFF2-40B4-BE49-F238E27FC236}">
                <a16:creationId xmlns:a16="http://schemas.microsoft.com/office/drawing/2014/main" id="{CAFEB46D-958C-4753-B90E-0A7BD3D29ECF}"/>
              </a:ext>
            </a:extLst>
          </p:cNvPr>
          <p:cNvSpPr txBox="1">
            <a:spLocks noChangeArrowheads="1"/>
          </p:cNvSpPr>
          <p:nvPr/>
        </p:nvSpPr>
        <p:spPr bwMode="auto">
          <a:xfrm>
            <a:off x="6600825" y="5826125"/>
            <a:ext cx="3352800" cy="400050"/>
          </a:xfrm>
          <a:prstGeom prst="rect">
            <a:avLst/>
          </a:prstGeom>
          <a:noFill/>
          <a:ln w="38100" cmpd="dbl">
            <a:solidFill>
              <a:srgbClr val="3366FF"/>
            </a:solidFill>
            <a:miter lim="800000"/>
            <a:headEnd/>
            <a:tailEnd/>
          </a:ln>
          <a:effectLst/>
        </p:spPr>
        <p:txBody>
          <a:bodyPr>
            <a:spAutoFit/>
          </a:bodyPr>
          <a:lstStyle/>
          <a:p>
            <a:pPr fontAlgn="base">
              <a:spcBef>
                <a:spcPct val="50000"/>
              </a:spcBef>
              <a:spcAft>
                <a:spcPct val="0"/>
              </a:spcAft>
              <a:defRPr/>
            </a:pPr>
            <a:r>
              <a:rPr lang="en-US" sz="2000" b="1">
                <a:solidFill>
                  <a:srgbClr val="0000FF"/>
                </a:solidFill>
                <a:effectLst>
                  <a:outerShdw blurRad="38100" dist="38100" dir="2700000" algn="tl">
                    <a:srgbClr val="C0C0C0"/>
                  </a:outerShdw>
                </a:effectLst>
                <a:latin typeface="Times New Roman" pitchFamily="18" charset="0"/>
              </a:rPr>
              <a:t>bắc ngang dòng kênh.</a:t>
            </a:r>
          </a:p>
        </p:txBody>
      </p:sp>
      <p:sp>
        <p:nvSpPr>
          <p:cNvPr id="18442" name="TextBox 34">
            <a:extLst>
              <a:ext uri="{FF2B5EF4-FFF2-40B4-BE49-F238E27FC236}">
                <a16:creationId xmlns:a16="http://schemas.microsoft.com/office/drawing/2014/main" id="{5B161F64-B667-46DB-8FF8-7574CF251436}"/>
              </a:ext>
            </a:extLst>
          </p:cNvPr>
          <p:cNvSpPr txBox="1">
            <a:spLocks noChangeArrowheads="1"/>
          </p:cNvSpPr>
          <p:nvPr/>
        </p:nvSpPr>
        <p:spPr bwMode="auto">
          <a:xfrm>
            <a:off x="4114800" y="177165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0"/>
              </a:spcBef>
              <a:spcAft>
                <a:spcPct val="0"/>
              </a:spcAft>
            </a:pPr>
            <a:r>
              <a:rPr lang="en-US" altLang="en-US" sz="2000" b="1">
                <a:solidFill>
                  <a:srgbClr val="000000"/>
                </a:solidFill>
                <a:latin typeface="Arial" panose="020B0604020202020204" pitchFamily="34" charset="0"/>
              </a:rPr>
              <a:t>A</a:t>
            </a:r>
          </a:p>
        </p:txBody>
      </p:sp>
      <p:sp>
        <p:nvSpPr>
          <p:cNvPr id="18443" name="TextBox 35">
            <a:extLst>
              <a:ext uri="{FF2B5EF4-FFF2-40B4-BE49-F238E27FC236}">
                <a16:creationId xmlns:a16="http://schemas.microsoft.com/office/drawing/2014/main" id="{9A055107-4813-44E4-9374-EA27C6D83355}"/>
              </a:ext>
            </a:extLst>
          </p:cNvPr>
          <p:cNvSpPr txBox="1">
            <a:spLocks noChangeArrowheads="1"/>
          </p:cNvSpPr>
          <p:nvPr/>
        </p:nvSpPr>
        <p:spPr bwMode="auto">
          <a:xfrm>
            <a:off x="7772400" y="1770063"/>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0"/>
              </a:spcBef>
              <a:spcAft>
                <a:spcPct val="0"/>
              </a:spcAft>
            </a:pPr>
            <a:r>
              <a:rPr lang="en-US" altLang="en-US" sz="2000" b="1">
                <a:solidFill>
                  <a:srgbClr val="000000"/>
                </a:solidFill>
                <a:latin typeface="Arial" panose="020B0604020202020204" pitchFamily="34" charset="0"/>
              </a:rPr>
              <a:t>B</a:t>
            </a:r>
          </a:p>
        </p:txBody>
      </p:sp>
      <p:sp>
        <p:nvSpPr>
          <p:cNvPr id="18444" name="TextBox 37">
            <a:extLst>
              <a:ext uri="{FF2B5EF4-FFF2-40B4-BE49-F238E27FC236}">
                <a16:creationId xmlns:a16="http://schemas.microsoft.com/office/drawing/2014/main" id="{9E1D4BB3-C154-40FA-A48A-54F2ED177D26}"/>
              </a:ext>
            </a:extLst>
          </p:cNvPr>
          <p:cNvSpPr txBox="1">
            <a:spLocks noChangeArrowheads="1"/>
          </p:cNvSpPr>
          <p:nvPr/>
        </p:nvSpPr>
        <p:spPr bwMode="auto">
          <a:xfrm>
            <a:off x="1992313" y="1258888"/>
            <a:ext cx="83248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0"/>
              </a:spcBef>
              <a:spcAft>
                <a:spcPct val="0"/>
              </a:spcAft>
            </a:pPr>
            <a:r>
              <a:rPr lang="en-US" altLang="en-US" sz="2800" b="1" i="1">
                <a:solidFill>
                  <a:srgbClr val="990000"/>
                </a:solidFill>
                <a:latin typeface="Times New Roman" panose="02020603050405020304" pitchFamily="18" charset="0"/>
                <a:cs typeface="Times New Roman" panose="02020603050405020304" pitchFamily="18" charset="0"/>
              </a:rPr>
              <a:t>3. Chọn từ ngữ thích hợp ở hai cột A và B để ghép thành câu:</a:t>
            </a:r>
            <a:endParaRPr lang="en-US" altLang="en-US" sz="2800">
              <a:solidFill>
                <a:srgbClr val="990000"/>
              </a:solidFill>
              <a:latin typeface="Times New Roman" panose="02020603050405020304" pitchFamily="18" charset="0"/>
              <a:cs typeface="Times New Roman" panose="02020603050405020304" pitchFamily="18" charset="0"/>
            </a:endParaRPr>
          </a:p>
        </p:txBody>
      </p:sp>
      <p:sp>
        <p:nvSpPr>
          <p:cNvPr id="18445" name="Oval Callout 34">
            <a:extLst>
              <a:ext uri="{FF2B5EF4-FFF2-40B4-BE49-F238E27FC236}">
                <a16:creationId xmlns:a16="http://schemas.microsoft.com/office/drawing/2014/main" id="{784F1B0E-9146-4A59-9436-0ADA53CEF28B}"/>
              </a:ext>
            </a:extLst>
          </p:cNvPr>
          <p:cNvSpPr>
            <a:spLocks noChangeArrowheads="1"/>
          </p:cNvSpPr>
          <p:nvPr/>
        </p:nvSpPr>
        <p:spPr bwMode="auto">
          <a:xfrm>
            <a:off x="4038600" y="188913"/>
            <a:ext cx="4572000" cy="838200"/>
          </a:xfrm>
          <a:prstGeom prst="wedgeEllipseCallout">
            <a:avLst>
              <a:gd name="adj1" fmla="val -47083"/>
              <a:gd name="adj2" fmla="val 11176"/>
            </a:avLst>
          </a:prstGeom>
          <a:solidFill>
            <a:srgbClr val="00B050"/>
          </a:solidFill>
          <a:ln w="25400" algn="ctr">
            <a:solidFill>
              <a:srgbClr val="89A4A7"/>
            </a:solidFill>
            <a:miter lim="800000"/>
            <a:headEnd/>
            <a:tailEnd/>
          </a:ln>
        </p:spPr>
        <p:txBody>
          <a:bodyPr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0"/>
              </a:spcBef>
              <a:spcAft>
                <a:spcPct val="0"/>
              </a:spcAft>
            </a:pPr>
            <a:r>
              <a:rPr lang="en-US" altLang="en-US" sz="2800" b="1">
                <a:solidFill>
                  <a:prstClr val="white"/>
                </a:solidFill>
                <a:latin typeface="Times New Roman" panose="02020603050405020304" pitchFamily="18" charset="0"/>
                <a:cs typeface="Times New Roman" panose="02020603050405020304" pitchFamily="18" charset="0"/>
              </a:rPr>
              <a:t>Giải bài tập</a:t>
            </a:r>
            <a:endParaRPr lang="vi-VN" altLang="en-US" sz="2800" b="1">
              <a:solidFill>
                <a:prstClr val="white"/>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33333E-6 -3.79565E-6 L 0.00834 -0.22908 " pathEditMode="relative" rAng="0" ptsTypes="AA">
                                      <p:cBhvr>
                                        <p:cTn id="6" dur="500" fill="hold"/>
                                        <p:tgtEl>
                                          <p:spTgt spid="27"/>
                                        </p:tgtEl>
                                        <p:attrNameLst>
                                          <p:attrName>ppt_x</p:attrName>
                                          <p:attrName>ppt_y</p:attrName>
                                        </p:attrNameLst>
                                      </p:cBhvr>
                                      <p:rCtr x="417" y="-11466"/>
                                    </p:animMotion>
                                  </p:childTnLst>
                                </p:cTn>
                              </p:par>
                            </p:childTnLst>
                          </p:cTn>
                        </p:par>
                        <p:par>
                          <p:cTn id="7" fill="hold" nodeType="afterGroup">
                            <p:stCondLst>
                              <p:cond delay="500"/>
                            </p:stCondLst>
                            <p:childTnLst>
                              <p:par>
                                <p:cTn id="8" presetID="42" presetClass="path" presetSubtype="0" accel="50000" decel="50000" fill="hold" grpId="0" nodeType="afterEffect">
                                  <p:stCondLst>
                                    <p:cond delay="0"/>
                                  </p:stCondLst>
                                  <p:childTnLst>
                                    <p:animMotion origin="layout" path="M -1.66667E-6 -0.00208 L -0.03333 -0.3311 " pathEditMode="relative" rAng="0" ptsTypes="AA">
                                      <p:cBhvr>
                                        <p:cTn id="9" dur="500" fill="hold"/>
                                        <p:tgtEl>
                                          <p:spTgt spid="32"/>
                                        </p:tgtEl>
                                        <p:attrNameLst>
                                          <p:attrName>ppt_x</p:attrName>
                                          <p:attrName>ppt_y</p:attrName>
                                        </p:attrNameLst>
                                      </p:cBhvr>
                                      <p:rCtr x="-1667" y="-16462"/>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path" presetSubtype="0" accel="50000" decel="50000" fill="hold" grpId="0" nodeType="clickEffect">
                                  <p:stCondLst>
                                    <p:cond delay="0"/>
                                  </p:stCondLst>
                                  <p:childTnLst>
                                    <p:animMotion origin="layout" path="M -3.33333E-6 4.9006E-6 L 0.00834 -0.20689 " pathEditMode="relative" rAng="0" ptsTypes="AA">
                                      <p:cBhvr>
                                        <p:cTn id="13" dur="500" fill="hold"/>
                                        <p:tgtEl>
                                          <p:spTgt spid="28"/>
                                        </p:tgtEl>
                                        <p:attrNameLst>
                                          <p:attrName>ppt_x</p:attrName>
                                          <p:attrName>ppt_y</p:attrName>
                                        </p:attrNameLst>
                                      </p:cBhvr>
                                      <p:rCtr x="417" y="-10356"/>
                                    </p:animMotion>
                                  </p:childTnLst>
                                </p:cTn>
                              </p:par>
                            </p:childTnLst>
                          </p:cTn>
                        </p:par>
                        <p:par>
                          <p:cTn id="14" fill="hold" nodeType="afterGroup">
                            <p:stCondLst>
                              <p:cond delay="500"/>
                            </p:stCondLst>
                            <p:childTnLst>
                              <p:par>
                                <p:cTn id="15" presetID="42" presetClass="path" presetSubtype="0" accel="50000" decel="50000" fill="hold" grpId="0" nodeType="afterEffect">
                                  <p:stCondLst>
                                    <p:cond delay="0"/>
                                  </p:stCondLst>
                                  <p:childTnLst>
                                    <p:animMotion origin="layout" path="M -1.66667E-6 -4.68208E-6 L -0.03333 -0.10705 " pathEditMode="relative" rAng="0" ptsTypes="AA">
                                      <p:cBhvr>
                                        <p:cTn id="16" dur="500" fill="hold"/>
                                        <p:tgtEl>
                                          <p:spTgt spid="31"/>
                                        </p:tgtEl>
                                        <p:attrNameLst>
                                          <p:attrName>ppt_x</p:attrName>
                                          <p:attrName>ppt_y</p:attrName>
                                        </p:attrNameLst>
                                      </p:cBhvr>
                                      <p:rCtr x="-1667" y="-5364"/>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64" presetClass="path" presetSubtype="0" accel="50000" decel="50000" fill="hold" grpId="0" nodeType="clickEffect">
                                  <p:stCondLst>
                                    <p:cond delay="0"/>
                                  </p:stCondLst>
                                  <p:childTnLst>
                                    <p:animMotion origin="layout" path="M 0 -5.31669E-7 L 0.00833 -0.17869 " pathEditMode="relative" rAng="0" ptsTypes="AA">
                                      <p:cBhvr>
                                        <p:cTn id="20" dur="500" fill="hold"/>
                                        <p:tgtEl>
                                          <p:spTgt spid="29"/>
                                        </p:tgtEl>
                                        <p:attrNameLst>
                                          <p:attrName>ppt_x</p:attrName>
                                          <p:attrName>ppt_y</p:attrName>
                                        </p:attrNameLst>
                                      </p:cBhvr>
                                      <p:rCtr x="417" y="-8946"/>
                                    </p:animMotion>
                                  </p:childTnLst>
                                </p:cTn>
                              </p:par>
                            </p:childTnLst>
                          </p:cTn>
                        </p:par>
                        <p:par>
                          <p:cTn id="21" fill="hold" nodeType="afterGroup">
                            <p:stCondLst>
                              <p:cond delay="500"/>
                            </p:stCondLst>
                            <p:childTnLst>
                              <p:par>
                                <p:cTn id="22" presetID="64" presetClass="path" presetSubtype="0" accel="50000" decel="50000" fill="hold" grpId="0" nodeType="afterEffect">
                                  <p:stCondLst>
                                    <p:cond delay="0"/>
                                  </p:stCondLst>
                                  <p:childTnLst>
                                    <p:animMotion origin="layout" path="M -1.66667E-6 0.00624 L -0.03333 -0.27838 " pathEditMode="relative" rAng="0" ptsTypes="AA">
                                      <p:cBhvr>
                                        <p:cTn id="23" dur="500" fill="hold"/>
                                        <p:tgtEl>
                                          <p:spTgt spid="34"/>
                                        </p:tgtEl>
                                        <p:attrNameLst>
                                          <p:attrName>ppt_x</p:attrName>
                                          <p:attrName>ppt_y</p:attrName>
                                        </p:attrNameLst>
                                      </p:cBhvr>
                                      <p:rCtr x="-1667" y="-14243"/>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64" presetClass="path" presetSubtype="0" accel="50000" decel="50000" fill="hold" grpId="0" nodeType="clickEffect">
                                  <p:stCondLst>
                                    <p:cond delay="0"/>
                                  </p:stCondLst>
                                  <p:childTnLst>
                                    <p:animMotion origin="layout" path="M 0.00313 2.13873E-6 L 0.00313 -0.15861 " pathEditMode="relative" rAng="0" ptsTypes="AA">
                                      <p:cBhvr>
                                        <p:cTn id="27" dur="500" fill="hold"/>
                                        <p:tgtEl>
                                          <p:spTgt spid="30"/>
                                        </p:tgtEl>
                                        <p:attrNameLst>
                                          <p:attrName>ppt_x</p:attrName>
                                          <p:attrName>ppt_y</p:attrName>
                                        </p:attrNameLst>
                                      </p:cBhvr>
                                      <p:rCtr x="0" y="-7931"/>
                                    </p:animMotion>
                                  </p:childTnLst>
                                </p:cTn>
                              </p:par>
                              <p:par>
                                <p:cTn id="28" presetID="64" presetClass="path" presetSubtype="0" accel="50000" decel="50000" fill="hold" grpId="0" nodeType="withEffect">
                                  <p:stCondLst>
                                    <p:cond delay="0"/>
                                  </p:stCondLst>
                                  <p:childTnLst>
                                    <p:animMotion origin="layout" path="M 0.01459 0.00417 L -0.03958 -0.05849 " pathEditMode="relative" rAng="0" ptsTypes="AA">
                                      <p:cBhvr>
                                        <p:cTn id="29" dur="500" fill="hold"/>
                                        <p:tgtEl>
                                          <p:spTgt spid="33"/>
                                        </p:tgtEl>
                                        <p:attrNameLst>
                                          <p:attrName>ppt_x</p:attrName>
                                          <p:attrName>ppt_y</p:attrName>
                                        </p:attrNameLst>
                                      </p:cBhvr>
                                      <p:rCtr x="-2708" y="-31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a:extLst>
              <a:ext uri="{FF2B5EF4-FFF2-40B4-BE49-F238E27FC236}">
                <a16:creationId xmlns:a16="http://schemas.microsoft.com/office/drawing/2014/main" id="{5FA587B8-847F-42C3-B640-0E94A9651247}"/>
              </a:ext>
            </a:extLst>
          </p:cNvPr>
          <p:cNvSpPr txBox="1">
            <a:spLocks noChangeArrowheads="1"/>
          </p:cNvSpPr>
          <p:nvPr/>
        </p:nvSpPr>
        <p:spPr bwMode="auto">
          <a:xfrm>
            <a:off x="1811338" y="5949951"/>
            <a:ext cx="8172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Những ruộng lúa cấy sớm đã</a:t>
            </a:r>
            <a:r>
              <a:rPr lang="en-US" altLang="en-US" sz="2800" b="1">
                <a:solidFill>
                  <a:srgbClr val="660066"/>
                </a:solidFill>
                <a:latin typeface="Times New Roman" panose="02020603050405020304" pitchFamily="18" charset="0"/>
                <a:cs typeface="Times New Roman" panose="02020603050405020304" pitchFamily="18" charset="0"/>
              </a:rPr>
              <a:t> </a:t>
            </a:r>
            <a:r>
              <a:rPr lang="en-US" altLang="en-US" sz="2800" b="1">
                <a:solidFill>
                  <a:srgbClr val="FF3300"/>
                </a:solidFill>
                <a:latin typeface="Times New Roman" panose="02020603050405020304" pitchFamily="18" charset="0"/>
                <a:cs typeface="Times New Roman" panose="02020603050405020304" pitchFamily="18" charset="0"/>
              </a:rPr>
              <a:t>trổ </a:t>
            </a:r>
            <a:r>
              <a:rPr lang="en-US" altLang="en-US" sz="2800" b="1">
                <a:solidFill>
                  <a:srgbClr val="0000FF"/>
                </a:solidFill>
                <a:latin typeface="Times New Roman" panose="02020603050405020304" pitchFamily="18" charset="0"/>
                <a:cs typeface="Times New Roman" panose="02020603050405020304" pitchFamily="18" charset="0"/>
              </a:rPr>
              <a:t>bông.</a:t>
            </a:r>
          </a:p>
        </p:txBody>
      </p:sp>
      <p:grpSp>
        <p:nvGrpSpPr>
          <p:cNvPr id="19459" name="Group 6">
            <a:extLst>
              <a:ext uri="{FF2B5EF4-FFF2-40B4-BE49-F238E27FC236}">
                <a16:creationId xmlns:a16="http://schemas.microsoft.com/office/drawing/2014/main" id="{4908C5C7-676C-4F06-A08C-3DEBAF85A776}"/>
              </a:ext>
            </a:extLst>
          </p:cNvPr>
          <p:cNvGrpSpPr>
            <a:grpSpLocks/>
          </p:cNvGrpSpPr>
          <p:nvPr/>
        </p:nvGrpSpPr>
        <p:grpSpPr bwMode="auto">
          <a:xfrm>
            <a:off x="1524000" y="1"/>
            <a:ext cx="9144000" cy="5732463"/>
            <a:chOff x="113" y="119"/>
            <a:chExt cx="5534" cy="2994"/>
          </a:xfrm>
        </p:grpSpPr>
        <p:pic>
          <p:nvPicPr>
            <p:cNvPr id="19460" name="Picture 4">
              <a:extLst>
                <a:ext uri="{FF2B5EF4-FFF2-40B4-BE49-F238E27FC236}">
                  <a16:creationId xmlns:a16="http://schemas.microsoft.com/office/drawing/2014/main" id="{30A452AF-A293-43BE-86EA-F208B75D6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119"/>
              <a:ext cx="2767" cy="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a:extLst>
                <a:ext uri="{FF2B5EF4-FFF2-40B4-BE49-F238E27FC236}">
                  <a16:creationId xmlns:a16="http://schemas.microsoft.com/office/drawing/2014/main" id="{B2658DE0-FF75-4F29-BC9A-46124AB13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119"/>
              <a:ext cx="2767" cy="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A75E2EAE-ED0A-4EB7-8F2D-9376599353A7}"/>
              </a:ext>
            </a:extLst>
          </p:cNvPr>
          <p:cNvSpPr txBox="1">
            <a:spLocks noChangeArrowheads="1"/>
          </p:cNvSpPr>
          <p:nvPr/>
        </p:nvSpPr>
        <p:spPr bwMode="auto">
          <a:xfrm>
            <a:off x="1524000" y="53340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 Những chú voi thắng cuộc</a:t>
            </a:r>
            <a:r>
              <a:rPr lang="en-US" altLang="en-US" sz="2800" b="1">
                <a:solidFill>
                  <a:srgbClr val="9900CC"/>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huơ</a:t>
            </a:r>
            <a:r>
              <a:rPr lang="en-US" altLang="en-US" sz="2800" b="1">
                <a:solidFill>
                  <a:srgbClr val="9900CC"/>
                </a:solidFill>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vòi chào khán giả.</a:t>
            </a:r>
          </a:p>
        </p:txBody>
      </p:sp>
      <p:pic>
        <p:nvPicPr>
          <p:cNvPr id="20483" name="Picture 3" descr="Elephant_Polo">
            <a:extLst>
              <a:ext uri="{FF2B5EF4-FFF2-40B4-BE49-F238E27FC236}">
                <a16:creationId xmlns:a16="http://schemas.microsoft.com/office/drawing/2014/main" id="{51D974A7-4715-4013-B757-7BBDAD1A7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98EBADC5-26AA-4696-9BB6-49AEF9FA06A5}"/>
              </a:ext>
            </a:extLst>
          </p:cNvPr>
          <p:cNvSpPr txBox="1">
            <a:spLocks noChangeArrowheads="1"/>
          </p:cNvSpPr>
          <p:nvPr/>
        </p:nvSpPr>
        <p:spPr bwMode="auto">
          <a:xfrm>
            <a:off x="1524000" y="5934076"/>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800">
                <a:solidFill>
                  <a:srgbClr val="0000FF"/>
                </a:solidFill>
                <a:latin typeface="Times New Roman" panose="02020603050405020304" pitchFamily="18" charset="0"/>
                <a:cs typeface="Times New Roman" panose="02020603050405020304" pitchFamily="18" charset="0"/>
              </a:rPr>
              <a:t>Cây cầu làm bằng thân dừa</a:t>
            </a:r>
            <a:r>
              <a:rPr lang="en-US" altLang="en-US" sz="2800">
                <a:solidFill>
                  <a:srgbClr val="660066"/>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bắc</a:t>
            </a:r>
            <a:r>
              <a:rPr lang="en-US" altLang="en-US" sz="2800">
                <a:solidFill>
                  <a:srgbClr val="660066"/>
                </a:solidFill>
                <a:latin typeface="Times New Roman" panose="02020603050405020304" pitchFamily="18" charset="0"/>
                <a:cs typeface="Times New Roman" panose="02020603050405020304" pitchFamily="18" charset="0"/>
              </a:rPr>
              <a:t> </a:t>
            </a:r>
            <a:r>
              <a:rPr lang="en-US" altLang="en-US" sz="2800">
                <a:solidFill>
                  <a:srgbClr val="0000FF"/>
                </a:solidFill>
                <a:latin typeface="Times New Roman" panose="02020603050405020304" pitchFamily="18" charset="0"/>
                <a:cs typeface="Times New Roman" panose="02020603050405020304" pitchFamily="18" charset="0"/>
              </a:rPr>
              <a:t>ngang dòng kênh.</a:t>
            </a:r>
          </a:p>
        </p:txBody>
      </p:sp>
      <p:pic>
        <p:nvPicPr>
          <p:cNvPr id="21507" name="Picture 3" descr="P1010125">
            <a:extLst>
              <a:ext uri="{FF2B5EF4-FFF2-40B4-BE49-F238E27FC236}">
                <a16:creationId xmlns:a16="http://schemas.microsoft.com/office/drawing/2014/main" id="{BFBD04C9-3898-499B-8302-11E73D2FC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21">
            <a:extLst>
              <a:ext uri="{FF2B5EF4-FFF2-40B4-BE49-F238E27FC236}">
                <a16:creationId xmlns:a16="http://schemas.microsoft.com/office/drawing/2014/main" id="{E960EDF6-7C63-432C-90F0-753CEF24D955}"/>
              </a:ext>
            </a:extLst>
          </p:cNvPr>
          <p:cNvSpPr txBox="1">
            <a:spLocks noChangeArrowheads="1"/>
          </p:cNvSpPr>
          <p:nvPr/>
        </p:nvSpPr>
        <p:spPr bwMode="auto">
          <a:xfrm>
            <a:off x="4440239" y="333376"/>
            <a:ext cx="3527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3000" b="1" u="sng">
                <a:solidFill>
                  <a:srgbClr val="FF3300"/>
                </a:solidFill>
                <a:latin typeface="Times New Roman" panose="02020603050405020304" pitchFamily="18" charset="0"/>
              </a:rPr>
              <a:t>Luyện từ và câu:</a:t>
            </a:r>
          </a:p>
        </p:txBody>
      </p:sp>
      <p:sp>
        <p:nvSpPr>
          <p:cNvPr id="6149" name="WordArt 125" descr="White marble">
            <a:extLst>
              <a:ext uri="{FF2B5EF4-FFF2-40B4-BE49-F238E27FC236}">
                <a16:creationId xmlns:a16="http://schemas.microsoft.com/office/drawing/2014/main" id="{09DAB565-2CAD-4293-A314-4057422EF0F9}"/>
              </a:ext>
            </a:extLst>
          </p:cNvPr>
          <p:cNvSpPr>
            <a:spLocks noChangeArrowheads="1" noChangeShapeType="1" noTextEdit="1"/>
          </p:cNvSpPr>
          <p:nvPr/>
        </p:nvSpPr>
        <p:spPr bwMode="auto">
          <a:xfrm>
            <a:off x="3863975" y="1125539"/>
            <a:ext cx="4535488" cy="6826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eaLnBrk="0" fontAlgn="base" hangingPunct="0">
              <a:spcBef>
                <a:spcPct val="0"/>
              </a:spcBef>
              <a:spcAft>
                <a:spcPct val="0"/>
              </a:spcAft>
            </a:pPr>
            <a:r>
              <a:rPr lang="en-US" sz="3600" kern="10">
                <a:ln w="9525">
                  <a:round/>
                  <a:headEnd/>
                  <a:tailEnd/>
                </a:ln>
                <a:blipFill dpi="0" rotWithShape="1">
                  <a:blip r:embed="rId2"/>
                  <a:srcRect/>
                  <a:tile tx="0" ty="0" sx="100000" sy="100000" flip="none" algn="tl"/>
                </a:blipFill>
                <a:latin typeface="Times New Roman" panose="02020603050405020304" pitchFamily="18" charset="0"/>
                <a:cs typeface="Times New Roman" panose="02020603050405020304" pitchFamily="18" charset="0"/>
              </a:rPr>
              <a:t>KIỂM TRA BÀI CŨ</a:t>
            </a:r>
          </a:p>
        </p:txBody>
      </p:sp>
      <p:sp>
        <p:nvSpPr>
          <p:cNvPr id="352387" name="Text Box 131">
            <a:extLst>
              <a:ext uri="{FF2B5EF4-FFF2-40B4-BE49-F238E27FC236}">
                <a16:creationId xmlns:a16="http://schemas.microsoft.com/office/drawing/2014/main" id="{3FB883BD-CE9A-477F-A7FB-653EBC8703CB}"/>
              </a:ext>
            </a:extLst>
          </p:cNvPr>
          <p:cNvSpPr txBox="1">
            <a:spLocks noChangeArrowheads="1"/>
          </p:cNvSpPr>
          <p:nvPr/>
        </p:nvSpPr>
        <p:spPr bwMode="auto">
          <a:xfrm>
            <a:off x="1847851" y="2205039"/>
            <a:ext cx="82089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just" eaLnBrk="0" fontAlgn="base" hangingPunct="0">
              <a:spcBef>
                <a:spcPct val="50000"/>
              </a:spcBef>
              <a:spcAft>
                <a:spcPct val="0"/>
              </a:spcAft>
            </a:pPr>
            <a:r>
              <a:rPr lang="en-US" altLang="en-US" sz="3000">
                <a:solidFill>
                  <a:srgbClr val="0000FF"/>
                </a:solidFill>
                <a:latin typeface="Times New Roman" panose="02020603050405020304" pitchFamily="18" charset="0"/>
              </a:rPr>
              <a:t> 1. Nêu những từ ngữ chỉ sự vật ở quê hương?</a:t>
            </a:r>
          </a:p>
        </p:txBody>
      </p:sp>
      <p:sp>
        <p:nvSpPr>
          <p:cNvPr id="2" name="Text Box 131">
            <a:extLst>
              <a:ext uri="{FF2B5EF4-FFF2-40B4-BE49-F238E27FC236}">
                <a16:creationId xmlns:a16="http://schemas.microsoft.com/office/drawing/2014/main" id="{AF0F5440-23C2-4CDE-84B3-E9AC14E0B4DF}"/>
              </a:ext>
            </a:extLst>
          </p:cNvPr>
          <p:cNvSpPr txBox="1">
            <a:spLocks noChangeArrowheads="1"/>
          </p:cNvSpPr>
          <p:nvPr/>
        </p:nvSpPr>
        <p:spPr bwMode="auto">
          <a:xfrm>
            <a:off x="1919288" y="2781301"/>
            <a:ext cx="87487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just" eaLnBrk="0" fontAlgn="base" hangingPunct="0">
              <a:spcBef>
                <a:spcPct val="50000"/>
              </a:spcBef>
              <a:spcAft>
                <a:spcPct val="0"/>
              </a:spcAft>
            </a:pPr>
            <a:r>
              <a:rPr lang="en-US" altLang="en-US" sz="3000">
                <a:solidFill>
                  <a:srgbClr val="0000FF"/>
                </a:solidFill>
                <a:latin typeface="Times New Roman" panose="02020603050405020304" pitchFamily="18" charset="0"/>
              </a:rPr>
              <a:t>2. Nêu những từ ngữ chỉ tình cảm đối với quê hương?</a:t>
            </a:r>
          </a:p>
        </p:txBody>
      </p:sp>
      <p:sp>
        <p:nvSpPr>
          <p:cNvPr id="3" name="Text Box 131">
            <a:extLst>
              <a:ext uri="{FF2B5EF4-FFF2-40B4-BE49-F238E27FC236}">
                <a16:creationId xmlns:a16="http://schemas.microsoft.com/office/drawing/2014/main" id="{36DCADA1-9208-4257-A2C3-DC044ED0A313}"/>
              </a:ext>
            </a:extLst>
          </p:cNvPr>
          <p:cNvSpPr txBox="1">
            <a:spLocks noChangeArrowheads="1"/>
          </p:cNvSpPr>
          <p:nvPr/>
        </p:nvSpPr>
        <p:spPr bwMode="auto">
          <a:xfrm>
            <a:off x="1919288" y="3384551"/>
            <a:ext cx="82089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just" eaLnBrk="0" fontAlgn="base" hangingPunct="0">
              <a:spcBef>
                <a:spcPct val="50000"/>
              </a:spcBef>
              <a:spcAft>
                <a:spcPct val="0"/>
              </a:spcAft>
            </a:pPr>
            <a:r>
              <a:rPr lang="en-US" altLang="en-US" sz="3000">
                <a:solidFill>
                  <a:srgbClr val="0000FF"/>
                </a:solidFill>
                <a:latin typeface="Times New Roman" panose="02020603050405020304" pitchFamily="18" charset="0"/>
              </a:rPr>
              <a:t>3. Đặt câu theo mẫu: Ai làm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box(in)">
                                      <p:cBhvr>
                                        <p:cTn id="7" dur="5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52387"/>
                                        </p:tgtEl>
                                        <p:attrNameLst>
                                          <p:attrName>style.visibility</p:attrName>
                                        </p:attrNameLst>
                                      </p:cBhvr>
                                      <p:to>
                                        <p:strVal val="visible"/>
                                      </p:to>
                                    </p:set>
                                    <p:animEffect transition="in" filter="diamond(in)">
                                      <p:cBhvr>
                                        <p:cTn id="12" dur="2000"/>
                                        <p:tgtEl>
                                          <p:spTgt spid="3523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387"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IN%2030_6%20%20-%20DUA%20THUYEN%20RONG">
            <a:extLst>
              <a:ext uri="{FF2B5EF4-FFF2-40B4-BE49-F238E27FC236}">
                <a16:creationId xmlns:a16="http://schemas.microsoft.com/office/drawing/2014/main" id="{CB66E1B3-3E08-4CD9-9256-BB1D909559BA}"/>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1524000" y="1"/>
            <a:ext cx="9144000" cy="5661025"/>
          </a:xfrm>
          <a:noFill/>
        </p:spPr>
      </p:pic>
      <p:sp>
        <p:nvSpPr>
          <p:cNvPr id="17411" name="Rectangle 3">
            <a:extLst>
              <a:ext uri="{FF2B5EF4-FFF2-40B4-BE49-F238E27FC236}">
                <a16:creationId xmlns:a16="http://schemas.microsoft.com/office/drawing/2014/main" id="{B38E0727-5243-425A-9D37-75F425A2AC29}"/>
              </a:ext>
            </a:extLst>
          </p:cNvPr>
          <p:cNvSpPr>
            <a:spLocks noGrp="1" noChangeArrowheads="1"/>
          </p:cNvSpPr>
          <p:nvPr>
            <p:ph idx="1"/>
          </p:nvPr>
        </p:nvSpPr>
        <p:spPr>
          <a:xfrm>
            <a:off x="1847851" y="5876926"/>
            <a:ext cx="8569325" cy="576263"/>
          </a:xfrm>
        </p:spPr>
        <p:txBody>
          <a:bodyPr/>
          <a:lstStyle/>
          <a:p>
            <a:pPr algn="ctr" eaLnBrk="1" hangingPunct="1">
              <a:spcBef>
                <a:spcPct val="50000"/>
              </a:spcBef>
              <a:buFont typeface="Wingdings" panose="05000000000000000000" pitchFamily="2" charset="2"/>
              <a:buNone/>
            </a:pPr>
            <a:r>
              <a:rPr lang="en-US" altLang="en-US" sz="2800">
                <a:solidFill>
                  <a:srgbClr val="0000FF"/>
                </a:solidFill>
                <a:latin typeface="Times New Roman" panose="02020603050405020304" pitchFamily="18" charset="0"/>
                <a:cs typeface="Times New Roman" panose="02020603050405020304" pitchFamily="18" charset="0"/>
              </a:rPr>
              <a:t>Con thuyền cắm cờ đỏ</a:t>
            </a:r>
            <a:r>
              <a:rPr lang="en-US" altLang="en-US" sz="2800">
                <a:solidFill>
                  <a:srgbClr val="660066"/>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lao</a:t>
            </a:r>
            <a:r>
              <a:rPr lang="en-US" altLang="en-US" sz="2800">
                <a:solidFill>
                  <a:srgbClr val="660066"/>
                </a:solidFill>
                <a:latin typeface="Times New Roman" panose="02020603050405020304" pitchFamily="18" charset="0"/>
                <a:cs typeface="Times New Roman" panose="02020603050405020304" pitchFamily="18" charset="0"/>
              </a:rPr>
              <a:t> </a:t>
            </a:r>
            <a:r>
              <a:rPr lang="en-US" altLang="en-US" sz="2800">
                <a:solidFill>
                  <a:srgbClr val="0000FF"/>
                </a:solidFill>
                <a:latin typeface="Times New Roman" panose="02020603050405020304" pitchFamily="18" charset="0"/>
                <a:cs typeface="Times New Roman" panose="02020603050405020304" pitchFamily="18" charset="0"/>
              </a:rPr>
              <a:t>băng băng trên sông.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linds(horizontal)">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a:extLst>
              <a:ext uri="{FF2B5EF4-FFF2-40B4-BE49-F238E27FC236}">
                <a16:creationId xmlns:a16="http://schemas.microsoft.com/office/drawing/2014/main" id="{01EFD089-0788-4F17-9FB7-63235B1B4C15}"/>
              </a:ext>
            </a:extLst>
          </p:cNvPr>
          <p:cNvSpPr txBox="1">
            <a:spLocks noChangeArrowheads="1"/>
          </p:cNvSpPr>
          <p:nvPr/>
        </p:nvSpPr>
        <p:spPr bwMode="auto">
          <a:xfrm>
            <a:off x="1919288" y="1196976"/>
            <a:ext cx="2736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50000"/>
              </a:spcBef>
              <a:spcAft>
                <a:spcPct val="0"/>
              </a:spcAft>
            </a:pPr>
            <a:r>
              <a:rPr lang="en-US" altLang="en-US" sz="2800" i="1">
                <a:solidFill>
                  <a:srgbClr val="990000"/>
                </a:solidFill>
                <a:latin typeface="Times New Roman" panose="02020603050405020304" pitchFamily="18" charset="0"/>
              </a:rPr>
              <a:t>Chọn ý đúng:</a:t>
            </a:r>
          </a:p>
        </p:txBody>
      </p:sp>
      <p:sp>
        <p:nvSpPr>
          <p:cNvPr id="23555" name="Text Box 4">
            <a:extLst>
              <a:ext uri="{FF2B5EF4-FFF2-40B4-BE49-F238E27FC236}">
                <a16:creationId xmlns:a16="http://schemas.microsoft.com/office/drawing/2014/main" id="{E55C25DD-62E7-4B8F-81EF-64A10159B188}"/>
              </a:ext>
            </a:extLst>
          </p:cNvPr>
          <p:cNvSpPr txBox="1">
            <a:spLocks noChangeArrowheads="1"/>
          </p:cNvSpPr>
          <p:nvPr/>
        </p:nvSpPr>
        <p:spPr bwMode="auto">
          <a:xfrm>
            <a:off x="1905000" y="1700213"/>
            <a:ext cx="807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50000"/>
              </a:spcBef>
              <a:spcAft>
                <a:spcPct val="0"/>
              </a:spcAft>
            </a:pPr>
            <a:r>
              <a:rPr lang="en-US" altLang="en-US" sz="2800" b="1" i="1">
                <a:latin typeface="Times New Roman" panose="02020603050405020304" pitchFamily="18" charset="0"/>
              </a:rPr>
              <a:t>Nhóm từ nào sau đây thuộc nhóm từ chỉ hoạt động?</a:t>
            </a:r>
          </a:p>
        </p:txBody>
      </p:sp>
      <p:sp>
        <p:nvSpPr>
          <p:cNvPr id="23556" name="AutoShape 5">
            <a:extLst>
              <a:ext uri="{FF2B5EF4-FFF2-40B4-BE49-F238E27FC236}">
                <a16:creationId xmlns:a16="http://schemas.microsoft.com/office/drawing/2014/main" id="{1E2B097D-2C47-4B2E-BD7B-D1458911E360}"/>
              </a:ext>
            </a:extLst>
          </p:cNvPr>
          <p:cNvSpPr>
            <a:spLocks noChangeArrowheads="1"/>
          </p:cNvSpPr>
          <p:nvPr/>
        </p:nvSpPr>
        <p:spPr bwMode="auto">
          <a:xfrm>
            <a:off x="5792788" y="2422525"/>
            <a:ext cx="2895600" cy="609600"/>
          </a:xfrm>
          <a:prstGeom prst="flowChartTerminator">
            <a:avLst/>
          </a:prstGeom>
          <a:solidFill>
            <a:schemeClr val="accent1"/>
          </a:solidFill>
          <a:ln w="12700">
            <a:solidFill>
              <a:schemeClr val="tx1"/>
            </a:solidFill>
            <a:miter lim="800000"/>
            <a:headEnd/>
            <a:tailEnd/>
          </a:ln>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0"/>
              </a:spcBef>
              <a:spcAft>
                <a:spcPct val="0"/>
              </a:spcAft>
            </a:pPr>
            <a:r>
              <a:rPr lang="en-US" altLang="en-US" sz="2800" b="1">
                <a:solidFill>
                  <a:prstClr val="black"/>
                </a:solidFill>
                <a:latin typeface="Times New Roman" panose="02020603050405020304" pitchFamily="18" charset="0"/>
              </a:rPr>
              <a:t> đi, chạy, buồn</a:t>
            </a:r>
          </a:p>
        </p:txBody>
      </p:sp>
      <p:sp>
        <p:nvSpPr>
          <p:cNvPr id="23557" name="AutoShape 6">
            <a:extLst>
              <a:ext uri="{FF2B5EF4-FFF2-40B4-BE49-F238E27FC236}">
                <a16:creationId xmlns:a16="http://schemas.microsoft.com/office/drawing/2014/main" id="{DC49A99B-3743-4CB4-86FD-D60913C18605}"/>
              </a:ext>
            </a:extLst>
          </p:cNvPr>
          <p:cNvSpPr>
            <a:spLocks noChangeArrowheads="1"/>
          </p:cNvSpPr>
          <p:nvPr/>
        </p:nvSpPr>
        <p:spPr bwMode="auto">
          <a:xfrm>
            <a:off x="5721350" y="4365625"/>
            <a:ext cx="2895600" cy="609600"/>
          </a:xfrm>
          <a:prstGeom prst="flowChartTerminator">
            <a:avLst/>
          </a:prstGeom>
          <a:solidFill>
            <a:schemeClr val="accent1"/>
          </a:solidFill>
          <a:ln w="12700">
            <a:solidFill>
              <a:schemeClr val="tx1"/>
            </a:solidFill>
            <a:miter lim="800000"/>
            <a:headEnd/>
            <a:tailEnd/>
          </a:ln>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0"/>
              </a:spcBef>
              <a:spcAft>
                <a:spcPct val="0"/>
              </a:spcAft>
            </a:pPr>
            <a:r>
              <a:rPr lang="en-US" altLang="en-US" sz="2800" b="1">
                <a:solidFill>
                  <a:prstClr val="black"/>
                </a:solidFill>
                <a:latin typeface="Times New Roman" panose="02020603050405020304" pitchFamily="18" charset="0"/>
              </a:rPr>
              <a:t> đi, chạy, nhảy</a:t>
            </a:r>
          </a:p>
        </p:txBody>
      </p:sp>
      <p:sp>
        <p:nvSpPr>
          <p:cNvPr id="23558" name="AutoShape 7">
            <a:extLst>
              <a:ext uri="{FF2B5EF4-FFF2-40B4-BE49-F238E27FC236}">
                <a16:creationId xmlns:a16="http://schemas.microsoft.com/office/drawing/2014/main" id="{6951FEC3-E683-45AD-964C-95B2C47CD52C}"/>
              </a:ext>
            </a:extLst>
          </p:cNvPr>
          <p:cNvSpPr>
            <a:spLocks noChangeArrowheads="1"/>
          </p:cNvSpPr>
          <p:nvPr/>
        </p:nvSpPr>
        <p:spPr bwMode="auto">
          <a:xfrm>
            <a:off x="5735638" y="4403725"/>
            <a:ext cx="2895600" cy="609600"/>
          </a:xfrm>
          <a:prstGeom prst="flowChartTerminator">
            <a:avLst/>
          </a:prstGeom>
          <a:solidFill>
            <a:schemeClr val="accent1"/>
          </a:solidFill>
          <a:ln w="12700">
            <a:solidFill>
              <a:schemeClr val="tx1"/>
            </a:solidFill>
            <a:miter lim="800000"/>
            <a:headEnd/>
            <a:tailEnd/>
          </a:ln>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0"/>
              </a:spcBef>
              <a:spcAft>
                <a:spcPct val="0"/>
              </a:spcAft>
            </a:pPr>
            <a:r>
              <a:rPr lang="en-US" altLang="en-US" sz="2800" b="1">
                <a:solidFill>
                  <a:prstClr val="black"/>
                </a:solidFill>
                <a:latin typeface="Times New Roman" panose="02020603050405020304" pitchFamily="18" charset="0"/>
              </a:rPr>
              <a:t> đi, vui vẻ, nhảy</a:t>
            </a:r>
          </a:p>
        </p:txBody>
      </p:sp>
      <p:sp>
        <p:nvSpPr>
          <p:cNvPr id="23559" name="AutoShape 8">
            <a:extLst>
              <a:ext uri="{FF2B5EF4-FFF2-40B4-BE49-F238E27FC236}">
                <a16:creationId xmlns:a16="http://schemas.microsoft.com/office/drawing/2014/main" id="{ECEBB79C-61AE-4067-97E6-FFC555046EDD}"/>
              </a:ext>
            </a:extLst>
          </p:cNvPr>
          <p:cNvSpPr>
            <a:spLocks noChangeArrowheads="1"/>
          </p:cNvSpPr>
          <p:nvPr/>
        </p:nvSpPr>
        <p:spPr bwMode="auto">
          <a:xfrm>
            <a:off x="2668588" y="2574925"/>
            <a:ext cx="762000" cy="609600"/>
          </a:xfrm>
          <a:prstGeom prst="flowChartConnector">
            <a:avLst/>
          </a:prstGeom>
          <a:solidFill>
            <a:schemeClr val="accent1"/>
          </a:solidFill>
          <a:ln w="12700">
            <a:solidFill>
              <a:schemeClr val="tx1"/>
            </a:solidFill>
            <a:round/>
            <a:headEnd/>
            <a:tailEnd/>
          </a:ln>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eaLnBrk="0" fontAlgn="base" hangingPunct="0">
              <a:spcBef>
                <a:spcPct val="0"/>
              </a:spcBef>
              <a:spcAft>
                <a:spcPct val="0"/>
              </a:spcAft>
            </a:pPr>
            <a:r>
              <a:rPr lang="en-US" altLang="en-US" sz="2800" b="1">
                <a:solidFill>
                  <a:prstClr val="black"/>
                </a:solidFill>
                <a:latin typeface="Times New Roman" panose="02020603050405020304" pitchFamily="18" charset="0"/>
              </a:rPr>
              <a:t>A</a:t>
            </a:r>
          </a:p>
        </p:txBody>
      </p:sp>
      <p:sp>
        <p:nvSpPr>
          <p:cNvPr id="23560" name="AutoShape 9">
            <a:extLst>
              <a:ext uri="{FF2B5EF4-FFF2-40B4-BE49-F238E27FC236}">
                <a16:creationId xmlns:a16="http://schemas.microsoft.com/office/drawing/2014/main" id="{74F378AA-3CDD-4EC2-AC6B-07AF88342101}"/>
              </a:ext>
            </a:extLst>
          </p:cNvPr>
          <p:cNvSpPr>
            <a:spLocks noChangeArrowheads="1"/>
          </p:cNvSpPr>
          <p:nvPr/>
        </p:nvSpPr>
        <p:spPr bwMode="auto">
          <a:xfrm>
            <a:off x="2597150" y="3500438"/>
            <a:ext cx="762000" cy="609600"/>
          </a:xfrm>
          <a:prstGeom prst="flowChartConnector">
            <a:avLst/>
          </a:prstGeom>
          <a:solidFill>
            <a:schemeClr val="accent1"/>
          </a:solidFill>
          <a:ln w="12700">
            <a:solidFill>
              <a:schemeClr val="tx1"/>
            </a:solidFill>
            <a:round/>
            <a:headEnd/>
            <a:tailEnd/>
          </a:ln>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eaLnBrk="0" fontAlgn="base" hangingPunct="0">
              <a:spcBef>
                <a:spcPct val="0"/>
              </a:spcBef>
              <a:spcAft>
                <a:spcPct val="0"/>
              </a:spcAft>
            </a:pPr>
            <a:r>
              <a:rPr lang="en-US" altLang="en-US" sz="2800" b="1">
                <a:solidFill>
                  <a:prstClr val="black"/>
                </a:solidFill>
                <a:latin typeface="Times New Roman" panose="02020603050405020304" pitchFamily="18" charset="0"/>
              </a:rPr>
              <a:t>B</a:t>
            </a:r>
          </a:p>
        </p:txBody>
      </p:sp>
      <p:sp>
        <p:nvSpPr>
          <p:cNvPr id="23561" name="AutoShape 10">
            <a:extLst>
              <a:ext uri="{FF2B5EF4-FFF2-40B4-BE49-F238E27FC236}">
                <a16:creationId xmlns:a16="http://schemas.microsoft.com/office/drawing/2014/main" id="{1906093C-B9BB-4BDF-A8D2-471BBDAC7C25}"/>
              </a:ext>
            </a:extLst>
          </p:cNvPr>
          <p:cNvSpPr>
            <a:spLocks noChangeArrowheads="1"/>
          </p:cNvSpPr>
          <p:nvPr/>
        </p:nvSpPr>
        <p:spPr bwMode="auto">
          <a:xfrm>
            <a:off x="2616200" y="4327525"/>
            <a:ext cx="762000" cy="609600"/>
          </a:xfrm>
          <a:prstGeom prst="flowChartConnector">
            <a:avLst/>
          </a:prstGeom>
          <a:solidFill>
            <a:schemeClr val="accent1"/>
          </a:solidFill>
          <a:ln w="12700">
            <a:solidFill>
              <a:schemeClr val="tx1"/>
            </a:solidFill>
            <a:round/>
            <a:headEnd/>
            <a:tailEnd/>
          </a:ln>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eaLnBrk="0" fontAlgn="base" hangingPunct="0">
              <a:spcBef>
                <a:spcPct val="0"/>
              </a:spcBef>
              <a:spcAft>
                <a:spcPct val="0"/>
              </a:spcAft>
            </a:pPr>
            <a:r>
              <a:rPr lang="en-US" altLang="en-US" sz="2800" b="1">
                <a:solidFill>
                  <a:prstClr val="black"/>
                </a:solidFill>
                <a:latin typeface="Times New Roman" panose="02020603050405020304" pitchFamily="18" charset="0"/>
              </a:rPr>
              <a:t>C</a:t>
            </a:r>
          </a:p>
        </p:txBody>
      </p:sp>
      <p:sp>
        <p:nvSpPr>
          <p:cNvPr id="56331" name="AutoShape 11">
            <a:extLst>
              <a:ext uri="{FF2B5EF4-FFF2-40B4-BE49-F238E27FC236}">
                <a16:creationId xmlns:a16="http://schemas.microsoft.com/office/drawing/2014/main" id="{E5435361-9E60-4AC8-A683-8AAF7B10F98A}"/>
              </a:ext>
            </a:extLst>
          </p:cNvPr>
          <p:cNvSpPr>
            <a:spLocks noChangeArrowheads="1"/>
          </p:cNvSpPr>
          <p:nvPr/>
        </p:nvSpPr>
        <p:spPr bwMode="auto">
          <a:xfrm>
            <a:off x="2592388" y="3489325"/>
            <a:ext cx="762000" cy="609600"/>
          </a:xfrm>
          <a:prstGeom prst="flowChartConnector">
            <a:avLst/>
          </a:prstGeom>
          <a:solidFill>
            <a:srgbClr val="FF0000"/>
          </a:solidFill>
          <a:ln w="12700">
            <a:solidFill>
              <a:schemeClr val="tx1"/>
            </a:solidFill>
            <a:round/>
            <a:headEnd/>
            <a:tailEnd/>
          </a:ln>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eaLnBrk="0" fontAlgn="base" hangingPunct="0">
              <a:spcBef>
                <a:spcPct val="0"/>
              </a:spcBef>
              <a:spcAft>
                <a:spcPct val="0"/>
              </a:spcAft>
            </a:pPr>
            <a:r>
              <a:rPr lang="en-US" altLang="en-US" sz="2800" b="1">
                <a:solidFill>
                  <a:prstClr val="black"/>
                </a:solidFill>
                <a:latin typeface="Times New Roman" panose="02020603050405020304" pitchFamily="18" charset="0"/>
              </a:rPr>
              <a:t>B</a:t>
            </a:r>
          </a:p>
        </p:txBody>
      </p:sp>
      <p:sp>
        <p:nvSpPr>
          <p:cNvPr id="23563" name="AutoShape 12">
            <a:extLst>
              <a:ext uri="{FF2B5EF4-FFF2-40B4-BE49-F238E27FC236}">
                <a16:creationId xmlns:a16="http://schemas.microsoft.com/office/drawing/2014/main" id="{A3DE4B49-B849-458F-828B-004D35718962}"/>
              </a:ext>
            </a:extLst>
          </p:cNvPr>
          <p:cNvSpPr>
            <a:spLocks noChangeArrowheads="1"/>
          </p:cNvSpPr>
          <p:nvPr/>
        </p:nvSpPr>
        <p:spPr bwMode="auto">
          <a:xfrm>
            <a:off x="5721350" y="4403725"/>
            <a:ext cx="2895600" cy="609600"/>
          </a:xfrm>
          <a:prstGeom prst="flowChartTerminator">
            <a:avLst/>
          </a:prstGeom>
          <a:solidFill>
            <a:schemeClr val="accent1"/>
          </a:solidFill>
          <a:ln w="12700">
            <a:solidFill>
              <a:schemeClr val="tx1"/>
            </a:solidFill>
            <a:miter lim="800000"/>
            <a:headEnd/>
            <a:tailEnd/>
          </a:ln>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0"/>
              </a:spcBef>
              <a:spcAft>
                <a:spcPct val="0"/>
              </a:spcAft>
            </a:pPr>
            <a:r>
              <a:rPr lang="en-US" altLang="en-US" sz="2800" b="1">
                <a:solidFill>
                  <a:prstClr val="black"/>
                </a:solidFill>
                <a:latin typeface="Times New Roman" panose="02020603050405020304" pitchFamily="18" charset="0"/>
              </a:rPr>
              <a:t> đi, chạy, nhảy</a:t>
            </a:r>
          </a:p>
        </p:txBody>
      </p:sp>
      <p:sp>
        <p:nvSpPr>
          <p:cNvPr id="56333" name="AutoShape 13">
            <a:extLst>
              <a:ext uri="{FF2B5EF4-FFF2-40B4-BE49-F238E27FC236}">
                <a16:creationId xmlns:a16="http://schemas.microsoft.com/office/drawing/2014/main" id="{64B6DEE3-4F1C-4DA4-A507-698A7DA5FD92}"/>
              </a:ext>
            </a:extLst>
          </p:cNvPr>
          <p:cNvSpPr>
            <a:spLocks noChangeArrowheads="1"/>
          </p:cNvSpPr>
          <p:nvPr/>
        </p:nvSpPr>
        <p:spPr bwMode="auto">
          <a:xfrm>
            <a:off x="5716588" y="3413125"/>
            <a:ext cx="2895600" cy="609600"/>
          </a:xfrm>
          <a:prstGeom prst="flowChartTerminator">
            <a:avLst/>
          </a:prstGeom>
          <a:solidFill>
            <a:srgbClr val="FF0000"/>
          </a:solidFill>
          <a:ln w="12700">
            <a:solidFill>
              <a:schemeClr val="tx1"/>
            </a:solidFill>
            <a:miter lim="800000"/>
            <a:headEnd/>
            <a:tailEnd/>
          </a:ln>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0"/>
              </a:spcBef>
              <a:spcAft>
                <a:spcPct val="0"/>
              </a:spcAft>
            </a:pPr>
            <a:r>
              <a:rPr lang="en-US" altLang="en-US" sz="2800" b="1">
                <a:solidFill>
                  <a:prstClr val="black"/>
                </a:solidFill>
                <a:latin typeface="Times New Roman" panose="02020603050405020304" pitchFamily="18" charset="0"/>
              </a:rPr>
              <a:t> đi, chạy, nhảy</a:t>
            </a:r>
          </a:p>
        </p:txBody>
      </p:sp>
      <p:sp>
        <p:nvSpPr>
          <p:cNvPr id="23565" name="Text Box 4">
            <a:extLst>
              <a:ext uri="{FF2B5EF4-FFF2-40B4-BE49-F238E27FC236}">
                <a16:creationId xmlns:a16="http://schemas.microsoft.com/office/drawing/2014/main" id="{0ABE7ED2-5E3C-402C-98ED-19208070B2AA}"/>
              </a:ext>
            </a:extLst>
          </p:cNvPr>
          <p:cNvSpPr txBox="1">
            <a:spLocks noChangeArrowheads="1"/>
          </p:cNvSpPr>
          <p:nvPr/>
        </p:nvSpPr>
        <p:spPr bwMode="auto">
          <a:xfrm>
            <a:off x="4583114" y="60325"/>
            <a:ext cx="31575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600" b="1" u="sng">
                <a:latin typeface="Times New Roman" panose="02020603050405020304" pitchFamily="18" charset="0"/>
              </a:rPr>
              <a:t>Luyện từ và câu</a:t>
            </a:r>
            <a:r>
              <a:rPr lang="en-US" altLang="en-US" sz="2600" b="1">
                <a:latin typeface="Times New Roman" panose="02020603050405020304" pitchFamily="18" charset="0"/>
              </a:rPr>
              <a:t>:</a:t>
            </a:r>
          </a:p>
        </p:txBody>
      </p:sp>
      <p:sp>
        <p:nvSpPr>
          <p:cNvPr id="23566" name="Text Box 5">
            <a:extLst>
              <a:ext uri="{FF2B5EF4-FFF2-40B4-BE49-F238E27FC236}">
                <a16:creationId xmlns:a16="http://schemas.microsoft.com/office/drawing/2014/main" id="{75C9809D-B83E-4045-B32C-BA4784422D25}"/>
              </a:ext>
            </a:extLst>
          </p:cNvPr>
          <p:cNvSpPr txBox="1">
            <a:spLocks noChangeArrowheads="1"/>
          </p:cNvSpPr>
          <p:nvPr/>
        </p:nvSpPr>
        <p:spPr bwMode="auto">
          <a:xfrm>
            <a:off x="2640013" y="620713"/>
            <a:ext cx="701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600" b="1">
                <a:latin typeface="Times New Roman" panose="02020603050405020304" pitchFamily="18" charset="0"/>
              </a:rPr>
              <a:t>Ôn tập về từ chỉ hoạt động, trạng thái. So sánh.</a:t>
            </a:r>
          </a:p>
        </p:txBody>
      </p:sp>
      <p:sp>
        <p:nvSpPr>
          <p:cNvPr id="23567" name="AutoShape 19">
            <a:extLst>
              <a:ext uri="{FF2B5EF4-FFF2-40B4-BE49-F238E27FC236}">
                <a16:creationId xmlns:a16="http://schemas.microsoft.com/office/drawing/2014/main" id="{9FCFA966-C20C-49FE-BD72-59201247D247}"/>
              </a:ext>
            </a:extLst>
          </p:cNvPr>
          <p:cNvSpPr>
            <a:spLocks noChangeArrowheads="1"/>
          </p:cNvSpPr>
          <p:nvPr/>
        </p:nvSpPr>
        <p:spPr bwMode="auto">
          <a:xfrm>
            <a:off x="5721350" y="4403725"/>
            <a:ext cx="2895600" cy="609600"/>
          </a:xfrm>
          <a:prstGeom prst="flowChartTerminator">
            <a:avLst/>
          </a:prstGeom>
          <a:solidFill>
            <a:schemeClr val="accent1"/>
          </a:solidFill>
          <a:ln w="12700">
            <a:solidFill>
              <a:schemeClr val="tx1"/>
            </a:solidFill>
            <a:miter lim="800000"/>
            <a:headEnd/>
            <a:tailEnd/>
          </a:ln>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0"/>
              </a:spcBef>
              <a:spcAft>
                <a:spcPct val="0"/>
              </a:spcAft>
            </a:pPr>
            <a:r>
              <a:rPr lang="en-US" altLang="en-US" sz="2800" b="1">
                <a:solidFill>
                  <a:prstClr val="black"/>
                </a:solidFill>
                <a:latin typeface="Times New Roman" panose="02020603050405020304" pitchFamily="18" charset="0"/>
              </a:rPr>
              <a:t> đi, chạy, nhảy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repeatCount="indefinite" fill="hold" grpId="0" nodeType="clickEffect">
                                  <p:stCondLst>
                                    <p:cond delay="0"/>
                                  </p:stCondLst>
                                  <p:childTnLst>
                                    <p:set>
                                      <p:cBhvr>
                                        <p:cTn id="6" dur="1" fill="hold">
                                          <p:stCondLst>
                                            <p:cond delay="0"/>
                                          </p:stCondLst>
                                        </p:cTn>
                                        <p:tgtEl>
                                          <p:spTgt spid="56331"/>
                                        </p:tgtEl>
                                        <p:attrNameLst>
                                          <p:attrName>style.visibility</p:attrName>
                                        </p:attrNameLst>
                                      </p:cBhvr>
                                      <p:to>
                                        <p:strVal val="visible"/>
                                      </p:to>
                                    </p:set>
                                    <p:animEffect transition="in" filter="fade">
                                      <p:cBhvr>
                                        <p:cTn id="7" dur="1000"/>
                                        <p:tgtEl>
                                          <p:spTgt spid="56331"/>
                                        </p:tgtEl>
                                      </p:cBhvr>
                                    </p:animEffect>
                                  </p:childTnLst>
                                </p:cTn>
                              </p:par>
                              <p:par>
                                <p:cTn id="8" presetID="10" presetClass="entr" presetSubtype="0" repeatCount="indefinite" fill="hold" grpId="0" nodeType="withEffect">
                                  <p:stCondLst>
                                    <p:cond delay="0"/>
                                  </p:stCondLst>
                                  <p:childTnLst>
                                    <p:set>
                                      <p:cBhvr>
                                        <p:cTn id="9" dur="1" fill="hold">
                                          <p:stCondLst>
                                            <p:cond delay="0"/>
                                          </p:stCondLst>
                                        </p:cTn>
                                        <p:tgtEl>
                                          <p:spTgt spid="56333"/>
                                        </p:tgtEl>
                                        <p:attrNameLst>
                                          <p:attrName>style.visibility</p:attrName>
                                        </p:attrNameLst>
                                      </p:cBhvr>
                                      <p:to>
                                        <p:strVal val="visible"/>
                                      </p:to>
                                    </p:set>
                                    <p:animEffect transition="in" filter="fade">
                                      <p:cBhvr>
                                        <p:cTn id="10" dur="1000"/>
                                        <p:tgtEl>
                                          <p:spTgt spid="56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1" grpId="0" animBg="1"/>
      <p:bldP spid="563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a:extLst>
              <a:ext uri="{FF2B5EF4-FFF2-40B4-BE49-F238E27FC236}">
                <a16:creationId xmlns:a16="http://schemas.microsoft.com/office/drawing/2014/main" id="{DD255F25-B2E7-4CC1-9E96-0E9E14BA43F1}"/>
              </a:ext>
            </a:extLst>
          </p:cNvPr>
          <p:cNvSpPr txBox="1">
            <a:spLocks noChangeArrowheads="1"/>
          </p:cNvSpPr>
          <p:nvPr/>
        </p:nvSpPr>
        <p:spPr bwMode="auto">
          <a:xfrm>
            <a:off x="1981200" y="1981201"/>
            <a:ext cx="373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50000"/>
              </a:spcBef>
              <a:spcAft>
                <a:spcPct val="0"/>
              </a:spcAft>
            </a:pPr>
            <a:r>
              <a:rPr lang="en-US" altLang="en-US" sz="2800" b="1">
                <a:solidFill>
                  <a:prstClr val="black"/>
                </a:solidFill>
                <a:latin typeface="Times New Roman" panose="02020603050405020304" pitchFamily="18" charset="0"/>
              </a:rPr>
              <a:t>Chọn ý đúng:</a:t>
            </a:r>
          </a:p>
        </p:txBody>
      </p:sp>
      <p:sp>
        <p:nvSpPr>
          <p:cNvPr id="24579" name="Text Box 4">
            <a:extLst>
              <a:ext uri="{FF2B5EF4-FFF2-40B4-BE49-F238E27FC236}">
                <a16:creationId xmlns:a16="http://schemas.microsoft.com/office/drawing/2014/main" id="{938F9FD6-FE3E-4AFA-A723-A1256A93663B}"/>
              </a:ext>
            </a:extLst>
          </p:cNvPr>
          <p:cNvSpPr txBox="1">
            <a:spLocks noChangeArrowheads="1"/>
          </p:cNvSpPr>
          <p:nvPr/>
        </p:nvSpPr>
        <p:spPr bwMode="auto">
          <a:xfrm>
            <a:off x="1752600" y="2638425"/>
            <a:ext cx="868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50000"/>
              </a:spcBef>
              <a:spcAft>
                <a:spcPct val="0"/>
              </a:spcAft>
            </a:pPr>
            <a:r>
              <a:rPr lang="en-US" altLang="en-US" sz="2800" b="1" i="1">
                <a:latin typeface="Times New Roman" panose="02020603050405020304" pitchFamily="18" charset="0"/>
              </a:rPr>
              <a:t>Câu nào sau đây có hình ảnh so sánh hoạt động với hoạt động?</a:t>
            </a:r>
          </a:p>
        </p:txBody>
      </p:sp>
      <p:sp>
        <p:nvSpPr>
          <p:cNvPr id="24580" name="AutoShape 5">
            <a:extLst>
              <a:ext uri="{FF2B5EF4-FFF2-40B4-BE49-F238E27FC236}">
                <a16:creationId xmlns:a16="http://schemas.microsoft.com/office/drawing/2014/main" id="{30D06F02-9C87-4382-9E5D-4E17F72F4B4B}"/>
              </a:ext>
            </a:extLst>
          </p:cNvPr>
          <p:cNvSpPr>
            <a:spLocks noChangeArrowheads="1"/>
          </p:cNvSpPr>
          <p:nvPr/>
        </p:nvSpPr>
        <p:spPr bwMode="auto">
          <a:xfrm>
            <a:off x="2424113" y="3789363"/>
            <a:ext cx="762000" cy="609600"/>
          </a:xfrm>
          <a:prstGeom prst="flowChartConnector">
            <a:avLst/>
          </a:prstGeom>
          <a:solidFill>
            <a:schemeClr val="accent1"/>
          </a:solidFill>
          <a:ln w="12700">
            <a:solidFill>
              <a:schemeClr val="tx1"/>
            </a:solidFill>
            <a:round/>
            <a:headEnd/>
            <a:tailEnd/>
          </a:ln>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eaLnBrk="0" fontAlgn="base" hangingPunct="0">
              <a:spcBef>
                <a:spcPct val="0"/>
              </a:spcBef>
              <a:spcAft>
                <a:spcPct val="0"/>
              </a:spcAft>
            </a:pPr>
            <a:r>
              <a:rPr lang="en-US" altLang="en-US" sz="2800" b="1">
                <a:solidFill>
                  <a:prstClr val="black"/>
                </a:solidFill>
                <a:latin typeface="Times New Roman" panose="02020603050405020304" pitchFamily="18" charset="0"/>
              </a:rPr>
              <a:t>A</a:t>
            </a:r>
          </a:p>
        </p:txBody>
      </p:sp>
      <p:sp>
        <p:nvSpPr>
          <p:cNvPr id="24581" name="AutoShape 6">
            <a:extLst>
              <a:ext uri="{FF2B5EF4-FFF2-40B4-BE49-F238E27FC236}">
                <a16:creationId xmlns:a16="http://schemas.microsoft.com/office/drawing/2014/main" id="{1B8C58D9-D840-48ED-A5A3-58072B08B9AD}"/>
              </a:ext>
            </a:extLst>
          </p:cNvPr>
          <p:cNvSpPr>
            <a:spLocks noChangeArrowheads="1"/>
          </p:cNvSpPr>
          <p:nvPr/>
        </p:nvSpPr>
        <p:spPr bwMode="auto">
          <a:xfrm>
            <a:off x="2362200" y="5915025"/>
            <a:ext cx="762000" cy="609600"/>
          </a:xfrm>
          <a:prstGeom prst="flowChartConnector">
            <a:avLst/>
          </a:prstGeom>
          <a:solidFill>
            <a:schemeClr val="accent1"/>
          </a:solidFill>
          <a:ln w="12700">
            <a:solidFill>
              <a:schemeClr val="tx1"/>
            </a:solidFill>
            <a:round/>
            <a:headEnd/>
            <a:tailEnd/>
          </a:ln>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eaLnBrk="0" fontAlgn="base" hangingPunct="0">
              <a:spcBef>
                <a:spcPct val="0"/>
              </a:spcBef>
              <a:spcAft>
                <a:spcPct val="0"/>
              </a:spcAft>
            </a:pPr>
            <a:r>
              <a:rPr lang="en-US" altLang="en-US" sz="2800" b="1">
                <a:solidFill>
                  <a:prstClr val="black"/>
                </a:solidFill>
                <a:latin typeface="Times New Roman" panose="02020603050405020304" pitchFamily="18" charset="0"/>
              </a:rPr>
              <a:t>C</a:t>
            </a:r>
          </a:p>
        </p:txBody>
      </p:sp>
      <p:sp>
        <p:nvSpPr>
          <p:cNvPr id="24582" name="AutoShape 7">
            <a:extLst>
              <a:ext uri="{FF2B5EF4-FFF2-40B4-BE49-F238E27FC236}">
                <a16:creationId xmlns:a16="http://schemas.microsoft.com/office/drawing/2014/main" id="{ADD5043B-61A7-42E2-B3A2-DBACB282A1B9}"/>
              </a:ext>
            </a:extLst>
          </p:cNvPr>
          <p:cNvSpPr>
            <a:spLocks noChangeArrowheads="1"/>
          </p:cNvSpPr>
          <p:nvPr/>
        </p:nvSpPr>
        <p:spPr bwMode="auto">
          <a:xfrm>
            <a:off x="2286000" y="4800600"/>
            <a:ext cx="762000" cy="609600"/>
          </a:xfrm>
          <a:prstGeom prst="flowChartConnector">
            <a:avLst/>
          </a:prstGeom>
          <a:solidFill>
            <a:schemeClr val="accent1"/>
          </a:solidFill>
          <a:ln w="12700">
            <a:solidFill>
              <a:schemeClr val="tx1"/>
            </a:solidFill>
            <a:round/>
            <a:headEnd/>
            <a:tailEnd/>
          </a:ln>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eaLnBrk="0" fontAlgn="base" hangingPunct="0">
              <a:spcBef>
                <a:spcPct val="0"/>
              </a:spcBef>
              <a:spcAft>
                <a:spcPct val="0"/>
              </a:spcAft>
            </a:pPr>
            <a:r>
              <a:rPr lang="en-US" altLang="en-US" sz="2800" b="1">
                <a:solidFill>
                  <a:prstClr val="black"/>
                </a:solidFill>
                <a:latin typeface="Times New Roman" panose="02020603050405020304" pitchFamily="18" charset="0"/>
              </a:rPr>
              <a:t>B</a:t>
            </a:r>
          </a:p>
        </p:txBody>
      </p:sp>
      <p:sp>
        <p:nvSpPr>
          <p:cNvPr id="24583" name="AutoShape 8">
            <a:extLst>
              <a:ext uri="{FF2B5EF4-FFF2-40B4-BE49-F238E27FC236}">
                <a16:creationId xmlns:a16="http://schemas.microsoft.com/office/drawing/2014/main" id="{C488D454-40B1-4E12-8663-08C5E62773DC}"/>
              </a:ext>
            </a:extLst>
          </p:cNvPr>
          <p:cNvSpPr>
            <a:spLocks noChangeArrowheads="1"/>
          </p:cNvSpPr>
          <p:nvPr/>
        </p:nvSpPr>
        <p:spPr bwMode="auto">
          <a:xfrm>
            <a:off x="4329113" y="3581400"/>
            <a:ext cx="5791200" cy="838200"/>
          </a:xfrm>
          <a:prstGeom prst="flowChartTerminator">
            <a:avLst/>
          </a:prstGeom>
          <a:solidFill>
            <a:schemeClr val="accent1"/>
          </a:solidFill>
          <a:ln w="12700">
            <a:solidFill>
              <a:schemeClr val="tx1"/>
            </a:solidFill>
            <a:miter lim="800000"/>
            <a:headEnd/>
            <a:tailEnd/>
          </a:ln>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0"/>
              </a:spcBef>
              <a:spcAft>
                <a:spcPct val="0"/>
              </a:spcAft>
            </a:pPr>
            <a:r>
              <a:rPr lang="en-US" altLang="en-US" sz="2800" b="1">
                <a:solidFill>
                  <a:prstClr val="black"/>
                </a:solidFill>
                <a:latin typeface="Times New Roman" panose="02020603050405020304" pitchFamily="18" charset="0"/>
              </a:rPr>
              <a:t>Cánh đồng đẹp như một tấm thảm.</a:t>
            </a:r>
          </a:p>
        </p:txBody>
      </p:sp>
      <p:sp>
        <p:nvSpPr>
          <p:cNvPr id="24584" name="AutoShape 9">
            <a:extLst>
              <a:ext uri="{FF2B5EF4-FFF2-40B4-BE49-F238E27FC236}">
                <a16:creationId xmlns:a16="http://schemas.microsoft.com/office/drawing/2014/main" id="{40557597-18D7-4AF3-9DDC-500361455CD3}"/>
              </a:ext>
            </a:extLst>
          </p:cNvPr>
          <p:cNvSpPr>
            <a:spLocks noChangeArrowheads="1"/>
          </p:cNvSpPr>
          <p:nvPr/>
        </p:nvSpPr>
        <p:spPr bwMode="auto">
          <a:xfrm>
            <a:off x="4219575" y="4724400"/>
            <a:ext cx="5791200" cy="838200"/>
          </a:xfrm>
          <a:prstGeom prst="flowChartTerminator">
            <a:avLst/>
          </a:prstGeom>
          <a:solidFill>
            <a:schemeClr val="accent1"/>
          </a:solidFill>
          <a:ln w="12700">
            <a:solidFill>
              <a:schemeClr val="tx1"/>
            </a:solidFill>
            <a:miter lim="800000"/>
            <a:headEnd/>
            <a:tailEnd/>
          </a:ln>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0"/>
              </a:spcBef>
              <a:spcAft>
                <a:spcPct val="0"/>
              </a:spcAft>
            </a:pPr>
            <a:r>
              <a:rPr lang="en-US" altLang="en-US" sz="2800" b="1">
                <a:solidFill>
                  <a:prstClr val="black"/>
                </a:solidFill>
                <a:latin typeface="Times New Roman" panose="02020603050405020304" pitchFamily="18" charset="0"/>
              </a:rPr>
              <a:t>Chú ngựa phi nhanh như bay.</a:t>
            </a:r>
          </a:p>
        </p:txBody>
      </p:sp>
      <p:sp>
        <p:nvSpPr>
          <p:cNvPr id="24585" name="AutoShape 10">
            <a:extLst>
              <a:ext uri="{FF2B5EF4-FFF2-40B4-BE49-F238E27FC236}">
                <a16:creationId xmlns:a16="http://schemas.microsoft.com/office/drawing/2014/main" id="{72926E9B-2D2A-4977-8F21-0E44E00EE466}"/>
              </a:ext>
            </a:extLst>
          </p:cNvPr>
          <p:cNvSpPr>
            <a:spLocks noChangeArrowheads="1"/>
          </p:cNvSpPr>
          <p:nvPr/>
        </p:nvSpPr>
        <p:spPr bwMode="auto">
          <a:xfrm>
            <a:off x="4300538" y="5867400"/>
            <a:ext cx="5791200" cy="838200"/>
          </a:xfrm>
          <a:prstGeom prst="flowChartTerminator">
            <a:avLst/>
          </a:prstGeom>
          <a:solidFill>
            <a:schemeClr val="accent1"/>
          </a:solidFill>
          <a:ln w="12700">
            <a:solidFill>
              <a:schemeClr val="tx1"/>
            </a:solidFill>
            <a:miter lim="800000"/>
            <a:headEnd/>
            <a:tailEnd/>
          </a:ln>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0"/>
              </a:spcBef>
              <a:spcAft>
                <a:spcPct val="0"/>
              </a:spcAft>
            </a:pPr>
            <a:r>
              <a:rPr lang="en-US" altLang="en-US" sz="2800" b="1">
                <a:solidFill>
                  <a:prstClr val="black"/>
                </a:solidFill>
                <a:latin typeface="Times New Roman" panose="02020603050405020304" pitchFamily="18" charset="0"/>
              </a:rPr>
              <a:t>Bé xinh như hoa.</a:t>
            </a:r>
          </a:p>
        </p:txBody>
      </p:sp>
      <p:sp>
        <p:nvSpPr>
          <p:cNvPr id="57355" name="AutoShape 11">
            <a:extLst>
              <a:ext uri="{FF2B5EF4-FFF2-40B4-BE49-F238E27FC236}">
                <a16:creationId xmlns:a16="http://schemas.microsoft.com/office/drawing/2014/main" id="{9FBCAD54-DDDD-4E6C-AB1A-A8C77343BC8B}"/>
              </a:ext>
            </a:extLst>
          </p:cNvPr>
          <p:cNvSpPr>
            <a:spLocks noChangeArrowheads="1"/>
          </p:cNvSpPr>
          <p:nvPr/>
        </p:nvSpPr>
        <p:spPr bwMode="auto">
          <a:xfrm>
            <a:off x="4191000" y="4724400"/>
            <a:ext cx="5791200" cy="838200"/>
          </a:xfrm>
          <a:prstGeom prst="flowChartTerminator">
            <a:avLst/>
          </a:prstGeom>
          <a:solidFill>
            <a:srgbClr val="FF0000"/>
          </a:solidFill>
          <a:ln w="12700">
            <a:solidFill>
              <a:schemeClr val="tx1"/>
            </a:solidFill>
            <a:miter lim="800000"/>
            <a:headEnd/>
            <a:tailEnd/>
          </a:ln>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0"/>
              </a:spcBef>
              <a:spcAft>
                <a:spcPct val="0"/>
              </a:spcAft>
            </a:pPr>
            <a:r>
              <a:rPr lang="en-US" altLang="en-US" sz="2800" b="1">
                <a:solidFill>
                  <a:prstClr val="black"/>
                </a:solidFill>
                <a:latin typeface="Times New Roman" panose="02020603050405020304" pitchFamily="18" charset="0"/>
              </a:rPr>
              <a:t>Chú ngựa phi nhanh như bay.</a:t>
            </a:r>
          </a:p>
        </p:txBody>
      </p:sp>
      <p:sp>
        <p:nvSpPr>
          <p:cNvPr id="57356" name="AutoShape 12">
            <a:extLst>
              <a:ext uri="{FF2B5EF4-FFF2-40B4-BE49-F238E27FC236}">
                <a16:creationId xmlns:a16="http://schemas.microsoft.com/office/drawing/2014/main" id="{B08A3B46-1401-4198-ABA1-259314664551}"/>
              </a:ext>
            </a:extLst>
          </p:cNvPr>
          <p:cNvSpPr>
            <a:spLocks noChangeArrowheads="1"/>
          </p:cNvSpPr>
          <p:nvPr/>
        </p:nvSpPr>
        <p:spPr bwMode="auto">
          <a:xfrm>
            <a:off x="2286000" y="4800600"/>
            <a:ext cx="762000" cy="609600"/>
          </a:xfrm>
          <a:prstGeom prst="flowChartConnector">
            <a:avLst/>
          </a:prstGeom>
          <a:solidFill>
            <a:srgbClr val="FF0000"/>
          </a:solidFill>
          <a:ln w="12700">
            <a:solidFill>
              <a:schemeClr val="tx1"/>
            </a:solidFill>
            <a:round/>
            <a:headEnd/>
            <a:tailEnd/>
          </a:ln>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eaLnBrk="0" fontAlgn="base" hangingPunct="0">
              <a:spcBef>
                <a:spcPct val="0"/>
              </a:spcBef>
              <a:spcAft>
                <a:spcPct val="0"/>
              </a:spcAft>
            </a:pPr>
            <a:r>
              <a:rPr lang="en-US" altLang="en-US" sz="2800" b="1">
                <a:solidFill>
                  <a:prstClr val="black"/>
                </a:solidFill>
                <a:latin typeface="Times New Roman" panose="02020603050405020304" pitchFamily="18" charset="0"/>
              </a:rPr>
              <a:t>B</a:t>
            </a:r>
          </a:p>
        </p:txBody>
      </p:sp>
      <p:sp>
        <p:nvSpPr>
          <p:cNvPr id="24588" name="Text Box 4">
            <a:extLst>
              <a:ext uri="{FF2B5EF4-FFF2-40B4-BE49-F238E27FC236}">
                <a16:creationId xmlns:a16="http://schemas.microsoft.com/office/drawing/2014/main" id="{C3DA0E96-CE85-4B06-AC8E-D2BCA7E15DB0}"/>
              </a:ext>
            </a:extLst>
          </p:cNvPr>
          <p:cNvSpPr txBox="1">
            <a:spLocks noChangeArrowheads="1"/>
          </p:cNvSpPr>
          <p:nvPr/>
        </p:nvSpPr>
        <p:spPr bwMode="auto">
          <a:xfrm>
            <a:off x="1600200" y="838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r" fontAlgn="base">
              <a:spcBef>
                <a:spcPct val="50000"/>
              </a:spcBef>
              <a:spcAft>
                <a:spcPct val="0"/>
              </a:spcAft>
            </a:pPr>
            <a:r>
              <a:rPr lang="en-US" altLang="en-US" sz="2400" b="1" u="sng">
                <a:solidFill>
                  <a:prstClr val="black"/>
                </a:solidFill>
                <a:latin typeface="Times New Roman" panose="02020603050405020304" pitchFamily="18" charset="0"/>
              </a:rPr>
              <a:t>Luyện từ và câu</a:t>
            </a:r>
            <a:r>
              <a:rPr lang="en-US" altLang="en-US" sz="2400" b="1">
                <a:solidFill>
                  <a:prstClr val="black"/>
                </a:solidFill>
                <a:latin typeface="Times New Roman" panose="02020603050405020304" pitchFamily="18" charset="0"/>
              </a:rPr>
              <a:t>:</a:t>
            </a:r>
          </a:p>
        </p:txBody>
      </p:sp>
      <p:sp>
        <p:nvSpPr>
          <p:cNvPr id="24589" name="Text Box 5">
            <a:extLst>
              <a:ext uri="{FF2B5EF4-FFF2-40B4-BE49-F238E27FC236}">
                <a16:creationId xmlns:a16="http://schemas.microsoft.com/office/drawing/2014/main" id="{6EF17EBD-7055-4ED1-97E4-A5C27ABC8BFC}"/>
              </a:ext>
            </a:extLst>
          </p:cNvPr>
          <p:cNvSpPr txBox="1">
            <a:spLocks noChangeArrowheads="1"/>
          </p:cNvSpPr>
          <p:nvPr/>
        </p:nvSpPr>
        <p:spPr bwMode="auto">
          <a:xfrm>
            <a:off x="3657600" y="838200"/>
            <a:ext cx="7010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r" fontAlgn="base">
              <a:spcBef>
                <a:spcPct val="50000"/>
              </a:spcBef>
              <a:spcAft>
                <a:spcPct val="0"/>
              </a:spcAft>
            </a:pPr>
            <a:r>
              <a:rPr lang="en-US" altLang="en-US" sz="2600" b="1">
                <a:solidFill>
                  <a:srgbClr val="FF3300"/>
                </a:solidFill>
                <a:latin typeface="Times New Roman" panose="02020603050405020304" pitchFamily="18" charset="0"/>
              </a:rPr>
              <a:t>Ôn tập về từ chỉ hoạt động, trạng thái. So sánh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repeatCount="indefinite" fill="hold" grpId="0" nodeType="clickEffect">
                                  <p:stCondLst>
                                    <p:cond delay="0"/>
                                  </p:stCondLst>
                                  <p:childTnLst>
                                    <p:set>
                                      <p:cBhvr>
                                        <p:cTn id="6" dur="1" fill="hold">
                                          <p:stCondLst>
                                            <p:cond delay="0"/>
                                          </p:stCondLst>
                                        </p:cTn>
                                        <p:tgtEl>
                                          <p:spTgt spid="57356"/>
                                        </p:tgtEl>
                                        <p:attrNameLst>
                                          <p:attrName>style.visibility</p:attrName>
                                        </p:attrNameLst>
                                      </p:cBhvr>
                                      <p:to>
                                        <p:strVal val="visible"/>
                                      </p:to>
                                    </p:set>
                                    <p:anim calcmode="lin" valueType="num">
                                      <p:cBhvr>
                                        <p:cTn id="7" dur="1000" fill="hold"/>
                                        <p:tgtEl>
                                          <p:spTgt spid="57356"/>
                                        </p:tgtEl>
                                        <p:attrNameLst>
                                          <p:attrName>ppt_w</p:attrName>
                                        </p:attrNameLst>
                                      </p:cBhvr>
                                      <p:tavLst>
                                        <p:tav tm="0">
                                          <p:val>
                                            <p:fltVal val="0"/>
                                          </p:val>
                                        </p:tav>
                                        <p:tav tm="100000">
                                          <p:val>
                                            <p:strVal val="#ppt_w"/>
                                          </p:val>
                                        </p:tav>
                                      </p:tavLst>
                                    </p:anim>
                                    <p:anim calcmode="lin" valueType="num">
                                      <p:cBhvr>
                                        <p:cTn id="8" dur="1000" fill="hold"/>
                                        <p:tgtEl>
                                          <p:spTgt spid="57356"/>
                                        </p:tgtEl>
                                        <p:attrNameLst>
                                          <p:attrName>ppt_h</p:attrName>
                                        </p:attrNameLst>
                                      </p:cBhvr>
                                      <p:tavLst>
                                        <p:tav tm="0">
                                          <p:val>
                                            <p:fltVal val="0"/>
                                          </p:val>
                                        </p:tav>
                                        <p:tav tm="100000">
                                          <p:val>
                                            <p:strVal val="#ppt_h"/>
                                          </p:val>
                                        </p:tav>
                                      </p:tavLst>
                                    </p:anim>
                                    <p:animEffect transition="in" filter="fade">
                                      <p:cBhvr>
                                        <p:cTn id="9" dur="1000"/>
                                        <p:tgtEl>
                                          <p:spTgt spid="57356"/>
                                        </p:tgtEl>
                                      </p:cBhvr>
                                    </p:animEffect>
                                  </p:childTnLst>
                                </p:cTn>
                              </p:par>
                              <p:par>
                                <p:cTn id="10" presetID="53" presetClass="entr" presetSubtype="0" repeatCount="indefinite" fill="hold" grpId="0" nodeType="withEffect">
                                  <p:stCondLst>
                                    <p:cond delay="0"/>
                                  </p:stCondLst>
                                  <p:childTnLst>
                                    <p:set>
                                      <p:cBhvr>
                                        <p:cTn id="11" dur="1" fill="hold">
                                          <p:stCondLst>
                                            <p:cond delay="0"/>
                                          </p:stCondLst>
                                        </p:cTn>
                                        <p:tgtEl>
                                          <p:spTgt spid="57355"/>
                                        </p:tgtEl>
                                        <p:attrNameLst>
                                          <p:attrName>style.visibility</p:attrName>
                                        </p:attrNameLst>
                                      </p:cBhvr>
                                      <p:to>
                                        <p:strVal val="visible"/>
                                      </p:to>
                                    </p:set>
                                    <p:anim calcmode="lin" valueType="num">
                                      <p:cBhvr>
                                        <p:cTn id="12" dur="1000" fill="hold"/>
                                        <p:tgtEl>
                                          <p:spTgt spid="57355"/>
                                        </p:tgtEl>
                                        <p:attrNameLst>
                                          <p:attrName>ppt_w</p:attrName>
                                        </p:attrNameLst>
                                      </p:cBhvr>
                                      <p:tavLst>
                                        <p:tav tm="0">
                                          <p:val>
                                            <p:fltVal val="0"/>
                                          </p:val>
                                        </p:tav>
                                        <p:tav tm="100000">
                                          <p:val>
                                            <p:strVal val="#ppt_w"/>
                                          </p:val>
                                        </p:tav>
                                      </p:tavLst>
                                    </p:anim>
                                    <p:anim calcmode="lin" valueType="num">
                                      <p:cBhvr>
                                        <p:cTn id="13" dur="1000" fill="hold"/>
                                        <p:tgtEl>
                                          <p:spTgt spid="57355"/>
                                        </p:tgtEl>
                                        <p:attrNameLst>
                                          <p:attrName>ppt_h</p:attrName>
                                        </p:attrNameLst>
                                      </p:cBhvr>
                                      <p:tavLst>
                                        <p:tav tm="0">
                                          <p:val>
                                            <p:fltVal val="0"/>
                                          </p:val>
                                        </p:tav>
                                        <p:tav tm="100000">
                                          <p:val>
                                            <p:strVal val="#ppt_h"/>
                                          </p:val>
                                        </p:tav>
                                      </p:tavLst>
                                    </p:anim>
                                    <p:animEffect transition="in" filter="fade">
                                      <p:cBhvr>
                                        <p:cTn id="14" dur="1000"/>
                                        <p:tgtEl>
                                          <p:spTgt spid="57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5" grpId="0" animBg="1"/>
      <p:bldP spid="573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788CF38-A9C8-4D39-B185-9B44A30CF51C}"/>
              </a:ext>
            </a:extLst>
          </p:cNvPr>
          <p:cNvSpPr>
            <a:spLocks noGrp="1" noChangeArrowheads="1"/>
          </p:cNvSpPr>
          <p:nvPr>
            <p:ph type="title" idx="4294967295"/>
          </p:nvPr>
        </p:nvSpPr>
        <p:spPr>
          <a:xfrm>
            <a:off x="2711450" y="115889"/>
            <a:ext cx="6985000" cy="549275"/>
          </a:xfrm>
        </p:spPr>
        <p:txBody>
          <a:bodyPr/>
          <a:lstStyle/>
          <a:p>
            <a:pPr eaLnBrk="1" hangingPunct="1"/>
            <a:r>
              <a:rPr lang="en-US" altLang="en-US" sz="2800" b="1" u="sng">
                <a:solidFill>
                  <a:srgbClr val="FF0000"/>
                </a:solidFill>
              </a:rPr>
              <a:t>Hướng dẫn về nhà:</a:t>
            </a:r>
            <a:endParaRPr lang="en-US" altLang="en-US" sz="2800" b="1">
              <a:solidFill>
                <a:srgbClr val="FF0000"/>
              </a:solidFill>
              <a:latin typeface="VNI-Times" pitchFamily="2" charset="0"/>
            </a:endParaRPr>
          </a:p>
        </p:txBody>
      </p:sp>
      <p:sp>
        <p:nvSpPr>
          <p:cNvPr id="23" name="TextBox 22">
            <a:extLst>
              <a:ext uri="{FF2B5EF4-FFF2-40B4-BE49-F238E27FC236}">
                <a16:creationId xmlns:a16="http://schemas.microsoft.com/office/drawing/2014/main" id="{06ADBF60-C7FA-477C-ADDA-873A1A1D22F9}"/>
              </a:ext>
            </a:extLst>
          </p:cNvPr>
          <p:cNvSpPr txBox="1">
            <a:spLocks noChangeArrowheads="1"/>
          </p:cNvSpPr>
          <p:nvPr/>
        </p:nvSpPr>
        <p:spPr bwMode="auto">
          <a:xfrm>
            <a:off x="1884364" y="765175"/>
            <a:ext cx="86756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0"/>
              </a:spcBef>
              <a:spcAft>
                <a:spcPct val="0"/>
              </a:spcAft>
              <a:buFontTx/>
              <a:buChar char="-"/>
            </a:pPr>
            <a:r>
              <a:rPr lang="en-US" altLang="en-US" sz="2400" i="1">
                <a:solidFill>
                  <a:srgbClr val="0000FF"/>
                </a:solidFill>
                <a:latin typeface="Arial" panose="020B0604020202020204" pitchFamily="34" charset="0"/>
              </a:rPr>
              <a:t> Xem lại các bài tập vừa học. </a:t>
            </a:r>
          </a:p>
          <a:p>
            <a:pPr fontAlgn="base">
              <a:spcBef>
                <a:spcPct val="0"/>
              </a:spcBef>
              <a:spcAft>
                <a:spcPct val="0"/>
              </a:spcAft>
            </a:pPr>
            <a:r>
              <a:rPr lang="en-US" altLang="en-US" sz="2400" i="1">
                <a:solidFill>
                  <a:srgbClr val="0000FF"/>
                </a:solidFill>
                <a:latin typeface="Arial" panose="020B0604020202020204" pitchFamily="34" charset="0"/>
              </a:rPr>
              <a:t>- Học thuộc những khổ thơ, đoạn văn có hình ảnh sosánh. </a:t>
            </a:r>
          </a:p>
          <a:p>
            <a:pPr fontAlgn="base">
              <a:spcBef>
                <a:spcPct val="0"/>
              </a:spcBef>
              <a:spcAft>
                <a:spcPct val="0"/>
              </a:spcAft>
            </a:pPr>
            <a:r>
              <a:rPr lang="en-US" altLang="en-US" sz="2400" i="1">
                <a:solidFill>
                  <a:srgbClr val="0000FF"/>
                </a:solidFill>
                <a:latin typeface="Arial" panose="020B0604020202020204" pitchFamily="34" charset="0"/>
              </a:rPr>
              <a:t>- Xem trước bài: </a:t>
            </a:r>
            <a:r>
              <a:rPr lang="en-US" altLang="en-US" sz="2400" i="1">
                <a:latin typeface="Arial" panose="020B0604020202020204" pitchFamily="34" charset="0"/>
              </a:rPr>
              <a:t>“Mở rộng vốn từ: Từ địa phương. </a:t>
            </a:r>
          </a:p>
          <a:p>
            <a:pPr fontAlgn="base">
              <a:spcBef>
                <a:spcPct val="0"/>
              </a:spcBef>
              <a:spcAft>
                <a:spcPct val="0"/>
              </a:spcAft>
            </a:pPr>
            <a:r>
              <a:rPr lang="en-US" altLang="en-US" sz="2400" i="1">
                <a:latin typeface="Arial" panose="020B0604020202020204" pitchFamily="34" charset="0"/>
              </a:rPr>
              <a:t>                                   Dấu chấm hỏi, chấm than”</a:t>
            </a:r>
            <a:r>
              <a:rPr lang="en-US" altLang="en-US" sz="2400" i="1">
                <a:solidFill>
                  <a:srgbClr val="0000FF"/>
                </a:solidFill>
                <a:latin typeface="Arial" panose="020B0604020202020204" pitchFamily="34" charset="0"/>
              </a:rPr>
              <a:t> </a:t>
            </a:r>
          </a:p>
          <a:p>
            <a:pPr fontAlgn="base">
              <a:spcBef>
                <a:spcPct val="0"/>
              </a:spcBef>
              <a:spcAft>
                <a:spcPct val="0"/>
              </a:spcAft>
            </a:pPr>
            <a:r>
              <a:rPr lang="en-US" altLang="en-US" sz="2400" i="1">
                <a:solidFill>
                  <a:srgbClr val="0000FF"/>
                </a:solidFill>
                <a:latin typeface="Arial" panose="020B0604020202020204" pitchFamily="34" charset="0"/>
              </a:rPr>
              <a:t>+ HSKK: Đọc nội dung bài tập 1,2 /107.</a:t>
            </a:r>
          </a:p>
          <a:p>
            <a:pPr fontAlgn="base">
              <a:spcBef>
                <a:spcPct val="0"/>
              </a:spcBef>
              <a:spcAft>
                <a:spcPct val="0"/>
              </a:spcAft>
            </a:pPr>
            <a:r>
              <a:rPr lang="en-US" altLang="en-US" sz="2400" i="1">
                <a:solidFill>
                  <a:srgbClr val="0000FF"/>
                </a:solidFill>
                <a:latin typeface="Arial" panose="020B0604020202020204" pitchFamily="34" charset="0"/>
              </a:rPr>
              <a:t>+ HSKG: Đọc, tìm hiểu các bài tập 1. 2 và thử làm bài tập 3 / 108 vào nháp.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edge">
                                      <p:cBhvr>
                                        <p:cTn id="7" dur="500"/>
                                        <p:tgtEl>
                                          <p:spTgt spid="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wedge">
                                      <p:cBhvr>
                                        <p:cTn id="12" dur="500"/>
                                        <p:tgtEl>
                                          <p:spTgt spid="23">
                                            <p:txEl>
                                              <p:pRg st="1" end="1"/>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animEffect transition="in" filter="wedge">
                                      <p:cBhvr>
                                        <p:cTn id="15" dur="500"/>
                                        <p:tgtEl>
                                          <p:spTgt spid="23">
                                            <p:txEl>
                                              <p:pRg st="2" end="2"/>
                                            </p:txEl>
                                          </p:spTgt>
                                        </p:tgtEl>
                                      </p:cBhvr>
                                    </p:animEffect>
                                  </p:childTnLst>
                                </p:cTn>
                              </p:par>
                              <p:par>
                                <p:cTn id="16" presetID="20" presetClass="entr" presetSubtype="0" fill="hold" nodeType="withEffect">
                                  <p:stCondLst>
                                    <p:cond delay="0"/>
                                  </p:stCondLst>
                                  <p:childTnLst>
                                    <p:set>
                                      <p:cBhvr>
                                        <p:cTn id="17" dur="1" fill="hold">
                                          <p:stCondLst>
                                            <p:cond delay="0"/>
                                          </p:stCondLst>
                                        </p:cTn>
                                        <p:tgtEl>
                                          <p:spTgt spid="23">
                                            <p:txEl>
                                              <p:pRg st="3" end="3"/>
                                            </p:txEl>
                                          </p:spTgt>
                                        </p:tgtEl>
                                        <p:attrNameLst>
                                          <p:attrName>style.visibility</p:attrName>
                                        </p:attrNameLst>
                                      </p:cBhvr>
                                      <p:to>
                                        <p:strVal val="visible"/>
                                      </p:to>
                                    </p:set>
                                    <p:animEffect transition="in" filter="wedge">
                                      <p:cBhvr>
                                        <p:cTn id="18" dur="500"/>
                                        <p:tgtEl>
                                          <p:spTgt spid="23">
                                            <p:txEl>
                                              <p:pRg st="3" end="3"/>
                                            </p:txEl>
                                          </p:spTgt>
                                        </p:tgtEl>
                                      </p:cBhvr>
                                    </p:animEffect>
                                  </p:childTnLst>
                                </p:cTn>
                              </p:par>
                              <p:par>
                                <p:cTn id="19" presetID="20" presetClass="entr" presetSubtype="0" fill="hold" nodeType="withEffect">
                                  <p:stCondLst>
                                    <p:cond delay="0"/>
                                  </p:stCondLst>
                                  <p:childTnLst>
                                    <p:set>
                                      <p:cBhvr>
                                        <p:cTn id="20" dur="1" fill="hold">
                                          <p:stCondLst>
                                            <p:cond delay="0"/>
                                          </p:stCondLst>
                                        </p:cTn>
                                        <p:tgtEl>
                                          <p:spTgt spid="23">
                                            <p:txEl>
                                              <p:pRg st="4" end="4"/>
                                            </p:txEl>
                                          </p:spTgt>
                                        </p:tgtEl>
                                        <p:attrNameLst>
                                          <p:attrName>style.visibility</p:attrName>
                                        </p:attrNameLst>
                                      </p:cBhvr>
                                      <p:to>
                                        <p:strVal val="visible"/>
                                      </p:to>
                                    </p:set>
                                    <p:animEffect transition="in" filter="wedge">
                                      <p:cBhvr>
                                        <p:cTn id="21" dur="500"/>
                                        <p:tgtEl>
                                          <p:spTgt spid="23">
                                            <p:txEl>
                                              <p:pRg st="4" end="4"/>
                                            </p:txEl>
                                          </p:spTgt>
                                        </p:tgtEl>
                                      </p:cBhvr>
                                    </p:animEffect>
                                  </p:childTnLst>
                                </p:cTn>
                              </p:par>
                              <p:par>
                                <p:cTn id="22" presetID="20" presetClass="entr" presetSubtype="0" fill="hold" nodeType="withEffect">
                                  <p:stCondLst>
                                    <p:cond delay="0"/>
                                  </p:stCondLst>
                                  <p:childTnLst>
                                    <p:set>
                                      <p:cBhvr>
                                        <p:cTn id="23" dur="1" fill="hold">
                                          <p:stCondLst>
                                            <p:cond delay="0"/>
                                          </p:stCondLst>
                                        </p:cTn>
                                        <p:tgtEl>
                                          <p:spTgt spid="23">
                                            <p:txEl>
                                              <p:pRg st="5" end="5"/>
                                            </p:txEl>
                                          </p:spTgt>
                                        </p:tgtEl>
                                        <p:attrNameLst>
                                          <p:attrName>style.visibility</p:attrName>
                                        </p:attrNameLst>
                                      </p:cBhvr>
                                      <p:to>
                                        <p:strVal val="visible"/>
                                      </p:to>
                                    </p:set>
                                    <p:animEffect transition="in" filter="wedge">
                                      <p:cBhvr>
                                        <p:cTn id="24"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DD01023_">
            <a:extLst>
              <a:ext uri="{FF2B5EF4-FFF2-40B4-BE49-F238E27FC236}">
                <a16:creationId xmlns:a16="http://schemas.microsoft.com/office/drawing/2014/main" id="{C8F9CFF1-FF7B-4731-83EA-E8C669DD1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9">
            <a:extLst>
              <a:ext uri="{FF2B5EF4-FFF2-40B4-BE49-F238E27FC236}">
                <a16:creationId xmlns:a16="http://schemas.microsoft.com/office/drawing/2014/main" id="{C609B9AB-1DEE-4C3F-A1C8-BC3666425D3E}"/>
              </a:ext>
            </a:extLst>
          </p:cNvPr>
          <p:cNvSpPr>
            <a:spLocks noChangeArrowheads="1" noChangeShapeType="1" noTextEdit="1"/>
          </p:cNvSpPr>
          <p:nvPr/>
        </p:nvSpPr>
        <p:spPr bwMode="auto">
          <a:xfrm>
            <a:off x="2209800" y="2514600"/>
            <a:ext cx="8077200" cy="1981200"/>
          </a:xfrm>
          <a:prstGeom prst="rect">
            <a:avLst/>
          </a:prstGeom>
        </p:spPr>
        <p:txBody>
          <a:bodyPr wrap="none" fromWordArt="1">
            <a:prstTxWarp prst="textDoubleWave1">
              <a:avLst>
                <a:gd name="adj1" fmla="val 6500"/>
                <a:gd name="adj2" fmla="val 0"/>
              </a:avLst>
            </a:prstTxWarp>
          </a:bodyPr>
          <a:lstStyle/>
          <a:p>
            <a:pPr eaLnBrk="0" fontAlgn="base" hangingPunct="0">
              <a:spcBef>
                <a:spcPct val="0"/>
              </a:spcBef>
              <a:spcAft>
                <a:spcPct val="0"/>
              </a:spcAft>
            </a:pPr>
            <a:r>
              <a:rPr lang="en-US" sz="4000" b="1" kern="10">
                <a:ln w="18034">
                  <a:solidFill>
                    <a:srgbClr val="FF0000"/>
                  </a:solidFill>
                  <a:miter lim="800000"/>
                  <a:headEnd/>
                  <a:tailEnd/>
                </a:ln>
                <a:solidFill>
                  <a:srgbClr val="0000FF"/>
                </a:solidFill>
                <a:effectLst>
                  <a:outerShdw dist="23000" dir="7020039" algn="tl" rotWithShape="0">
                    <a:srgbClr val="000000">
                      <a:alpha val="50000"/>
                    </a:srgbClr>
                  </a:outerShdw>
                </a:effectLst>
                <a:latin typeface="Times New Roman" panose="02020603050405020304" pitchFamily="18" charset="0"/>
                <a:cs typeface="Times New Roman" panose="02020603050405020304" pitchFamily="18" charset="0"/>
              </a:rPr>
              <a:t>Chúc các em chăm ngoan, học giỏi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Freeform 19">
            <a:extLst>
              <a:ext uri="{FF2B5EF4-FFF2-40B4-BE49-F238E27FC236}">
                <a16:creationId xmlns:a16="http://schemas.microsoft.com/office/drawing/2014/main" id="{80B893FE-04D9-460F-9253-26D35848BAF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8099425" cy="657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WordArt 4">
            <a:extLst>
              <a:ext uri="{FF2B5EF4-FFF2-40B4-BE49-F238E27FC236}">
                <a16:creationId xmlns:a16="http://schemas.microsoft.com/office/drawing/2014/main" id="{FFAE7A1E-4FE5-4621-88CE-6E51D479C74C}"/>
              </a:ext>
            </a:extLst>
          </p:cNvPr>
          <p:cNvSpPr>
            <a:spLocks noChangeArrowheads="1" noChangeShapeType="1" noTextEdit="1"/>
          </p:cNvSpPr>
          <p:nvPr/>
        </p:nvSpPr>
        <p:spPr bwMode="auto">
          <a:xfrm>
            <a:off x="2286000" y="1524001"/>
            <a:ext cx="8058150" cy="3560763"/>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a:ln w="9525">
                  <a:solidFill>
                    <a:srgbClr val="FF0000"/>
                  </a:solidFill>
                  <a:round/>
                  <a:headEnd/>
                  <a:tailEnd/>
                </a:ln>
                <a:gradFill rotWithShape="1">
                  <a:gsLst>
                    <a:gs pos="0">
                      <a:srgbClr val="FF99FF"/>
                    </a:gs>
                    <a:gs pos="50000">
                      <a:srgbClr val="66FFFF"/>
                    </a:gs>
                    <a:gs pos="100000">
                      <a:srgbClr val="FF99FF"/>
                    </a:gs>
                  </a:gsLst>
                  <a:lin ang="54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Ôn tập về từ chỉ hoạt động,</a:t>
            </a:r>
          </a:p>
          <a:p>
            <a:pPr algn="ctr" eaLnBrk="0" fontAlgn="base" hangingPunct="0">
              <a:spcBef>
                <a:spcPct val="0"/>
              </a:spcBef>
              <a:spcAft>
                <a:spcPct val="0"/>
              </a:spcAft>
            </a:pPr>
            <a:r>
              <a:rPr lang="en-US" sz="3600" kern="10">
                <a:ln w="9525">
                  <a:solidFill>
                    <a:srgbClr val="FF0000"/>
                  </a:solidFill>
                  <a:round/>
                  <a:headEnd/>
                  <a:tailEnd/>
                </a:ln>
                <a:gradFill rotWithShape="1">
                  <a:gsLst>
                    <a:gs pos="0">
                      <a:srgbClr val="FF99FF"/>
                    </a:gs>
                    <a:gs pos="50000">
                      <a:srgbClr val="66FFFF"/>
                    </a:gs>
                    <a:gs pos="100000">
                      <a:srgbClr val="FF99FF"/>
                    </a:gs>
                  </a:gsLst>
                  <a:lin ang="54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trạng thái. So sánh</a:t>
            </a:r>
          </a:p>
        </p:txBody>
      </p:sp>
      <p:sp>
        <p:nvSpPr>
          <p:cNvPr id="5124" name="Rectangle 5">
            <a:extLst>
              <a:ext uri="{FF2B5EF4-FFF2-40B4-BE49-F238E27FC236}">
                <a16:creationId xmlns:a16="http://schemas.microsoft.com/office/drawing/2014/main" id="{16F53E51-CEF2-4117-ABF9-EF6DE9173EB6}"/>
              </a:ext>
            </a:extLst>
          </p:cNvPr>
          <p:cNvSpPr>
            <a:spLocks noChangeArrowheads="1"/>
          </p:cNvSpPr>
          <p:nvPr/>
        </p:nvSpPr>
        <p:spPr bwMode="auto">
          <a:xfrm>
            <a:off x="1524000" y="0"/>
            <a:ext cx="9144000" cy="6858000"/>
          </a:xfrm>
          <a:prstGeom prst="rect">
            <a:avLst/>
          </a:prstGeom>
          <a:noFill/>
          <a:ln w="57150" cmpd="thinThick">
            <a:solidFill>
              <a:srgbClr val="66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eaLnBrk="0" fontAlgn="base" hangingPunct="0">
              <a:spcBef>
                <a:spcPct val="0"/>
              </a:spcBef>
              <a:spcAft>
                <a:spcPct val="0"/>
              </a:spcAft>
            </a:pPr>
            <a:endParaRPr lang="vi-VN" altLang="en-US"/>
          </a:p>
        </p:txBody>
      </p:sp>
      <p:grpSp>
        <p:nvGrpSpPr>
          <p:cNvPr id="5125" name="Group 15">
            <a:extLst>
              <a:ext uri="{FF2B5EF4-FFF2-40B4-BE49-F238E27FC236}">
                <a16:creationId xmlns:a16="http://schemas.microsoft.com/office/drawing/2014/main" id="{C1A8E9E8-DDDD-4931-912C-C7C0FA6CC468}"/>
              </a:ext>
            </a:extLst>
          </p:cNvPr>
          <p:cNvGrpSpPr>
            <a:grpSpLocks/>
          </p:cNvGrpSpPr>
          <p:nvPr/>
        </p:nvGrpSpPr>
        <p:grpSpPr bwMode="auto">
          <a:xfrm>
            <a:off x="1524000" y="6226176"/>
            <a:ext cx="9144000" cy="631825"/>
            <a:chOff x="0" y="-152400"/>
            <a:chExt cx="9144000" cy="631710"/>
          </a:xfrm>
        </p:grpSpPr>
        <p:pic>
          <p:nvPicPr>
            <p:cNvPr id="5126" name="Picture 16" descr="photo-1.jpg">
              <a:extLst>
                <a:ext uri="{FF2B5EF4-FFF2-40B4-BE49-F238E27FC236}">
                  <a16:creationId xmlns:a16="http://schemas.microsoft.com/office/drawing/2014/main" id="{32BD940A-2FE3-4853-8920-4AFB2DCD8E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4572000" cy="63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7" descr="photo-1.jpg">
              <a:extLst>
                <a:ext uri="{FF2B5EF4-FFF2-40B4-BE49-F238E27FC236}">
                  <a16:creationId xmlns:a16="http://schemas.microsoft.com/office/drawing/2014/main" id="{D9C91EBB-D570-46E9-8DDE-5421ECD1AA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
              <a:ext cx="4572000" cy="63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65">
            <a:extLst>
              <a:ext uri="{FF2B5EF4-FFF2-40B4-BE49-F238E27FC236}">
                <a16:creationId xmlns:a16="http://schemas.microsoft.com/office/drawing/2014/main" id="{955E4586-EFB7-478D-8C1C-A044933F4095}"/>
              </a:ext>
            </a:extLst>
          </p:cNvPr>
          <p:cNvSpPr>
            <a:spLocks noChangeArrowheads="1"/>
          </p:cNvSpPr>
          <p:nvPr/>
        </p:nvSpPr>
        <p:spPr bwMode="auto">
          <a:xfrm>
            <a:off x="1524000" y="981076"/>
            <a:ext cx="1403350" cy="955675"/>
          </a:xfrm>
          <a:prstGeom prst="irregularSeal1">
            <a:avLst/>
          </a:prstGeom>
          <a:gradFill rotWithShape="1">
            <a:gsLst>
              <a:gs pos="0">
                <a:srgbClr val="03D4A8"/>
              </a:gs>
              <a:gs pos="25000">
                <a:srgbClr val="21D6E0"/>
              </a:gs>
              <a:gs pos="75000">
                <a:srgbClr val="0087E6"/>
              </a:gs>
              <a:gs pos="100000">
                <a:srgbClr val="005CBF"/>
              </a:gs>
            </a:gsLst>
            <a:lin ang="5400000" scaled="1"/>
          </a:gradFill>
          <a:ln w="9525">
            <a:solidFill>
              <a:schemeClr val="tx1">
                <a:alpha val="63136"/>
              </a:schemeClr>
            </a:solidFill>
            <a:miter lim="800000"/>
            <a:headEnd/>
            <a:tailEnd/>
          </a:ln>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eaLnBrk="0" fontAlgn="base" hangingPunct="0">
              <a:spcBef>
                <a:spcPct val="0"/>
              </a:spcBef>
              <a:spcAft>
                <a:spcPct val="0"/>
              </a:spcAft>
            </a:pPr>
            <a:r>
              <a:rPr lang="en-US" altLang="en-US" sz="3600" b="1">
                <a:latin typeface="Times New Roman" panose="02020603050405020304" pitchFamily="18" charset="0"/>
              </a:rPr>
              <a:t>Bài 1</a:t>
            </a:r>
          </a:p>
        </p:txBody>
      </p:sp>
      <p:sp>
        <p:nvSpPr>
          <p:cNvPr id="6147" name="Text Box 67">
            <a:extLst>
              <a:ext uri="{FF2B5EF4-FFF2-40B4-BE49-F238E27FC236}">
                <a16:creationId xmlns:a16="http://schemas.microsoft.com/office/drawing/2014/main" id="{3AED1C50-5126-40D9-9FA1-515E550653F1}"/>
              </a:ext>
            </a:extLst>
          </p:cNvPr>
          <p:cNvSpPr txBox="1">
            <a:spLocks noChangeArrowheads="1"/>
          </p:cNvSpPr>
          <p:nvPr/>
        </p:nvSpPr>
        <p:spPr bwMode="auto">
          <a:xfrm>
            <a:off x="3000375" y="1125538"/>
            <a:ext cx="66246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just" eaLnBrk="0" fontAlgn="base" hangingPunct="0">
              <a:spcBef>
                <a:spcPct val="50000"/>
              </a:spcBef>
              <a:spcAft>
                <a:spcPct val="0"/>
              </a:spcAft>
            </a:pPr>
            <a:r>
              <a:rPr lang="en-US" altLang="en-US" sz="2800" i="1">
                <a:solidFill>
                  <a:srgbClr val="990000"/>
                </a:solidFill>
                <a:latin typeface="Times New Roman" panose="02020603050405020304" pitchFamily="18" charset="0"/>
              </a:rPr>
              <a:t>Đọc khổ thơ dưới đây và trả lời câu hỏi:</a:t>
            </a:r>
          </a:p>
        </p:txBody>
      </p:sp>
      <p:sp>
        <p:nvSpPr>
          <p:cNvPr id="355396" name="Rectangle 68">
            <a:extLst>
              <a:ext uri="{FF2B5EF4-FFF2-40B4-BE49-F238E27FC236}">
                <a16:creationId xmlns:a16="http://schemas.microsoft.com/office/drawing/2014/main" id="{A7261D75-4E26-4EBF-B4BE-520D5336368A}"/>
              </a:ext>
            </a:extLst>
          </p:cNvPr>
          <p:cNvSpPr>
            <a:spLocks noChangeArrowheads="1"/>
          </p:cNvSpPr>
          <p:nvPr/>
        </p:nvSpPr>
        <p:spPr bwMode="auto">
          <a:xfrm>
            <a:off x="4367214" y="1773239"/>
            <a:ext cx="3455987"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fontAlgn="base">
              <a:lnSpc>
                <a:spcPct val="80000"/>
              </a:lnSpc>
              <a:spcBef>
                <a:spcPct val="20000"/>
              </a:spcBef>
              <a:spcAft>
                <a:spcPct val="0"/>
              </a:spcAft>
              <a:buClr>
                <a:srgbClr val="A50021"/>
              </a:buClr>
              <a:buSzPct val="75000"/>
            </a:pPr>
            <a:r>
              <a:rPr lang="en-US" altLang="en-US" sz="3200">
                <a:solidFill>
                  <a:srgbClr val="0000FF"/>
                </a:solidFill>
                <a:latin typeface="Times New Roman" panose="02020603050405020304" pitchFamily="18" charset="0"/>
                <a:cs typeface="Times New Roman" panose="02020603050405020304" pitchFamily="18" charset="0"/>
              </a:rPr>
              <a:t>Con mẹ đẹp sao</a:t>
            </a:r>
          </a:p>
          <a:p>
            <a:pPr fontAlgn="base">
              <a:lnSpc>
                <a:spcPct val="80000"/>
              </a:lnSpc>
              <a:spcBef>
                <a:spcPct val="20000"/>
              </a:spcBef>
              <a:spcAft>
                <a:spcPct val="0"/>
              </a:spcAft>
              <a:buClr>
                <a:srgbClr val="A50021"/>
              </a:buClr>
              <a:buSzPct val="75000"/>
            </a:pPr>
            <a:r>
              <a:rPr lang="en-US" altLang="en-US" sz="3200">
                <a:solidFill>
                  <a:srgbClr val="0000FF"/>
                </a:solidFill>
                <a:latin typeface="Times New Roman" panose="02020603050405020304" pitchFamily="18" charset="0"/>
                <a:cs typeface="Times New Roman" panose="02020603050405020304" pitchFamily="18" charset="0"/>
              </a:rPr>
              <a:t>Những hòn tơ nhỏ</a:t>
            </a:r>
          </a:p>
          <a:p>
            <a:pPr fontAlgn="base">
              <a:lnSpc>
                <a:spcPct val="80000"/>
              </a:lnSpc>
              <a:spcBef>
                <a:spcPct val="20000"/>
              </a:spcBef>
              <a:spcAft>
                <a:spcPct val="0"/>
              </a:spcAft>
              <a:buClr>
                <a:srgbClr val="A50021"/>
              </a:buClr>
              <a:buSzPct val="75000"/>
            </a:pPr>
            <a:r>
              <a:rPr lang="en-US" altLang="en-US" sz="3200">
                <a:solidFill>
                  <a:srgbClr val="0000FF"/>
                </a:solidFill>
                <a:latin typeface="Times New Roman" panose="02020603050405020304" pitchFamily="18" charset="0"/>
                <a:cs typeface="Times New Roman" panose="02020603050405020304" pitchFamily="18" charset="0"/>
              </a:rPr>
              <a:t>Chạy như lăn tròn</a:t>
            </a:r>
          </a:p>
          <a:p>
            <a:pPr fontAlgn="base">
              <a:lnSpc>
                <a:spcPct val="80000"/>
              </a:lnSpc>
              <a:spcBef>
                <a:spcPct val="20000"/>
              </a:spcBef>
              <a:spcAft>
                <a:spcPct val="0"/>
              </a:spcAft>
              <a:buClr>
                <a:srgbClr val="A50021"/>
              </a:buClr>
              <a:buSzPct val="75000"/>
            </a:pPr>
            <a:r>
              <a:rPr lang="en-US" altLang="en-US" sz="3200">
                <a:solidFill>
                  <a:srgbClr val="0000FF"/>
                </a:solidFill>
                <a:latin typeface="Times New Roman" panose="02020603050405020304" pitchFamily="18" charset="0"/>
                <a:cs typeface="Times New Roman" panose="02020603050405020304" pitchFamily="18" charset="0"/>
              </a:rPr>
              <a:t>Trên sân, trên cỏ.</a:t>
            </a:r>
          </a:p>
          <a:p>
            <a:pPr fontAlgn="base">
              <a:lnSpc>
                <a:spcPct val="80000"/>
              </a:lnSpc>
              <a:spcBef>
                <a:spcPct val="20000"/>
              </a:spcBef>
              <a:spcAft>
                <a:spcPct val="0"/>
              </a:spcAft>
              <a:buClr>
                <a:srgbClr val="A50021"/>
              </a:buClr>
              <a:buSzPct val="75000"/>
            </a:pPr>
            <a:r>
              <a:rPr lang="en-US" altLang="en-US" sz="3200">
                <a:solidFill>
                  <a:srgbClr val="0000FF"/>
                </a:solidFill>
                <a:latin typeface="Times New Roman" panose="02020603050405020304" pitchFamily="18" charset="0"/>
                <a:cs typeface="Times New Roman" panose="02020603050405020304" pitchFamily="18" charset="0"/>
              </a:rPr>
              <a:t>         </a:t>
            </a:r>
            <a:r>
              <a:rPr lang="en-US" altLang="en-US" sz="3200" i="1">
                <a:solidFill>
                  <a:srgbClr val="0000FF"/>
                </a:solidFill>
                <a:latin typeface="Times New Roman" panose="02020603050405020304" pitchFamily="18" charset="0"/>
                <a:cs typeface="Times New Roman" panose="02020603050405020304" pitchFamily="18" charset="0"/>
              </a:rPr>
              <a:t>Phạm Hổ</a:t>
            </a:r>
            <a:endParaRPr lang="en-US" altLang="en-US" sz="3200" i="1" u="sng">
              <a:solidFill>
                <a:srgbClr val="FF3300"/>
              </a:solidFill>
            </a:endParaRPr>
          </a:p>
        </p:txBody>
      </p:sp>
      <p:sp>
        <p:nvSpPr>
          <p:cNvPr id="355398" name="Text Box 70">
            <a:extLst>
              <a:ext uri="{FF2B5EF4-FFF2-40B4-BE49-F238E27FC236}">
                <a16:creationId xmlns:a16="http://schemas.microsoft.com/office/drawing/2014/main" id="{61ABAFF4-F221-4183-A1B9-CA2176452CE8}"/>
              </a:ext>
            </a:extLst>
          </p:cNvPr>
          <p:cNvSpPr txBox="1">
            <a:spLocks noChangeArrowheads="1"/>
          </p:cNvSpPr>
          <p:nvPr/>
        </p:nvSpPr>
        <p:spPr bwMode="auto">
          <a:xfrm>
            <a:off x="1774825" y="4581525"/>
            <a:ext cx="84978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just" eaLnBrk="0" fontAlgn="base" hangingPunct="0">
              <a:spcBef>
                <a:spcPct val="50000"/>
              </a:spcBef>
              <a:spcAft>
                <a:spcPct val="0"/>
              </a:spcAft>
              <a:buFontTx/>
              <a:buAutoNum type="alphaLcParenR"/>
            </a:pPr>
            <a:r>
              <a:rPr lang="en-US" altLang="en-US" sz="3200">
                <a:latin typeface="Times New Roman" panose="02020603050405020304" pitchFamily="18" charset="0"/>
              </a:rPr>
              <a:t>Tìm các từ chỉ hoạt động trong khổ thơ trên?</a:t>
            </a:r>
          </a:p>
        </p:txBody>
      </p:sp>
      <p:sp>
        <p:nvSpPr>
          <p:cNvPr id="355402" name="Line 74">
            <a:extLst>
              <a:ext uri="{FF2B5EF4-FFF2-40B4-BE49-F238E27FC236}">
                <a16:creationId xmlns:a16="http://schemas.microsoft.com/office/drawing/2014/main" id="{795448B6-A0AA-4C0B-A1E1-4FAC630E0BFC}"/>
              </a:ext>
            </a:extLst>
          </p:cNvPr>
          <p:cNvSpPr>
            <a:spLocks noChangeShapeType="1"/>
          </p:cNvSpPr>
          <p:nvPr/>
        </p:nvSpPr>
        <p:spPr bwMode="auto">
          <a:xfrm>
            <a:off x="6240464" y="3141663"/>
            <a:ext cx="433387" cy="0"/>
          </a:xfrm>
          <a:prstGeom prst="line">
            <a:avLst/>
          </a:prstGeom>
          <a:noFill/>
          <a:ln w="57150">
            <a:solidFill>
              <a:srgbClr val="990033">
                <a:alpha val="63136"/>
              </a:srgbClr>
            </a:solidFill>
            <a:miter lim="800000"/>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a:solidFill>
                <a:srgbClr val="FF0000"/>
              </a:solidFill>
              <a:latin typeface=".VnAristote" panose="020B7200000000000000" pitchFamily="34" charset="0"/>
            </a:endParaRPr>
          </a:p>
        </p:txBody>
      </p:sp>
      <p:sp>
        <p:nvSpPr>
          <p:cNvPr id="6151" name="Line 86">
            <a:extLst>
              <a:ext uri="{FF2B5EF4-FFF2-40B4-BE49-F238E27FC236}">
                <a16:creationId xmlns:a16="http://schemas.microsoft.com/office/drawing/2014/main" id="{689C1DFA-3B97-40D7-8CFF-CA3783527DED}"/>
              </a:ext>
            </a:extLst>
          </p:cNvPr>
          <p:cNvSpPr>
            <a:spLocks noChangeShapeType="1"/>
          </p:cNvSpPr>
          <p:nvPr/>
        </p:nvSpPr>
        <p:spPr bwMode="auto">
          <a:xfrm>
            <a:off x="6311900" y="5608638"/>
            <a:ext cx="0" cy="0"/>
          </a:xfrm>
          <a:prstGeom prst="line">
            <a:avLst/>
          </a:prstGeom>
          <a:noFill/>
          <a:ln w="9525">
            <a:solidFill>
              <a:schemeClr val="tx1">
                <a:alpha val="63136"/>
              </a:schemeClr>
            </a:solidFill>
            <a:miter lim="800000"/>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a:solidFill>
                <a:srgbClr val="FF0000"/>
              </a:solidFill>
              <a:latin typeface=".VnAristote" panose="020B7200000000000000" pitchFamily="34" charset="0"/>
            </a:endParaRPr>
          </a:p>
        </p:txBody>
      </p:sp>
      <p:sp>
        <p:nvSpPr>
          <p:cNvPr id="355417" name="Line 89">
            <a:extLst>
              <a:ext uri="{FF2B5EF4-FFF2-40B4-BE49-F238E27FC236}">
                <a16:creationId xmlns:a16="http://schemas.microsoft.com/office/drawing/2014/main" id="{C747C7F0-42FF-4A13-972F-70B1AA43016C}"/>
              </a:ext>
            </a:extLst>
          </p:cNvPr>
          <p:cNvSpPr>
            <a:spLocks noChangeShapeType="1"/>
          </p:cNvSpPr>
          <p:nvPr/>
        </p:nvSpPr>
        <p:spPr bwMode="auto">
          <a:xfrm flipV="1">
            <a:off x="4511676" y="3213100"/>
            <a:ext cx="911225" cy="0"/>
          </a:xfrm>
          <a:prstGeom prst="line">
            <a:avLst/>
          </a:prstGeom>
          <a:noFill/>
          <a:ln w="57150">
            <a:solidFill>
              <a:srgbClr val="990033">
                <a:alpha val="63136"/>
              </a:srgbClr>
            </a:solidFill>
            <a:miter lim="800000"/>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a:solidFill>
                <a:srgbClr val="FF0000"/>
              </a:solidFill>
              <a:latin typeface=".VnAristote" panose="020B7200000000000000" pitchFamily="34" charset="0"/>
            </a:endParaRPr>
          </a:p>
        </p:txBody>
      </p:sp>
      <p:sp>
        <p:nvSpPr>
          <p:cNvPr id="6153" name="Text Box 121">
            <a:extLst>
              <a:ext uri="{FF2B5EF4-FFF2-40B4-BE49-F238E27FC236}">
                <a16:creationId xmlns:a16="http://schemas.microsoft.com/office/drawing/2014/main" id="{8F9511AD-152F-415F-8FEB-0B1E729868DA}"/>
              </a:ext>
            </a:extLst>
          </p:cNvPr>
          <p:cNvSpPr txBox="1">
            <a:spLocks noChangeArrowheads="1"/>
          </p:cNvSpPr>
          <p:nvPr/>
        </p:nvSpPr>
        <p:spPr bwMode="auto">
          <a:xfrm>
            <a:off x="4727575" y="19051"/>
            <a:ext cx="3132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800" b="1" u="sng">
                <a:latin typeface="Times New Roman" panose="02020603050405020304" pitchFamily="18" charset="0"/>
              </a:rPr>
              <a:t>Luyện từ và câu:</a:t>
            </a:r>
            <a:endParaRPr lang="en-US" altLang="en-US" sz="2800" b="1">
              <a:latin typeface="Times New Roman" panose="02020603050405020304" pitchFamily="18" charset="0"/>
            </a:endParaRPr>
          </a:p>
        </p:txBody>
      </p:sp>
      <p:sp>
        <p:nvSpPr>
          <p:cNvPr id="6154" name="Text Box 13">
            <a:extLst>
              <a:ext uri="{FF2B5EF4-FFF2-40B4-BE49-F238E27FC236}">
                <a16:creationId xmlns:a16="http://schemas.microsoft.com/office/drawing/2014/main" id="{1F559573-B6ED-4D68-B060-F70596DFC094}"/>
              </a:ext>
            </a:extLst>
          </p:cNvPr>
          <p:cNvSpPr txBox="1">
            <a:spLocks noChangeArrowheads="1"/>
          </p:cNvSpPr>
          <p:nvPr/>
        </p:nvSpPr>
        <p:spPr bwMode="auto">
          <a:xfrm>
            <a:off x="2351088" y="563563"/>
            <a:ext cx="7885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800" b="1">
                <a:latin typeface="Times New Roman" panose="02020603050405020304" pitchFamily="18" charset="0"/>
              </a:rPr>
              <a:t>Ôn tập về từ chỉ hoạt động, trạng thái. So sánh.</a:t>
            </a:r>
          </a:p>
        </p:txBody>
      </p:sp>
      <p:sp>
        <p:nvSpPr>
          <p:cNvPr id="6155" name="AutoShape 65">
            <a:extLst>
              <a:ext uri="{FF2B5EF4-FFF2-40B4-BE49-F238E27FC236}">
                <a16:creationId xmlns:a16="http://schemas.microsoft.com/office/drawing/2014/main" id="{CFC0EC79-D6B5-4D95-B22D-4E7F247FD4A0}"/>
              </a:ext>
            </a:extLst>
          </p:cNvPr>
          <p:cNvSpPr>
            <a:spLocks noChangeArrowheads="1"/>
          </p:cNvSpPr>
          <p:nvPr/>
        </p:nvSpPr>
        <p:spPr bwMode="auto">
          <a:xfrm>
            <a:off x="1524000" y="981076"/>
            <a:ext cx="1403350" cy="955675"/>
          </a:xfrm>
          <a:prstGeom prst="irregularSeal1">
            <a:avLst/>
          </a:prstGeom>
          <a:gradFill rotWithShape="1">
            <a:gsLst>
              <a:gs pos="0">
                <a:srgbClr val="03D4A8"/>
              </a:gs>
              <a:gs pos="25000">
                <a:srgbClr val="21D6E0"/>
              </a:gs>
              <a:gs pos="75000">
                <a:srgbClr val="0087E6"/>
              </a:gs>
              <a:gs pos="100000">
                <a:srgbClr val="005CBF"/>
              </a:gs>
            </a:gsLst>
            <a:lin ang="5400000" scaled="1"/>
          </a:gradFill>
          <a:ln w="9525">
            <a:solidFill>
              <a:schemeClr val="tx1">
                <a:alpha val="63136"/>
              </a:schemeClr>
            </a:solidFill>
            <a:miter lim="800000"/>
            <a:headEnd/>
            <a:tailEnd/>
          </a:ln>
        </p:spPr>
        <p:txBody>
          <a:bodyPr wrap="none" anchor="ct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eaLnBrk="0" fontAlgn="base" hangingPunct="0">
              <a:spcBef>
                <a:spcPct val="0"/>
              </a:spcBef>
              <a:spcAft>
                <a:spcPct val="0"/>
              </a:spcAft>
            </a:pPr>
            <a:r>
              <a:rPr lang="en-US" altLang="en-US" sz="2800" b="1">
                <a:latin typeface="Times New Roman" panose="02020603050405020304" pitchFamily="18" charset="0"/>
              </a:rPr>
              <a:t>Bài 1</a:t>
            </a:r>
          </a:p>
        </p:txBody>
      </p:sp>
      <p:sp>
        <p:nvSpPr>
          <p:cNvPr id="6289" name="Rectangle 145">
            <a:extLst>
              <a:ext uri="{FF2B5EF4-FFF2-40B4-BE49-F238E27FC236}">
                <a16:creationId xmlns:a16="http://schemas.microsoft.com/office/drawing/2014/main" id="{F5E345F2-4DB1-45DF-B047-B026EE8F20AC}"/>
              </a:ext>
            </a:extLst>
          </p:cNvPr>
          <p:cNvSpPr>
            <a:spLocks noChangeArrowheads="1"/>
          </p:cNvSpPr>
          <p:nvPr/>
        </p:nvSpPr>
        <p:spPr bwMode="auto">
          <a:xfrm>
            <a:off x="1631950" y="4638676"/>
            <a:ext cx="769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0"/>
              </a:spcBef>
              <a:spcAft>
                <a:spcPct val="0"/>
              </a:spcAft>
            </a:pPr>
            <a:r>
              <a:rPr lang="en-US" altLang="en-US" sz="2800" b="1">
                <a:solidFill>
                  <a:prstClr val="black"/>
                </a:solidFill>
                <a:latin typeface="Times New Roman" panose="02020603050405020304" pitchFamily="18" charset="0"/>
              </a:rPr>
              <a:t>a) Những từ chỉ hoạt động trong khổ thơ trên là: </a:t>
            </a:r>
          </a:p>
        </p:txBody>
      </p:sp>
      <p:sp>
        <p:nvSpPr>
          <p:cNvPr id="6290" name="Rectangle 146">
            <a:extLst>
              <a:ext uri="{FF2B5EF4-FFF2-40B4-BE49-F238E27FC236}">
                <a16:creationId xmlns:a16="http://schemas.microsoft.com/office/drawing/2014/main" id="{DF570399-1D93-467E-A04F-B5ADDF158EB7}"/>
              </a:ext>
            </a:extLst>
          </p:cNvPr>
          <p:cNvSpPr>
            <a:spLocks noChangeArrowheads="1"/>
          </p:cNvSpPr>
          <p:nvPr/>
        </p:nvSpPr>
        <p:spPr bwMode="auto">
          <a:xfrm>
            <a:off x="8991600" y="4619626"/>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0"/>
              </a:spcBef>
              <a:spcAft>
                <a:spcPct val="0"/>
              </a:spcAft>
            </a:pPr>
            <a:r>
              <a:rPr lang="en-US" altLang="en-US" sz="2800" b="1" i="1">
                <a:solidFill>
                  <a:srgbClr val="D60093"/>
                </a:solidFill>
                <a:latin typeface="Times New Roman" panose="02020603050405020304" pitchFamily="18" charset="0"/>
              </a:rPr>
              <a:t>chạy, lăn</a:t>
            </a:r>
          </a:p>
        </p:txBody>
      </p:sp>
      <p:sp>
        <p:nvSpPr>
          <p:cNvPr id="6295" name="Rectangle 151">
            <a:extLst>
              <a:ext uri="{FF2B5EF4-FFF2-40B4-BE49-F238E27FC236}">
                <a16:creationId xmlns:a16="http://schemas.microsoft.com/office/drawing/2014/main" id="{FCB5700E-782A-4796-8BBD-466233271E90}"/>
              </a:ext>
            </a:extLst>
          </p:cNvPr>
          <p:cNvSpPr>
            <a:spLocks noChangeArrowheads="1"/>
          </p:cNvSpPr>
          <p:nvPr/>
        </p:nvSpPr>
        <p:spPr bwMode="auto">
          <a:xfrm>
            <a:off x="1752600" y="5300663"/>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0"/>
              </a:spcBef>
              <a:spcAft>
                <a:spcPct val="0"/>
              </a:spcAft>
            </a:pPr>
            <a:r>
              <a:rPr lang="en-US" altLang="en-US" sz="2600" b="1">
                <a:latin typeface="Times New Roman" panose="02020603050405020304" pitchFamily="18" charset="0"/>
              </a:rPr>
              <a:t>b) </a:t>
            </a:r>
            <a:r>
              <a:rPr lang="en-US" altLang="en-US" sz="2800" b="1">
                <a:latin typeface="Times New Roman" panose="02020603050405020304" pitchFamily="18" charset="0"/>
              </a:rPr>
              <a:t>Hoạt động chạy của những chú gà con được miêu tả bằng cách nào?</a:t>
            </a:r>
          </a:p>
        </p:txBody>
      </p:sp>
      <p:sp>
        <p:nvSpPr>
          <p:cNvPr id="6296" name="Rectangle 152">
            <a:extLst>
              <a:ext uri="{FF2B5EF4-FFF2-40B4-BE49-F238E27FC236}">
                <a16:creationId xmlns:a16="http://schemas.microsoft.com/office/drawing/2014/main" id="{5E5F7F20-9663-4697-8610-A4FF2F61205C}"/>
              </a:ext>
            </a:extLst>
          </p:cNvPr>
          <p:cNvSpPr>
            <a:spLocks noChangeArrowheads="1"/>
          </p:cNvSpPr>
          <p:nvPr/>
        </p:nvSpPr>
        <p:spPr bwMode="auto">
          <a:xfrm>
            <a:off x="1524000" y="5300663"/>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0"/>
              </a:spcBef>
              <a:spcAft>
                <a:spcPct val="0"/>
              </a:spcAft>
            </a:pPr>
            <a:r>
              <a:rPr lang="en-US" altLang="en-US" sz="2600" b="1">
                <a:solidFill>
                  <a:prstClr val="black"/>
                </a:solidFill>
                <a:latin typeface="Times New Roman" panose="02020603050405020304" pitchFamily="18" charset="0"/>
              </a:rPr>
              <a:t>  b) </a:t>
            </a:r>
            <a:r>
              <a:rPr lang="en-US" altLang="en-US" sz="2800" b="1">
                <a:solidFill>
                  <a:prstClr val="black"/>
                </a:solidFill>
                <a:latin typeface="Times New Roman" panose="02020603050405020304" pitchFamily="18" charset="0"/>
              </a:rPr>
              <a:t>Hoạt động chạy của những chú gà con được miêu tả: </a:t>
            </a:r>
            <a:r>
              <a:rPr lang="en-US" altLang="en-US" sz="2800" b="1">
                <a:latin typeface="Times New Roman" panose="02020603050405020304" pitchFamily="18" charset="0"/>
              </a:rPr>
              <a:t>Chạy như lăn tròn.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5396"/>
                                        </p:tgtEl>
                                        <p:attrNameLst>
                                          <p:attrName>style.visibility</p:attrName>
                                        </p:attrNameLst>
                                      </p:cBhvr>
                                      <p:to>
                                        <p:strVal val="visible"/>
                                      </p:to>
                                    </p:set>
                                    <p:animEffect transition="in" filter="checkerboard(across)">
                                      <p:cBhvr>
                                        <p:cTn id="7" dur="500"/>
                                        <p:tgtEl>
                                          <p:spTgt spid="355396"/>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55398"/>
                                        </p:tgtEl>
                                        <p:attrNameLst>
                                          <p:attrName>style.visibility</p:attrName>
                                        </p:attrNameLst>
                                      </p:cBhvr>
                                      <p:to>
                                        <p:strVal val="visible"/>
                                      </p:to>
                                    </p:set>
                                    <p:animEffect transition="in" filter="checkerboard(across)">
                                      <p:cBhvr>
                                        <p:cTn id="11" dur="500"/>
                                        <p:tgtEl>
                                          <p:spTgt spid="3553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nodeType="clickEffect">
                                  <p:stCondLst>
                                    <p:cond delay="0"/>
                                  </p:stCondLst>
                                  <p:childTnLst>
                                    <p:set>
                                      <p:cBhvr>
                                        <p:cTn id="15" dur="1" fill="hold">
                                          <p:stCondLst>
                                            <p:cond delay="0"/>
                                          </p:stCondLst>
                                        </p:cTn>
                                        <p:tgtEl>
                                          <p:spTgt spid="355417"/>
                                        </p:tgtEl>
                                        <p:attrNameLst>
                                          <p:attrName>style.visibility</p:attrName>
                                        </p:attrNameLst>
                                      </p:cBhvr>
                                      <p:to>
                                        <p:strVal val="visible"/>
                                      </p:to>
                                    </p:set>
                                    <p:anim calcmode="lin" valueType="num">
                                      <p:cBhvr additive="base">
                                        <p:cTn id="16" dur="500" fill="hold"/>
                                        <p:tgtEl>
                                          <p:spTgt spid="355417"/>
                                        </p:tgtEl>
                                        <p:attrNameLst>
                                          <p:attrName>ppt_x</p:attrName>
                                        </p:attrNameLst>
                                      </p:cBhvr>
                                      <p:tavLst>
                                        <p:tav tm="0">
                                          <p:val>
                                            <p:strVal val="0-#ppt_w/2"/>
                                          </p:val>
                                        </p:tav>
                                        <p:tav tm="100000">
                                          <p:val>
                                            <p:strVal val="#ppt_x"/>
                                          </p:val>
                                        </p:tav>
                                      </p:tavLst>
                                    </p:anim>
                                    <p:anim calcmode="lin" valueType="num">
                                      <p:cBhvr additive="base">
                                        <p:cTn id="17" dur="500" fill="hold"/>
                                        <p:tgtEl>
                                          <p:spTgt spid="355417"/>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355402"/>
                                        </p:tgtEl>
                                        <p:attrNameLst>
                                          <p:attrName>style.visibility</p:attrName>
                                        </p:attrNameLst>
                                      </p:cBhvr>
                                      <p:to>
                                        <p:strVal val="visible"/>
                                      </p:to>
                                    </p:set>
                                    <p:anim calcmode="lin" valueType="num">
                                      <p:cBhvr additive="base">
                                        <p:cTn id="22" dur="500" fill="hold"/>
                                        <p:tgtEl>
                                          <p:spTgt spid="355402"/>
                                        </p:tgtEl>
                                        <p:attrNameLst>
                                          <p:attrName>ppt_x</p:attrName>
                                        </p:attrNameLst>
                                      </p:cBhvr>
                                      <p:tavLst>
                                        <p:tav tm="0">
                                          <p:val>
                                            <p:strVal val="0-#ppt_w/2"/>
                                          </p:val>
                                        </p:tav>
                                        <p:tav tm="100000">
                                          <p:val>
                                            <p:strVal val="#ppt_x"/>
                                          </p:val>
                                        </p:tav>
                                      </p:tavLst>
                                    </p:anim>
                                    <p:anim calcmode="lin" valueType="num">
                                      <p:cBhvr additive="base">
                                        <p:cTn id="23" dur="500" fill="hold"/>
                                        <p:tgtEl>
                                          <p:spTgt spid="355402"/>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355398"/>
                                        </p:tgtEl>
                                      </p:cBhvr>
                                    </p:animEffect>
                                    <p:set>
                                      <p:cBhvr>
                                        <p:cTn id="28" dur="1" fill="hold">
                                          <p:stCondLst>
                                            <p:cond delay="499"/>
                                          </p:stCondLst>
                                        </p:cTn>
                                        <p:tgtEl>
                                          <p:spTgt spid="355398"/>
                                        </p:tgtEl>
                                        <p:attrNameLst>
                                          <p:attrName>style.visibility</p:attrName>
                                        </p:attrNameLst>
                                      </p:cBhvr>
                                      <p:to>
                                        <p:strVal val="hidden"/>
                                      </p:to>
                                    </p:set>
                                  </p:childTnLst>
                                </p:cTn>
                              </p:par>
                              <p:par>
                                <p:cTn id="29" presetID="5" presetClass="entr" presetSubtype="10" fill="hold" grpId="0" nodeType="withEffect">
                                  <p:stCondLst>
                                    <p:cond delay="0"/>
                                  </p:stCondLst>
                                  <p:childTnLst>
                                    <p:set>
                                      <p:cBhvr>
                                        <p:cTn id="30" dur="1" fill="hold">
                                          <p:stCondLst>
                                            <p:cond delay="0"/>
                                          </p:stCondLst>
                                        </p:cTn>
                                        <p:tgtEl>
                                          <p:spTgt spid="6289"/>
                                        </p:tgtEl>
                                        <p:attrNameLst>
                                          <p:attrName>style.visibility</p:attrName>
                                        </p:attrNameLst>
                                      </p:cBhvr>
                                      <p:to>
                                        <p:strVal val="visible"/>
                                      </p:to>
                                    </p:set>
                                    <p:animEffect transition="in" filter="checkerboard(across)">
                                      <p:cBhvr>
                                        <p:cTn id="31" dur="500"/>
                                        <p:tgtEl>
                                          <p:spTgt spid="6289"/>
                                        </p:tgtEl>
                                      </p:cBhvr>
                                    </p:animEffect>
                                  </p:childTnLst>
                                </p:cTn>
                              </p:par>
                            </p:childTnLst>
                          </p:cTn>
                        </p:par>
                        <p:par>
                          <p:cTn id="32" fill="hold" nodeType="afterGroup">
                            <p:stCondLst>
                              <p:cond delay="500"/>
                            </p:stCondLst>
                            <p:childTnLst>
                              <p:par>
                                <p:cTn id="33" presetID="5" presetClass="entr" presetSubtype="10" fill="hold" grpId="0" nodeType="afterEffect">
                                  <p:stCondLst>
                                    <p:cond delay="0"/>
                                  </p:stCondLst>
                                  <p:childTnLst>
                                    <p:set>
                                      <p:cBhvr>
                                        <p:cTn id="34" dur="1" fill="hold">
                                          <p:stCondLst>
                                            <p:cond delay="0"/>
                                          </p:stCondLst>
                                        </p:cTn>
                                        <p:tgtEl>
                                          <p:spTgt spid="6290"/>
                                        </p:tgtEl>
                                        <p:attrNameLst>
                                          <p:attrName>style.visibility</p:attrName>
                                        </p:attrNameLst>
                                      </p:cBhvr>
                                      <p:to>
                                        <p:strVal val="visible"/>
                                      </p:to>
                                    </p:set>
                                    <p:animEffect transition="in" filter="checkerboard(across)">
                                      <p:cBhvr>
                                        <p:cTn id="35" dur="500"/>
                                        <p:tgtEl>
                                          <p:spTgt spid="629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6295"/>
                                        </p:tgtEl>
                                        <p:attrNameLst>
                                          <p:attrName>style.visibility</p:attrName>
                                        </p:attrNameLst>
                                      </p:cBhvr>
                                      <p:to>
                                        <p:strVal val="visible"/>
                                      </p:to>
                                    </p:set>
                                    <p:animEffect transition="in" filter="checkerboard(across)">
                                      <p:cBhvr>
                                        <p:cTn id="40" dur="500"/>
                                        <p:tgtEl>
                                          <p:spTgt spid="629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xit" presetSubtype="16" fill="hold" grpId="1" nodeType="clickEffect">
                                  <p:stCondLst>
                                    <p:cond delay="0"/>
                                  </p:stCondLst>
                                  <p:childTnLst>
                                    <p:animEffect transition="out" filter="box(in)">
                                      <p:cBhvr>
                                        <p:cTn id="44" dur="500"/>
                                        <p:tgtEl>
                                          <p:spTgt spid="6295"/>
                                        </p:tgtEl>
                                      </p:cBhvr>
                                    </p:animEffect>
                                    <p:set>
                                      <p:cBhvr>
                                        <p:cTn id="45" dur="1" fill="hold">
                                          <p:stCondLst>
                                            <p:cond delay="499"/>
                                          </p:stCondLst>
                                        </p:cTn>
                                        <p:tgtEl>
                                          <p:spTgt spid="6295"/>
                                        </p:tgtEl>
                                        <p:attrNameLst>
                                          <p:attrName>style.visibility</p:attrName>
                                        </p:attrNameLst>
                                      </p:cBhvr>
                                      <p:to>
                                        <p:strVal val="hidden"/>
                                      </p:to>
                                    </p:set>
                                  </p:childTnLst>
                                </p:cTn>
                              </p:par>
                            </p:childTnLst>
                          </p:cTn>
                        </p:par>
                        <p:par>
                          <p:cTn id="46" fill="hold" nodeType="afterGroup">
                            <p:stCondLst>
                              <p:cond delay="500"/>
                            </p:stCondLst>
                            <p:childTnLst>
                              <p:par>
                                <p:cTn id="47" presetID="5" presetClass="entr" presetSubtype="10" fill="hold" grpId="0" nodeType="afterEffect">
                                  <p:stCondLst>
                                    <p:cond delay="0"/>
                                  </p:stCondLst>
                                  <p:childTnLst>
                                    <p:set>
                                      <p:cBhvr>
                                        <p:cTn id="48" dur="1" fill="hold">
                                          <p:stCondLst>
                                            <p:cond delay="0"/>
                                          </p:stCondLst>
                                        </p:cTn>
                                        <p:tgtEl>
                                          <p:spTgt spid="6296"/>
                                        </p:tgtEl>
                                        <p:attrNameLst>
                                          <p:attrName>style.visibility</p:attrName>
                                        </p:attrNameLst>
                                      </p:cBhvr>
                                      <p:to>
                                        <p:strVal val="visible"/>
                                      </p:to>
                                    </p:set>
                                    <p:animEffect transition="in" filter="checkerboard(across)">
                                      <p:cBhvr>
                                        <p:cTn id="49" dur="500"/>
                                        <p:tgtEl>
                                          <p:spTgt spid="6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96" grpId="0"/>
      <p:bldP spid="355398" grpId="0"/>
      <p:bldP spid="355398" grpId="1"/>
      <p:bldP spid="6289" grpId="0"/>
      <p:bldP spid="6290" grpId="0"/>
      <p:bldP spid="6295" grpId="0"/>
      <p:bldP spid="6295" grpId="1"/>
      <p:bldP spid="62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761" name="AutoShape 361">
            <a:extLst>
              <a:ext uri="{FF2B5EF4-FFF2-40B4-BE49-F238E27FC236}">
                <a16:creationId xmlns:a16="http://schemas.microsoft.com/office/drawing/2014/main" id="{F1DA439F-22E4-46FE-9CDC-23D2153DA54C}"/>
              </a:ext>
            </a:extLst>
          </p:cNvPr>
          <p:cNvSpPr>
            <a:spLocks noChangeArrowheads="1"/>
          </p:cNvSpPr>
          <p:nvPr/>
        </p:nvSpPr>
        <p:spPr bwMode="auto">
          <a:xfrm>
            <a:off x="1774826" y="1773238"/>
            <a:ext cx="5292725" cy="2449512"/>
          </a:xfrm>
          <a:prstGeom prst="wedgeRoundRectCallout">
            <a:avLst>
              <a:gd name="adj1" fmla="val -14579"/>
              <a:gd name="adj2" fmla="val -7097"/>
              <a:gd name="adj3" fmla="val 16667"/>
            </a:avLst>
          </a:prstGeom>
          <a:solidFill>
            <a:srgbClr val="FFFFCC"/>
          </a:solidFill>
          <a:ln w="9525">
            <a:miter lim="800000"/>
            <a:headEnd/>
            <a:tailEnd/>
          </a:ln>
          <a:scene3d>
            <a:camera prst="legacyPerspectiveBottomLeft"/>
            <a:lightRig rig="legacyFlat3" dir="t"/>
          </a:scene3d>
          <a:sp3d extrusionH="887400" prstMaterial="legacyMatte">
            <a:bevelT w="13500" h="13500" prst="angle"/>
            <a:bevelB w="13500" h="13500" prst="angle"/>
            <a:extrusionClr>
              <a:schemeClr val="accent1"/>
            </a:extrusionClr>
          </a:sp3d>
        </p:spPr>
        <p:txBody>
          <a:bodyPr anchor="ctr">
            <a:flatTx/>
          </a:bodyPr>
          <a:lstStyle/>
          <a:p>
            <a:pPr algn="just" eaLnBrk="0" fontAlgn="base" hangingPunct="0">
              <a:spcBef>
                <a:spcPct val="0"/>
              </a:spcBef>
              <a:spcAft>
                <a:spcPct val="0"/>
              </a:spcAft>
              <a:defRPr/>
            </a:pPr>
            <a:r>
              <a:rPr lang="en-US" sz="2800">
                <a:solidFill>
                  <a:prstClr val="black"/>
                </a:solidFill>
                <a:latin typeface="Times New Roman" pitchFamily="18" charset="0"/>
              </a:rPr>
              <a:t>    Hoạt động </a:t>
            </a:r>
            <a:r>
              <a:rPr lang="en-US" sz="2800" i="1">
                <a:solidFill>
                  <a:srgbClr val="FF0000"/>
                </a:solidFill>
                <a:effectLst>
                  <a:outerShdw blurRad="38100" dist="38100" dir="2700000" algn="tl">
                    <a:srgbClr val="000000"/>
                  </a:outerShdw>
                </a:effectLst>
                <a:latin typeface="Times New Roman" pitchFamily="18" charset="0"/>
              </a:rPr>
              <a:t>chạy</a:t>
            </a:r>
            <a:r>
              <a:rPr lang="en-US" sz="2800">
                <a:solidFill>
                  <a:prstClr val="black"/>
                </a:solidFill>
                <a:latin typeface="Times New Roman" pitchFamily="18" charset="0"/>
              </a:rPr>
              <a:t> của những chú gà con được so sánh với hoạt động “</a:t>
            </a:r>
            <a:r>
              <a:rPr lang="en-US" sz="2800" i="1">
                <a:solidFill>
                  <a:srgbClr val="FF0000"/>
                </a:solidFill>
                <a:effectLst>
                  <a:outerShdw blurRad="38100" dist="38100" dir="2700000" algn="tl">
                    <a:srgbClr val="000000"/>
                  </a:outerShdw>
                </a:effectLst>
                <a:latin typeface="Times New Roman" pitchFamily="18" charset="0"/>
              </a:rPr>
              <a:t>lăn tròn</a:t>
            </a:r>
            <a:r>
              <a:rPr lang="en-US" sz="2800" i="1">
                <a:solidFill>
                  <a:prstClr val="black"/>
                </a:solidFill>
                <a:latin typeface="Times New Roman" pitchFamily="18" charset="0"/>
              </a:rPr>
              <a:t>”</a:t>
            </a:r>
            <a:r>
              <a:rPr lang="en-US" sz="2800">
                <a:solidFill>
                  <a:prstClr val="black"/>
                </a:solidFill>
                <a:latin typeface="Times New Roman" pitchFamily="18" charset="0"/>
              </a:rPr>
              <a:t> của những hòn tơ nhỏ. </a:t>
            </a:r>
            <a:r>
              <a:rPr lang="en-US" sz="2800">
                <a:solidFill>
                  <a:srgbClr val="0033CC"/>
                </a:solidFill>
                <a:effectLst>
                  <a:outerShdw blurRad="38100" dist="38100" dir="2700000" algn="tl">
                    <a:srgbClr val="000000"/>
                  </a:outerShdw>
                </a:effectLst>
                <a:latin typeface="Times New Roman" pitchFamily="18" charset="0"/>
              </a:rPr>
              <a:t>Đây là cách so sánh hoạt động với hoạt động.</a:t>
            </a:r>
          </a:p>
        </p:txBody>
      </p:sp>
      <p:sp>
        <p:nvSpPr>
          <p:cNvPr id="358763" name="AutoShape 363">
            <a:extLst>
              <a:ext uri="{FF2B5EF4-FFF2-40B4-BE49-F238E27FC236}">
                <a16:creationId xmlns:a16="http://schemas.microsoft.com/office/drawing/2014/main" id="{2C2C48C6-ABC3-4E1F-A953-DC9FF697CDE8}"/>
              </a:ext>
            </a:extLst>
          </p:cNvPr>
          <p:cNvSpPr>
            <a:spLocks noChangeArrowheads="1"/>
          </p:cNvSpPr>
          <p:nvPr/>
        </p:nvSpPr>
        <p:spPr bwMode="auto">
          <a:xfrm>
            <a:off x="1774825" y="4437064"/>
            <a:ext cx="5257800" cy="1944687"/>
          </a:xfrm>
          <a:prstGeom prst="wedgeRectCallout">
            <a:avLst>
              <a:gd name="adj1" fmla="val -21468"/>
              <a:gd name="adj2" fmla="val 44694"/>
            </a:avLst>
          </a:prstGeom>
          <a:solidFill>
            <a:srgbClr val="FFFF00"/>
          </a:solidFill>
          <a:ln w="9525">
            <a:miter lim="800000"/>
            <a:headEnd/>
            <a:tailEnd/>
          </a:ln>
          <a:scene3d>
            <a:camera prst="legacyPerspectiveBottomLeft"/>
            <a:lightRig rig="legacyFlat3" dir="t"/>
          </a:scene3d>
          <a:sp3d extrusionH="887400" prstMaterial="legacyMatte">
            <a:bevelT w="13500" h="13500" prst="angle"/>
            <a:bevelB w="13500" h="13500" prst="angle"/>
            <a:extrusionClr>
              <a:schemeClr val="accent1"/>
            </a:extrusionClr>
            <a:contourClr>
              <a:srgbClr val="FFFF00"/>
            </a:contourClr>
          </a:sp3d>
        </p:spPr>
        <p:txBody>
          <a:bodyPr anchor="ctr">
            <a:flatTx/>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eaLnBrk="0" fontAlgn="base" hangingPunct="0">
              <a:spcBef>
                <a:spcPct val="0"/>
              </a:spcBef>
              <a:spcAft>
                <a:spcPct val="0"/>
              </a:spcAft>
            </a:pPr>
            <a:r>
              <a:rPr lang="en-US" altLang="en-US" sz="2800">
                <a:solidFill>
                  <a:prstClr val="black"/>
                </a:solidFill>
                <a:latin typeface="Times New Roman" panose="02020603050405020304" pitchFamily="18" charset="0"/>
              </a:rPr>
              <a:t>    </a:t>
            </a:r>
            <a:r>
              <a:rPr lang="en-US" altLang="en-US" sz="2800">
                <a:latin typeface="Times New Roman" panose="02020603050405020304" pitchFamily="18" charset="0"/>
              </a:rPr>
              <a:t>Cách so sánh này giúp ta cảm nhận được hoạt động của những chú gà con thật ngộ nghĩnh, dễ thương và đáng yêu.</a:t>
            </a:r>
          </a:p>
        </p:txBody>
      </p:sp>
      <p:sp>
        <p:nvSpPr>
          <p:cNvPr id="7172" name="Text Box 121">
            <a:extLst>
              <a:ext uri="{FF2B5EF4-FFF2-40B4-BE49-F238E27FC236}">
                <a16:creationId xmlns:a16="http://schemas.microsoft.com/office/drawing/2014/main" id="{6178935C-0E93-4B1A-BDDA-FFB6FB2BEEBE}"/>
              </a:ext>
            </a:extLst>
          </p:cNvPr>
          <p:cNvSpPr txBox="1">
            <a:spLocks noChangeArrowheads="1"/>
          </p:cNvSpPr>
          <p:nvPr/>
        </p:nvSpPr>
        <p:spPr bwMode="auto">
          <a:xfrm>
            <a:off x="1741489" y="115888"/>
            <a:ext cx="8675687"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800" b="1">
                <a:latin typeface="Times New Roman" panose="02020603050405020304" pitchFamily="18" charset="0"/>
              </a:rPr>
              <a:t>Luyện từ và câu:</a:t>
            </a:r>
          </a:p>
          <a:p>
            <a:pPr algn="ctr" fontAlgn="base">
              <a:spcBef>
                <a:spcPct val="50000"/>
              </a:spcBef>
              <a:spcAft>
                <a:spcPct val="0"/>
              </a:spcAft>
            </a:pPr>
            <a:r>
              <a:rPr lang="en-US" altLang="en-US" sz="2800" b="1">
                <a:latin typeface="Times New Roman" panose="02020603050405020304" pitchFamily="18" charset="0"/>
              </a:rPr>
              <a:t>Ôn tập về từ chỉ hoạt động, trạng thái. So sánh.</a:t>
            </a:r>
          </a:p>
        </p:txBody>
      </p:sp>
      <p:pic>
        <p:nvPicPr>
          <p:cNvPr id="355397" name="Picture 69" descr="1292411">
            <a:extLst>
              <a:ext uri="{FF2B5EF4-FFF2-40B4-BE49-F238E27FC236}">
                <a16:creationId xmlns:a16="http://schemas.microsoft.com/office/drawing/2014/main" id="{9B463CB0-4327-4F17-8C85-F97CE3ADD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0" y="1557339"/>
            <a:ext cx="324008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30">
            <a:extLst>
              <a:ext uri="{FF2B5EF4-FFF2-40B4-BE49-F238E27FC236}">
                <a16:creationId xmlns:a16="http://schemas.microsoft.com/office/drawing/2014/main" id="{286EA613-7817-47E3-8818-BBBF0A293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1" y="4076700"/>
            <a:ext cx="32416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box(in)">
                                      <p:cBhvr>
                                        <p:cTn id="7" dur="500"/>
                                        <p:tgtEl>
                                          <p:spTgt spid="7177"/>
                                        </p:tgtEl>
                                      </p:cBhvr>
                                    </p:animEffect>
                                  </p:childTnLst>
                                </p:cTn>
                              </p:par>
                              <p:par>
                                <p:cTn id="8" presetID="4" presetClass="entr" presetSubtype="16" fill="hold" nodeType="withEffect">
                                  <p:stCondLst>
                                    <p:cond delay="0"/>
                                  </p:stCondLst>
                                  <p:childTnLst>
                                    <p:set>
                                      <p:cBhvr>
                                        <p:cTn id="9" dur="1" fill="hold">
                                          <p:stCondLst>
                                            <p:cond delay="0"/>
                                          </p:stCondLst>
                                        </p:cTn>
                                        <p:tgtEl>
                                          <p:spTgt spid="355397"/>
                                        </p:tgtEl>
                                        <p:attrNameLst>
                                          <p:attrName>style.visibility</p:attrName>
                                        </p:attrNameLst>
                                      </p:cBhvr>
                                      <p:to>
                                        <p:strVal val="visible"/>
                                      </p:to>
                                    </p:set>
                                    <p:animEffect transition="in" filter="box(in)">
                                      <p:cBhvr>
                                        <p:cTn id="10" dur="500"/>
                                        <p:tgtEl>
                                          <p:spTgt spid="35539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58761">
                                            <p:bg/>
                                          </p:spTgt>
                                        </p:tgtEl>
                                        <p:attrNameLst>
                                          <p:attrName>style.visibility</p:attrName>
                                        </p:attrNameLst>
                                      </p:cBhvr>
                                      <p:to>
                                        <p:strVal val="visible"/>
                                      </p:to>
                                    </p:set>
                                    <p:animEffect transition="in" filter="checkerboard(across)">
                                      <p:cBhvr>
                                        <p:cTn id="15" dur="500"/>
                                        <p:tgtEl>
                                          <p:spTgt spid="358761">
                                            <p:bg/>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58761">
                                            <p:txEl>
                                              <p:pRg st="0" end="0"/>
                                            </p:txEl>
                                          </p:spTgt>
                                        </p:tgtEl>
                                        <p:attrNameLst>
                                          <p:attrName>style.visibility</p:attrName>
                                        </p:attrNameLst>
                                      </p:cBhvr>
                                      <p:to>
                                        <p:strVal val="visible"/>
                                      </p:to>
                                    </p:set>
                                    <p:animEffect transition="in" filter="checkerboard(across)">
                                      <p:cBhvr>
                                        <p:cTn id="18" dur="500"/>
                                        <p:tgtEl>
                                          <p:spTgt spid="35876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58763"/>
                                        </p:tgtEl>
                                        <p:attrNameLst>
                                          <p:attrName>style.visibility</p:attrName>
                                        </p:attrNameLst>
                                      </p:cBhvr>
                                      <p:to>
                                        <p:strVal val="visible"/>
                                      </p:to>
                                    </p:set>
                                    <p:animEffect transition="in" filter="checkerboard(across)">
                                      <p:cBhvr>
                                        <p:cTn id="23" dur="500"/>
                                        <p:tgtEl>
                                          <p:spTgt spid="358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761" grpId="0" build="allAtOnce" animBg="1"/>
      <p:bldP spid="3587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4C086923-E38C-405D-9633-8B99517C1E85}"/>
              </a:ext>
            </a:extLst>
          </p:cNvPr>
          <p:cNvSpPr txBox="1">
            <a:spLocks noChangeArrowheads="1"/>
          </p:cNvSpPr>
          <p:nvPr/>
        </p:nvSpPr>
        <p:spPr bwMode="auto">
          <a:xfrm>
            <a:off x="4440239" y="115888"/>
            <a:ext cx="3527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800" b="1" u="sng">
                <a:latin typeface="Times New Roman" panose="02020603050405020304" pitchFamily="18" charset="0"/>
              </a:rPr>
              <a:t>Luyện từ và câu</a:t>
            </a:r>
            <a:r>
              <a:rPr lang="en-US" altLang="en-US" sz="2800" b="1">
                <a:latin typeface="Times New Roman" panose="02020603050405020304" pitchFamily="18" charset="0"/>
              </a:rPr>
              <a:t>:</a:t>
            </a:r>
          </a:p>
        </p:txBody>
      </p:sp>
      <p:sp>
        <p:nvSpPr>
          <p:cNvPr id="8195" name="Text Box 5">
            <a:extLst>
              <a:ext uri="{FF2B5EF4-FFF2-40B4-BE49-F238E27FC236}">
                <a16:creationId xmlns:a16="http://schemas.microsoft.com/office/drawing/2014/main" id="{D06B6A2D-C63D-4C3C-AF5F-B20247A676C9}"/>
              </a:ext>
            </a:extLst>
          </p:cNvPr>
          <p:cNvSpPr txBox="1">
            <a:spLocks noChangeArrowheads="1"/>
          </p:cNvSpPr>
          <p:nvPr/>
        </p:nvSpPr>
        <p:spPr bwMode="auto">
          <a:xfrm>
            <a:off x="2135188" y="749301"/>
            <a:ext cx="8172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800" b="1">
                <a:latin typeface="Times New Roman" panose="02020603050405020304" pitchFamily="18" charset="0"/>
              </a:rPr>
              <a:t>Ôn tập về từ chỉ hoạt động, trạng thái. So sánh.</a:t>
            </a:r>
          </a:p>
        </p:txBody>
      </p:sp>
      <p:sp>
        <p:nvSpPr>
          <p:cNvPr id="55302" name="Text Box 6">
            <a:extLst>
              <a:ext uri="{FF2B5EF4-FFF2-40B4-BE49-F238E27FC236}">
                <a16:creationId xmlns:a16="http://schemas.microsoft.com/office/drawing/2014/main" id="{18CF09DD-0ECD-4037-9F0C-BA6DB08AD83B}"/>
              </a:ext>
            </a:extLst>
          </p:cNvPr>
          <p:cNvSpPr txBox="1">
            <a:spLocks noChangeArrowheads="1"/>
          </p:cNvSpPr>
          <p:nvPr/>
        </p:nvSpPr>
        <p:spPr bwMode="auto">
          <a:xfrm>
            <a:off x="1981201" y="1268413"/>
            <a:ext cx="10906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50000"/>
              </a:spcBef>
              <a:spcAft>
                <a:spcPct val="0"/>
              </a:spcAft>
            </a:pPr>
            <a:r>
              <a:rPr lang="en-US" altLang="en-US" sz="2800" i="1" u="sng">
                <a:solidFill>
                  <a:srgbClr val="990000"/>
                </a:solidFill>
                <a:latin typeface="Times New Roman" panose="02020603050405020304" pitchFamily="18" charset="0"/>
              </a:rPr>
              <a:t>Bài 2</a:t>
            </a:r>
            <a:r>
              <a:rPr lang="en-US" altLang="en-US" sz="2800" i="1">
                <a:solidFill>
                  <a:srgbClr val="990000"/>
                </a:solidFill>
                <a:latin typeface="Times New Roman" panose="02020603050405020304" pitchFamily="18" charset="0"/>
              </a:rPr>
              <a:t>:</a:t>
            </a:r>
          </a:p>
        </p:txBody>
      </p:sp>
      <p:sp>
        <p:nvSpPr>
          <p:cNvPr id="55303" name="Text Box 7">
            <a:extLst>
              <a:ext uri="{FF2B5EF4-FFF2-40B4-BE49-F238E27FC236}">
                <a16:creationId xmlns:a16="http://schemas.microsoft.com/office/drawing/2014/main" id="{FF029412-EB08-4436-85FA-4385053B58B1}"/>
              </a:ext>
            </a:extLst>
          </p:cNvPr>
          <p:cNvSpPr txBox="1">
            <a:spLocks noChangeArrowheads="1"/>
          </p:cNvSpPr>
          <p:nvPr/>
        </p:nvSpPr>
        <p:spPr bwMode="auto">
          <a:xfrm>
            <a:off x="3035301" y="1268413"/>
            <a:ext cx="72374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50000"/>
              </a:spcBef>
              <a:spcAft>
                <a:spcPct val="0"/>
              </a:spcAft>
            </a:pPr>
            <a:r>
              <a:rPr lang="en-US" altLang="en-US" sz="2800" i="1">
                <a:solidFill>
                  <a:srgbClr val="990000"/>
                </a:solidFill>
                <a:latin typeface="Times New Roman" panose="02020603050405020304" pitchFamily="18" charset="0"/>
              </a:rPr>
              <a:t>Trong các đoạn trích sau, những hoạt động nào được so sánh với nhau?</a:t>
            </a:r>
          </a:p>
        </p:txBody>
      </p:sp>
      <p:sp>
        <p:nvSpPr>
          <p:cNvPr id="55304" name="Text Box 8">
            <a:extLst>
              <a:ext uri="{FF2B5EF4-FFF2-40B4-BE49-F238E27FC236}">
                <a16:creationId xmlns:a16="http://schemas.microsoft.com/office/drawing/2014/main" id="{FBFDEE17-1A11-41A9-9483-06FF4F4D1C5C}"/>
              </a:ext>
            </a:extLst>
          </p:cNvPr>
          <p:cNvSpPr txBox="1">
            <a:spLocks noChangeArrowheads="1"/>
          </p:cNvSpPr>
          <p:nvPr/>
        </p:nvSpPr>
        <p:spPr bwMode="auto">
          <a:xfrm>
            <a:off x="1870075" y="2276475"/>
            <a:ext cx="411480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50000"/>
              </a:spcBef>
              <a:spcAft>
                <a:spcPct val="0"/>
              </a:spcAft>
            </a:pPr>
            <a:r>
              <a:rPr lang="en-US" altLang="en-US" sz="2500">
                <a:solidFill>
                  <a:srgbClr val="0000FF"/>
                </a:solidFill>
                <a:latin typeface="Times New Roman" panose="02020603050405020304" pitchFamily="18" charset="0"/>
              </a:rPr>
              <a:t>a) Con trâu đen lông mượt</a:t>
            </a:r>
          </a:p>
          <a:p>
            <a:pPr eaLnBrk="0" fontAlgn="base" hangingPunct="0">
              <a:spcBef>
                <a:spcPct val="50000"/>
              </a:spcBef>
              <a:spcAft>
                <a:spcPct val="0"/>
              </a:spcAft>
            </a:pPr>
            <a:r>
              <a:rPr lang="en-US" altLang="en-US" sz="2500">
                <a:solidFill>
                  <a:srgbClr val="0000FF"/>
                </a:solidFill>
                <a:latin typeface="Times New Roman" panose="02020603050405020304" pitchFamily="18" charset="0"/>
              </a:rPr>
              <a:t>    Cái sừng nó vênh vênh</a:t>
            </a:r>
          </a:p>
          <a:p>
            <a:pPr eaLnBrk="0" fontAlgn="base" hangingPunct="0">
              <a:spcBef>
                <a:spcPct val="50000"/>
              </a:spcBef>
              <a:spcAft>
                <a:spcPct val="0"/>
              </a:spcAft>
            </a:pPr>
            <a:r>
              <a:rPr lang="en-US" altLang="en-US" sz="2500">
                <a:solidFill>
                  <a:srgbClr val="0000FF"/>
                </a:solidFill>
                <a:latin typeface="Times New Roman" panose="02020603050405020304" pitchFamily="18" charset="0"/>
              </a:rPr>
              <a:t>    Nó cao lớn lênh khênh</a:t>
            </a:r>
          </a:p>
          <a:p>
            <a:pPr eaLnBrk="0" fontAlgn="base" hangingPunct="0">
              <a:spcBef>
                <a:spcPct val="50000"/>
              </a:spcBef>
              <a:spcAft>
                <a:spcPct val="0"/>
              </a:spcAft>
            </a:pPr>
            <a:r>
              <a:rPr lang="en-US" altLang="en-US" sz="2500">
                <a:solidFill>
                  <a:srgbClr val="0000FF"/>
                </a:solidFill>
                <a:latin typeface="Times New Roman" panose="02020603050405020304" pitchFamily="18" charset="0"/>
              </a:rPr>
              <a:t>    Chân đi như đập đất.</a:t>
            </a:r>
          </a:p>
          <a:p>
            <a:pPr eaLnBrk="0" fontAlgn="base" hangingPunct="0">
              <a:spcBef>
                <a:spcPct val="50000"/>
              </a:spcBef>
              <a:spcAft>
                <a:spcPct val="0"/>
              </a:spcAft>
            </a:pPr>
            <a:r>
              <a:rPr lang="en-US" altLang="en-US" sz="2100" b="1">
                <a:solidFill>
                  <a:srgbClr val="0000FF"/>
                </a:solidFill>
                <a:latin typeface="Times New Roman" panose="02020603050405020304" pitchFamily="18" charset="0"/>
              </a:rPr>
              <a:t>                       </a:t>
            </a:r>
            <a:r>
              <a:rPr lang="en-US" altLang="en-US" sz="1900" b="1">
                <a:solidFill>
                  <a:srgbClr val="0000FF"/>
                </a:solidFill>
                <a:latin typeface="Times New Roman" panose="02020603050405020304" pitchFamily="18" charset="0"/>
              </a:rPr>
              <a:t>TRầN ĐĂNG KHOA</a:t>
            </a:r>
          </a:p>
        </p:txBody>
      </p:sp>
      <p:sp>
        <p:nvSpPr>
          <p:cNvPr id="55305" name="Text Box 9">
            <a:extLst>
              <a:ext uri="{FF2B5EF4-FFF2-40B4-BE49-F238E27FC236}">
                <a16:creationId xmlns:a16="http://schemas.microsoft.com/office/drawing/2014/main" id="{AF86781A-7675-47B0-9A41-4FF6AA1AF476}"/>
              </a:ext>
            </a:extLst>
          </p:cNvPr>
          <p:cNvSpPr txBox="1">
            <a:spLocks noChangeArrowheads="1"/>
          </p:cNvSpPr>
          <p:nvPr/>
        </p:nvSpPr>
        <p:spPr bwMode="auto">
          <a:xfrm>
            <a:off x="6518275" y="2349500"/>
            <a:ext cx="411480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50000"/>
              </a:spcBef>
              <a:spcAft>
                <a:spcPct val="0"/>
              </a:spcAft>
            </a:pPr>
            <a:r>
              <a:rPr lang="en-US" altLang="en-US" sz="2500">
                <a:solidFill>
                  <a:srgbClr val="0000FF"/>
                </a:solidFill>
                <a:latin typeface="Times New Roman" panose="02020603050405020304" pitchFamily="18" charset="0"/>
              </a:rPr>
              <a:t>b) Cau cao, cao mãi</a:t>
            </a:r>
          </a:p>
          <a:p>
            <a:pPr eaLnBrk="0" fontAlgn="base" hangingPunct="0">
              <a:spcBef>
                <a:spcPct val="50000"/>
              </a:spcBef>
              <a:spcAft>
                <a:spcPct val="0"/>
              </a:spcAft>
            </a:pPr>
            <a:r>
              <a:rPr lang="en-US" altLang="en-US" sz="2500">
                <a:solidFill>
                  <a:srgbClr val="0000FF"/>
                </a:solidFill>
                <a:latin typeface="Times New Roman" panose="02020603050405020304" pitchFamily="18" charset="0"/>
              </a:rPr>
              <a:t>    Tàu vươn giữa trời</a:t>
            </a:r>
          </a:p>
          <a:p>
            <a:pPr eaLnBrk="0" fontAlgn="base" hangingPunct="0">
              <a:spcBef>
                <a:spcPct val="50000"/>
              </a:spcBef>
              <a:spcAft>
                <a:spcPct val="0"/>
              </a:spcAft>
            </a:pPr>
            <a:r>
              <a:rPr lang="en-US" altLang="en-US" sz="2500">
                <a:solidFill>
                  <a:srgbClr val="0000FF"/>
                </a:solidFill>
                <a:latin typeface="Times New Roman" panose="02020603050405020304" pitchFamily="18" charset="0"/>
              </a:rPr>
              <a:t>     Như tay ai vẫy</a:t>
            </a:r>
          </a:p>
          <a:p>
            <a:pPr eaLnBrk="0" fontAlgn="base" hangingPunct="0">
              <a:spcBef>
                <a:spcPct val="50000"/>
              </a:spcBef>
              <a:spcAft>
                <a:spcPct val="0"/>
              </a:spcAft>
            </a:pPr>
            <a:r>
              <a:rPr lang="en-US" altLang="en-US" sz="2500">
                <a:solidFill>
                  <a:srgbClr val="0000FF"/>
                </a:solidFill>
                <a:latin typeface="Times New Roman" panose="02020603050405020304" pitchFamily="18" charset="0"/>
              </a:rPr>
              <a:t>     Hứng làn mưa rơi.</a:t>
            </a:r>
          </a:p>
          <a:p>
            <a:pPr eaLnBrk="0" fontAlgn="base" hangingPunct="0">
              <a:spcBef>
                <a:spcPct val="50000"/>
              </a:spcBef>
              <a:spcAft>
                <a:spcPct val="0"/>
              </a:spcAft>
            </a:pPr>
            <a:r>
              <a:rPr lang="en-US" altLang="en-US" sz="2100" b="1">
                <a:solidFill>
                  <a:srgbClr val="0000FF"/>
                </a:solidFill>
                <a:latin typeface="Times New Roman" panose="02020603050405020304" pitchFamily="18" charset="0"/>
              </a:rPr>
              <a:t>                       </a:t>
            </a:r>
            <a:r>
              <a:rPr lang="en-US" altLang="en-US" sz="1900" b="1">
                <a:solidFill>
                  <a:srgbClr val="0000FF"/>
                </a:solidFill>
                <a:latin typeface="Times New Roman" panose="02020603050405020304" pitchFamily="18" charset="0"/>
              </a:rPr>
              <a:t>Ngô viết dinh</a:t>
            </a:r>
          </a:p>
        </p:txBody>
      </p:sp>
      <p:sp>
        <p:nvSpPr>
          <p:cNvPr id="55306" name="Text Box 10">
            <a:extLst>
              <a:ext uri="{FF2B5EF4-FFF2-40B4-BE49-F238E27FC236}">
                <a16:creationId xmlns:a16="http://schemas.microsoft.com/office/drawing/2014/main" id="{8CCDF360-0915-4D3C-B6B3-D65B4A7C4659}"/>
              </a:ext>
            </a:extLst>
          </p:cNvPr>
          <p:cNvSpPr txBox="1">
            <a:spLocks noChangeArrowheads="1"/>
          </p:cNvSpPr>
          <p:nvPr/>
        </p:nvSpPr>
        <p:spPr bwMode="auto">
          <a:xfrm>
            <a:off x="1703388" y="5051425"/>
            <a:ext cx="8839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50000"/>
              </a:spcBef>
              <a:spcAft>
                <a:spcPct val="0"/>
              </a:spcAft>
            </a:pPr>
            <a:r>
              <a:rPr lang="en-US" altLang="en-US" sz="2400">
                <a:solidFill>
                  <a:srgbClr val="0000FF"/>
                </a:solidFill>
                <a:latin typeface="Times New Roman" panose="02020603050405020304" pitchFamily="18" charset="0"/>
              </a:rPr>
              <a:t>c) Xuồng con đậu quanh thuyền lớn giống như đàn con nằm quanh bụng mẹ. Khi có gió, thuyền mẹ cót két rên rỉ, đám xuồng con lại húc húc vào mạn thuyền mẹ như đòi bú tí.</a:t>
            </a:r>
          </a:p>
          <a:p>
            <a:pPr eaLnBrk="0" fontAlgn="base" hangingPunct="0">
              <a:spcBef>
                <a:spcPct val="50000"/>
              </a:spcBef>
              <a:spcAft>
                <a:spcPct val="0"/>
              </a:spcAft>
            </a:pPr>
            <a:r>
              <a:rPr lang="en-US" altLang="en-US" sz="2400">
                <a:solidFill>
                  <a:srgbClr val="0000FF"/>
                </a:solidFill>
                <a:latin typeface="Times New Roman" panose="02020603050405020304" pitchFamily="18" charset="0"/>
              </a:rPr>
              <a:t>                                                                               </a:t>
            </a:r>
            <a:r>
              <a:rPr lang="en-US" altLang="en-US" sz="2400" b="1">
                <a:solidFill>
                  <a:srgbClr val="0000FF"/>
                </a:solidFill>
                <a:latin typeface="Times New Roman" panose="02020603050405020304" pitchFamily="18" charset="0"/>
              </a:rPr>
              <a:t>Võ QuảNG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diamond(in)">
                                      <p:cBhvr>
                                        <p:cTn id="7" dur="500"/>
                                        <p:tgtEl>
                                          <p:spTgt spid="55302"/>
                                        </p:tgtEl>
                                      </p:cBhvr>
                                    </p:animEffect>
                                  </p:childTnLst>
                                </p:cTn>
                              </p:par>
                            </p:childTnLst>
                          </p:cTn>
                        </p:par>
                        <p:par>
                          <p:cTn id="8" fill="hold" nodeType="afterGroup">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55303"/>
                                        </p:tgtEl>
                                        <p:attrNameLst>
                                          <p:attrName>style.visibility</p:attrName>
                                        </p:attrNameLst>
                                      </p:cBhvr>
                                      <p:to>
                                        <p:strVal val="visible"/>
                                      </p:to>
                                    </p:set>
                                    <p:animEffect transition="in" filter="wheel(4)">
                                      <p:cBhvr>
                                        <p:cTn id="11" dur="500"/>
                                        <p:tgtEl>
                                          <p:spTgt spid="5530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55304"/>
                                        </p:tgtEl>
                                        <p:attrNameLst>
                                          <p:attrName>style.visibility</p:attrName>
                                        </p:attrNameLst>
                                      </p:cBhvr>
                                      <p:to>
                                        <p:strVal val="visible"/>
                                      </p:to>
                                    </p:set>
                                    <p:animEffect transition="in" filter="wheel(4)">
                                      <p:cBhvr>
                                        <p:cTn id="16" dur="500"/>
                                        <p:tgtEl>
                                          <p:spTgt spid="55304"/>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55305"/>
                                        </p:tgtEl>
                                        <p:attrNameLst>
                                          <p:attrName>style.visibility</p:attrName>
                                        </p:attrNameLst>
                                      </p:cBhvr>
                                      <p:to>
                                        <p:strVal val="visible"/>
                                      </p:to>
                                    </p:set>
                                    <p:animEffect transition="in" filter="wheel(4)">
                                      <p:cBhvr>
                                        <p:cTn id="19" dur="500"/>
                                        <p:tgtEl>
                                          <p:spTgt spid="55305"/>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55306"/>
                                        </p:tgtEl>
                                        <p:attrNameLst>
                                          <p:attrName>style.visibility</p:attrName>
                                        </p:attrNameLst>
                                      </p:cBhvr>
                                      <p:to>
                                        <p:strVal val="visible"/>
                                      </p:to>
                                    </p:set>
                                    <p:animEffect transition="in" filter="wheel(4)">
                                      <p:cBhvr>
                                        <p:cTn id="22" dur="500"/>
                                        <p:tgtEl>
                                          <p:spTgt spid="55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P spid="55303" grpId="0"/>
      <p:bldP spid="55304" grpId="0"/>
      <p:bldP spid="55305" grpId="0"/>
      <p:bldP spid="553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hinh">
            <a:extLst>
              <a:ext uri="{FF2B5EF4-FFF2-40B4-BE49-F238E27FC236}">
                <a16:creationId xmlns:a16="http://schemas.microsoft.com/office/drawing/2014/main" id="{3E922E76-2D56-45C8-8030-024F3FD66AC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71588" y="0"/>
            <a:ext cx="9906001"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a:extLst>
              <a:ext uri="{FF2B5EF4-FFF2-40B4-BE49-F238E27FC236}">
                <a16:creationId xmlns:a16="http://schemas.microsoft.com/office/drawing/2014/main" id="{275EB7A8-3097-48B8-A55E-787F466AF5C7}"/>
              </a:ext>
            </a:extLst>
          </p:cNvPr>
          <p:cNvSpPr txBox="1">
            <a:spLocks noChangeArrowheads="1"/>
          </p:cNvSpPr>
          <p:nvPr/>
        </p:nvSpPr>
        <p:spPr bwMode="auto">
          <a:xfrm>
            <a:off x="3505200" y="228601"/>
            <a:ext cx="53292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0"/>
              </a:spcBef>
              <a:spcAft>
                <a:spcPct val="0"/>
              </a:spcAft>
            </a:pPr>
            <a:endParaRPr lang="en-US" altLang="en-US" sz="2800" b="1" i="1">
              <a:solidFill>
                <a:srgbClr val="CC3300"/>
              </a:solidFill>
              <a:latin typeface="Times New Roman" panose="02020603050405020304" pitchFamily="18" charset="0"/>
            </a:endParaRPr>
          </a:p>
          <a:p>
            <a:pPr algn="ctr" fontAlgn="base">
              <a:spcBef>
                <a:spcPct val="0"/>
              </a:spcBef>
              <a:spcAft>
                <a:spcPct val="0"/>
              </a:spcAft>
            </a:pPr>
            <a:r>
              <a:rPr lang="en-US" altLang="en-US" b="1" i="1">
                <a:solidFill>
                  <a:srgbClr val="CC3300"/>
                </a:solidFill>
                <a:latin typeface="Times New Roman" panose="02020603050405020304" pitchFamily="18" charset="0"/>
              </a:rPr>
              <a:t>THẢO LUẬN NHÓM ĐÔI</a:t>
            </a:r>
          </a:p>
          <a:p>
            <a:pPr algn="ctr" fontAlgn="base">
              <a:spcBef>
                <a:spcPct val="0"/>
              </a:spcBef>
              <a:spcAft>
                <a:spcPct val="0"/>
              </a:spcAft>
            </a:pPr>
            <a:endParaRPr lang="en-US" altLang="en-US" sz="2000" b="1" i="1">
              <a:solidFill>
                <a:srgbClr val="C0504D"/>
              </a:solidFill>
              <a:latin typeface="Times New Roman" panose="02020603050405020304" pitchFamily="18" charset="0"/>
            </a:endParaRPr>
          </a:p>
          <a:p>
            <a:pPr algn="ctr" fontAlgn="base">
              <a:spcBef>
                <a:spcPct val="0"/>
              </a:spcBef>
              <a:spcAft>
                <a:spcPct val="0"/>
              </a:spcAft>
            </a:pPr>
            <a:endParaRPr lang="en-US" altLang="en-US" sz="2400" b="1" i="1">
              <a:solidFill>
                <a:srgbClr val="00FF00"/>
              </a:solidFill>
              <a:latin typeface="Times New Roman" panose="02020603050405020304" pitchFamily="18" charset="0"/>
            </a:endParaRPr>
          </a:p>
        </p:txBody>
      </p:sp>
      <p:pic>
        <p:nvPicPr>
          <p:cNvPr id="9220" name="Picture 7" descr="hinh">
            <a:extLst>
              <a:ext uri="{FF2B5EF4-FFF2-40B4-BE49-F238E27FC236}">
                <a16:creationId xmlns:a16="http://schemas.microsoft.com/office/drawing/2014/main" id="{22CCA94B-37E3-4835-ABA3-4DC3BF551CF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3810000"/>
            <a:ext cx="914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descr="0035-1">
            <a:extLst>
              <a:ext uri="{FF2B5EF4-FFF2-40B4-BE49-F238E27FC236}">
                <a16:creationId xmlns:a16="http://schemas.microsoft.com/office/drawing/2014/main" id="{9AE2C805-96A4-4EF8-BA0B-387044C864B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33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0035-1">
            <a:extLst>
              <a:ext uri="{FF2B5EF4-FFF2-40B4-BE49-F238E27FC236}">
                <a16:creationId xmlns:a16="http://schemas.microsoft.com/office/drawing/2014/main" id="{BE34AB98-2433-49F0-BEC8-35F671E07F8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429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0" descr="0035-1">
            <a:extLst>
              <a:ext uri="{FF2B5EF4-FFF2-40B4-BE49-F238E27FC236}">
                <a16:creationId xmlns:a16="http://schemas.microsoft.com/office/drawing/2014/main" id="{0ACF42A0-5850-471F-B98D-0964A74D816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74275" y="6858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1" descr="0035-1">
            <a:extLst>
              <a:ext uri="{FF2B5EF4-FFF2-40B4-BE49-F238E27FC236}">
                <a16:creationId xmlns:a16="http://schemas.microsoft.com/office/drawing/2014/main" id="{42D42DE9-321C-414B-A9DC-787EEE283F5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3048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10">
            <a:extLst>
              <a:ext uri="{FF2B5EF4-FFF2-40B4-BE49-F238E27FC236}">
                <a16:creationId xmlns:a16="http://schemas.microsoft.com/office/drawing/2014/main" id="{F0A9A2BC-FBDF-44E8-8C81-5185EFA39FCF}"/>
              </a:ext>
            </a:extLst>
          </p:cNvPr>
          <p:cNvSpPr>
            <a:spLocks noChangeArrowheads="1"/>
          </p:cNvSpPr>
          <p:nvPr/>
        </p:nvSpPr>
        <p:spPr bwMode="auto">
          <a:xfrm>
            <a:off x="3810000" y="1066800"/>
            <a:ext cx="5588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rgbClr val="FF0000"/>
                </a:solidFill>
                <a:latin typeface=".VnAristote" panose="020B7200000000000000" pitchFamily="34" charset="0"/>
              </a:defRPr>
            </a:lvl1pPr>
            <a:lvl2pPr marL="66675" indent="-63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lvl="1" fontAlgn="base">
              <a:spcBef>
                <a:spcPct val="0"/>
              </a:spcBef>
              <a:spcAft>
                <a:spcPct val="0"/>
              </a:spcAft>
            </a:pPr>
            <a:r>
              <a:rPr lang="en-US" altLang="en-US" sz="2000" b="1" i="1">
                <a:solidFill>
                  <a:prstClr val="black"/>
                </a:solidFill>
                <a:latin typeface="Times New Roman" panose="02020603050405020304" pitchFamily="18" charset="0"/>
                <a:cs typeface="Times New Roman" panose="02020603050405020304" pitchFamily="18" charset="0"/>
              </a:rPr>
              <a:t>Gạch chân những hoạt động được so sánh với nhau trong các đoạn trích và trả lời nội dung những ô trống phía dưới.</a:t>
            </a:r>
          </a:p>
          <a:p>
            <a:pPr lvl="1" fontAlgn="base">
              <a:spcBef>
                <a:spcPct val="0"/>
              </a:spcBef>
              <a:spcAft>
                <a:spcPct val="0"/>
              </a:spcAft>
            </a:pPr>
            <a:endParaRPr lang="en-US" altLang="en-US" sz="2400" b="1">
              <a:solidFill>
                <a:prstClr val="black"/>
              </a:solidFill>
              <a:latin typeface="Arial" panose="020B0604020202020204" pitchFamily="34" charset="0"/>
            </a:endParaRPr>
          </a:p>
          <a:p>
            <a:pPr lvl="1" fontAlgn="base">
              <a:spcBef>
                <a:spcPct val="0"/>
              </a:spcBef>
              <a:spcAft>
                <a:spcPct val="0"/>
              </a:spcAft>
            </a:pPr>
            <a:endParaRPr lang="en-US" altLang="en-US" sz="2400" b="1">
              <a:solidFill>
                <a:prstClr val="black"/>
              </a:solidFill>
              <a:latin typeface="Arial" panose="020B0604020202020204" pitchFamily="34" charset="0"/>
            </a:endParaRPr>
          </a:p>
        </p:txBody>
      </p:sp>
      <p:sp>
        <p:nvSpPr>
          <p:cNvPr id="9226" name="TextBox 14">
            <a:extLst>
              <a:ext uri="{FF2B5EF4-FFF2-40B4-BE49-F238E27FC236}">
                <a16:creationId xmlns:a16="http://schemas.microsoft.com/office/drawing/2014/main" id="{8CCDBB9A-6057-4CB5-A372-AD1B93EBA07A}"/>
              </a:ext>
            </a:extLst>
          </p:cNvPr>
          <p:cNvSpPr txBox="1">
            <a:spLocks noChangeArrowheads="1"/>
          </p:cNvSpPr>
          <p:nvPr/>
        </p:nvSpPr>
        <p:spPr bwMode="auto">
          <a:xfrm>
            <a:off x="3810000" y="4800601"/>
            <a:ext cx="464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rgbClr val="FF0000"/>
                </a:solidFill>
                <a:latin typeface=".VnAristote" panose="020B7200000000000000" pitchFamily="34" charset="0"/>
              </a:defRPr>
            </a:lvl1pPr>
            <a:lvl2pPr marL="66675" indent="-63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lvl="1" algn="ctr" fontAlgn="base">
              <a:spcBef>
                <a:spcPct val="0"/>
              </a:spcBef>
              <a:spcAft>
                <a:spcPct val="0"/>
              </a:spcAft>
            </a:pPr>
            <a:r>
              <a:rPr lang="en-US" altLang="en-US" sz="2400" b="1">
                <a:solidFill>
                  <a:srgbClr val="C00000"/>
                </a:solidFill>
                <a:latin typeface="Arial" panose="020B0604020202020204" pitchFamily="34" charset="0"/>
              </a:rPr>
              <a:t>   Tổ 1, tổ 2: câu a </a:t>
            </a:r>
          </a:p>
          <a:p>
            <a:pPr lvl="1" algn="ctr" fontAlgn="base">
              <a:spcBef>
                <a:spcPct val="0"/>
              </a:spcBef>
              <a:spcAft>
                <a:spcPct val="0"/>
              </a:spcAft>
            </a:pPr>
            <a:r>
              <a:rPr lang="en-US" altLang="en-US" sz="2400" b="1">
                <a:solidFill>
                  <a:srgbClr val="C00000"/>
                </a:solidFill>
                <a:latin typeface="Arial" panose="020B0604020202020204" pitchFamily="34" charset="0"/>
              </a:rPr>
              <a:t>   Tổ 3, tổ 4: câu b</a:t>
            </a:r>
          </a:p>
        </p:txBody>
      </p:sp>
      <p:graphicFrame>
        <p:nvGraphicFramePr>
          <p:cNvPr id="16" name="Group 80">
            <a:extLst>
              <a:ext uri="{FF2B5EF4-FFF2-40B4-BE49-F238E27FC236}">
                <a16:creationId xmlns:a16="http://schemas.microsoft.com/office/drawing/2014/main" id="{4F15D72A-A9F4-4369-BDD2-9CBBCD269DCA}"/>
              </a:ext>
            </a:extLst>
          </p:cNvPr>
          <p:cNvGraphicFramePr>
            <a:graphicFrameLocks noGrp="1"/>
          </p:cNvGraphicFramePr>
          <p:nvPr/>
        </p:nvGraphicFramePr>
        <p:xfrm>
          <a:off x="3657600" y="2209800"/>
          <a:ext cx="5486400" cy="1098550"/>
        </p:xfrm>
        <a:graphic>
          <a:graphicData uri="http://schemas.openxmlformats.org/drawingml/2006/table">
            <a:tbl>
              <a:tblPr/>
              <a:tblGrid>
                <a:gridCol w="1371600">
                  <a:extLst>
                    <a:ext uri="{9D8B030D-6E8A-4147-A177-3AD203B41FA5}">
                      <a16:colId xmlns:a16="http://schemas.microsoft.com/office/drawing/2014/main" val="20000"/>
                    </a:ext>
                  </a:extLst>
                </a:gridCol>
                <a:gridCol w="1516063">
                  <a:extLst>
                    <a:ext uri="{9D8B030D-6E8A-4147-A177-3AD203B41FA5}">
                      <a16:colId xmlns:a16="http://schemas.microsoft.com/office/drawing/2014/main" val="20001"/>
                    </a:ext>
                  </a:extLst>
                </a:gridCol>
                <a:gridCol w="1096962">
                  <a:extLst>
                    <a:ext uri="{9D8B030D-6E8A-4147-A177-3AD203B41FA5}">
                      <a16:colId xmlns:a16="http://schemas.microsoft.com/office/drawing/2014/main" val="20002"/>
                    </a:ext>
                  </a:extLst>
                </a:gridCol>
                <a:gridCol w="1501775">
                  <a:extLst>
                    <a:ext uri="{9D8B030D-6E8A-4147-A177-3AD203B41FA5}">
                      <a16:colId xmlns:a16="http://schemas.microsoft.com/office/drawing/2014/main" val="20003"/>
                    </a:ext>
                  </a:extLst>
                </a:gridCol>
              </a:tblGrid>
              <a:tr h="70167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Sự vật, con vật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Hoạt động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Từ         so sánh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Hoạt động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87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a:t>
                      </a:r>
                      <a:endParaRPr kumimoji="0" lang="vi-VN" sz="20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a:t>
                      </a:r>
                      <a:endParaRPr kumimoji="0" lang="vi-VN" sz="20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a:t>
                      </a:r>
                      <a:endParaRPr kumimoji="0" lang="vi-VN" sz="20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a:t>
                      </a:r>
                      <a:endParaRPr kumimoji="0" lang="vi-VN" sz="20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6">
            <a:extLst>
              <a:ext uri="{FF2B5EF4-FFF2-40B4-BE49-F238E27FC236}">
                <a16:creationId xmlns:a16="http://schemas.microsoft.com/office/drawing/2014/main" id="{9EA94C85-E495-44AC-A01C-9E8D41492496}"/>
              </a:ext>
            </a:extLst>
          </p:cNvPr>
          <p:cNvSpPr txBox="1">
            <a:spLocks noChangeArrowheads="1"/>
          </p:cNvSpPr>
          <p:nvPr/>
        </p:nvSpPr>
        <p:spPr bwMode="auto">
          <a:xfrm>
            <a:off x="1919289" y="1196975"/>
            <a:ext cx="85693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800" i="1" u="sng">
                <a:solidFill>
                  <a:srgbClr val="990000"/>
                </a:solidFill>
                <a:latin typeface="Times New Roman" panose="02020603050405020304" pitchFamily="18" charset="0"/>
                <a:cs typeface="Times New Roman" panose="02020603050405020304" pitchFamily="18" charset="0"/>
              </a:rPr>
              <a:t>Bài 2</a:t>
            </a:r>
            <a:r>
              <a:rPr lang="en-US" altLang="en-US" sz="2800" i="1">
                <a:solidFill>
                  <a:srgbClr val="990000"/>
                </a:solidFill>
                <a:latin typeface="Times New Roman" panose="02020603050405020304" pitchFamily="18" charset="0"/>
                <a:cs typeface="Times New Roman" panose="02020603050405020304" pitchFamily="18" charset="0"/>
              </a:rPr>
              <a:t>: Trong đoạn trích sau, những hoạt động nào được so sánh với nhau?</a:t>
            </a:r>
          </a:p>
        </p:txBody>
      </p:sp>
      <p:sp>
        <p:nvSpPr>
          <p:cNvPr id="10243" name="Text Box 27">
            <a:extLst>
              <a:ext uri="{FF2B5EF4-FFF2-40B4-BE49-F238E27FC236}">
                <a16:creationId xmlns:a16="http://schemas.microsoft.com/office/drawing/2014/main" id="{71C23B7A-3CF4-4F2D-A54E-C48C54881679}"/>
              </a:ext>
            </a:extLst>
          </p:cNvPr>
          <p:cNvSpPr txBox="1">
            <a:spLocks noChangeArrowheads="1"/>
          </p:cNvSpPr>
          <p:nvPr/>
        </p:nvSpPr>
        <p:spPr bwMode="auto">
          <a:xfrm>
            <a:off x="4367213" y="2133601"/>
            <a:ext cx="4775200"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fontAlgn="base">
              <a:spcBef>
                <a:spcPct val="50000"/>
              </a:spcBef>
              <a:spcAft>
                <a:spcPct val="0"/>
              </a:spcAft>
            </a:pPr>
            <a:r>
              <a:rPr lang="en-US" altLang="en-US" sz="2600" i="1">
                <a:solidFill>
                  <a:srgbClr val="0000FF"/>
                </a:solidFill>
                <a:latin typeface="Times New Roman" panose="02020603050405020304" pitchFamily="18" charset="0"/>
                <a:cs typeface="Times New Roman" panose="02020603050405020304" pitchFamily="18" charset="0"/>
              </a:rPr>
              <a:t>a/ Con trâu đen lông mượt</a:t>
            </a:r>
          </a:p>
          <a:p>
            <a:pPr fontAlgn="base">
              <a:spcBef>
                <a:spcPct val="50000"/>
              </a:spcBef>
              <a:spcAft>
                <a:spcPct val="0"/>
              </a:spcAft>
            </a:pPr>
            <a:r>
              <a:rPr lang="en-US" altLang="en-US" sz="2600" i="1">
                <a:solidFill>
                  <a:srgbClr val="0000FF"/>
                </a:solidFill>
                <a:latin typeface="Times New Roman" panose="02020603050405020304" pitchFamily="18" charset="0"/>
                <a:cs typeface="Times New Roman" panose="02020603050405020304" pitchFamily="18" charset="0"/>
              </a:rPr>
              <a:t>    Cái sừng nó vênh vênh</a:t>
            </a:r>
          </a:p>
          <a:p>
            <a:pPr fontAlgn="base">
              <a:spcBef>
                <a:spcPct val="50000"/>
              </a:spcBef>
              <a:spcAft>
                <a:spcPct val="0"/>
              </a:spcAft>
            </a:pPr>
            <a:r>
              <a:rPr lang="en-US" altLang="en-US" sz="2600" i="1">
                <a:solidFill>
                  <a:srgbClr val="0000FF"/>
                </a:solidFill>
                <a:latin typeface="Times New Roman" panose="02020603050405020304" pitchFamily="18" charset="0"/>
                <a:cs typeface="Times New Roman" panose="02020603050405020304" pitchFamily="18" charset="0"/>
              </a:rPr>
              <a:t>    Nó cao lớn lênh khênh</a:t>
            </a:r>
          </a:p>
          <a:p>
            <a:pPr fontAlgn="base">
              <a:spcBef>
                <a:spcPct val="50000"/>
              </a:spcBef>
              <a:spcAft>
                <a:spcPct val="0"/>
              </a:spcAft>
            </a:pPr>
            <a:r>
              <a:rPr lang="en-US" altLang="en-US" sz="2600" i="1">
                <a:solidFill>
                  <a:srgbClr val="0000FF"/>
                </a:solidFill>
                <a:latin typeface="Times New Roman" panose="02020603050405020304" pitchFamily="18" charset="0"/>
                <a:cs typeface="Times New Roman" panose="02020603050405020304" pitchFamily="18" charset="0"/>
              </a:rPr>
              <a:t>    Chân đi như đập đất.</a:t>
            </a:r>
            <a:br>
              <a:rPr lang="en-US" altLang="en-US" sz="2600" i="1">
                <a:solidFill>
                  <a:srgbClr val="0000FF"/>
                </a:solidFill>
                <a:latin typeface="Times New Roman" panose="02020603050405020304" pitchFamily="18" charset="0"/>
                <a:cs typeface="Times New Roman" panose="02020603050405020304" pitchFamily="18" charset="0"/>
              </a:rPr>
            </a:br>
            <a:r>
              <a:rPr lang="en-US" altLang="en-US" sz="2600" i="1">
                <a:solidFill>
                  <a:srgbClr val="0000FF"/>
                </a:solidFill>
                <a:latin typeface="Times New Roman" panose="02020603050405020304" pitchFamily="18" charset="0"/>
                <a:cs typeface="Times New Roman" panose="02020603050405020304" pitchFamily="18" charset="0"/>
              </a:rPr>
              <a:t>               </a:t>
            </a:r>
            <a:r>
              <a:rPr lang="en-US" altLang="en-US" sz="2000" b="1" i="1">
                <a:solidFill>
                  <a:prstClr val="black"/>
                </a:solidFill>
                <a:latin typeface="Times New Roman" panose="02020603050405020304" pitchFamily="18" charset="0"/>
                <a:cs typeface="Times New Roman" panose="02020603050405020304" pitchFamily="18" charset="0"/>
              </a:rPr>
              <a:t>Trần Đăng Khoa</a:t>
            </a:r>
          </a:p>
        </p:txBody>
      </p:sp>
      <p:cxnSp>
        <p:nvCxnSpPr>
          <p:cNvPr id="29" name="Straight Connector 28">
            <a:extLst>
              <a:ext uri="{FF2B5EF4-FFF2-40B4-BE49-F238E27FC236}">
                <a16:creationId xmlns:a16="http://schemas.microsoft.com/office/drawing/2014/main" id="{9CC63E55-9D1E-44C5-A838-6CBF7A961688}"/>
              </a:ext>
            </a:extLst>
          </p:cNvPr>
          <p:cNvCxnSpPr/>
          <p:nvPr/>
        </p:nvCxnSpPr>
        <p:spPr>
          <a:xfrm>
            <a:off x="5499100" y="4365625"/>
            <a:ext cx="3810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4AADB1-8569-4718-8E0D-16D7C8EAD4D1}"/>
              </a:ext>
            </a:extLst>
          </p:cNvPr>
          <p:cNvCxnSpPr/>
          <p:nvPr/>
        </p:nvCxnSpPr>
        <p:spPr>
          <a:xfrm>
            <a:off x="6527801" y="4365625"/>
            <a:ext cx="936625"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44078" name="Group 46">
            <a:extLst>
              <a:ext uri="{FF2B5EF4-FFF2-40B4-BE49-F238E27FC236}">
                <a16:creationId xmlns:a16="http://schemas.microsoft.com/office/drawing/2014/main" id="{24EA54A7-92FC-4D54-BD20-BD95B18D9909}"/>
              </a:ext>
            </a:extLst>
          </p:cNvPr>
          <p:cNvGraphicFramePr>
            <a:graphicFrameLocks noGrp="1"/>
          </p:cNvGraphicFramePr>
          <p:nvPr/>
        </p:nvGraphicFramePr>
        <p:xfrm>
          <a:off x="2063750" y="5084763"/>
          <a:ext cx="8280400" cy="1568450"/>
        </p:xfrm>
        <a:graphic>
          <a:graphicData uri="http://schemas.openxmlformats.org/drawingml/2006/table">
            <a:tbl>
              <a:tblPr/>
              <a:tblGrid>
                <a:gridCol w="296386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568450">
                  <a:extLst>
                    <a:ext uri="{9D8B030D-6E8A-4147-A177-3AD203B41FA5}">
                      <a16:colId xmlns:a16="http://schemas.microsoft.com/office/drawing/2014/main" val="20002"/>
                    </a:ext>
                  </a:extLst>
                </a:gridCol>
                <a:gridCol w="1917700">
                  <a:extLst>
                    <a:ext uri="{9D8B030D-6E8A-4147-A177-3AD203B41FA5}">
                      <a16:colId xmlns:a16="http://schemas.microsoft.com/office/drawing/2014/main" val="20003"/>
                    </a:ext>
                  </a:extLst>
                </a:gridCol>
              </a:tblGrid>
              <a:tr h="822627">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rgbClr val="FF0000"/>
                          </a:solidFill>
                          <a:effectLst/>
                          <a:latin typeface="Times New Roman" pitchFamily="18" charset="0"/>
                          <a:cs typeface="Times New Roman" pitchFamily="18" charset="0"/>
                        </a:rPr>
                        <a:t>Sự vật, con vật</a:t>
                      </a: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rgbClr val="FF0000"/>
                          </a:solidFill>
                          <a:effectLst/>
                          <a:latin typeface="Times New Roman" pitchFamily="18" charset="0"/>
                          <a:cs typeface="Times New Roman" pitchFamily="18" charset="0"/>
                        </a:rPr>
                        <a:t>Hoạt động</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rgbClr val="FF0000"/>
                          </a:solidFill>
                          <a:effectLst/>
                          <a:latin typeface="Times New Roman" pitchFamily="18" charset="0"/>
                          <a:cs typeface="Times New Roman" pitchFamily="18" charset="0"/>
                        </a:rPr>
                        <a:t>Từ  so sánh</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a:ln>
                            <a:noFill/>
                          </a:ln>
                          <a:solidFill>
                            <a:srgbClr val="FF0000"/>
                          </a:solidFill>
                          <a:effectLst/>
                          <a:latin typeface="Times New Roman" pitchFamily="18" charset="0"/>
                          <a:cs typeface="Times New Roman" pitchFamily="18" charset="0"/>
                        </a:rPr>
                        <a:t>Hoạt động</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582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a:ln>
                            <a:noFill/>
                          </a:ln>
                          <a:solidFill>
                            <a:srgbClr val="0000FF"/>
                          </a:solidFill>
                          <a:effectLst/>
                          <a:latin typeface="Calibri" pitchFamily="34" charset="0"/>
                        </a:rPr>
                        <a:t>a/ Con trâu đen</a:t>
                      </a:r>
                      <a:endParaRPr kumimoji="0" lang="vi-VN" sz="2400" b="1" i="0" u="none" strike="noStrike" cap="none" normalizeH="0" baseline="0">
                        <a:ln>
                          <a:noFill/>
                        </a:ln>
                        <a:solidFill>
                          <a:srgbClr val="0000FF"/>
                        </a:solidFill>
                        <a:effectLst/>
                        <a:latin typeface="Calibri" pitchFamily="34"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a:ln>
                            <a:noFill/>
                          </a:ln>
                          <a:solidFill>
                            <a:srgbClr val="0000FF"/>
                          </a:solidFill>
                          <a:effectLst/>
                          <a:latin typeface="Calibri" pitchFamily="34" charset="0"/>
                        </a:rPr>
                        <a:t>(chân)</a:t>
                      </a:r>
                      <a:r>
                        <a:rPr kumimoji="0" lang="en-US" sz="2400" b="1" i="0" u="none" strike="noStrike" cap="none" normalizeH="0" baseline="0">
                          <a:ln>
                            <a:noFill/>
                          </a:ln>
                          <a:solidFill>
                            <a:schemeClr val="tx1"/>
                          </a:solidFill>
                          <a:effectLst/>
                          <a:latin typeface="Calibri" pitchFamily="34" charset="0"/>
                        </a:rPr>
                        <a:t> </a:t>
                      </a:r>
                      <a:r>
                        <a:rPr kumimoji="0" lang="en-US" sz="2400" b="1" i="0" u="none" strike="noStrike" cap="none" normalizeH="0" baseline="0">
                          <a:ln>
                            <a:noFill/>
                          </a:ln>
                          <a:solidFill>
                            <a:srgbClr val="00B050"/>
                          </a:solidFill>
                          <a:effectLst/>
                          <a:latin typeface="Calibri" pitchFamily="34" charset="0"/>
                        </a:rPr>
                        <a:t>đi</a:t>
                      </a:r>
                      <a:endParaRPr kumimoji="0" lang="vi-VN" sz="2400" b="1" i="0" u="none" strike="noStrike" cap="none" normalizeH="0" baseline="0">
                        <a:ln>
                          <a:noFill/>
                        </a:ln>
                        <a:solidFill>
                          <a:srgbClr val="00B050"/>
                        </a:solidFill>
                        <a:effectLst/>
                        <a:latin typeface="Calibri" pitchFamily="34" charset="0"/>
                      </a:endParaRP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a:ln>
                            <a:noFill/>
                          </a:ln>
                          <a:solidFill>
                            <a:srgbClr val="0000FF"/>
                          </a:solidFill>
                          <a:effectLst/>
                          <a:latin typeface="Calibri" pitchFamily="34" charset="0"/>
                        </a:rPr>
                        <a:t>như</a:t>
                      </a:r>
                      <a:endParaRPr kumimoji="0" lang="vi-VN" sz="2400" b="1" i="0" u="none" strike="noStrike" cap="none" normalizeH="0" baseline="0">
                        <a:ln>
                          <a:noFill/>
                        </a:ln>
                        <a:solidFill>
                          <a:srgbClr val="0000FF"/>
                        </a:solidFill>
                        <a:effectLst/>
                        <a:latin typeface="Calibri" pitchFamily="34" charset="0"/>
                      </a:endParaRP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b="1" i="0" u="none" strike="noStrike" cap="none" normalizeH="0" baseline="0">
                          <a:ln>
                            <a:noFill/>
                          </a:ln>
                          <a:solidFill>
                            <a:srgbClr val="00B050"/>
                          </a:solidFill>
                          <a:effectLst/>
                          <a:latin typeface="Calibri" pitchFamily="34" charset="0"/>
                        </a:rPr>
                        <a:t>đập đất</a:t>
                      </a:r>
                      <a:endParaRPr kumimoji="0" lang="vi-VN" sz="2400" b="1" i="0" u="none" strike="noStrike" cap="none" normalizeH="0" baseline="0">
                        <a:ln>
                          <a:noFill/>
                        </a:ln>
                        <a:solidFill>
                          <a:srgbClr val="00B050"/>
                        </a:solidFill>
                        <a:effectLst/>
                        <a:latin typeface="Calibri" pitchFamily="34"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263" name="Text Box 4">
            <a:extLst>
              <a:ext uri="{FF2B5EF4-FFF2-40B4-BE49-F238E27FC236}">
                <a16:creationId xmlns:a16="http://schemas.microsoft.com/office/drawing/2014/main" id="{8C980522-2EA0-4DC6-8723-DABCE5741222}"/>
              </a:ext>
            </a:extLst>
          </p:cNvPr>
          <p:cNvSpPr txBox="1">
            <a:spLocks noChangeArrowheads="1"/>
          </p:cNvSpPr>
          <p:nvPr/>
        </p:nvSpPr>
        <p:spPr bwMode="auto">
          <a:xfrm>
            <a:off x="4800601" y="115888"/>
            <a:ext cx="29511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800" b="1" u="sng">
                <a:latin typeface="Times New Roman" panose="02020603050405020304" pitchFamily="18" charset="0"/>
              </a:rPr>
              <a:t>Luyện từ và câu</a:t>
            </a:r>
            <a:r>
              <a:rPr lang="en-US" altLang="en-US" sz="2800" b="1">
                <a:latin typeface="Times New Roman" panose="02020603050405020304" pitchFamily="18" charset="0"/>
              </a:rPr>
              <a:t>:</a:t>
            </a:r>
          </a:p>
        </p:txBody>
      </p:sp>
      <p:sp>
        <p:nvSpPr>
          <p:cNvPr id="10264" name="Text Box 5">
            <a:extLst>
              <a:ext uri="{FF2B5EF4-FFF2-40B4-BE49-F238E27FC236}">
                <a16:creationId xmlns:a16="http://schemas.microsoft.com/office/drawing/2014/main" id="{1C4335A1-3B20-4984-A070-361D8769E099}"/>
              </a:ext>
            </a:extLst>
          </p:cNvPr>
          <p:cNvSpPr txBox="1">
            <a:spLocks noChangeArrowheads="1"/>
          </p:cNvSpPr>
          <p:nvPr/>
        </p:nvSpPr>
        <p:spPr bwMode="auto">
          <a:xfrm>
            <a:off x="2495550" y="692151"/>
            <a:ext cx="741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800" b="1">
                <a:latin typeface="Times New Roman" panose="02020603050405020304" pitchFamily="18" charset="0"/>
              </a:rPr>
              <a:t>Ôn tập về từ chỉ hoạt động, trạng thái. So sánh.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078"/>
                                        </p:tgtEl>
                                        <p:attrNameLst>
                                          <p:attrName>style.visibility</p:attrName>
                                        </p:attrNameLst>
                                      </p:cBhvr>
                                      <p:to>
                                        <p:strVal val="visible"/>
                                      </p:to>
                                    </p:set>
                                    <p:anim calcmode="lin" valueType="num">
                                      <p:cBhvr additive="base">
                                        <p:cTn id="19" dur="500" fill="hold"/>
                                        <p:tgtEl>
                                          <p:spTgt spid="44078"/>
                                        </p:tgtEl>
                                        <p:attrNameLst>
                                          <p:attrName>ppt_x</p:attrName>
                                        </p:attrNameLst>
                                      </p:cBhvr>
                                      <p:tavLst>
                                        <p:tav tm="0">
                                          <p:val>
                                            <p:strVal val="#ppt_x"/>
                                          </p:val>
                                        </p:tav>
                                        <p:tav tm="100000">
                                          <p:val>
                                            <p:strVal val="#ppt_x"/>
                                          </p:val>
                                        </p:tav>
                                      </p:tavLst>
                                    </p:anim>
                                    <p:anim calcmode="lin" valueType="num">
                                      <p:cBhvr additive="base">
                                        <p:cTn id="20" dur="500" fill="hold"/>
                                        <p:tgtEl>
                                          <p:spTgt spid="44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a:extLst>
              <a:ext uri="{FF2B5EF4-FFF2-40B4-BE49-F238E27FC236}">
                <a16:creationId xmlns:a16="http://schemas.microsoft.com/office/drawing/2014/main" id="{69C900EA-7A1F-4496-9034-5F47E36C9FD6}"/>
              </a:ext>
            </a:extLst>
          </p:cNvPr>
          <p:cNvSpPr txBox="1">
            <a:spLocks noChangeArrowheads="1"/>
          </p:cNvSpPr>
          <p:nvPr/>
        </p:nvSpPr>
        <p:spPr bwMode="auto">
          <a:xfrm>
            <a:off x="2063750" y="1249363"/>
            <a:ext cx="81359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0"/>
              </a:spcBef>
              <a:spcAft>
                <a:spcPct val="0"/>
              </a:spcAft>
            </a:pPr>
            <a:r>
              <a:rPr lang="en-US" altLang="en-US" sz="2800" b="1" i="1">
                <a:solidFill>
                  <a:srgbClr val="990000"/>
                </a:solidFill>
                <a:latin typeface="Arial" panose="020B0604020202020204" pitchFamily="34" charset="0"/>
              </a:rPr>
              <a:t> </a:t>
            </a:r>
            <a:r>
              <a:rPr lang="en-US" altLang="en-US" sz="2800" b="1" i="1">
                <a:solidFill>
                  <a:srgbClr val="990000"/>
                </a:solidFill>
                <a:latin typeface="Times New Roman" panose="02020603050405020304" pitchFamily="18" charset="0"/>
                <a:cs typeface="Times New Roman" panose="02020603050405020304" pitchFamily="18" charset="0"/>
              </a:rPr>
              <a:t>Theo em, vì sao có thể so sánh trâu đen đi</a:t>
            </a:r>
          </a:p>
          <a:p>
            <a:pPr algn="ctr" fontAlgn="base">
              <a:spcBef>
                <a:spcPct val="0"/>
              </a:spcBef>
              <a:spcAft>
                <a:spcPct val="0"/>
              </a:spcAft>
            </a:pPr>
            <a:r>
              <a:rPr lang="en-US" altLang="en-US" sz="2800" b="1" i="1">
                <a:solidFill>
                  <a:srgbClr val="990000"/>
                </a:solidFill>
                <a:latin typeface="Times New Roman" panose="02020603050405020304" pitchFamily="18" charset="0"/>
                <a:cs typeface="Times New Roman" panose="02020603050405020304" pitchFamily="18" charset="0"/>
              </a:rPr>
              <a:t>  như đập đất?</a:t>
            </a:r>
          </a:p>
        </p:txBody>
      </p:sp>
      <p:sp>
        <p:nvSpPr>
          <p:cNvPr id="25" name="Text Box 7">
            <a:extLst>
              <a:ext uri="{FF2B5EF4-FFF2-40B4-BE49-F238E27FC236}">
                <a16:creationId xmlns:a16="http://schemas.microsoft.com/office/drawing/2014/main" id="{D97B2AE7-ABEA-4877-AE8A-4B5C679DC57F}"/>
              </a:ext>
            </a:extLst>
          </p:cNvPr>
          <p:cNvSpPr txBox="1">
            <a:spLocks noChangeArrowheads="1"/>
          </p:cNvSpPr>
          <p:nvPr/>
        </p:nvSpPr>
        <p:spPr bwMode="auto">
          <a:xfrm>
            <a:off x="2351089" y="2133600"/>
            <a:ext cx="77041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0"/>
              </a:spcBef>
              <a:spcAft>
                <a:spcPct val="0"/>
              </a:spcAft>
            </a:pPr>
            <a:r>
              <a:rPr lang="en-US" altLang="en-US" sz="2800">
                <a:solidFill>
                  <a:srgbClr val="0000FF"/>
                </a:solidFill>
                <a:latin typeface="Times New Roman" panose="02020603050405020304" pitchFamily="18" charset="0"/>
                <a:cs typeface="Times New Roman" panose="02020603050405020304" pitchFamily="18" charset="0"/>
              </a:rPr>
              <a:t>Vì trâu đen rất to khỏe, đi rất mạnh, đi đến đâu</a:t>
            </a:r>
          </a:p>
          <a:p>
            <a:pPr algn="ctr" fontAlgn="base">
              <a:spcBef>
                <a:spcPct val="0"/>
              </a:spcBef>
              <a:spcAft>
                <a:spcPct val="0"/>
              </a:spcAft>
            </a:pPr>
            <a:r>
              <a:rPr lang="en-US" altLang="en-US" sz="2800">
                <a:solidFill>
                  <a:srgbClr val="0000FF"/>
                </a:solidFill>
                <a:latin typeface="Times New Roman" panose="02020603050405020304" pitchFamily="18" charset="0"/>
                <a:cs typeface="Times New Roman" panose="02020603050405020304" pitchFamily="18" charset="0"/>
              </a:rPr>
              <a:t> đất lún đến đấy nên có thể nói </a:t>
            </a:r>
            <a:r>
              <a:rPr lang="en-US" altLang="en-US" sz="2800" i="1">
                <a:solidFill>
                  <a:srgbClr val="00B050"/>
                </a:solidFill>
                <a:latin typeface="Times New Roman" panose="02020603050405020304" pitchFamily="18" charset="0"/>
                <a:cs typeface="Times New Roman" panose="02020603050405020304" pitchFamily="18" charset="0"/>
              </a:rPr>
              <a:t>đi</a:t>
            </a:r>
            <a:r>
              <a:rPr lang="en-US" altLang="en-US" sz="2800" i="1">
                <a:solidFill>
                  <a:srgbClr val="0000FF"/>
                </a:solidFill>
                <a:latin typeface="Times New Roman" panose="02020603050405020304" pitchFamily="18" charset="0"/>
                <a:cs typeface="Times New Roman" panose="02020603050405020304" pitchFamily="18" charset="0"/>
              </a:rPr>
              <a:t> như </a:t>
            </a:r>
            <a:r>
              <a:rPr lang="en-US" altLang="en-US" sz="2800" i="1">
                <a:solidFill>
                  <a:srgbClr val="00B050"/>
                </a:solidFill>
                <a:latin typeface="Times New Roman" panose="02020603050405020304" pitchFamily="18" charset="0"/>
                <a:cs typeface="Times New Roman" panose="02020603050405020304" pitchFamily="18" charset="0"/>
              </a:rPr>
              <a:t>đập đất</a:t>
            </a:r>
            <a:r>
              <a:rPr lang="en-US" altLang="en-US" sz="2800">
                <a:solidFill>
                  <a:srgbClr val="0000FF"/>
                </a:solidFill>
                <a:latin typeface="Times New Roman" panose="02020603050405020304" pitchFamily="18" charset="0"/>
                <a:cs typeface="Times New Roman" panose="02020603050405020304" pitchFamily="18" charset="0"/>
              </a:rPr>
              <a:t>.</a:t>
            </a:r>
          </a:p>
        </p:txBody>
      </p:sp>
      <p:pic>
        <p:nvPicPr>
          <p:cNvPr id="11268" name="Picture 9" descr="1_42">
            <a:extLst>
              <a:ext uri="{FF2B5EF4-FFF2-40B4-BE49-F238E27FC236}">
                <a16:creationId xmlns:a16="http://schemas.microsoft.com/office/drawing/2014/main" id="{FA17F6AB-5896-4EE5-BE2C-06833DB38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47" t="13866" r="3847" b="11746"/>
          <a:stretch>
            <a:fillRect/>
          </a:stretch>
        </p:blipFill>
        <p:spPr bwMode="auto">
          <a:xfrm>
            <a:off x="3200400" y="3313113"/>
            <a:ext cx="6019800" cy="3429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269" name="Text Box 2">
            <a:extLst>
              <a:ext uri="{FF2B5EF4-FFF2-40B4-BE49-F238E27FC236}">
                <a16:creationId xmlns:a16="http://schemas.microsoft.com/office/drawing/2014/main" id="{3C5B9900-8309-46C2-BA88-5C91F1D03F5B}"/>
              </a:ext>
            </a:extLst>
          </p:cNvPr>
          <p:cNvSpPr txBox="1">
            <a:spLocks noChangeArrowheads="1"/>
          </p:cNvSpPr>
          <p:nvPr/>
        </p:nvSpPr>
        <p:spPr bwMode="auto">
          <a:xfrm>
            <a:off x="1981200" y="1268414"/>
            <a:ext cx="990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eaLnBrk="0" fontAlgn="base" hangingPunct="0">
              <a:spcBef>
                <a:spcPct val="50000"/>
              </a:spcBef>
              <a:spcAft>
                <a:spcPct val="0"/>
              </a:spcAft>
            </a:pPr>
            <a:r>
              <a:rPr lang="en-US" altLang="en-US" sz="2500" b="1" u="sng">
                <a:latin typeface="Times New Roman" panose="02020603050405020304" pitchFamily="18" charset="0"/>
              </a:rPr>
              <a:t>Bài 2</a:t>
            </a:r>
            <a:r>
              <a:rPr lang="en-US" altLang="en-US" sz="2500" b="1">
                <a:latin typeface="Times New Roman" panose="02020603050405020304" pitchFamily="18" charset="0"/>
              </a:rPr>
              <a:t>:</a:t>
            </a:r>
          </a:p>
        </p:txBody>
      </p:sp>
      <p:sp>
        <p:nvSpPr>
          <p:cNvPr id="11270" name="Text Box 4">
            <a:extLst>
              <a:ext uri="{FF2B5EF4-FFF2-40B4-BE49-F238E27FC236}">
                <a16:creationId xmlns:a16="http://schemas.microsoft.com/office/drawing/2014/main" id="{B25C4E54-4AE4-4CF6-8703-2CDFF8F2CC87}"/>
              </a:ext>
            </a:extLst>
          </p:cNvPr>
          <p:cNvSpPr txBox="1">
            <a:spLocks noChangeArrowheads="1"/>
          </p:cNvSpPr>
          <p:nvPr/>
        </p:nvSpPr>
        <p:spPr bwMode="auto">
          <a:xfrm>
            <a:off x="4727576" y="92076"/>
            <a:ext cx="3095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ctr" fontAlgn="base">
              <a:spcBef>
                <a:spcPct val="50000"/>
              </a:spcBef>
              <a:spcAft>
                <a:spcPct val="0"/>
              </a:spcAft>
            </a:pPr>
            <a:r>
              <a:rPr lang="en-US" altLang="en-US" sz="2800" b="1" u="sng">
                <a:latin typeface="Times New Roman" panose="02020603050405020304" pitchFamily="18" charset="0"/>
              </a:rPr>
              <a:t>Luyện từ và câu</a:t>
            </a:r>
            <a:r>
              <a:rPr lang="en-US" altLang="en-US" sz="2800" b="1">
                <a:latin typeface="Times New Roman" panose="02020603050405020304" pitchFamily="18" charset="0"/>
              </a:rPr>
              <a:t>:</a:t>
            </a:r>
          </a:p>
        </p:txBody>
      </p:sp>
      <p:sp>
        <p:nvSpPr>
          <p:cNvPr id="11271" name="Text Box 5">
            <a:extLst>
              <a:ext uri="{FF2B5EF4-FFF2-40B4-BE49-F238E27FC236}">
                <a16:creationId xmlns:a16="http://schemas.microsoft.com/office/drawing/2014/main" id="{BEAE32B3-2AE7-47FC-B15C-E6A5E9C1550B}"/>
              </a:ext>
            </a:extLst>
          </p:cNvPr>
          <p:cNvSpPr txBox="1">
            <a:spLocks noChangeArrowheads="1"/>
          </p:cNvSpPr>
          <p:nvPr/>
        </p:nvSpPr>
        <p:spPr bwMode="auto">
          <a:xfrm>
            <a:off x="2566988" y="692151"/>
            <a:ext cx="741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FF0000"/>
                </a:solidFill>
                <a:latin typeface=".VnAristote" panose="020B7200000000000000" pitchFamily="34" charset="0"/>
              </a:defRPr>
            </a:lvl1pPr>
            <a:lvl2pPr marL="742950" indent="-285750">
              <a:defRPr>
                <a:solidFill>
                  <a:srgbClr val="FF0000"/>
                </a:solidFill>
                <a:latin typeface=".VnAristote" panose="020B7200000000000000" pitchFamily="34" charset="0"/>
              </a:defRPr>
            </a:lvl2pPr>
            <a:lvl3pPr marL="1143000" indent="-228600">
              <a:defRPr>
                <a:solidFill>
                  <a:srgbClr val="FF0000"/>
                </a:solidFill>
                <a:latin typeface=".VnAristote" panose="020B7200000000000000" pitchFamily="34" charset="0"/>
              </a:defRPr>
            </a:lvl3pPr>
            <a:lvl4pPr marL="1600200" indent="-228600">
              <a:defRPr>
                <a:solidFill>
                  <a:srgbClr val="FF0000"/>
                </a:solidFill>
                <a:latin typeface=".VnAristote" panose="020B7200000000000000" pitchFamily="34" charset="0"/>
              </a:defRPr>
            </a:lvl4pPr>
            <a:lvl5pPr marL="2057400" indent="-228600">
              <a:defRPr>
                <a:solidFill>
                  <a:srgbClr val="FF0000"/>
                </a:solidFill>
                <a:latin typeface=".VnAristote" panose="020B7200000000000000" pitchFamily="34" charset="0"/>
              </a:defRPr>
            </a:lvl5pPr>
            <a:lvl6pPr marL="2514600" indent="-228600" algn="ctr" eaLnBrk="0" fontAlgn="base" hangingPunct="0">
              <a:spcBef>
                <a:spcPct val="0"/>
              </a:spcBef>
              <a:spcAft>
                <a:spcPct val="0"/>
              </a:spcAft>
              <a:defRPr>
                <a:solidFill>
                  <a:srgbClr val="FF0000"/>
                </a:solidFill>
                <a:latin typeface=".VnAristote" panose="020B7200000000000000" pitchFamily="34" charset="0"/>
              </a:defRPr>
            </a:lvl6pPr>
            <a:lvl7pPr marL="2971800" indent="-228600" algn="ctr" eaLnBrk="0" fontAlgn="base" hangingPunct="0">
              <a:spcBef>
                <a:spcPct val="0"/>
              </a:spcBef>
              <a:spcAft>
                <a:spcPct val="0"/>
              </a:spcAft>
              <a:defRPr>
                <a:solidFill>
                  <a:srgbClr val="FF0000"/>
                </a:solidFill>
                <a:latin typeface=".VnAristote" panose="020B7200000000000000" pitchFamily="34" charset="0"/>
              </a:defRPr>
            </a:lvl7pPr>
            <a:lvl8pPr marL="3429000" indent="-228600" algn="ctr" eaLnBrk="0" fontAlgn="base" hangingPunct="0">
              <a:spcBef>
                <a:spcPct val="0"/>
              </a:spcBef>
              <a:spcAft>
                <a:spcPct val="0"/>
              </a:spcAft>
              <a:defRPr>
                <a:solidFill>
                  <a:srgbClr val="FF0000"/>
                </a:solidFill>
                <a:latin typeface=".VnAristote" panose="020B7200000000000000" pitchFamily="34" charset="0"/>
              </a:defRPr>
            </a:lvl8pPr>
            <a:lvl9pPr marL="3886200" indent="-228600" algn="ctr" eaLnBrk="0" fontAlgn="base" hangingPunct="0">
              <a:spcBef>
                <a:spcPct val="0"/>
              </a:spcBef>
              <a:spcAft>
                <a:spcPct val="0"/>
              </a:spcAft>
              <a:defRPr>
                <a:solidFill>
                  <a:srgbClr val="FF0000"/>
                </a:solidFill>
                <a:latin typeface=".VnAristote" panose="020B7200000000000000" pitchFamily="34" charset="0"/>
              </a:defRPr>
            </a:lvl9pPr>
          </a:lstStyle>
          <a:p>
            <a:pPr algn="r" fontAlgn="base">
              <a:spcBef>
                <a:spcPct val="50000"/>
              </a:spcBef>
              <a:spcAft>
                <a:spcPct val="0"/>
              </a:spcAft>
            </a:pPr>
            <a:r>
              <a:rPr lang="en-US" altLang="en-US" sz="2800" b="1">
                <a:latin typeface="Times New Roman" panose="02020603050405020304" pitchFamily="18" charset="0"/>
              </a:rPr>
              <a:t>Ôn tập về từ chỉ hoạt động, trạng thái. So sánh.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1583</Words>
  <Application>Microsoft Office PowerPoint</Application>
  <PresentationFormat>Widescreen</PresentationFormat>
  <Paragraphs>222</Paragraphs>
  <Slides>24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.VnAristote</vt:lpstr>
      <vt:lpstr>Arial</vt:lpstr>
      <vt:lpstr>Calibri</vt:lpstr>
      <vt:lpstr>Times New Roman</vt:lpstr>
      <vt:lpstr>VNI-Times</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2020-11-26T01:24:44Z</dcterms:created>
  <dcterms:modified xsi:type="dcterms:W3CDTF">2020-11-26T01:25:32Z</dcterms:modified>
</cp:coreProperties>
</file>