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6" r:id="rId3"/>
    <p:sldId id="282" r:id="rId4"/>
    <p:sldId id="284" r:id="rId5"/>
    <p:sldId id="285" r:id="rId6"/>
    <p:sldId id="294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1138D8-7ABC-49F7-A16D-E7EE1D8E7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DB280C-5466-41FA-A089-C2D0DC8AD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17037A-78FD-45FC-8E22-039EA6DED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77BB6-2F81-47DF-86B0-146D7BF84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88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51803B-2F2C-43BC-A492-B558933182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2B9063-141E-4AED-98C6-2B60F3872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4390D7-3373-47ED-B5B5-0B2673354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98FC8-CA72-4BF6-AA49-352E56954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96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E96774-EAF5-411B-91FC-E876A5435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CEBFDC-2166-4738-91C6-E403123EC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6DDAC1-DEF0-4609-90C3-223787C4F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93943-5BA1-4B04-9F2F-E4341A1411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75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D234C2-E365-41B2-BA48-BFAD587FF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57A607-00F9-42F0-9DB5-84E4AE035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D31C42-9C95-4E6C-8136-AD15FBC62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ACFAB-7E9F-4B07-A134-7367C70C4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2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DF9536-8F3D-430F-A467-A425E43C6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54213C-2FC5-429A-8A67-29343DAB77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010C1D-AD31-4D6D-8877-FD0E67D83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8FE2D-A374-48AC-87AE-B26BF7379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95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6B3FA3-3F94-4473-88A7-852CE9C620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8F4FF-C0E3-4C51-B702-EABCD58C9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27F563-A5FD-4444-9A30-54E80E269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62A38-59F2-47B8-8DC7-9E2967F31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80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229F95-75F7-4633-ACFE-49215B6D80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F49F0A-B666-41F7-A3D1-EC6E12BCB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48C902-D81D-4FA8-A609-68418E07E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1F0D1-2B94-4603-824A-CE03B7998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82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B3A15A-3972-4B43-B0A9-0B229703F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AD16A6-11E4-493A-8477-46E0843A57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B217AB-E7BD-450B-90D0-99F9D99B6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98C2A-4D10-4262-AA5C-DE7034C77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6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BC183-CE31-43EC-A044-56378EA95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A5B001F-0735-4537-AD4C-04D598670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64C0A0-8C91-4724-BBAD-47532C5A5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7655B-9835-413D-902B-178A2081D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57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87ADEC-DF5B-4861-85CB-2E25EFC09A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F98D-3C61-4C26-9325-9C813B9EA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51802-4BE5-4511-849B-AE8FC38C3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11F94-60DF-4BE9-ADB9-74F190773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35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EF985-8AC3-4A29-B80B-B489C3057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80850C-1B7B-4F33-BD8E-F7C352308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A6CBA-4B54-45A1-9558-A6BFFC22F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F8332-6FAF-4A4C-BD8C-0712E61C0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79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0FE80F-81E3-4E89-AC40-E0CA532EC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E5E35FE-D306-4F4A-98D2-7B10793FD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001008-6558-4C25-809B-71BA03DC8D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F775AE-2B56-4E14-BCE1-EE905EA3EA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5E4A22-48B5-4C0F-B36E-F0C74961F6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855EAC52-937C-494D-BA1A-33F0035F3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22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HINHNEN\Khung hinh mau\1 (51).jpg">
            <a:extLst>
              <a:ext uri="{FF2B5EF4-FFF2-40B4-BE49-F238E27FC236}">
                <a16:creationId xmlns:a16="http://schemas.microsoft.com/office/drawing/2014/main" id="{1DAE29E6-18D3-4F76-806D-0124E493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-23813"/>
            <a:ext cx="91249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9">
            <a:extLst>
              <a:ext uri="{FF2B5EF4-FFF2-40B4-BE49-F238E27FC236}">
                <a16:creationId xmlns:a16="http://schemas.microsoft.com/office/drawing/2014/main" id="{951458D6-8AD9-400E-9A24-86884FB19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4" y="2803526"/>
            <a:ext cx="5919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0000CC"/>
                </a:solidFill>
              </a:rPr>
              <a:t>TẬP ĐỌC LỚP 3</a:t>
            </a:r>
          </a:p>
        </p:txBody>
      </p:sp>
    </p:spTree>
  </p:cSld>
  <p:clrMapOvr>
    <a:masterClrMapping/>
  </p:clrMapOvr>
  <p:transition>
    <p:sndAc>
      <p:stSnd>
        <p:snd r:embed="rId2" name="chim hot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>
            <a:extLst>
              <a:ext uri="{FF2B5EF4-FFF2-40B4-BE49-F238E27FC236}">
                <a16:creationId xmlns:a16="http://schemas.microsoft.com/office/drawing/2014/main" id="{65C40C3B-394B-43C5-8768-A42ECD3D8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79388"/>
            <a:ext cx="64008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.VnArial" panose="020B7200000000000000" pitchFamily="34" charset="0"/>
              </a:rPr>
              <a:t>Tập đọc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.VnArial" panose="020B7200000000000000" pitchFamily="34" charset="0"/>
              </a:rPr>
              <a:t>Giäng quª h­ư¬ng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3300"/>
                </a:solidFill>
                <a:latin typeface=".VnArial" panose="020B7200000000000000" pitchFamily="34" charset="0"/>
              </a:rPr>
              <a:t>                    </a:t>
            </a:r>
            <a:r>
              <a:rPr lang="en-US" altLang="en-US" sz="2000" b="1" i="1">
                <a:solidFill>
                  <a:srgbClr val="000000"/>
                </a:solidFill>
                <a:latin typeface=".VnArial" panose="020B7200000000000000" pitchFamily="34" charset="0"/>
              </a:rPr>
              <a:t>(Theo Thanh TÞnh)</a:t>
            </a:r>
          </a:p>
        </p:txBody>
      </p:sp>
      <p:pic>
        <p:nvPicPr>
          <p:cNvPr id="35855" name="Picture 15" descr="scan0027">
            <a:extLst>
              <a:ext uri="{FF2B5EF4-FFF2-40B4-BE49-F238E27FC236}">
                <a16:creationId xmlns:a16="http://schemas.microsoft.com/office/drawing/2014/main" id="{D26207D8-DD75-41FC-9160-6FA40D2A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17789" r="2174" b="6136"/>
          <a:stretch>
            <a:fillRect/>
          </a:stretch>
        </p:blipFill>
        <p:spPr bwMode="auto">
          <a:xfrm>
            <a:off x="3200400" y="1752600"/>
            <a:ext cx="6019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6" name="Text Box 16">
            <a:extLst>
              <a:ext uri="{FF2B5EF4-FFF2-40B4-BE49-F238E27FC236}">
                <a16:creationId xmlns:a16="http://schemas.microsoft.com/office/drawing/2014/main" id="{17B73E5F-14B4-4B3E-8953-7481282A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828801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QUÊ HƯƠNG</a:t>
            </a:r>
          </a:p>
        </p:txBody>
      </p:sp>
      <p:pic>
        <p:nvPicPr>
          <p:cNvPr id="35858" name="Picture 18" descr="scan0028">
            <a:extLst>
              <a:ext uri="{FF2B5EF4-FFF2-40B4-BE49-F238E27FC236}">
                <a16:creationId xmlns:a16="http://schemas.microsoft.com/office/drawing/2014/main" id="{E67F928C-581B-4416-A213-9E4D5B557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334" r="2499" b="6667"/>
          <a:stretch>
            <a:fillRect/>
          </a:stretch>
        </p:blipFill>
        <p:spPr bwMode="auto">
          <a:xfrm>
            <a:off x="2590800" y="1600200"/>
            <a:ext cx="7086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500"/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>
            <a:extLst>
              <a:ext uri="{FF2B5EF4-FFF2-40B4-BE49-F238E27FC236}">
                <a16:creationId xmlns:a16="http://schemas.microsoft.com/office/drawing/2014/main" id="{EB57109F-63E9-41E6-B9EB-15A2AB50CF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810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9">
            <a:extLst>
              <a:ext uri="{FF2B5EF4-FFF2-40B4-BE49-F238E27FC236}">
                <a16:creationId xmlns:a16="http://schemas.microsoft.com/office/drawing/2014/main" id="{620B900C-762F-4351-AA2D-59BBE479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Luyện đọc:</a:t>
            </a:r>
          </a:p>
        </p:txBody>
      </p:sp>
      <p:sp>
        <p:nvSpPr>
          <p:cNvPr id="4100" name="Text Box 10">
            <a:extLst>
              <a:ext uri="{FF2B5EF4-FFF2-40B4-BE49-F238E27FC236}">
                <a16:creationId xmlns:a16="http://schemas.microsoft.com/office/drawing/2014/main" id="{7215EED0-6E13-442E-A247-FD5B46CD6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95288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Tìm hiểu bài:</a:t>
            </a:r>
          </a:p>
        </p:txBody>
      </p:sp>
      <p:sp>
        <p:nvSpPr>
          <p:cNvPr id="62475" name="Text Box 11">
            <a:extLst>
              <a:ext uri="{FF2B5EF4-FFF2-40B4-BE49-F238E27FC236}">
                <a16:creationId xmlns:a16="http://schemas.microsoft.com/office/drawing/2014/main" id="{ED8317AC-9928-4392-83D1-1CF023144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801688"/>
            <a:ext cx="198120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</a:rPr>
              <a:t>Thuyên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</a:rPr>
              <a:t>giữa trưa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</a:rPr>
              <a:t>rớm lệ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</a:rPr>
              <a:t>nghẹn ngào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</a:rPr>
              <a:t>mím chặt</a:t>
            </a:r>
          </a:p>
        </p:txBody>
      </p:sp>
      <p:sp>
        <p:nvSpPr>
          <p:cNvPr id="62476" name="Text Box 12">
            <a:extLst>
              <a:ext uri="{FF2B5EF4-FFF2-40B4-BE49-F238E27FC236}">
                <a16:creationId xmlns:a16="http://schemas.microsoft.com/office/drawing/2014/main" id="{C1CF7863-B54B-4AC4-B5AF-F40111F30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25914"/>
            <a:ext cx="86106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</a:rPr>
              <a:t>     Xin lỗi.  Tôi quả thật chưa nhớ ra anh là…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</a:rPr>
              <a:t>     Dạ, không!              tôi mới được biết hai anh. Tôi muốn                     …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</a:rPr>
              <a:t>     Mẹ tôi là người miền Trung…  bà qua đời đã hơn tám năm rồi.</a:t>
            </a:r>
          </a:p>
        </p:txBody>
      </p:sp>
      <p:sp>
        <p:nvSpPr>
          <p:cNvPr id="62477" name="Line 13">
            <a:extLst>
              <a:ext uri="{FF2B5EF4-FFF2-40B4-BE49-F238E27FC236}">
                <a16:creationId xmlns:a16="http://schemas.microsoft.com/office/drawing/2014/main" id="{52994F18-3891-4927-AE88-5A77446BDF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4191000"/>
            <a:ext cx="7620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8" name="Line 14">
            <a:extLst>
              <a:ext uri="{FF2B5EF4-FFF2-40B4-BE49-F238E27FC236}">
                <a16:creationId xmlns:a16="http://schemas.microsoft.com/office/drawing/2014/main" id="{EA74E050-16E9-4D43-AE3E-62D0B5C7FB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191000"/>
            <a:ext cx="7620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83" name="Text Box 19">
            <a:extLst>
              <a:ext uri="{FF2B5EF4-FFF2-40B4-BE49-F238E27FC236}">
                <a16:creationId xmlns:a16="http://schemas.microsoft.com/office/drawing/2014/main" id="{41C139F5-763B-46A6-B139-1F8B0C863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800601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</a:rPr>
              <a:t>Bây giờ</a:t>
            </a:r>
          </a:p>
        </p:txBody>
      </p:sp>
      <p:sp>
        <p:nvSpPr>
          <p:cNvPr id="62484" name="Text Box 20">
            <a:extLst>
              <a:ext uri="{FF2B5EF4-FFF2-40B4-BE49-F238E27FC236}">
                <a16:creationId xmlns:a16="http://schemas.microsoft.com/office/drawing/2014/main" id="{29375A19-1E1F-40CB-BFD2-DB983AC0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181601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</a:rPr>
              <a:t>làm quen </a:t>
            </a:r>
          </a:p>
        </p:txBody>
      </p:sp>
      <p:sp>
        <p:nvSpPr>
          <p:cNvPr id="62485" name="Line 21">
            <a:extLst>
              <a:ext uri="{FF2B5EF4-FFF2-40B4-BE49-F238E27FC236}">
                <a16:creationId xmlns:a16="http://schemas.microsoft.com/office/drawing/2014/main" id="{DB7E56B1-4B5D-43FB-85D0-653E78A238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191000"/>
            <a:ext cx="7620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86" name="Line 22">
            <a:extLst>
              <a:ext uri="{FF2B5EF4-FFF2-40B4-BE49-F238E27FC236}">
                <a16:creationId xmlns:a16="http://schemas.microsoft.com/office/drawing/2014/main" id="{2DBD67BC-2157-411C-8176-40F84FE714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58200" y="4191000"/>
            <a:ext cx="7620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87" name="Line 23">
            <a:extLst>
              <a:ext uri="{FF2B5EF4-FFF2-40B4-BE49-F238E27FC236}">
                <a16:creationId xmlns:a16="http://schemas.microsoft.com/office/drawing/2014/main" id="{AE5DFDB7-F837-4B40-B830-E956FEB412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34400" y="4191000"/>
            <a:ext cx="7620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88" name="Line 24">
            <a:extLst>
              <a:ext uri="{FF2B5EF4-FFF2-40B4-BE49-F238E27FC236}">
                <a16:creationId xmlns:a16="http://schemas.microsoft.com/office/drawing/2014/main" id="{9CEC6AE2-B5FF-4F3D-B62F-E3A263FC61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5943600"/>
            <a:ext cx="7620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89" name="Line 25">
            <a:extLst>
              <a:ext uri="{FF2B5EF4-FFF2-40B4-BE49-F238E27FC236}">
                <a16:creationId xmlns:a16="http://schemas.microsoft.com/office/drawing/2014/main" id="{09B0C6E3-28EC-415F-9E53-72973D953C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5943600"/>
            <a:ext cx="7620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0" name="Line 26">
            <a:extLst>
              <a:ext uri="{FF2B5EF4-FFF2-40B4-BE49-F238E27FC236}">
                <a16:creationId xmlns:a16="http://schemas.microsoft.com/office/drawing/2014/main" id="{FC519ECD-6EFF-4D32-BC91-84A957B64C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5943600"/>
            <a:ext cx="7620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1" name="Line 27">
            <a:extLst>
              <a:ext uri="{FF2B5EF4-FFF2-40B4-BE49-F238E27FC236}">
                <a16:creationId xmlns:a16="http://schemas.microsoft.com/office/drawing/2014/main" id="{FE9D3B61-7618-4BFC-84BB-EDC99A20EA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6400800"/>
            <a:ext cx="7620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2" name="Line 28">
            <a:extLst>
              <a:ext uri="{FF2B5EF4-FFF2-40B4-BE49-F238E27FC236}">
                <a16:creationId xmlns:a16="http://schemas.microsoft.com/office/drawing/2014/main" id="{2686FA5B-77BD-45BD-9165-348DC0E17D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6400800"/>
            <a:ext cx="7620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3" name="Text Box 29">
            <a:extLst>
              <a:ext uri="{FF2B5EF4-FFF2-40B4-BE49-F238E27FC236}">
                <a16:creationId xmlns:a16="http://schemas.microsoft.com/office/drawing/2014/main" id="{BB73BCF9-F269-499D-9B00-5AF731D1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447801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990033"/>
                </a:solidFill>
              </a:rPr>
              <a:t>miền Trung</a:t>
            </a:r>
          </a:p>
        </p:txBody>
      </p:sp>
      <p:sp>
        <p:nvSpPr>
          <p:cNvPr id="62494" name="Text Box 30">
            <a:extLst>
              <a:ext uri="{FF2B5EF4-FFF2-40B4-BE49-F238E27FC236}">
                <a16:creationId xmlns:a16="http://schemas.microsoft.com/office/drawing/2014/main" id="{46F7F1E7-BC0E-4D01-B6AC-5C5DD26F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9812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990033"/>
                </a:solidFill>
              </a:rPr>
              <a:t>qua đời</a:t>
            </a:r>
          </a:p>
        </p:txBody>
      </p:sp>
      <p:pic>
        <p:nvPicPr>
          <p:cNvPr id="62497" name="Picture 33">
            <a:extLst>
              <a:ext uri="{FF2B5EF4-FFF2-40B4-BE49-F238E27FC236}">
                <a16:creationId xmlns:a16="http://schemas.microsoft.com/office/drawing/2014/main" id="{638304D1-B65C-4BE0-9229-6B71D5EF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"/>
          <a:stretch>
            <a:fillRect/>
          </a:stretch>
        </p:blipFill>
        <p:spPr bwMode="auto">
          <a:xfrm>
            <a:off x="6629400" y="1143000"/>
            <a:ext cx="3962400" cy="563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501" name="Freeform 37">
            <a:extLst>
              <a:ext uri="{FF2B5EF4-FFF2-40B4-BE49-F238E27FC236}">
                <a16:creationId xmlns:a16="http://schemas.microsoft.com/office/drawing/2014/main" id="{06986781-530D-4780-8F21-30C23E7E6151}"/>
              </a:ext>
            </a:extLst>
          </p:cNvPr>
          <p:cNvSpPr>
            <a:spLocks/>
          </p:cNvSpPr>
          <p:nvPr/>
        </p:nvSpPr>
        <p:spPr bwMode="auto">
          <a:xfrm>
            <a:off x="7277100" y="2514600"/>
            <a:ext cx="2032000" cy="3073400"/>
          </a:xfrm>
          <a:custGeom>
            <a:avLst/>
            <a:gdLst>
              <a:gd name="T0" fmla="*/ 342900 w 1280"/>
              <a:gd name="T1" fmla="*/ 76200 h 1936"/>
              <a:gd name="T2" fmla="*/ 723900 w 1280"/>
              <a:gd name="T3" fmla="*/ 152400 h 1936"/>
              <a:gd name="T4" fmla="*/ 647700 w 1280"/>
              <a:gd name="T5" fmla="*/ 304800 h 1936"/>
              <a:gd name="T6" fmla="*/ 647700 w 1280"/>
              <a:gd name="T7" fmla="*/ 381000 h 1936"/>
              <a:gd name="T8" fmla="*/ 876300 w 1280"/>
              <a:gd name="T9" fmla="*/ 533400 h 1936"/>
              <a:gd name="T10" fmla="*/ 952500 w 1280"/>
              <a:gd name="T11" fmla="*/ 609600 h 1936"/>
              <a:gd name="T12" fmla="*/ 1028700 w 1280"/>
              <a:gd name="T13" fmla="*/ 762000 h 1936"/>
              <a:gd name="T14" fmla="*/ 1181100 w 1280"/>
              <a:gd name="T15" fmla="*/ 990600 h 1936"/>
              <a:gd name="T16" fmla="*/ 1333500 w 1280"/>
              <a:gd name="T17" fmla="*/ 1143000 h 1936"/>
              <a:gd name="T18" fmla="*/ 1562100 w 1280"/>
              <a:gd name="T19" fmla="*/ 1295400 h 1936"/>
              <a:gd name="T20" fmla="*/ 1714500 w 1280"/>
              <a:gd name="T21" fmla="*/ 1371600 h 1936"/>
              <a:gd name="T22" fmla="*/ 1790700 w 1280"/>
              <a:gd name="T23" fmla="*/ 1676400 h 1936"/>
              <a:gd name="T24" fmla="*/ 1866900 w 1280"/>
              <a:gd name="T25" fmla="*/ 1752600 h 1936"/>
              <a:gd name="T26" fmla="*/ 1943100 w 1280"/>
              <a:gd name="T27" fmla="*/ 1981200 h 1936"/>
              <a:gd name="T28" fmla="*/ 2019300 w 1280"/>
              <a:gd name="T29" fmla="*/ 2209800 h 1936"/>
              <a:gd name="T30" fmla="*/ 2019300 w 1280"/>
              <a:gd name="T31" fmla="*/ 2514600 h 1936"/>
              <a:gd name="T32" fmla="*/ 2019300 w 1280"/>
              <a:gd name="T33" fmla="*/ 2667000 h 1936"/>
              <a:gd name="T34" fmla="*/ 2019300 w 1280"/>
              <a:gd name="T35" fmla="*/ 2895600 h 1936"/>
              <a:gd name="T36" fmla="*/ 1943100 w 1280"/>
              <a:gd name="T37" fmla="*/ 3048000 h 1936"/>
              <a:gd name="T38" fmla="*/ 1638300 w 1280"/>
              <a:gd name="T39" fmla="*/ 3048000 h 1936"/>
              <a:gd name="T40" fmla="*/ 1257300 w 1280"/>
              <a:gd name="T41" fmla="*/ 2895600 h 1936"/>
              <a:gd name="T42" fmla="*/ 1257300 w 1280"/>
              <a:gd name="T43" fmla="*/ 2667000 h 1936"/>
              <a:gd name="T44" fmla="*/ 1257300 w 1280"/>
              <a:gd name="T45" fmla="*/ 2514600 h 1936"/>
              <a:gd name="T46" fmla="*/ 1333500 w 1280"/>
              <a:gd name="T47" fmla="*/ 2362200 h 1936"/>
              <a:gd name="T48" fmla="*/ 1257300 w 1280"/>
              <a:gd name="T49" fmla="*/ 2133600 h 1936"/>
              <a:gd name="T50" fmla="*/ 1257300 w 1280"/>
              <a:gd name="T51" fmla="*/ 1905000 h 1936"/>
              <a:gd name="T52" fmla="*/ 1333500 w 1280"/>
              <a:gd name="T53" fmla="*/ 1752600 h 1936"/>
              <a:gd name="T54" fmla="*/ 1333500 w 1280"/>
              <a:gd name="T55" fmla="*/ 1600200 h 1936"/>
              <a:gd name="T56" fmla="*/ 1181100 w 1280"/>
              <a:gd name="T57" fmla="*/ 1447800 h 1936"/>
              <a:gd name="T58" fmla="*/ 1104900 w 1280"/>
              <a:gd name="T59" fmla="*/ 1371600 h 1936"/>
              <a:gd name="T60" fmla="*/ 952500 w 1280"/>
              <a:gd name="T61" fmla="*/ 1219200 h 1936"/>
              <a:gd name="T62" fmla="*/ 800100 w 1280"/>
              <a:gd name="T63" fmla="*/ 990600 h 1936"/>
              <a:gd name="T64" fmla="*/ 723900 w 1280"/>
              <a:gd name="T65" fmla="*/ 838200 h 1936"/>
              <a:gd name="T66" fmla="*/ 571500 w 1280"/>
              <a:gd name="T67" fmla="*/ 685800 h 1936"/>
              <a:gd name="T68" fmla="*/ 419100 w 1280"/>
              <a:gd name="T69" fmla="*/ 609600 h 1936"/>
              <a:gd name="T70" fmla="*/ 419100 w 1280"/>
              <a:gd name="T71" fmla="*/ 457200 h 1936"/>
              <a:gd name="T72" fmla="*/ 342900 w 1280"/>
              <a:gd name="T73" fmla="*/ 457200 h 1936"/>
              <a:gd name="T74" fmla="*/ 114300 w 1280"/>
              <a:gd name="T75" fmla="*/ 304800 h 1936"/>
              <a:gd name="T76" fmla="*/ 38100 w 1280"/>
              <a:gd name="T77" fmla="*/ 228600 h 1936"/>
              <a:gd name="T78" fmla="*/ 38100 w 1280"/>
              <a:gd name="T79" fmla="*/ 76200 h 1936"/>
              <a:gd name="T80" fmla="*/ 38100 w 1280"/>
              <a:gd name="T81" fmla="*/ 0 h 1936"/>
              <a:gd name="T82" fmla="*/ 266700 w 1280"/>
              <a:gd name="T83" fmla="*/ 76200 h 19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80"/>
              <a:gd name="T127" fmla="*/ 0 h 1936"/>
              <a:gd name="T128" fmla="*/ 1280 w 1280"/>
              <a:gd name="T129" fmla="*/ 1936 h 19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80" h="1936">
                <a:moveTo>
                  <a:pt x="216" y="48"/>
                </a:moveTo>
                <a:cubicBezTo>
                  <a:pt x="320" y="60"/>
                  <a:pt x="424" y="72"/>
                  <a:pt x="456" y="96"/>
                </a:cubicBezTo>
                <a:cubicBezTo>
                  <a:pt x="488" y="120"/>
                  <a:pt x="416" y="168"/>
                  <a:pt x="408" y="192"/>
                </a:cubicBezTo>
                <a:cubicBezTo>
                  <a:pt x="400" y="216"/>
                  <a:pt x="384" y="216"/>
                  <a:pt x="408" y="240"/>
                </a:cubicBezTo>
                <a:cubicBezTo>
                  <a:pt x="432" y="264"/>
                  <a:pt x="520" y="312"/>
                  <a:pt x="552" y="336"/>
                </a:cubicBezTo>
                <a:cubicBezTo>
                  <a:pt x="584" y="360"/>
                  <a:pt x="584" y="360"/>
                  <a:pt x="600" y="384"/>
                </a:cubicBezTo>
                <a:cubicBezTo>
                  <a:pt x="616" y="408"/>
                  <a:pt x="624" y="440"/>
                  <a:pt x="648" y="480"/>
                </a:cubicBezTo>
                <a:cubicBezTo>
                  <a:pt x="672" y="520"/>
                  <a:pt x="712" y="584"/>
                  <a:pt x="744" y="624"/>
                </a:cubicBezTo>
                <a:cubicBezTo>
                  <a:pt x="776" y="664"/>
                  <a:pt x="800" y="688"/>
                  <a:pt x="840" y="720"/>
                </a:cubicBezTo>
                <a:cubicBezTo>
                  <a:pt x="880" y="752"/>
                  <a:pt x="944" y="792"/>
                  <a:pt x="984" y="816"/>
                </a:cubicBezTo>
                <a:cubicBezTo>
                  <a:pt x="1024" y="840"/>
                  <a:pt x="1056" y="824"/>
                  <a:pt x="1080" y="864"/>
                </a:cubicBezTo>
                <a:cubicBezTo>
                  <a:pt x="1104" y="904"/>
                  <a:pt x="1112" y="1016"/>
                  <a:pt x="1128" y="1056"/>
                </a:cubicBezTo>
                <a:cubicBezTo>
                  <a:pt x="1144" y="1096"/>
                  <a:pt x="1160" y="1072"/>
                  <a:pt x="1176" y="1104"/>
                </a:cubicBezTo>
                <a:cubicBezTo>
                  <a:pt x="1192" y="1136"/>
                  <a:pt x="1208" y="1200"/>
                  <a:pt x="1224" y="1248"/>
                </a:cubicBezTo>
                <a:cubicBezTo>
                  <a:pt x="1240" y="1296"/>
                  <a:pt x="1264" y="1336"/>
                  <a:pt x="1272" y="1392"/>
                </a:cubicBezTo>
                <a:cubicBezTo>
                  <a:pt x="1280" y="1448"/>
                  <a:pt x="1272" y="1536"/>
                  <a:pt x="1272" y="1584"/>
                </a:cubicBezTo>
                <a:cubicBezTo>
                  <a:pt x="1272" y="1632"/>
                  <a:pt x="1272" y="1640"/>
                  <a:pt x="1272" y="1680"/>
                </a:cubicBezTo>
                <a:cubicBezTo>
                  <a:pt x="1272" y="1720"/>
                  <a:pt x="1280" y="1784"/>
                  <a:pt x="1272" y="1824"/>
                </a:cubicBezTo>
                <a:cubicBezTo>
                  <a:pt x="1264" y="1864"/>
                  <a:pt x="1264" y="1904"/>
                  <a:pt x="1224" y="1920"/>
                </a:cubicBezTo>
                <a:cubicBezTo>
                  <a:pt x="1184" y="1936"/>
                  <a:pt x="1104" y="1936"/>
                  <a:pt x="1032" y="1920"/>
                </a:cubicBezTo>
                <a:cubicBezTo>
                  <a:pt x="960" y="1904"/>
                  <a:pt x="832" y="1864"/>
                  <a:pt x="792" y="1824"/>
                </a:cubicBezTo>
                <a:cubicBezTo>
                  <a:pt x="752" y="1784"/>
                  <a:pt x="792" y="1720"/>
                  <a:pt x="792" y="1680"/>
                </a:cubicBezTo>
                <a:cubicBezTo>
                  <a:pt x="792" y="1640"/>
                  <a:pt x="784" y="1616"/>
                  <a:pt x="792" y="1584"/>
                </a:cubicBezTo>
                <a:cubicBezTo>
                  <a:pt x="800" y="1552"/>
                  <a:pt x="840" y="1528"/>
                  <a:pt x="840" y="1488"/>
                </a:cubicBezTo>
                <a:cubicBezTo>
                  <a:pt x="840" y="1448"/>
                  <a:pt x="800" y="1392"/>
                  <a:pt x="792" y="1344"/>
                </a:cubicBezTo>
                <a:cubicBezTo>
                  <a:pt x="784" y="1296"/>
                  <a:pt x="784" y="1240"/>
                  <a:pt x="792" y="1200"/>
                </a:cubicBezTo>
                <a:cubicBezTo>
                  <a:pt x="800" y="1160"/>
                  <a:pt x="832" y="1136"/>
                  <a:pt x="840" y="1104"/>
                </a:cubicBezTo>
                <a:cubicBezTo>
                  <a:pt x="848" y="1072"/>
                  <a:pt x="856" y="1040"/>
                  <a:pt x="840" y="1008"/>
                </a:cubicBezTo>
                <a:cubicBezTo>
                  <a:pt x="824" y="976"/>
                  <a:pt x="768" y="936"/>
                  <a:pt x="744" y="912"/>
                </a:cubicBezTo>
                <a:cubicBezTo>
                  <a:pt x="720" y="888"/>
                  <a:pt x="720" y="888"/>
                  <a:pt x="696" y="864"/>
                </a:cubicBezTo>
                <a:cubicBezTo>
                  <a:pt x="672" y="840"/>
                  <a:pt x="632" y="808"/>
                  <a:pt x="600" y="768"/>
                </a:cubicBezTo>
                <a:cubicBezTo>
                  <a:pt x="568" y="728"/>
                  <a:pt x="528" y="664"/>
                  <a:pt x="504" y="624"/>
                </a:cubicBezTo>
                <a:cubicBezTo>
                  <a:pt x="480" y="584"/>
                  <a:pt x="480" y="560"/>
                  <a:pt x="456" y="528"/>
                </a:cubicBezTo>
                <a:cubicBezTo>
                  <a:pt x="432" y="496"/>
                  <a:pt x="392" y="456"/>
                  <a:pt x="360" y="432"/>
                </a:cubicBezTo>
                <a:cubicBezTo>
                  <a:pt x="328" y="408"/>
                  <a:pt x="280" y="408"/>
                  <a:pt x="264" y="384"/>
                </a:cubicBezTo>
                <a:cubicBezTo>
                  <a:pt x="248" y="360"/>
                  <a:pt x="272" y="304"/>
                  <a:pt x="264" y="288"/>
                </a:cubicBezTo>
                <a:cubicBezTo>
                  <a:pt x="256" y="272"/>
                  <a:pt x="248" y="304"/>
                  <a:pt x="216" y="288"/>
                </a:cubicBezTo>
                <a:cubicBezTo>
                  <a:pt x="184" y="272"/>
                  <a:pt x="104" y="216"/>
                  <a:pt x="72" y="192"/>
                </a:cubicBezTo>
                <a:cubicBezTo>
                  <a:pt x="40" y="168"/>
                  <a:pt x="32" y="168"/>
                  <a:pt x="24" y="144"/>
                </a:cubicBezTo>
                <a:cubicBezTo>
                  <a:pt x="16" y="120"/>
                  <a:pt x="24" y="72"/>
                  <a:pt x="24" y="48"/>
                </a:cubicBezTo>
                <a:cubicBezTo>
                  <a:pt x="24" y="24"/>
                  <a:pt x="0" y="0"/>
                  <a:pt x="24" y="0"/>
                </a:cubicBezTo>
                <a:cubicBezTo>
                  <a:pt x="48" y="0"/>
                  <a:pt x="108" y="24"/>
                  <a:pt x="168" y="4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6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6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6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10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5" grpId="0"/>
      <p:bldP spid="62476" grpId="0"/>
      <p:bldP spid="62483" grpId="0" build="allAtOnce"/>
      <p:bldP spid="62484" grpId="0" build="allAtOnce"/>
      <p:bldP spid="62493" grpId="0"/>
      <p:bldP spid="624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>
            <a:extLst>
              <a:ext uri="{FF2B5EF4-FFF2-40B4-BE49-F238E27FC236}">
                <a16:creationId xmlns:a16="http://schemas.microsoft.com/office/drawing/2014/main" id="{BC9B6AAA-B88D-48A1-B942-EA48DCCD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249364"/>
            <a:ext cx="335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FF0000"/>
                </a:solidFill>
              </a:rPr>
              <a:t>Tìm hiểu bài:</a:t>
            </a:r>
          </a:p>
        </p:txBody>
      </p:sp>
      <p:sp>
        <p:nvSpPr>
          <p:cNvPr id="64521" name="Text Box 9">
            <a:extLst>
              <a:ext uri="{FF2B5EF4-FFF2-40B4-BE49-F238E27FC236}">
                <a16:creationId xmlns:a16="http://schemas.microsoft.com/office/drawing/2014/main" id="{3DD3DC9E-FD30-41DE-B6D5-1E63E3B93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19288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1. Thuyên và Đồng cùng ăn trong quán với những ai?</a:t>
            </a:r>
          </a:p>
        </p:txBody>
      </p:sp>
      <p:sp>
        <p:nvSpPr>
          <p:cNvPr id="64522" name="Text Box 10">
            <a:extLst>
              <a:ext uri="{FF2B5EF4-FFF2-40B4-BE49-F238E27FC236}">
                <a16:creationId xmlns:a16="http://schemas.microsoft.com/office/drawing/2014/main" id="{9F021099-C2A4-42B3-A1A4-85E28483D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384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</a:rPr>
              <a:t>- Thuyên và Đồng cùng ăn trong quán với 3 người thanh niên.</a:t>
            </a:r>
          </a:p>
        </p:txBody>
      </p:sp>
      <p:sp>
        <p:nvSpPr>
          <p:cNvPr id="64523" name="Text Box 11">
            <a:extLst>
              <a:ext uri="{FF2B5EF4-FFF2-40B4-BE49-F238E27FC236}">
                <a16:creationId xmlns:a16="http://schemas.microsoft.com/office/drawing/2014/main" id="{70944D13-981F-4F10-9D3C-EE117E671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352801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2. Chuyện gì xảy ra làm Thuyên và Đồng ngạc nhiên?</a:t>
            </a:r>
          </a:p>
        </p:txBody>
      </p:sp>
      <p:sp>
        <p:nvSpPr>
          <p:cNvPr id="64524" name="Text Box 12">
            <a:extLst>
              <a:ext uri="{FF2B5EF4-FFF2-40B4-BE49-F238E27FC236}">
                <a16:creationId xmlns:a16="http://schemas.microsoft.com/office/drawing/2014/main" id="{C39FD75F-E488-474E-8846-8FA586DF0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</a:rPr>
              <a:t>- Lúc Thuyên đang lúng túng vì quên tiền, thì một trong ba thanh niên đến gần, xin được trả giúp tiền ăn.</a:t>
            </a:r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id="{108098A9-028F-4442-A9D7-10A43CDF8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76801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3. Vì sao anh thanh niên cảm ơn Thuyên và Đồng?</a:t>
            </a:r>
          </a:p>
        </p:txBody>
      </p:sp>
      <p:sp>
        <p:nvSpPr>
          <p:cNvPr id="64526" name="Text Box 14">
            <a:extLst>
              <a:ext uri="{FF2B5EF4-FFF2-40B4-BE49-F238E27FC236}">
                <a16:creationId xmlns:a16="http://schemas.microsoft.com/office/drawing/2014/main" id="{5FFF331D-F682-4C0A-B99C-1D781AF98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54650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</a:rPr>
              <a:t>- Vì Thuyên và Đồng có giọng nói gợi cho anh thanh niên nhớ đến người mẹ thân thương quê ở miền Trung.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/>
      <p:bldP spid="64522" grpId="0"/>
      <p:bldP spid="64523" grpId="0"/>
      <p:bldP spid="64524" grpId="0"/>
      <p:bldP spid="64525" grpId="0"/>
      <p:bldP spid="645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:a16="http://schemas.microsoft.com/office/drawing/2014/main" id="{828785A7-0F61-483B-8160-545B61307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157288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FF0000"/>
                </a:solidFill>
              </a:rPr>
              <a:t>Tìm hiểu bài:</a:t>
            </a:r>
          </a:p>
        </p:txBody>
      </p:sp>
      <p:sp>
        <p:nvSpPr>
          <p:cNvPr id="65549" name="Text Box 13">
            <a:extLst>
              <a:ext uri="{FF2B5EF4-FFF2-40B4-BE49-F238E27FC236}">
                <a16:creationId xmlns:a16="http://schemas.microsoft.com/office/drawing/2014/main" id="{A7D3C82C-7E98-4FB8-B613-0769EC5B3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526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</a:rPr>
              <a:t>4. Khi nhắc đến mẹ, người trẻ tuổi có thái độ như thế nào? </a:t>
            </a: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id="{FDF509A4-F70F-48E1-81C9-168EA144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09800"/>
            <a:ext cx="708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- Người trẻ tuổi lẳng lặng cuối đầu, đôi môi mím chặt lộ vẻ đau thương.</a:t>
            </a:r>
          </a:p>
        </p:txBody>
      </p:sp>
      <p:sp>
        <p:nvSpPr>
          <p:cNvPr id="65551" name="Text Box 15">
            <a:extLst>
              <a:ext uri="{FF2B5EF4-FFF2-40B4-BE49-F238E27FC236}">
                <a16:creationId xmlns:a16="http://schemas.microsoft.com/office/drawing/2014/main" id="{6FB37D4F-6245-4C4F-AD9E-EF65D13F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00401"/>
            <a:ext cx="746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</a:rPr>
              <a:t>5. Thuyên và Đồng có thái độ ra sao?</a:t>
            </a: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02A1B4C7-6A3C-4AEA-914D-7DBAD0210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71888"/>
            <a:ext cx="746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- Thuyên và Đồng yên lặng nhìn nhau, mắt rớm lệ.</a:t>
            </a:r>
          </a:p>
        </p:txBody>
      </p:sp>
      <p:sp>
        <p:nvSpPr>
          <p:cNvPr id="65556" name="Line 20">
            <a:extLst>
              <a:ext uri="{FF2B5EF4-FFF2-40B4-BE49-F238E27FC236}">
                <a16:creationId xmlns:a16="http://schemas.microsoft.com/office/drawing/2014/main" id="{26323BBB-61AA-4B18-8594-741075E5B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41148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57" name="Line 21">
            <a:extLst>
              <a:ext uri="{FF2B5EF4-FFF2-40B4-BE49-F238E27FC236}">
                <a16:creationId xmlns:a16="http://schemas.microsoft.com/office/drawing/2014/main" id="{A4A69300-1786-4E58-AAE0-1031430E1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667000"/>
            <a:ext cx="3810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58" name="Line 22">
            <a:extLst>
              <a:ext uri="{FF2B5EF4-FFF2-40B4-BE49-F238E27FC236}">
                <a16:creationId xmlns:a16="http://schemas.microsoft.com/office/drawing/2014/main" id="{97EB9764-B27C-4097-AC16-31A6528A3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124200"/>
            <a:ext cx="3810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61" name="Line 25">
            <a:extLst>
              <a:ext uri="{FF2B5EF4-FFF2-40B4-BE49-F238E27FC236}">
                <a16:creationId xmlns:a16="http://schemas.microsoft.com/office/drawing/2014/main" id="{D22E2078-708D-4D83-A0BF-62CBA8BB1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114800"/>
            <a:ext cx="441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62" name="Text Box 26">
            <a:extLst>
              <a:ext uri="{FF2B5EF4-FFF2-40B4-BE49-F238E27FC236}">
                <a16:creationId xmlns:a16="http://schemas.microsoft.com/office/drawing/2014/main" id="{5AF1ACBE-144B-4809-959F-25C53D9E0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191000"/>
            <a:ext cx="868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</a:rPr>
              <a:t>6. Những chi tiết đó cho thấy tình cảm của các nhân vật đối với quê hương như thế nào ?</a:t>
            </a:r>
          </a:p>
        </p:txBody>
      </p:sp>
      <p:sp>
        <p:nvSpPr>
          <p:cNvPr id="65563" name="Text Box 27">
            <a:extLst>
              <a:ext uri="{FF2B5EF4-FFF2-40B4-BE49-F238E27FC236}">
                <a16:creationId xmlns:a16="http://schemas.microsoft.com/office/drawing/2014/main" id="{57D98E63-9E90-4C91-80E3-73D23FFDB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81600"/>
            <a:ext cx="853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- Những chi tiết đó cho thấy tình cảm của các nhân vật đối với quê hương thật tha thiết.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0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/>
      <p:bldP spid="65550" grpId="0"/>
      <p:bldP spid="65551" grpId="0"/>
      <p:bldP spid="65553" grpId="0"/>
      <p:bldP spid="65562" grpId="0"/>
      <p:bldP spid="655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Text Box 7">
            <a:extLst>
              <a:ext uri="{FF2B5EF4-FFF2-40B4-BE49-F238E27FC236}">
                <a16:creationId xmlns:a16="http://schemas.microsoft.com/office/drawing/2014/main" id="{84ED7C2A-4831-41B6-942C-3CC530A7F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8763000" cy="1938338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CC"/>
                </a:solidFill>
              </a:rPr>
              <a:t>    </a:t>
            </a:r>
            <a:r>
              <a:rPr lang="en-US" altLang="en-US" sz="4000">
                <a:solidFill>
                  <a:srgbClr val="0000CC"/>
                </a:solidFill>
              </a:rPr>
              <a:t>Tình cảm thiết tha, gắn bó của các nhân vật với quê hương, với người thân, qua giọng nói quê hương thân quen</a:t>
            </a:r>
            <a:r>
              <a:rPr lang="en-US" altLang="en-US" sz="320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74760" name="Text Box 8">
            <a:extLst>
              <a:ext uri="{FF2B5EF4-FFF2-40B4-BE49-F238E27FC236}">
                <a16:creationId xmlns:a16="http://schemas.microsoft.com/office/drawing/2014/main" id="{22ED2584-19A8-4BB5-B781-E439A3287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295401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Nội dung câu chuyện: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nimBg="1"/>
      <p:bldP spid="747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RUIT2">
            <a:extLst>
              <a:ext uri="{FF2B5EF4-FFF2-40B4-BE49-F238E27FC236}">
                <a16:creationId xmlns:a16="http://schemas.microsoft.com/office/drawing/2014/main" id="{6CF8457B-6344-4D2F-896F-5AF2C8D3B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9">
            <a:extLst>
              <a:ext uri="{FF2B5EF4-FFF2-40B4-BE49-F238E27FC236}">
                <a16:creationId xmlns:a16="http://schemas.microsoft.com/office/drawing/2014/main" id="{5ECDD614-6A2F-40E6-B416-D4B2C3515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2286000"/>
            <a:ext cx="7162800" cy="2514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>
                <a:ln w="18034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.VnArial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2020-11-15T16:26:19Z</dcterms:created>
  <dcterms:modified xsi:type="dcterms:W3CDTF">2020-11-15T16:26:43Z</dcterms:modified>
</cp:coreProperties>
</file>