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79" r:id="rId2"/>
    <p:sldId id="364" r:id="rId3"/>
    <p:sldId id="343" r:id="rId4"/>
    <p:sldId id="374" r:id="rId5"/>
    <p:sldId id="380" r:id="rId6"/>
    <p:sldId id="378" r:id="rId7"/>
    <p:sldId id="3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6D511-EAE2-45E3-AFE0-B5861047EC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5E8B4-53BD-42C0-8FAC-F69B4C5CD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5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ơi giữ chỗ cho Hình ảnh của Bản chiếu 1">
            <a:extLst>
              <a:ext uri="{FF2B5EF4-FFF2-40B4-BE49-F238E27FC236}">
                <a16:creationId xmlns:a16="http://schemas.microsoft.com/office/drawing/2014/main" id="{99547F83-1BAF-46B9-AE24-AB871B6EA9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ơi giữ chỗ cho Ghi chú 2">
            <a:extLst>
              <a:ext uri="{FF2B5EF4-FFF2-40B4-BE49-F238E27FC236}">
                <a16:creationId xmlns:a16="http://schemas.microsoft.com/office/drawing/2014/main" id="{DFFC6343-F7C4-4A3B-BB54-C0858E717A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0244" name="Nơi giữ chỗ cho Số hiệu Bản chiếu 3">
            <a:extLst>
              <a:ext uri="{FF2B5EF4-FFF2-40B4-BE49-F238E27FC236}">
                <a16:creationId xmlns:a16="http://schemas.microsoft.com/office/drawing/2014/main" id="{75B0FD6D-E74B-4437-9600-4A864AF401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D80E6B-BFFD-444D-9299-A05DE408334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3BD7D40C-8A43-4AB0-9FCD-53F4011F0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055A3010-9D0D-4213-91C1-B0082397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A16BE126-8E27-43B8-9063-70D271C8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11292-FDA7-440C-859D-59E63B81BC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32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E9FDF811-4B2D-43B0-AA3E-2D2BBD12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877B45D1-9150-4ED6-A553-950560327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19752476-EEF1-4590-9272-68B9D123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0F28C-C4F1-4D55-B1F4-A9D9EC7D1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97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BBDDC832-F240-4048-A1BB-4DACFE9C1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A267558A-E3FA-4AC8-A65A-218C6BD5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6AD42FFE-6B51-42D3-BA85-4E20A6710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60247-A82D-43EE-9587-5B4C7EF1D3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813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57570860-5C5B-421B-97CB-144CAAB1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C5D954AF-BDFB-49D5-8E37-4424EAEA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BC406348-11DF-44D4-9061-099F2102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432FE-30C3-43A0-BA92-F4CAD3E1B6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14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231DB4F8-6F1E-47E2-B7FD-1938518C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C1BFB6CD-0F7E-4941-B002-ED77A4C5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89823731-DE37-43CD-B80C-C214AE57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052B4-A527-43DA-8F2C-A77EBE9833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51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1B86E585-B240-47FD-A8AC-0C92D68C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C043B588-5325-49FF-B10A-A19097D6B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FCBA8770-ECF5-408A-8CD1-E65C6165D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2C396-1394-4214-8A4B-9D8CC6E60D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97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17AB576B-062C-40CB-9E37-68C73AF8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A4BC55F5-C198-40F1-BBEA-A8A67D7AA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AF7FBED6-2844-4C61-B948-F7249922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974D7-19EA-4455-AC54-D0E7FC86B4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34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>
            <a:extLst>
              <a:ext uri="{FF2B5EF4-FFF2-40B4-BE49-F238E27FC236}">
                <a16:creationId xmlns:a16="http://schemas.microsoft.com/office/drawing/2014/main" id="{B8CEF1B3-CF59-4459-9F72-296D4BD96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>
            <a:extLst>
              <a:ext uri="{FF2B5EF4-FFF2-40B4-BE49-F238E27FC236}">
                <a16:creationId xmlns:a16="http://schemas.microsoft.com/office/drawing/2014/main" id="{3589D44C-FCA0-4A21-B485-ABC18A5B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>
            <a:extLst>
              <a:ext uri="{FF2B5EF4-FFF2-40B4-BE49-F238E27FC236}">
                <a16:creationId xmlns:a16="http://schemas.microsoft.com/office/drawing/2014/main" id="{8FC5C17A-118B-45A8-A1AD-BAE5F1D7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AE2B8-7D59-417C-9006-3F0E3F02B2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58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F23197CC-9D89-47F1-955B-8F21BB7A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4C06ABE2-3F02-4E26-85C0-0586C54FE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83D02AD4-EADD-4305-8A02-F4D09F50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D9AB4-1AB6-4B5F-9082-0526BE3434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45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>
            <a:extLst>
              <a:ext uri="{FF2B5EF4-FFF2-40B4-BE49-F238E27FC236}">
                <a16:creationId xmlns:a16="http://schemas.microsoft.com/office/drawing/2014/main" id="{18BCFDFB-447C-45E2-BA0E-A4E3DBBD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>
            <a:extLst>
              <a:ext uri="{FF2B5EF4-FFF2-40B4-BE49-F238E27FC236}">
                <a16:creationId xmlns:a16="http://schemas.microsoft.com/office/drawing/2014/main" id="{7C0ECB99-9A1C-4EBB-BAD2-70BE7BC9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>
            <a:extLst>
              <a:ext uri="{FF2B5EF4-FFF2-40B4-BE49-F238E27FC236}">
                <a16:creationId xmlns:a16="http://schemas.microsoft.com/office/drawing/2014/main" id="{2027229B-2916-4E85-9883-B23E35A4C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17C7A-51CD-49FB-B697-D5C5F3B3A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91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BF305028-A7F2-459E-BA0B-BFAA4CFC5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4870E34A-AD18-47CC-9692-B1FC34EC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7A2E30B3-192D-472C-A41B-AFB2962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9FA75-7F00-48FC-B769-8AB844B87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51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C43B3CA5-34C2-4ECE-A599-B81C8D1B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8A1C80CB-7C3C-45DD-85E8-EDC8031E5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D10F4E55-1E32-4BF5-A5A0-0E12A529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A3F56-EF59-4659-82EA-007E551038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84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>
            <a:extLst>
              <a:ext uri="{FF2B5EF4-FFF2-40B4-BE49-F238E27FC236}">
                <a16:creationId xmlns:a16="http://schemas.microsoft.com/office/drawing/2014/main" id="{A6D20EC1-0A2A-4609-AD78-1858D03EE72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>
            <a:extLst>
              <a:ext uri="{FF2B5EF4-FFF2-40B4-BE49-F238E27FC236}">
                <a16:creationId xmlns:a16="http://schemas.microsoft.com/office/drawing/2014/main" id="{84752E2C-486F-4417-ACA4-41F1E5C8CD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F7E820AD-7E7D-47F5-894B-AA0ACA8D0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36D0D8FD-880E-4D48-B1CD-5932D8EDBF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2D7383D8-90D4-4FBC-A6CE-E968747C2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67A6371-4FCE-499A-9073-5FB29CC895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0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5387643-1E11-490D-88E3-9F63F563AFC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28600"/>
            <a:ext cx="8229600" cy="685800"/>
          </a:xfrm>
        </p:spPr>
        <p:txBody>
          <a:bodyPr/>
          <a:lstStyle/>
          <a:p>
            <a:pPr eaLnBrk="1" hangingPunct="1"/>
            <a:endParaRPr lang="en-US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40554" name="Rectangle 618">
            <a:extLst>
              <a:ext uri="{FF2B5EF4-FFF2-40B4-BE49-F238E27FC236}">
                <a16:creationId xmlns:a16="http://schemas.microsoft.com/office/drawing/2014/main" id="{48EFED66-832D-4937-A3CF-9BB5A42DE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600200"/>
            <a:ext cx="1447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4800" b="1">
              <a:solidFill>
                <a:prstClr val="black"/>
              </a:solidFill>
              <a:latin typeface="HP001 5H"/>
            </a:endParaRPr>
          </a:p>
        </p:txBody>
      </p:sp>
      <p:pic>
        <p:nvPicPr>
          <p:cNvPr id="49156" name="Picture 4" descr="sieuthiNHANH200903167412nmi5ngjhnz166288">
            <a:extLst>
              <a:ext uri="{FF2B5EF4-FFF2-40B4-BE49-F238E27FC236}">
                <a16:creationId xmlns:a16="http://schemas.microsoft.com/office/drawing/2014/main" id="{D8EC4EC7-265E-47A2-A012-A2471829D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0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WordArt 6">
            <a:extLst>
              <a:ext uri="{FF2B5EF4-FFF2-40B4-BE49-F238E27FC236}">
                <a16:creationId xmlns:a16="http://schemas.microsoft.com/office/drawing/2014/main" id="{1D20AE83-E3D2-4ADB-B339-DF41BE0460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19800" y="1752600"/>
            <a:ext cx="4267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 VIẾT</a:t>
            </a:r>
          </a:p>
        </p:txBody>
      </p:sp>
      <p:sp>
        <p:nvSpPr>
          <p:cNvPr id="2054" name="WordArt 7">
            <a:extLst>
              <a:ext uri="{FF2B5EF4-FFF2-40B4-BE49-F238E27FC236}">
                <a16:creationId xmlns:a16="http://schemas.microsoft.com/office/drawing/2014/main" id="{0AE939E1-294B-400B-AB15-026ADC9045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3276600"/>
            <a:ext cx="472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CHỮ HOA 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5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822" name="Text Box 70">
            <a:extLst>
              <a:ext uri="{FF2B5EF4-FFF2-40B4-BE49-F238E27FC236}">
                <a16:creationId xmlns:a16="http://schemas.microsoft.com/office/drawing/2014/main" id="{F83E485A-002F-45F6-AE7A-094F422EE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05000"/>
            <a:ext cx="6324600" cy="612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Chữ G được viết bởi mấy nét?</a:t>
            </a:r>
          </a:p>
        </p:txBody>
      </p:sp>
      <p:sp>
        <p:nvSpPr>
          <p:cNvPr id="330904" name="Text Box 152">
            <a:extLst>
              <a:ext uri="{FF2B5EF4-FFF2-40B4-BE49-F238E27FC236}">
                <a16:creationId xmlns:a16="http://schemas.microsoft.com/office/drawing/2014/main" id="{43ADA4AB-3D9D-4D6A-B89E-C3EC0C36F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7467600" cy="612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Chữ G viết hoa gồm 2 nét. </a:t>
            </a:r>
          </a:p>
        </p:txBody>
      </p:sp>
      <p:pic>
        <p:nvPicPr>
          <p:cNvPr id="3076" name="Picture 187" descr="DECOR033">
            <a:extLst>
              <a:ext uri="{FF2B5EF4-FFF2-40B4-BE49-F238E27FC236}">
                <a16:creationId xmlns:a16="http://schemas.microsoft.com/office/drawing/2014/main" id="{999BE6B2-E633-4FBC-9334-F808C4548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8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82452" flipV="1">
            <a:off x="1385888" y="5338763"/>
            <a:ext cx="1295400" cy="152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88" descr="DECOR033">
            <a:extLst>
              <a:ext uri="{FF2B5EF4-FFF2-40B4-BE49-F238E27FC236}">
                <a16:creationId xmlns:a16="http://schemas.microsoft.com/office/drawing/2014/main" id="{417226DC-3000-42AA-B075-193BC28D4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8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69338">
            <a:off x="9394032" y="5330032"/>
            <a:ext cx="1506537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Hình Chữ nhật 91">
            <a:extLst>
              <a:ext uri="{FF2B5EF4-FFF2-40B4-BE49-F238E27FC236}">
                <a16:creationId xmlns:a16="http://schemas.microsoft.com/office/drawing/2014/main" id="{0AE317B6-AAD6-476C-9E1E-7D098BB22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276600"/>
            <a:ext cx="5715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*Nét 1 là kết hợp của nét cong dưới và nét cong trái nối liền nhau tạo vòng xoắn to trên đầu.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Nét 2 là hai nét khuyết ngược</a:t>
            </a:r>
          </a:p>
        </p:txBody>
      </p:sp>
      <p:pic>
        <p:nvPicPr>
          <p:cNvPr id="3079" name="Picture 2" descr="g">
            <a:extLst>
              <a:ext uri="{FF2B5EF4-FFF2-40B4-BE49-F238E27FC236}">
                <a16:creationId xmlns:a16="http://schemas.microsoft.com/office/drawing/2014/main" id="{8F0BD614-46EA-48E2-8C83-E7D8376AE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5240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" name="Đường kết nối thẳng 73">
            <a:extLst>
              <a:ext uri="{FF2B5EF4-FFF2-40B4-BE49-F238E27FC236}">
                <a16:creationId xmlns:a16="http://schemas.microsoft.com/office/drawing/2014/main" id="{A7922B01-6E16-4021-99A5-30B70C33436F}"/>
              </a:ext>
            </a:extLst>
          </p:cNvPr>
          <p:cNvCxnSpPr/>
          <p:nvPr/>
        </p:nvCxnSpPr>
        <p:spPr>
          <a:xfrm>
            <a:off x="7407275" y="4006850"/>
            <a:ext cx="2057400" cy="1588"/>
          </a:xfrm>
          <a:prstGeom prst="line">
            <a:avLst/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" name="Text Box 11">
            <a:extLst>
              <a:ext uri="{FF2B5EF4-FFF2-40B4-BE49-F238E27FC236}">
                <a16:creationId xmlns:a16="http://schemas.microsoft.com/office/drawing/2014/main" id="{5F2340FC-BF40-4992-AB0F-D5AAC537C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1430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HP001 4 hàng" panose="020B0603050302020204" pitchFamily="34" charset="0"/>
              </a:rPr>
              <a:t>Chữ hoa G</a:t>
            </a:r>
          </a:p>
        </p:txBody>
      </p:sp>
      <p:sp>
        <p:nvSpPr>
          <p:cNvPr id="3082" name="Text Box 13">
            <a:extLst>
              <a:ext uri="{FF2B5EF4-FFF2-40B4-BE49-F238E27FC236}">
                <a16:creationId xmlns:a16="http://schemas.microsoft.com/office/drawing/2014/main" id="{3E0C6AFC-B775-492B-B1D1-A4F9692A1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viết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08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822" grpId="0"/>
      <p:bldP spid="330904" grpId="0"/>
      <p:bldP spid="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9DBF747F-9079-4BDC-9969-8FF3BF63312F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8534400" y="8305800"/>
            <a:ext cx="1600200" cy="62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3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6600CC"/>
                </a:solidFill>
                <a:latin typeface="HP001 4H"/>
              </a:rPr>
              <a:t>   </a:t>
            </a:r>
          </a:p>
        </p:txBody>
      </p:sp>
      <p:pic>
        <p:nvPicPr>
          <p:cNvPr id="4099" name="Picture 18" descr="DECOR033">
            <a:extLst>
              <a:ext uri="{FF2B5EF4-FFF2-40B4-BE49-F238E27FC236}">
                <a16:creationId xmlns:a16="http://schemas.microsoft.com/office/drawing/2014/main" id="{431E092F-1AB8-47E7-BB96-A85A7B5ED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8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82452" flipV="1">
            <a:off x="1385888" y="5338763"/>
            <a:ext cx="1295400" cy="152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9" descr="DECOR033">
            <a:extLst>
              <a:ext uri="{FF2B5EF4-FFF2-40B4-BE49-F238E27FC236}">
                <a16:creationId xmlns:a16="http://schemas.microsoft.com/office/drawing/2014/main" id="{AC3D1063-8F36-44B1-85BE-F34C317FB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8000" contras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69338">
            <a:off x="9381332" y="5215732"/>
            <a:ext cx="1506537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8">
            <a:extLst>
              <a:ext uri="{FF2B5EF4-FFF2-40B4-BE49-F238E27FC236}">
                <a16:creationId xmlns:a16="http://schemas.microsoft.com/office/drawing/2014/main" id="{500BEC9E-55EA-4143-8661-33AFC5CB0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667001"/>
            <a:ext cx="25908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0000">
                <a:solidFill>
                  <a:srgbClr val="0000FF"/>
                </a:solidFill>
                <a:latin typeface="HP001 5 hàng 1 ô ly" panose="020B0603050302020204" pitchFamily="34" charset="0"/>
              </a:rPr>
              <a:t>C</a:t>
            </a:r>
          </a:p>
        </p:txBody>
      </p:sp>
      <p:sp>
        <p:nvSpPr>
          <p:cNvPr id="37898" name="Text Box 10">
            <a:extLst>
              <a:ext uri="{FF2B5EF4-FFF2-40B4-BE49-F238E27FC236}">
                <a16:creationId xmlns:a16="http://schemas.microsoft.com/office/drawing/2014/main" id="{35EF0134-BD47-4707-99DD-FC71B2B79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2057401"/>
            <a:ext cx="5495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Em hãy nhận xét cấu tạo con chữ C hoa.</a:t>
            </a:r>
          </a:p>
        </p:txBody>
      </p:sp>
      <p:sp>
        <p:nvSpPr>
          <p:cNvPr id="92" name="Hình Chữ nhật 91">
            <a:extLst>
              <a:ext uri="{FF2B5EF4-FFF2-40B4-BE49-F238E27FC236}">
                <a16:creationId xmlns:a16="http://schemas.microsoft.com/office/drawing/2014/main" id="{FD1C86AF-376F-4878-A097-849554EC3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525" y="3352800"/>
            <a:ext cx="5410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*Chữ C hoa cỡ nhỏ cao 2 li rưỡi gồm 1 nét là nét kết hợp của nét cong dưới và nét cong trái nối liền nhau tạo vòng xoắn to trên đầu, cuối nét uốn lượn vào trong.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8" grpId="0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3" name="Group 11">
            <a:extLst>
              <a:ext uri="{FF2B5EF4-FFF2-40B4-BE49-F238E27FC236}">
                <a16:creationId xmlns:a16="http://schemas.microsoft.com/office/drawing/2014/main" id="{56FF609E-A4EF-4082-A7C7-ECE6199D685A}"/>
              </a:ext>
            </a:extLst>
          </p:cNvPr>
          <p:cNvGraphicFramePr>
            <a:graphicFrameLocks noGrp="1"/>
          </p:cNvGraphicFramePr>
          <p:nvPr/>
        </p:nvGraphicFramePr>
        <p:xfrm>
          <a:off x="3733800" y="1828800"/>
          <a:ext cx="4648200" cy="1511300"/>
        </p:xfrm>
        <a:graphic>
          <a:graphicData uri="http://schemas.openxmlformats.org/drawingml/2006/table">
            <a:tbl>
              <a:tblPr/>
              <a:tblGrid>
                <a:gridCol w="661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292" name="Text Box 94">
            <a:extLst>
              <a:ext uri="{FF2B5EF4-FFF2-40B4-BE49-F238E27FC236}">
                <a16:creationId xmlns:a16="http://schemas.microsoft.com/office/drawing/2014/main" id="{CD86AB5D-55CD-499B-A708-4CA2A7CF4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67201"/>
            <a:ext cx="929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Khoảng cách giữa các chữ ghi tiếng ta nên viết thế nào?</a:t>
            </a:r>
          </a:p>
        </p:txBody>
      </p:sp>
      <p:sp>
        <p:nvSpPr>
          <p:cNvPr id="347240" name="Rectangle 104">
            <a:extLst>
              <a:ext uri="{FF2B5EF4-FFF2-40B4-BE49-F238E27FC236}">
                <a16:creationId xmlns:a16="http://schemas.microsoft.com/office/drawing/2014/main" id="{82F4335F-49BE-4E2A-BBDA-F21B11C1D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1" y="1924051"/>
            <a:ext cx="2386359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>
                <a:solidFill>
                  <a:srgbClr val="0000FF"/>
                </a:solidFill>
                <a:latin typeface="HP001 5 hàng 1 ô ly" panose="020B0603050302020204" pitchFamily="34" charset="0"/>
              </a:rPr>
              <a:t>Ông Gióng</a:t>
            </a:r>
          </a:p>
        </p:txBody>
      </p:sp>
      <p:sp>
        <p:nvSpPr>
          <p:cNvPr id="9303" name="Rectangle 87">
            <a:extLst>
              <a:ext uri="{FF2B5EF4-FFF2-40B4-BE49-F238E27FC236}">
                <a16:creationId xmlns:a16="http://schemas.microsoft.com/office/drawing/2014/main" id="{76BA6643-3AD2-416C-84E7-0DDC0ACA1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581401"/>
            <a:ext cx="7434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Từ ứng dụng có mấy chữ?</a:t>
            </a:r>
          </a:p>
        </p:txBody>
      </p:sp>
      <p:sp>
        <p:nvSpPr>
          <p:cNvPr id="316104" name="Text Box 1736">
            <a:extLst>
              <a:ext uri="{FF2B5EF4-FFF2-40B4-BE49-F238E27FC236}">
                <a16:creationId xmlns:a16="http://schemas.microsoft.com/office/drawing/2014/main" id="{BDECAF5B-A637-4AF9-9EB5-E25B1108D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912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Cụm từ có mấy dấu thanh, được đặt ở những vị trí nào?</a:t>
            </a:r>
          </a:p>
        </p:txBody>
      </p:sp>
      <p:sp>
        <p:nvSpPr>
          <p:cNvPr id="316093" name="Text Box 1725">
            <a:extLst>
              <a:ext uri="{FF2B5EF4-FFF2-40B4-BE49-F238E27FC236}">
                <a16:creationId xmlns:a16="http://schemas.microsoft.com/office/drawing/2014/main" id="{DEE7CFAD-E145-40D1-BB02-87F388C3C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006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Em hãy quan sát và nêu độ cao của các con chữ có trong từ Ông Gióng?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7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1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500"/>
                                        <p:tgtEl>
                                          <p:spTgt spid="31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316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2" grpId="0"/>
      <p:bldP spid="347240" grpId="0" autoUpdateAnimBg="0"/>
      <p:bldP spid="9303" grpId="0"/>
      <p:bldP spid="316104" grpId="0"/>
      <p:bldP spid="316104" grpId="1"/>
      <p:bldP spid="316093" grpId="0"/>
      <p:bldP spid="31609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>
            <a:extLst>
              <a:ext uri="{FF2B5EF4-FFF2-40B4-BE49-F238E27FC236}">
                <a16:creationId xmlns:a16="http://schemas.microsoft.com/office/drawing/2014/main" id="{78F3F306-34AB-48F8-957F-918D027FE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9144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prstClr val="black"/>
                </a:solidFill>
                <a:latin typeface="HP001 5 hàng 1 ô ly" panose="020B0603050302020204" pitchFamily="34" charset="0"/>
              </a:rPr>
              <a:t> </a:t>
            </a:r>
            <a:r>
              <a:rPr lang="en-US" altLang="en-US" sz="3200" b="1">
                <a:solidFill>
                  <a:prstClr val="black"/>
                </a:solidFill>
                <a:latin typeface="HP001 5 hàng 1 ô ly" panose="020B0603050302020204" pitchFamily="34" charset="0"/>
              </a:rPr>
              <a:t>Gió đưa cành trúc la đà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prstClr val="black"/>
                </a:solidFill>
                <a:latin typeface="HP001 5 hàng 1 ô ly" panose="020B0603050302020204" pitchFamily="34" charset="0"/>
              </a:rPr>
              <a:t>Tiếng chuông Trấn Vũ, canh gà Thọ Xương.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159FEAE3-DECC-433A-9712-397C15E5C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52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Câu tục ngữ khuyên ta điều gì?</a:t>
            </a: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8ECEB9A0-4AF1-4662-BB00-6862C8E3F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334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Trong câu tục ngữ có những chữ nào viết hoa?Vì sao phải viết hoa?</a:t>
            </a:r>
          </a:p>
        </p:txBody>
      </p:sp>
      <p:sp>
        <p:nvSpPr>
          <p:cNvPr id="316093" name="Text Box 1725">
            <a:extLst>
              <a:ext uri="{FF2B5EF4-FFF2-40B4-BE49-F238E27FC236}">
                <a16:creationId xmlns:a16="http://schemas.microsoft.com/office/drawing/2014/main" id="{8E89DEC2-D972-4B2F-B84B-A8AB61F92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148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Em hãy quan sát và nêu độ cao của các con chữ có trong câu ứng dụng?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1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6" dur="500"/>
                                        <p:tgtEl>
                                          <p:spTgt spid="31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2" grpId="1"/>
      <p:bldP spid="34823" grpId="0"/>
      <p:bldP spid="34823" grpId="1"/>
      <p:bldP spid="316093" grpId="0"/>
      <p:bldP spid="31609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>
            <a:extLst>
              <a:ext uri="{FF2B5EF4-FFF2-40B4-BE49-F238E27FC236}">
                <a16:creationId xmlns:a16="http://schemas.microsoft.com/office/drawing/2014/main" id="{8DF25A23-49B2-460B-89FB-CBA6B67B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81201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prstClr val="black"/>
                </a:solidFill>
                <a:latin typeface="HP001 5 hàng 1 ô ly" panose="020B0603050302020204" pitchFamily="34" charset="0"/>
              </a:rPr>
              <a:t>Gi                                      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3CE14433-DAD8-4165-B697-7F8765F9D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971801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prstClr val="black"/>
                </a:solidFill>
                <a:latin typeface="HP001 5 hàng 1 ô ly" panose="020B0603050302020204" pitchFamily="34" charset="0"/>
              </a:rPr>
              <a:t>Ô             C                     </a:t>
            </a:r>
          </a:p>
        </p:txBody>
      </p:sp>
      <p:sp>
        <p:nvSpPr>
          <p:cNvPr id="7172" name="Rectangle 7">
            <a:extLst>
              <a:ext uri="{FF2B5EF4-FFF2-40B4-BE49-F238E27FC236}">
                <a16:creationId xmlns:a16="http://schemas.microsoft.com/office/drawing/2014/main" id="{E7C66904-15AA-4CDB-85EF-EBA7C91D8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3962401"/>
            <a:ext cx="8670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prstClr val="black"/>
                </a:solidFill>
                <a:latin typeface="HP001 5 hàng 1 ô ly" panose="020B0603050302020204" pitchFamily="34" charset="0"/>
              </a:rPr>
              <a:t>Ông Gióng                             </a:t>
            </a:r>
          </a:p>
        </p:txBody>
      </p:sp>
      <p:sp>
        <p:nvSpPr>
          <p:cNvPr id="7173" name="Rectangle 8">
            <a:extLst>
              <a:ext uri="{FF2B5EF4-FFF2-40B4-BE49-F238E27FC236}">
                <a16:creationId xmlns:a16="http://schemas.microsoft.com/office/drawing/2014/main" id="{36CEAF6A-4170-40A4-9323-A411D1814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953001"/>
            <a:ext cx="891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>
                <a:solidFill>
                  <a:prstClr val="black"/>
                </a:solidFill>
                <a:latin typeface="HP001 5 hàng 1 ô ly" panose="020B0603050302020204" pitchFamily="34" charset="0"/>
              </a:rPr>
              <a:t>      </a:t>
            </a:r>
            <a:r>
              <a:rPr lang="en-US" altLang="en-US" sz="3200" b="1">
                <a:solidFill>
                  <a:prstClr val="black"/>
                </a:solidFill>
                <a:latin typeface="HP001 5 hàng 1 ô ly" panose="020B0603050302020204" pitchFamily="34" charset="0"/>
              </a:rPr>
              <a:t>Gió đưa cành trúc la đà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prstClr val="black"/>
                </a:solidFill>
                <a:latin typeface="HP001 5 hàng 1 ô ly" panose="020B0603050302020204" pitchFamily="34" charset="0"/>
              </a:rPr>
              <a:t>Tiếng chuông Trấn Vũ, canh gà Thọ Xương.</a:t>
            </a:r>
            <a:r>
              <a:rPr lang="en-US" altLang="en-US" sz="4000" b="1">
                <a:solidFill>
                  <a:prstClr val="black"/>
                </a:solidFill>
                <a:latin typeface="HP001 5 hàng 1 ô ly" panose="020B0603050302020204" pitchFamily="34" charset="0"/>
              </a:rPr>
              <a:t>           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EJ1450">
            <a:extLst>
              <a:ext uri="{FF2B5EF4-FFF2-40B4-BE49-F238E27FC236}">
                <a16:creationId xmlns:a16="http://schemas.microsoft.com/office/drawing/2014/main" id="{705FE62E-E388-477F-96B8-B8A153E8B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" descr="EJ1450">
            <a:extLst>
              <a:ext uri="{FF2B5EF4-FFF2-40B4-BE49-F238E27FC236}">
                <a16:creationId xmlns:a16="http://schemas.microsoft.com/office/drawing/2014/main" id="{6A4C06D4-B2C2-4AAC-AF98-5AB16488E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10591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WordArt 6">
            <a:extLst>
              <a:ext uri="{FF2B5EF4-FFF2-40B4-BE49-F238E27FC236}">
                <a16:creationId xmlns:a16="http://schemas.microsoft.com/office/drawing/2014/main" id="{9C055A5B-E99B-4E91-A0F3-8E29CF9B23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1600200"/>
            <a:ext cx="7620000" cy="3733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Widescreen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HP001 4 hàng</vt:lpstr>
      <vt:lpstr>HP001 4H</vt:lpstr>
      <vt:lpstr>HP001 5 hàng 1 ô ly</vt:lpstr>
      <vt:lpstr>HP001 5H</vt:lpstr>
      <vt:lpstr>Impact</vt:lpstr>
      <vt:lpstr>Times New Roman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2020-11-15T16:29:18Z</dcterms:created>
  <dcterms:modified xsi:type="dcterms:W3CDTF">2020-11-15T16:29:37Z</dcterms:modified>
</cp:coreProperties>
</file>