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1" r:id="rId3"/>
    <p:sldId id="273" r:id="rId4"/>
    <p:sldId id="260" r:id="rId5"/>
    <p:sldId id="262" r:id="rId6"/>
    <p:sldId id="263" r:id="rId7"/>
    <p:sldId id="274" r:id="rId8"/>
    <p:sldId id="264" r:id="rId9"/>
    <p:sldId id="276" r:id="rId10"/>
    <p:sldId id="275" r:id="rId11"/>
    <p:sldId id="277" r:id="rId12"/>
    <p:sldId id="278" r:id="rId13"/>
    <p:sldId id="279" r:id="rId14"/>
    <p:sldId id="268" r:id="rId15"/>
    <p:sldId id="280" r:id="rId16"/>
    <p:sldId id="285"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03D0-EBD5-4DA8-904C-559FA3408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24B5A5-3D12-4C81-9B3B-8D79B87FF1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E70600-42D9-4E38-990D-B880F4E1CA4A}"/>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5" name="Footer Placeholder 4">
            <a:extLst>
              <a:ext uri="{FF2B5EF4-FFF2-40B4-BE49-F238E27FC236}">
                <a16:creationId xmlns:a16="http://schemas.microsoft.com/office/drawing/2014/main" id="{9CD5BABB-6FF5-4D82-A7B4-CD5400EB5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90D75-B863-4649-84EF-655B50965D81}"/>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389236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C6913-98DC-4CB5-8175-407F1B9EE0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A0A225-537E-4930-A60E-C13BB649A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EEEE2-3A9A-44CA-825D-552B0DB95F1B}"/>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5" name="Footer Placeholder 4">
            <a:extLst>
              <a:ext uri="{FF2B5EF4-FFF2-40B4-BE49-F238E27FC236}">
                <a16:creationId xmlns:a16="http://schemas.microsoft.com/office/drawing/2014/main" id="{798293A3-2F37-4BDA-B316-F990EA975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8DD21-B922-4716-8630-737D51163AEB}"/>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164337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94785-5F44-4E7D-8CA9-F24149615B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30793A-F765-4D36-B659-334D2FAD3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49D59-F680-42F6-AA62-EBBA2F1FF32C}"/>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5" name="Footer Placeholder 4">
            <a:extLst>
              <a:ext uri="{FF2B5EF4-FFF2-40B4-BE49-F238E27FC236}">
                <a16:creationId xmlns:a16="http://schemas.microsoft.com/office/drawing/2014/main" id="{23ECF2F0-53B6-4E4D-9995-42A41AC94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1BD3E-DCB9-42A4-AC5D-E3B1374701EB}"/>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4173545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vert="horz">
            <a:normAutofit/>
          </a:bodyPr>
          <a:lstStyle/>
          <a:p>
            <a:pPr lvl="0"/>
            <a:endParaRPr lang="en-US" noProof="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111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44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6460-4B2E-4060-9952-B25DEF1868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0A0340-356E-4834-83D0-44C65284C5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914FC7-E148-4F3C-BD38-8E51AC6EC821}"/>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5" name="Footer Placeholder 4">
            <a:extLst>
              <a:ext uri="{FF2B5EF4-FFF2-40B4-BE49-F238E27FC236}">
                <a16:creationId xmlns:a16="http://schemas.microsoft.com/office/drawing/2014/main" id="{9B19EC66-5245-4308-8ED1-D7F0E0024D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6B419-171E-4F54-BBCA-CB265FA95044}"/>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413445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93ED7-2120-4E32-ACA7-9E70ED702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271417-1C9F-436D-9470-110E0B7168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97DC6E-4CE2-4587-BF08-D2324FE63737}"/>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5" name="Footer Placeholder 4">
            <a:extLst>
              <a:ext uri="{FF2B5EF4-FFF2-40B4-BE49-F238E27FC236}">
                <a16:creationId xmlns:a16="http://schemas.microsoft.com/office/drawing/2014/main" id="{BF7166D0-FECB-4A2A-9F43-471956329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F36A6-460B-4129-A173-9CB1344C57BD}"/>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24194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8DDC-9412-4166-9B41-354E4C9C94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F151E-F9FF-4199-AF4D-4D4A50CAF4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C7AAB2-DD16-4BA6-A7CA-2D428B952A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137070-FA3C-445E-B02D-2ECF57979DB5}"/>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6" name="Footer Placeholder 5">
            <a:extLst>
              <a:ext uri="{FF2B5EF4-FFF2-40B4-BE49-F238E27FC236}">
                <a16:creationId xmlns:a16="http://schemas.microsoft.com/office/drawing/2014/main" id="{428279B6-C18F-4A59-8F5F-AF17A7955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2CA86-518C-47F3-873B-9823B7ED27C1}"/>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95170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C381-0D58-4DC1-BD24-7B48D9A092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FB7B4B-FA26-4269-ABB5-98BFCDC36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B2C1D5-F5AC-40A7-8CCB-F9497D78AC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C5FA33-A465-495D-9D27-F7E20DFA9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5C2BDF-4962-4339-B059-A808167F41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175693-749F-406D-9AC7-6B7763EFAACD}"/>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8" name="Footer Placeholder 7">
            <a:extLst>
              <a:ext uri="{FF2B5EF4-FFF2-40B4-BE49-F238E27FC236}">
                <a16:creationId xmlns:a16="http://schemas.microsoft.com/office/drawing/2014/main" id="{F45886F9-FF2C-48EF-844D-72651D9D4F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531C5A-C933-40BB-A65C-3D9477DE27B2}"/>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31718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E7B6-5821-4784-8950-9118B2A10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821F73-0FFB-4585-9C87-800633D6C43D}"/>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4" name="Footer Placeholder 3">
            <a:extLst>
              <a:ext uri="{FF2B5EF4-FFF2-40B4-BE49-F238E27FC236}">
                <a16:creationId xmlns:a16="http://schemas.microsoft.com/office/drawing/2014/main" id="{50D3E7E1-63B9-4E5F-BADB-A50094916E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4E0F0F-13E9-43DF-93B2-668F3C5721A4}"/>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391927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835532-CC23-49CB-8A98-51536AF5C02F}"/>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3" name="Footer Placeholder 2">
            <a:extLst>
              <a:ext uri="{FF2B5EF4-FFF2-40B4-BE49-F238E27FC236}">
                <a16:creationId xmlns:a16="http://schemas.microsoft.com/office/drawing/2014/main" id="{807EEBAE-D01B-4B92-B680-D944534686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76B2F6-8C9D-42B5-AC52-67088F36C5F9}"/>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371811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F2E9-2CCD-40FB-8F5C-7525C4CE8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CB412E-5D2E-4326-9DD5-76C81322CF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4129BC-85A9-4F34-A25E-F2CFD098F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38050-FECD-41FE-A284-6918F692DC5B}"/>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6" name="Footer Placeholder 5">
            <a:extLst>
              <a:ext uri="{FF2B5EF4-FFF2-40B4-BE49-F238E27FC236}">
                <a16:creationId xmlns:a16="http://schemas.microsoft.com/office/drawing/2014/main" id="{068860EF-6427-45AD-8098-E060C4BBC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6FAE4-8385-4182-AF4E-AA627E030288}"/>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1784266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A346C-BB43-4461-A003-A5E5EE49D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F82AE5-1031-4D42-8897-E2BA53770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5E9968-5AC7-4B74-A855-544422584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39A1D-F2E3-48CD-A204-67E3E19D1A2A}"/>
              </a:ext>
            </a:extLst>
          </p:cNvPr>
          <p:cNvSpPr>
            <a:spLocks noGrp="1"/>
          </p:cNvSpPr>
          <p:nvPr>
            <p:ph type="dt" sz="half" idx="10"/>
          </p:nvPr>
        </p:nvSpPr>
        <p:spPr/>
        <p:txBody>
          <a:bodyPr/>
          <a:lstStyle/>
          <a:p>
            <a:fld id="{109DCB02-8602-416D-BA2D-0B45A0EB1A4F}" type="datetimeFigureOut">
              <a:rPr lang="en-US" smtClean="0"/>
              <a:t>11/30/2020</a:t>
            </a:fld>
            <a:endParaRPr lang="en-US"/>
          </a:p>
        </p:txBody>
      </p:sp>
      <p:sp>
        <p:nvSpPr>
          <p:cNvPr id="6" name="Footer Placeholder 5">
            <a:extLst>
              <a:ext uri="{FF2B5EF4-FFF2-40B4-BE49-F238E27FC236}">
                <a16:creationId xmlns:a16="http://schemas.microsoft.com/office/drawing/2014/main" id="{AB769B81-075D-42CD-961E-B8562B415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CF2A4D-E680-4041-95F9-B83A44EEC4B7}"/>
              </a:ext>
            </a:extLst>
          </p:cNvPr>
          <p:cNvSpPr>
            <a:spLocks noGrp="1"/>
          </p:cNvSpPr>
          <p:nvPr>
            <p:ph type="sldNum" sz="quarter" idx="12"/>
          </p:nvPr>
        </p:nvSpPr>
        <p:spPr/>
        <p:txBody>
          <a:bodyPr/>
          <a:lstStyle/>
          <a:p>
            <a:fld id="{67AFB966-2DC6-435C-8FC6-5DF774327BF6}" type="slidenum">
              <a:rPr lang="en-US" smtClean="0"/>
              <a:t>‹#›</a:t>
            </a:fld>
            <a:endParaRPr lang="en-US"/>
          </a:p>
        </p:txBody>
      </p:sp>
    </p:spTree>
    <p:extLst>
      <p:ext uri="{BB962C8B-B14F-4D97-AF65-F5344CB8AC3E}">
        <p14:creationId xmlns:p14="http://schemas.microsoft.com/office/powerpoint/2010/main" val="7030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C40EC-CBA8-4806-8935-94F8CA041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A629EE-91BF-4EA5-9FF3-546522CD34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4C4FE-CEE3-468A-97CB-A4C2AFC677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DCB02-8602-416D-BA2D-0B45A0EB1A4F}" type="datetimeFigureOut">
              <a:rPr lang="en-US" smtClean="0"/>
              <a:t>11/30/2020</a:t>
            </a:fld>
            <a:endParaRPr lang="en-US"/>
          </a:p>
        </p:txBody>
      </p:sp>
      <p:sp>
        <p:nvSpPr>
          <p:cNvPr id="5" name="Footer Placeholder 4">
            <a:extLst>
              <a:ext uri="{FF2B5EF4-FFF2-40B4-BE49-F238E27FC236}">
                <a16:creationId xmlns:a16="http://schemas.microsoft.com/office/drawing/2014/main" id="{4966BE25-E817-4E79-87FA-E77864FDAE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7A1E78-9038-4167-936B-C777C45EC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FB966-2DC6-435C-8FC6-5DF774327BF6}" type="slidenum">
              <a:rPr lang="en-US" smtClean="0"/>
              <a:t>‹#›</a:t>
            </a:fld>
            <a:endParaRPr lang="en-US"/>
          </a:p>
        </p:txBody>
      </p:sp>
    </p:spTree>
    <p:extLst>
      <p:ext uri="{BB962C8B-B14F-4D97-AF65-F5344CB8AC3E}">
        <p14:creationId xmlns:p14="http://schemas.microsoft.com/office/powerpoint/2010/main" val="110060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vietnam.vnanet.vn/VNP_Upload/News/2008-8/18/0808Ec05L.JPG"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t2.gstatic.com/images?q=tbn:7qV-uPXxMe5VAM:http://www.laodong.com.vn/avatar.aspx?ID=103195&amp;at=0&amp;ts=236&amp;lm=633803371909530000"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otay">
            <a:extLst>
              <a:ext uri="{FF2B5EF4-FFF2-40B4-BE49-F238E27FC236}">
                <a16:creationId xmlns:a16="http://schemas.microsoft.com/office/drawing/2014/main" id="{F0FF07DE-B3FB-4D71-ABEC-F3EA322085D5}"/>
              </a:ext>
            </a:extLst>
          </p:cNvPr>
          <p:cNvPicPr>
            <a:picLocks noChangeAspect="1" noChangeArrowheads="1"/>
          </p:cNvPicPr>
          <p:nvPr/>
        </p:nvPicPr>
        <p:blipFill>
          <a:blip r:embed="rId2">
            <a:lum contrast="36000"/>
            <a:extLst>
              <a:ext uri="{28A0092B-C50C-407E-A947-70E740481C1C}">
                <a14:useLocalDpi xmlns:a14="http://schemas.microsoft.com/office/drawing/2010/main" val="0"/>
              </a:ext>
            </a:extLst>
          </a:blip>
          <a:srcRect/>
          <a:stretch>
            <a:fillRect/>
          </a:stretch>
        </p:blipFill>
        <p:spPr bwMode="auto">
          <a:xfrm>
            <a:off x="2590800" y="1857376"/>
            <a:ext cx="72390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9">
            <a:extLst>
              <a:ext uri="{FF2B5EF4-FFF2-40B4-BE49-F238E27FC236}">
                <a16:creationId xmlns:a16="http://schemas.microsoft.com/office/drawing/2014/main" id="{E39D0225-092E-46EE-BCEA-435D6C6DA3C0}"/>
              </a:ext>
            </a:extLst>
          </p:cNvPr>
          <p:cNvSpPr>
            <a:spLocks noChangeArrowheads="1"/>
          </p:cNvSpPr>
          <p:nvPr/>
        </p:nvSpPr>
        <p:spPr bwMode="auto">
          <a:xfrm>
            <a:off x="3810000" y="914400"/>
            <a:ext cx="5029200" cy="762000"/>
          </a:xfrm>
          <a:prstGeom prst="verticalScroll">
            <a:avLst>
              <a:gd name="adj" fmla="val 12500"/>
            </a:avLst>
          </a:prstGeom>
          <a:solidFill>
            <a:srgbClr val="FFFF00"/>
          </a:solidFill>
          <a:ln w="9525">
            <a:solidFill>
              <a:schemeClr val="hlink"/>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a:p>
          <a:p>
            <a:pPr algn="ctr" eaLnBrk="1" hangingPunct="1"/>
            <a:endParaRPr lang="en-US" altLang="en-US" sz="2800"/>
          </a:p>
          <a:p>
            <a:pPr algn="ctr" eaLnBrk="1" hangingPunct="1"/>
            <a:endParaRPr lang="en-US" altLang="en-US" sz="2800"/>
          </a:p>
          <a:p>
            <a:pPr algn="ctr" eaLnBrk="1" hangingPunct="1"/>
            <a:endParaRPr lang="en-US" altLang="en-US" sz="2800"/>
          </a:p>
          <a:p>
            <a:pPr algn="ctr" eaLnBrk="1" hangingPunct="1"/>
            <a:endParaRPr lang="en-US" altLang="en-US" sz="2800"/>
          </a:p>
          <a:p>
            <a:pPr algn="ctr" eaLnBrk="1" hangingPunct="1"/>
            <a:endParaRPr lang="en-US" altLang="en-US" sz="2800"/>
          </a:p>
          <a:p>
            <a:pPr algn="ctr" eaLnBrk="1" hangingPunct="1"/>
            <a:r>
              <a:rPr lang="en-US" altLang="en-US" sz="2800">
                <a:solidFill>
                  <a:srgbClr val="0000FF"/>
                </a:solidFill>
              </a:rPr>
              <a:t>Cảnh đẹp miền Bắc</a:t>
            </a:r>
          </a:p>
          <a:p>
            <a:pPr algn="ctr" eaLnBrk="1" hangingPunct="1"/>
            <a:endParaRPr lang="en-US" altLang="en-US" sz="2800">
              <a:solidFill>
                <a:srgbClr val="0000FF"/>
              </a:solidFill>
            </a:endParaRPr>
          </a:p>
          <a:p>
            <a:pPr algn="ctr" eaLnBrk="1" hangingPunct="1"/>
            <a:endParaRPr lang="en-US" altLang="en-US" sz="2800">
              <a:solidFill>
                <a:srgbClr val="0000FF"/>
              </a:solidFill>
            </a:endParaRPr>
          </a:p>
          <a:p>
            <a:pPr algn="ctr" eaLnBrk="1" hangingPunct="1"/>
            <a:endParaRPr lang="en-US" altLang="en-US" sz="2800"/>
          </a:p>
          <a:p>
            <a:pPr algn="ctr" eaLnBrk="1" hangingPunct="1"/>
            <a:endParaRPr lang="en-US" altLang="en-US" sz="2800"/>
          </a:p>
          <a:p>
            <a:pPr algn="ctr" eaLnBrk="1" hangingPunct="1"/>
            <a:endParaRPr lang="en-US" altLang="en-US" sz="2800"/>
          </a:p>
          <a:p>
            <a:pPr algn="ctr" eaLnBrk="1" hangingPunct="1"/>
            <a:endParaRPr lang="en-US" altLang="en-US" sz="2800"/>
          </a:p>
        </p:txBody>
      </p:sp>
      <p:sp>
        <p:nvSpPr>
          <p:cNvPr id="9" name="Rectangle 6">
            <a:extLst>
              <a:ext uri="{FF2B5EF4-FFF2-40B4-BE49-F238E27FC236}">
                <a16:creationId xmlns:a16="http://schemas.microsoft.com/office/drawing/2014/main" id="{BDE24A11-B236-4BF5-A2E0-B83BCFC05A22}"/>
              </a:ext>
            </a:extLst>
          </p:cNvPr>
          <p:cNvSpPr>
            <a:spLocks noChangeArrowheads="1"/>
          </p:cNvSpPr>
          <p:nvPr/>
        </p:nvSpPr>
        <p:spPr bwMode="auto">
          <a:xfrm>
            <a:off x="4495800" y="6248400"/>
            <a:ext cx="3886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latin typeface="Times New Roman" panose="02020603050405020304" pitchFamily="18" charset="0"/>
              </a:rPr>
              <a:t>Chiều Hồ Tây</a:t>
            </a:r>
          </a:p>
        </p:txBody>
      </p:sp>
      <p:sp>
        <p:nvSpPr>
          <p:cNvPr id="5" name="AutoShape 9">
            <a:extLst>
              <a:ext uri="{FF2B5EF4-FFF2-40B4-BE49-F238E27FC236}">
                <a16:creationId xmlns:a16="http://schemas.microsoft.com/office/drawing/2014/main" id="{1101D2A6-2C99-4C87-B916-6129EE37485E}"/>
              </a:ext>
            </a:extLst>
          </p:cNvPr>
          <p:cNvSpPr>
            <a:spLocks noChangeArrowheads="1"/>
          </p:cNvSpPr>
          <p:nvPr/>
        </p:nvSpPr>
        <p:spPr bwMode="auto">
          <a:xfrm>
            <a:off x="3810000" y="152400"/>
            <a:ext cx="5029200" cy="762000"/>
          </a:xfrm>
          <a:prstGeom prst="verticalScroll">
            <a:avLst>
              <a:gd name="adj" fmla="val 1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rgbClr val="FF0000"/>
                </a:solidFill>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CC00AEE2-9AE0-4B19-869D-8865E26177D3}"/>
              </a:ext>
            </a:extLst>
          </p:cNvPr>
          <p:cNvSpPr>
            <a:spLocks noChangeArrowheads="1"/>
          </p:cNvSpPr>
          <p:nvPr/>
        </p:nvSpPr>
        <p:spPr bwMode="auto">
          <a:xfrm>
            <a:off x="1676400" y="990600"/>
            <a:ext cx="6019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0000FF"/>
                </a:solidFill>
              </a:rPr>
              <a:t>*  Đọc đoạn theo nhóm (nhóm 4)</a:t>
            </a:r>
          </a:p>
        </p:txBody>
      </p:sp>
      <p:sp>
        <p:nvSpPr>
          <p:cNvPr id="3" name="Rectangle 26">
            <a:extLst>
              <a:ext uri="{FF2B5EF4-FFF2-40B4-BE49-F238E27FC236}">
                <a16:creationId xmlns:a16="http://schemas.microsoft.com/office/drawing/2014/main" id="{A86F4839-3471-46A4-BEC9-BE16CF9CA66C}"/>
              </a:ext>
            </a:extLst>
          </p:cNvPr>
          <p:cNvSpPr>
            <a:spLocks noChangeArrowheads="1"/>
          </p:cNvSpPr>
          <p:nvPr/>
        </p:nvSpPr>
        <p:spPr bwMode="auto">
          <a:xfrm>
            <a:off x="1981200" y="1600200"/>
            <a:ext cx="6019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00FF"/>
                </a:solidFill>
              </a:rPr>
              <a:t>*  Đọc đồng thanh (đoạn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FFBAAFD7-5C8F-44D1-AC15-9E0B908EC703}"/>
              </a:ext>
            </a:extLst>
          </p:cNvPr>
          <p:cNvSpPr>
            <a:spLocks noChangeArrowheads="1"/>
          </p:cNvSpPr>
          <p:nvPr/>
        </p:nvSpPr>
        <p:spPr bwMode="auto">
          <a:xfrm>
            <a:off x="3200400" y="381000"/>
            <a:ext cx="6019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FF"/>
                </a:solidFill>
                <a:latin typeface="Century Schoolbook" panose="02040604050505020304" pitchFamily="18" charset="0"/>
              </a:rPr>
              <a:t>  Tìm hiểu bài</a:t>
            </a:r>
          </a:p>
        </p:txBody>
      </p:sp>
      <p:sp>
        <p:nvSpPr>
          <p:cNvPr id="3" name="Rectangle 26">
            <a:extLst>
              <a:ext uri="{FF2B5EF4-FFF2-40B4-BE49-F238E27FC236}">
                <a16:creationId xmlns:a16="http://schemas.microsoft.com/office/drawing/2014/main" id="{0D1BC75C-208B-47AF-9DA0-38E9352C0AB7}"/>
              </a:ext>
            </a:extLst>
          </p:cNvPr>
          <p:cNvSpPr>
            <a:spLocks noChangeArrowheads="1"/>
          </p:cNvSpPr>
          <p:nvPr/>
        </p:nvSpPr>
        <p:spPr bwMode="auto">
          <a:xfrm>
            <a:off x="1828800" y="1066800"/>
            <a:ext cx="6019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latin typeface="Century Schoolbook" panose="02040604050505020304" pitchFamily="18" charset="0"/>
              </a:rPr>
              <a:t>*  Đọc thầm đoạn 1:</a:t>
            </a:r>
          </a:p>
        </p:txBody>
      </p:sp>
      <p:sp>
        <p:nvSpPr>
          <p:cNvPr id="4" name="Oval 22">
            <a:extLst>
              <a:ext uri="{FF2B5EF4-FFF2-40B4-BE49-F238E27FC236}">
                <a16:creationId xmlns:a16="http://schemas.microsoft.com/office/drawing/2014/main" id="{4202DB83-54E0-4D58-BF81-B1A3E45CA9EA}"/>
              </a:ext>
            </a:extLst>
          </p:cNvPr>
          <p:cNvSpPr>
            <a:spLocks noChangeArrowheads="1"/>
          </p:cNvSpPr>
          <p:nvPr/>
        </p:nvSpPr>
        <p:spPr bwMode="auto">
          <a:xfrm>
            <a:off x="2133600" y="1752600"/>
            <a:ext cx="609600" cy="533400"/>
          </a:xfrm>
          <a:prstGeom prst="ellipse">
            <a:avLst/>
          </a:prstGeom>
          <a:solidFill>
            <a:schemeClr val="tx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chemeClr val="bg1"/>
                </a:solidFill>
                <a:latin typeface="Century Schoolbook" panose="02040604050505020304" pitchFamily="18" charset="0"/>
              </a:rPr>
              <a:t>?</a:t>
            </a:r>
          </a:p>
        </p:txBody>
      </p:sp>
      <p:sp>
        <p:nvSpPr>
          <p:cNvPr id="5" name="Rectangle 26">
            <a:extLst>
              <a:ext uri="{FF2B5EF4-FFF2-40B4-BE49-F238E27FC236}">
                <a16:creationId xmlns:a16="http://schemas.microsoft.com/office/drawing/2014/main" id="{85B04195-6AD8-462A-883A-FE354D45CF5A}"/>
              </a:ext>
            </a:extLst>
          </p:cNvPr>
          <p:cNvSpPr>
            <a:spLocks noChangeArrowheads="1"/>
          </p:cNvSpPr>
          <p:nvPr/>
        </p:nvSpPr>
        <p:spPr bwMode="auto">
          <a:xfrm>
            <a:off x="2971800" y="1676400"/>
            <a:ext cx="6019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latin typeface="Century Schoolbook" panose="02040604050505020304" pitchFamily="18" charset="0"/>
              </a:rPr>
              <a:t>Anh Núp được tỉnh cử đi đâu?</a:t>
            </a:r>
          </a:p>
        </p:txBody>
      </p:sp>
      <p:sp>
        <p:nvSpPr>
          <p:cNvPr id="7" name="Rectangle 5">
            <a:extLst>
              <a:ext uri="{FF2B5EF4-FFF2-40B4-BE49-F238E27FC236}">
                <a16:creationId xmlns:a16="http://schemas.microsoft.com/office/drawing/2014/main" id="{DDD66EA3-C6BB-4ADA-AA81-ACDE2FF52F3C}"/>
              </a:ext>
            </a:extLst>
          </p:cNvPr>
          <p:cNvSpPr>
            <a:spLocks noChangeArrowheads="1"/>
          </p:cNvSpPr>
          <p:nvPr/>
        </p:nvSpPr>
        <p:spPr bwMode="auto">
          <a:xfrm>
            <a:off x="1905000" y="2362200"/>
            <a:ext cx="8382000" cy="1143000"/>
          </a:xfrm>
          <a:prstGeom prst="rect">
            <a:avLst/>
          </a:prstGeom>
          <a:solidFill>
            <a:srgbClr val="FFFF00"/>
          </a:solidFill>
          <a:ln w="9525">
            <a:solidFill>
              <a:schemeClr val="hlink"/>
            </a:solidFill>
            <a:miter lim="800000"/>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0000"/>
            </a:pPr>
            <a:r>
              <a:rPr lang="en-US" altLang="en-US" sz="3200" b="1">
                <a:solidFill>
                  <a:srgbClr val="FF0000"/>
                </a:solidFill>
                <a:latin typeface="Century Schoolbook" panose="02040604050505020304" pitchFamily="18" charset="0"/>
              </a:rPr>
              <a:t>    - Anh Núp được tỉnh cử đi dự Đại hội thi đua</a:t>
            </a:r>
          </a:p>
        </p:txBody>
      </p:sp>
      <p:sp>
        <p:nvSpPr>
          <p:cNvPr id="8" name="Rectangle 26">
            <a:extLst>
              <a:ext uri="{FF2B5EF4-FFF2-40B4-BE49-F238E27FC236}">
                <a16:creationId xmlns:a16="http://schemas.microsoft.com/office/drawing/2014/main" id="{78093A13-7EB1-4C74-BE66-3768648F76C4}"/>
              </a:ext>
            </a:extLst>
          </p:cNvPr>
          <p:cNvSpPr>
            <a:spLocks noChangeArrowheads="1"/>
          </p:cNvSpPr>
          <p:nvPr/>
        </p:nvSpPr>
        <p:spPr bwMode="auto">
          <a:xfrm>
            <a:off x="1828800" y="3505200"/>
            <a:ext cx="6019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latin typeface="Century Schoolbook" panose="02040604050505020304" pitchFamily="18" charset="0"/>
              </a:rPr>
              <a:t>*  Đọc thầm đoạn 2:</a:t>
            </a:r>
          </a:p>
        </p:txBody>
      </p:sp>
      <p:sp>
        <p:nvSpPr>
          <p:cNvPr id="9" name="Oval 22">
            <a:extLst>
              <a:ext uri="{FF2B5EF4-FFF2-40B4-BE49-F238E27FC236}">
                <a16:creationId xmlns:a16="http://schemas.microsoft.com/office/drawing/2014/main" id="{096F3B8B-66FB-4898-A0D7-B8832853C559}"/>
              </a:ext>
            </a:extLst>
          </p:cNvPr>
          <p:cNvSpPr>
            <a:spLocks noChangeArrowheads="1"/>
          </p:cNvSpPr>
          <p:nvPr/>
        </p:nvSpPr>
        <p:spPr bwMode="auto">
          <a:xfrm>
            <a:off x="2057400" y="4267200"/>
            <a:ext cx="609600" cy="533400"/>
          </a:xfrm>
          <a:prstGeom prst="ellipse">
            <a:avLst/>
          </a:prstGeom>
          <a:solidFill>
            <a:schemeClr val="tx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chemeClr val="bg1"/>
                </a:solidFill>
                <a:latin typeface="Century Schoolbook" panose="02040604050505020304" pitchFamily="18" charset="0"/>
              </a:rPr>
              <a:t>?</a:t>
            </a:r>
          </a:p>
        </p:txBody>
      </p:sp>
      <p:sp>
        <p:nvSpPr>
          <p:cNvPr id="10" name="Rectangle 26">
            <a:extLst>
              <a:ext uri="{FF2B5EF4-FFF2-40B4-BE49-F238E27FC236}">
                <a16:creationId xmlns:a16="http://schemas.microsoft.com/office/drawing/2014/main" id="{5DB0D24B-39A8-44B5-86B8-7FEE5FB60F21}"/>
              </a:ext>
            </a:extLst>
          </p:cNvPr>
          <p:cNvSpPr>
            <a:spLocks noChangeArrowheads="1"/>
          </p:cNvSpPr>
          <p:nvPr/>
        </p:nvSpPr>
        <p:spPr bwMode="auto">
          <a:xfrm>
            <a:off x="2819400" y="4267200"/>
            <a:ext cx="70866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latin typeface="Century Schoolbook" panose="02040604050505020304" pitchFamily="18" charset="0"/>
              </a:rPr>
              <a:t>Ở Đại hội về, anh Núp kể cho dân làng</a:t>
            </a:r>
          </a:p>
          <a:p>
            <a:pPr eaLnBrk="1" hangingPunct="1"/>
            <a:r>
              <a:rPr lang="en-US" altLang="en-US" sz="2800" b="1">
                <a:solidFill>
                  <a:srgbClr val="0000FF"/>
                </a:solidFill>
                <a:latin typeface="Century Schoolbook" panose="02040604050505020304" pitchFamily="18" charset="0"/>
              </a:rPr>
              <a:t> biết những gì?</a:t>
            </a:r>
          </a:p>
        </p:txBody>
      </p:sp>
      <p:sp>
        <p:nvSpPr>
          <p:cNvPr id="11" name="Rectangle 5">
            <a:extLst>
              <a:ext uri="{FF2B5EF4-FFF2-40B4-BE49-F238E27FC236}">
                <a16:creationId xmlns:a16="http://schemas.microsoft.com/office/drawing/2014/main" id="{02D19E28-C719-4726-A2C3-6D5CB0CAA326}"/>
              </a:ext>
            </a:extLst>
          </p:cNvPr>
          <p:cNvSpPr>
            <a:spLocks noChangeArrowheads="1"/>
          </p:cNvSpPr>
          <p:nvPr/>
        </p:nvSpPr>
        <p:spPr bwMode="auto">
          <a:xfrm>
            <a:off x="1905000" y="5029200"/>
            <a:ext cx="8382000" cy="1524000"/>
          </a:xfrm>
          <a:prstGeom prst="rect">
            <a:avLst/>
          </a:prstGeom>
          <a:solidFill>
            <a:srgbClr val="FFFF00"/>
          </a:solidFill>
          <a:ln w="9525">
            <a:solidFill>
              <a:schemeClr val="hlink"/>
            </a:solidFill>
            <a:miter lim="800000"/>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hlink"/>
              </a:buClr>
              <a:buSzPct val="60000"/>
            </a:pPr>
            <a:r>
              <a:rPr lang="en-US" altLang="en-US" sz="3200" b="1">
                <a:solidFill>
                  <a:srgbClr val="FF0000"/>
                </a:solidFill>
                <a:latin typeface="Century Schoolbook" panose="02040604050505020304" pitchFamily="18" charset="0"/>
              </a:rPr>
              <a:t>    - Đất nước mình bây giờ mạnh hung rồi. Các dân tộc đoàn kết đánh giặc, làm rẫy giỏi.</a:t>
            </a:r>
          </a:p>
        </p:txBody>
      </p:sp>
      <p:sp>
        <p:nvSpPr>
          <p:cNvPr id="12" name="Rectangle 5">
            <a:extLst>
              <a:ext uri="{FF2B5EF4-FFF2-40B4-BE49-F238E27FC236}">
                <a16:creationId xmlns:a16="http://schemas.microsoft.com/office/drawing/2014/main" id="{A8C98734-C347-4582-A274-7B868DCE2D30}"/>
              </a:ext>
            </a:extLst>
          </p:cNvPr>
          <p:cNvSpPr>
            <a:spLocks noChangeArrowheads="1"/>
          </p:cNvSpPr>
          <p:nvPr/>
        </p:nvSpPr>
        <p:spPr bwMode="auto">
          <a:xfrm>
            <a:off x="1828800" y="1905000"/>
            <a:ext cx="8382000" cy="3810000"/>
          </a:xfrm>
          <a:prstGeom prst="rect">
            <a:avLst/>
          </a:prstGeom>
          <a:solidFill>
            <a:srgbClr val="FFFF00"/>
          </a:solidFill>
          <a:ln w="9525">
            <a:solidFill>
              <a:schemeClr val="hlink"/>
            </a:solidFill>
            <a:miter lim="800000"/>
            <a:headEnd/>
            <a:tailEnd/>
          </a:ln>
          <a:effectLst/>
        </p:spPr>
        <p:txBody>
          <a:bodyPr/>
          <a:lstStyle/>
          <a:p>
            <a:pPr algn="just">
              <a:spcBef>
                <a:spcPct val="20000"/>
              </a:spcBef>
              <a:buClr>
                <a:schemeClr val="hlink"/>
              </a:buClr>
              <a:buSzPct val="60000"/>
              <a:defRPr/>
            </a:pPr>
            <a:r>
              <a:rPr lang="en-US" sz="3200" b="1" dirty="0">
                <a:solidFill>
                  <a:srgbClr val="FF0000"/>
                </a:solidFill>
              </a:rPr>
              <a:t>    1. </a:t>
            </a:r>
            <a:r>
              <a:rPr lang="en-US" sz="2800" b="1" i="1" dirty="0">
                <a:solidFill>
                  <a:srgbClr val="FF0000"/>
                </a:solidFill>
              </a:rPr>
              <a:t>Tháng ba, có giấy trên tỉnh kêu anh Núp đi dự Đại hội thi đua. Núp nói với anh thế: </a:t>
            </a:r>
          </a:p>
          <a:p>
            <a:pPr indent="466725" algn="just">
              <a:spcBef>
                <a:spcPct val="20000"/>
              </a:spcBef>
              <a:buClr>
                <a:schemeClr val="hlink"/>
              </a:buClr>
              <a:buSzPct val="60000"/>
              <a:buFontTx/>
              <a:buChar char="-"/>
              <a:defRPr/>
            </a:pPr>
            <a:r>
              <a:rPr lang="en-US" sz="2800" b="1" i="1" dirty="0">
                <a:solidFill>
                  <a:srgbClr val="FF0000"/>
                </a:solidFill>
              </a:rPr>
              <a:t>- Nên để bok Pa đi. Bok kể được nhiều việc hơn tôi.</a:t>
            </a:r>
          </a:p>
          <a:p>
            <a:pPr indent="179388" algn="just">
              <a:spcBef>
                <a:spcPct val="20000"/>
              </a:spcBef>
              <a:buClr>
                <a:schemeClr val="hlink"/>
              </a:buClr>
              <a:buSzPct val="60000"/>
              <a:buFontTx/>
              <a:buChar char="-"/>
              <a:defRPr/>
            </a:pPr>
            <a:r>
              <a:rPr lang="en-US" sz="2800" b="1" i="1" dirty="0">
                <a:solidFill>
                  <a:srgbClr val="FF0000"/>
                </a:solidFill>
              </a:rPr>
              <a:t>Anh Thế cười:</a:t>
            </a:r>
          </a:p>
          <a:p>
            <a:pPr indent="466725" algn="just">
              <a:spcBef>
                <a:spcPct val="20000"/>
              </a:spcBef>
              <a:buClr>
                <a:schemeClr val="hlink"/>
              </a:buClr>
              <a:buSzPct val="60000"/>
              <a:buFontTx/>
              <a:buChar char="-"/>
              <a:defRPr/>
            </a:pPr>
            <a:r>
              <a:rPr lang="en-US" sz="2800" b="1" i="1" dirty="0">
                <a:solidFill>
                  <a:srgbClr val="FF0000"/>
                </a:solidFill>
              </a:rPr>
              <a:t>- Không, tỉnh kêu anh đi đấy. Đi để học mà. </a:t>
            </a:r>
          </a:p>
          <a:p>
            <a:pPr indent="512763" algn="just">
              <a:spcBef>
                <a:spcPct val="20000"/>
              </a:spcBef>
              <a:buClr>
                <a:schemeClr val="hlink"/>
              </a:buClr>
              <a:buSzPct val="60000"/>
              <a:defRPr/>
            </a:pPr>
            <a:endParaRPr lang="en-US" sz="2800" b="1" dirty="0">
              <a:solidFill>
                <a:srgbClr val="FF0000"/>
              </a:solidFill>
            </a:endParaRPr>
          </a:p>
          <a:p>
            <a:pPr indent="465138" algn="just">
              <a:spcBef>
                <a:spcPct val="20000"/>
              </a:spcBef>
              <a:buClr>
                <a:schemeClr val="hlink"/>
              </a:buClr>
              <a:buSzPct val="60000"/>
              <a:defRPr/>
            </a:pPr>
            <a:endParaRPr lang="en-US" sz="3200" b="1" dirty="0">
              <a:solidFill>
                <a:srgbClr val="FF0000"/>
              </a:solidFill>
            </a:endParaRPr>
          </a:p>
          <a:p>
            <a:pPr marL="342900" indent="-342900" algn="just">
              <a:spcBef>
                <a:spcPct val="20000"/>
              </a:spcBef>
              <a:buClr>
                <a:schemeClr val="hlink"/>
              </a:buClr>
              <a:buSzPct val="60000"/>
              <a:defRPr/>
            </a:pPr>
            <a:r>
              <a:rPr lang="en-US" sz="3200" b="1" dirty="0">
                <a:solidFill>
                  <a:srgbClr val="FF0000"/>
                </a:solidFill>
                <a:latin typeface="Times New Roman" pitchFamily="18" charset="0"/>
                <a:cs typeface="Times New Roman" pitchFamily="18" charset="0"/>
              </a:rPr>
              <a:t>   </a:t>
            </a:r>
          </a:p>
        </p:txBody>
      </p:sp>
      <p:sp>
        <p:nvSpPr>
          <p:cNvPr id="13" name="Rectangle 5">
            <a:extLst>
              <a:ext uri="{FF2B5EF4-FFF2-40B4-BE49-F238E27FC236}">
                <a16:creationId xmlns:a16="http://schemas.microsoft.com/office/drawing/2014/main" id="{867FE4E0-D666-4F10-8CFE-804916216FC2}"/>
              </a:ext>
            </a:extLst>
          </p:cNvPr>
          <p:cNvSpPr>
            <a:spLocks noChangeArrowheads="1"/>
          </p:cNvSpPr>
          <p:nvPr/>
        </p:nvSpPr>
        <p:spPr bwMode="auto">
          <a:xfrm>
            <a:off x="1828800" y="304800"/>
            <a:ext cx="8382000" cy="6324600"/>
          </a:xfrm>
          <a:prstGeom prst="rect">
            <a:avLst/>
          </a:prstGeom>
          <a:solidFill>
            <a:srgbClr val="FFFF00"/>
          </a:solidFill>
          <a:ln w="9525">
            <a:solidFill>
              <a:schemeClr val="hlink"/>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hlink"/>
              </a:buClr>
              <a:buSzPct val="60000"/>
            </a:pPr>
            <a:r>
              <a:rPr lang="en-US" altLang="en-US" sz="2400" b="1">
                <a:solidFill>
                  <a:srgbClr val="3333FF"/>
                </a:solidFill>
                <a:latin typeface="Century Schoolbook" panose="02040604050505020304" pitchFamily="18" charset="0"/>
              </a:rPr>
              <a:t>2</a:t>
            </a:r>
            <a:r>
              <a:rPr lang="en-US" altLang="en-US" sz="2400" b="1" i="1">
                <a:solidFill>
                  <a:srgbClr val="3333FF"/>
                </a:solidFill>
                <a:latin typeface="Century Schoolbook" panose="02040604050505020304" pitchFamily="18" charset="0"/>
              </a:rPr>
              <a:t>. Núp đi Đại hội về giữa lúc Pháp càn quét lớn. Ban ngày, anh chỉ huy đánh giặc, ban đêm kể chuyện Đại hội cho cả làng nghe. Lũ làng ngồi vây quanh anh. Ông sao Rua mọc lên giữa lòng suối như một chùm hạt ngọc. Tay Núp cầm quai súng chặt hơn. Anh nói với lũ làng: Đất nước mình bây giờ mạnh hung rồi. Người Kinh, người thượng, con gái, con trai, người trẻ đoàn kết đánh giặc, làm rẫy giỏi lắm. Ở Đại hội, Núp cũng lên kể chuyện làng Kông Hoa. Nghe xong, nhiều người chạy lên, đặt Núp trên vai, công kênh đi khắp nhà, mừng không biết bao nhiêu. Cán bộ nói:</a:t>
            </a:r>
          </a:p>
          <a:p>
            <a:pPr algn="just" eaLnBrk="1" hangingPunct="1">
              <a:spcBef>
                <a:spcPct val="20000"/>
              </a:spcBef>
              <a:buClr>
                <a:schemeClr val="hlink"/>
              </a:buClr>
              <a:buSzPct val="60000"/>
            </a:pPr>
            <a:r>
              <a:rPr lang="en-US" altLang="en-US" sz="2400" b="1" i="1">
                <a:solidFill>
                  <a:srgbClr val="3333FF"/>
                </a:solidFill>
                <a:latin typeface="Century Schoolbook" panose="02040604050505020304" pitchFamily="18" charset="0"/>
              </a:rPr>
              <a:t>- Pháp đánh một trăm năm cũng không thắng nỗi đồng chí Núp và làng Kông Hoa đâu! </a:t>
            </a:r>
          </a:p>
          <a:p>
            <a:pPr algn="just" eaLnBrk="1" hangingPunct="1">
              <a:spcBef>
                <a:spcPct val="20000"/>
              </a:spcBef>
              <a:buClr>
                <a:schemeClr val="hlink"/>
              </a:buClr>
              <a:buSzPct val="60000"/>
            </a:pPr>
            <a:r>
              <a:rPr lang="en-US" altLang="en-US" sz="2400" b="1" i="1">
                <a:solidFill>
                  <a:srgbClr val="3333FF"/>
                </a:solidFill>
                <a:latin typeface="Century Schoolbook" panose="02040604050505020304" pitchFamily="18" charset="0"/>
              </a:rPr>
              <a:t> Lũ làng nghe tới đó vui quá, đứng hết dậy: </a:t>
            </a:r>
          </a:p>
          <a:p>
            <a:pPr algn="just" eaLnBrk="1" hangingPunct="1">
              <a:spcBef>
                <a:spcPct val="20000"/>
              </a:spcBef>
              <a:buClr>
                <a:schemeClr val="hlink"/>
              </a:buClr>
              <a:buSzPct val="60000"/>
            </a:pPr>
            <a:r>
              <a:rPr lang="en-US" altLang="en-US" sz="2400" b="1" i="1">
                <a:solidFill>
                  <a:srgbClr val="3333FF"/>
                </a:solidFill>
                <a:latin typeface="Century Schoolbook" panose="02040604050505020304" pitchFamily="18" charset="0"/>
              </a:rPr>
              <a:t>- Đúng đấy! Đúng đấy</a:t>
            </a:r>
            <a:endParaRPr lang="en-US" altLang="en-US" sz="2400" b="1">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12"/>
                                        </p:tgtEl>
                                        <p:attrNameLst>
                                          <p:attrName>ppt_x</p:attrName>
                                        </p:attrNameLst>
                                      </p:cBhvr>
                                      <p:tavLst>
                                        <p:tav tm="0">
                                          <p:val>
                                            <p:strVal val="ppt_x"/>
                                          </p:val>
                                        </p:tav>
                                        <p:tav tm="100000">
                                          <p:val>
                                            <p:strVal val="ppt_x"/>
                                          </p:val>
                                        </p:tav>
                                      </p:tavLst>
                                    </p:anim>
                                    <p:anim calcmode="lin" valueType="num">
                                      <p:cBhvr additive="base">
                                        <p:cTn id="24" dur="500"/>
                                        <p:tgtEl>
                                          <p:spTgt spid="12"/>
                                        </p:tgtEl>
                                        <p:attrNameLst>
                                          <p:attrName>ppt_y</p:attrName>
                                        </p:attrNameLst>
                                      </p:cBhvr>
                                      <p:tavLst>
                                        <p:tav tm="0">
                                          <p:val>
                                            <p:strVal val="ppt_y"/>
                                          </p:val>
                                        </p:tav>
                                        <p:tav tm="100000">
                                          <p:val>
                                            <p:strVal val="1+ppt_h/2"/>
                                          </p:val>
                                        </p:tav>
                                      </p:tavLst>
                                    </p:anim>
                                    <p:set>
                                      <p:cBhvr>
                                        <p:cTn id="25" dur="1" fill="hold">
                                          <p:stCondLst>
                                            <p:cond delay="499"/>
                                          </p:stCondLst>
                                        </p:cTn>
                                        <p:tgtEl>
                                          <p:spTgt spid="12"/>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0-#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xit" presetSubtype="4" fill="hold" grpId="1" nodeType="clickEffect">
                                  <p:stCondLst>
                                    <p:cond delay="0"/>
                                  </p:stCondLst>
                                  <p:childTnLst>
                                    <p:anim calcmode="lin" valueType="num">
                                      <p:cBhvr additive="base">
                                        <p:cTn id="59" dur="500"/>
                                        <p:tgtEl>
                                          <p:spTgt spid="13"/>
                                        </p:tgtEl>
                                        <p:attrNameLst>
                                          <p:attrName>ppt_x</p:attrName>
                                        </p:attrNameLst>
                                      </p:cBhvr>
                                      <p:tavLst>
                                        <p:tav tm="0">
                                          <p:val>
                                            <p:strVal val="ppt_x"/>
                                          </p:val>
                                        </p:tav>
                                        <p:tav tm="100000">
                                          <p:val>
                                            <p:strVal val="ppt_x"/>
                                          </p:val>
                                        </p:tav>
                                      </p:tavLst>
                                    </p:anim>
                                    <p:anim calcmode="lin" valueType="num">
                                      <p:cBhvr additive="base">
                                        <p:cTn id="60" dur="500"/>
                                        <p:tgtEl>
                                          <p:spTgt spid="13"/>
                                        </p:tgtEl>
                                        <p:attrNameLst>
                                          <p:attrName>ppt_y</p:attrName>
                                        </p:attrNameLst>
                                      </p:cBhvr>
                                      <p:tavLst>
                                        <p:tav tm="0">
                                          <p:val>
                                            <p:strVal val="ppt_y"/>
                                          </p:val>
                                        </p:tav>
                                        <p:tav tm="100000">
                                          <p:val>
                                            <p:strVal val="1+ppt_h/2"/>
                                          </p:val>
                                        </p:tav>
                                      </p:tavLst>
                                    </p:anim>
                                    <p:set>
                                      <p:cBhvr>
                                        <p:cTn id="61" dur="1" fill="hold">
                                          <p:stCondLst>
                                            <p:cond delay="499"/>
                                          </p:stCondLst>
                                        </p:cTn>
                                        <p:tgtEl>
                                          <p:spTgt spid="13"/>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0-#ppt_w/2"/>
                                          </p:val>
                                        </p:tav>
                                        <p:tav tm="100000">
                                          <p:val>
                                            <p:strVal val="#ppt_x"/>
                                          </p:val>
                                        </p:tav>
                                      </p:tavLst>
                                    </p:anim>
                                    <p:anim calcmode="lin" valueType="num">
                                      <p:cBhvr additive="base">
                                        <p:cTn id="6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ppt_x"/>
                                          </p:val>
                                        </p:tav>
                                        <p:tav tm="100000">
                                          <p:val>
                                            <p:strVal val="#ppt_x"/>
                                          </p:val>
                                        </p:tav>
                                      </p:tavLst>
                                    </p:anim>
                                    <p:anim calcmode="lin" valueType="num">
                                      <p:cBhvr additive="base">
                                        <p:cTn id="7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animBg="1"/>
      <p:bldP spid="12" grpId="0" animBg="1"/>
      <p:bldP spid="12"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2">
            <a:extLst>
              <a:ext uri="{FF2B5EF4-FFF2-40B4-BE49-F238E27FC236}">
                <a16:creationId xmlns:a16="http://schemas.microsoft.com/office/drawing/2014/main" id="{5C8BA382-5B79-40E4-BF68-79BE5AD78DEB}"/>
              </a:ext>
            </a:extLst>
          </p:cNvPr>
          <p:cNvSpPr>
            <a:spLocks noChangeArrowheads="1"/>
          </p:cNvSpPr>
          <p:nvPr/>
        </p:nvSpPr>
        <p:spPr bwMode="auto">
          <a:xfrm>
            <a:off x="1905000" y="1066800"/>
            <a:ext cx="609600" cy="533400"/>
          </a:xfrm>
          <a:prstGeom prst="ellipse">
            <a:avLst/>
          </a:prstGeom>
          <a:solidFill>
            <a:schemeClr val="tx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chemeClr val="bg1"/>
                </a:solidFill>
                <a:latin typeface="Century Schoolbook" panose="02040604050505020304" pitchFamily="18" charset="0"/>
              </a:rPr>
              <a:t>?</a:t>
            </a:r>
          </a:p>
        </p:txBody>
      </p:sp>
      <p:sp>
        <p:nvSpPr>
          <p:cNvPr id="5" name="Rectangle 26">
            <a:extLst>
              <a:ext uri="{FF2B5EF4-FFF2-40B4-BE49-F238E27FC236}">
                <a16:creationId xmlns:a16="http://schemas.microsoft.com/office/drawing/2014/main" id="{0785C2AC-6604-4A46-87F6-E464C396DAD8}"/>
              </a:ext>
            </a:extLst>
          </p:cNvPr>
          <p:cNvSpPr>
            <a:spLocks noChangeArrowheads="1"/>
          </p:cNvSpPr>
          <p:nvPr/>
        </p:nvSpPr>
        <p:spPr bwMode="auto">
          <a:xfrm>
            <a:off x="2590800" y="990600"/>
            <a:ext cx="7543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solidFill>
                  <a:srgbClr val="FF0000"/>
                </a:solidFill>
                <a:latin typeface="Times New Roman" panose="02020603050405020304" pitchFamily="18" charset="0"/>
                <a:cs typeface="Times New Roman" panose="02020603050405020304" pitchFamily="18" charset="0"/>
              </a:rPr>
              <a:t>Chi tiết nào cho thấy Đại hội rất khâm phục </a:t>
            </a:r>
          </a:p>
          <a:p>
            <a:pPr algn="just" eaLnBrk="1" hangingPunct="1"/>
            <a:r>
              <a:rPr lang="en-US" altLang="en-US" sz="2800">
                <a:solidFill>
                  <a:srgbClr val="FF0000"/>
                </a:solidFill>
                <a:latin typeface="Times New Roman" panose="02020603050405020304" pitchFamily="18" charset="0"/>
                <a:cs typeface="Times New Roman" panose="02020603050405020304" pitchFamily="18" charset="0"/>
              </a:rPr>
              <a:t>thành tích của dân làng Kông Hoa?</a:t>
            </a:r>
          </a:p>
        </p:txBody>
      </p:sp>
      <p:sp>
        <p:nvSpPr>
          <p:cNvPr id="7" name="Rectangle 5">
            <a:extLst>
              <a:ext uri="{FF2B5EF4-FFF2-40B4-BE49-F238E27FC236}">
                <a16:creationId xmlns:a16="http://schemas.microsoft.com/office/drawing/2014/main" id="{7D9923F8-6CEB-453D-AD66-7FAB68097EDA}"/>
              </a:ext>
            </a:extLst>
          </p:cNvPr>
          <p:cNvSpPr>
            <a:spLocks noChangeArrowheads="1"/>
          </p:cNvSpPr>
          <p:nvPr/>
        </p:nvSpPr>
        <p:spPr bwMode="auto">
          <a:xfrm>
            <a:off x="1905000" y="2057400"/>
            <a:ext cx="8382000" cy="1219200"/>
          </a:xfrm>
          <a:prstGeom prst="rect">
            <a:avLst/>
          </a:prstGeom>
          <a:solidFill>
            <a:srgbClr val="FFFF00"/>
          </a:solidFill>
          <a:ln w="9525">
            <a:solidFill>
              <a:schemeClr val="hlink"/>
            </a:solidFill>
            <a:miter lim="800000"/>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hlink"/>
              </a:buClr>
              <a:buSzPct val="60000"/>
            </a:pPr>
            <a:r>
              <a:rPr lang="en-US" altLang="en-US" sz="3000">
                <a:solidFill>
                  <a:srgbClr val="3333FF"/>
                </a:solidFill>
                <a:latin typeface="Century Schoolbook" panose="02040604050505020304" pitchFamily="18" charset="0"/>
              </a:rPr>
              <a:t>    - </a:t>
            </a:r>
            <a:r>
              <a:rPr lang="en-US" altLang="en-US" sz="3000">
                <a:solidFill>
                  <a:srgbClr val="3333FF"/>
                </a:solidFill>
                <a:latin typeface="Times New Roman" panose="02020603050405020304" pitchFamily="18" charset="0"/>
                <a:cs typeface="Times New Roman" panose="02020603050405020304" pitchFamily="18" charset="0"/>
              </a:rPr>
              <a:t>Nghe anh Núp kể xong mọi người chạy lên, đặt Núp trên vai, công kênh đi khắp nhà….</a:t>
            </a:r>
          </a:p>
        </p:txBody>
      </p:sp>
      <p:sp>
        <p:nvSpPr>
          <p:cNvPr id="9" name="Oval 22">
            <a:extLst>
              <a:ext uri="{FF2B5EF4-FFF2-40B4-BE49-F238E27FC236}">
                <a16:creationId xmlns:a16="http://schemas.microsoft.com/office/drawing/2014/main" id="{3AC45FD0-6E9A-4ACB-8227-D39DDF60D3E9}"/>
              </a:ext>
            </a:extLst>
          </p:cNvPr>
          <p:cNvSpPr>
            <a:spLocks noChangeArrowheads="1"/>
          </p:cNvSpPr>
          <p:nvPr/>
        </p:nvSpPr>
        <p:spPr bwMode="auto">
          <a:xfrm>
            <a:off x="1981200" y="3581400"/>
            <a:ext cx="609600" cy="533400"/>
          </a:xfrm>
          <a:prstGeom prst="ellipse">
            <a:avLst/>
          </a:prstGeom>
          <a:solidFill>
            <a:schemeClr val="tx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chemeClr val="bg1"/>
                </a:solidFill>
                <a:latin typeface="Century Schoolbook" panose="02040604050505020304" pitchFamily="18" charset="0"/>
              </a:rPr>
              <a:t>?</a:t>
            </a:r>
          </a:p>
        </p:txBody>
      </p:sp>
      <p:sp>
        <p:nvSpPr>
          <p:cNvPr id="10" name="Rectangle 26">
            <a:extLst>
              <a:ext uri="{FF2B5EF4-FFF2-40B4-BE49-F238E27FC236}">
                <a16:creationId xmlns:a16="http://schemas.microsoft.com/office/drawing/2014/main" id="{2AF27CC1-5269-4D28-AA04-A1FC576AAE28}"/>
              </a:ext>
            </a:extLst>
          </p:cNvPr>
          <p:cNvSpPr>
            <a:spLocks noChangeArrowheads="1"/>
          </p:cNvSpPr>
          <p:nvPr/>
        </p:nvSpPr>
        <p:spPr bwMode="auto">
          <a:xfrm>
            <a:off x="2590800" y="3429000"/>
            <a:ext cx="7086600" cy="914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latin typeface="Times New Roman" panose="02020603050405020304" pitchFamily="18" charset="0"/>
                <a:cs typeface="Times New Roman" panose="02020603050405020304" pitchFamily="18" charset="0"/>
              </a:rPr>
              <a:t>Cán bộ nói gì với dân làng Kông hoa và Núp</a:t>
            </a:r>
            <a:r>
              <a:rPr lang="en-US" altLang="en-US" sz="2800">
                <a:solidFill>
                  <a:srgbClr val="FF0000"/>
                </a:solidFill>
                <a:latin typeface="Century Schoolbook" panose="02040604050505020304" pitchFamily="18" charset="0"/>
              </a:rPr>
              <a:t>?</a:t>
            </a:r>
          </a:p>
        </p:txBody>
      </p:sp>
      <p:sp>
        <p:nvSpPr>
          <p:cNvPr id="11" name="Rectangle 5">
            <a:extLst>
              <a:ext uri="{FF2B5EF4-FFF2-40B4-BE49-F238E27FC236}">
                <a16:creationId xmlns:a16="http://schemas.microsoft.com/office/drawing/2014/main" id="{6147B358-19AD-4C93-85BB-504846ED1C51}"/>
              </a:ext>
            </a:extLst>
          </p:cNvPr>
          <p:cNvSpPr>
            <a:spLocks noChangeArrowheads="1"/>
          </p:cNvSpPr>
          <p:nvPr/>
        </p:nvSpPr>
        <p:spPr bwMode="auto">
          <a:xfrm>
            <a:off x="1905000" y="4495800"/>
            <a:ext cx="8382000" cy="1143000"/>
          </a:xfrm>
          <a:prstGeom prst="rect">
            <a:avLst/>
          </a:prstGeom>
          <a:solidFill>
            <a:srgbClr val="FFFF00"/>
          </a:solidFill>
          <a:ln w="9525">
            <a:solidFill>
              <a:schemeClr val="hlink"/>
            </a:solidFill>
            <a:miter lim="800000"/>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hlink"/>
              </a:buClr>
              <a:buSzPct val="60000"/>
            </a:pPr>
            <a:r>
              <a:rPr lang="en-US" altLang="en-US" sz="3000">
                <a:solidFill>
                  <a:srgbClr val="3333FF"/>
                </a:solidFill>
                <a:latin typeface="Century Schoolbook" panose="02040604050505020304" pitchFamily="18" charset="0"/>
              </a:rPr>
              <a:t>    “</a:t>
            </a:r>
            <a:r>
              <a:rPr lang="en-US" altLang="en-US" sz="3000">
                <a:solidFill>
                  <a:srgbClr val="3333FF"/>
                </a:solidFill>
                <a:latin typeface="Times New Roman" panose="02020603050405020304" pitchFamily="18" charset="0"/>
                <a:cs typeface="Times New Roman" panose="02020603050405020304" pitchFamily="18" charset="0"/>
              </a:rPr>
              <a:t> Pháp đánh một trăm năm cũng không thắng nổi đồng chí Núp và làng Kông hoa đâu!”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2">
            <a:extLst>
              <a:ext uri="{FF2B5EF4-FFF2-40B4-BE49-F238E27FC236}">
                <a16:creationId xmlns:a16="http://schemas.microsoft.com/office/drawing/2014/main" id="{4E4F100D-6D90-44D6-B1DD-6A511B471E40}"/>
              </a:ext>
            </a:extLst>
          </p:cNvPr>
          <p:cNvSpPr>
            <a:spLocks noChangeArrowheads="1"/>
          </p:cNvSpPr>
          <p:nvPr/>
        </p:nvSpPr>
        <p:spPr bwMode="auto">
          <a:xfrm>
            <a:off x="1752600" y="1219200"/>
            <a:ext cx="609600" cy="533400"/>
          </a:xfrm>
          <a:prstGeom prst="ellipse">
            <a:avLst/>
          </a:prstGeom>
          <a:solidFill>
            <a:schemeClr val="tx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chemeClr val="bg1"/>
                </a:solidFill>
                <a:latin typeface="Century Schoolbook" panose="02040604050505020304" pitchFamily="18" charset="0"/>
              </a:rPr>
              <a:t>?</a:t>
            </a:r>
          </a:p>
        </p:txBody>
      </p:sp>
      <p:sp>
        <p:nvSpPr>
          <p:cNvPr id="5" name="Rectangle 26">
            <a:extLst>
              <a:ext uri="{FF2B5EF4-FFF2-40B4-BE49-F238E27FC236}">
                <a16:creationId xmlns:a16="http://schemas.microsoft.com/office/drawing/2014/main" id="{C44B178C-CB23-448E-8B3A-A841C6B251E2}"/>
              </a:ext>
            </a:extLst>
          </p:cNvPr>
          <p:cNvSpPr>
            <a:spLocks noChangeArrowheads="1"/>
          </p:cNvSpPr>
          <p:nvPr/>
        </p:nvSpPr>
        <p:spPr bwMode="auto">
          <a:xfrm>
            <a:off x="2590800" y="1143000"/>
            <a:ext cx="7543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Khi đó dân làng Kông Hoa thể hiện thái độ tình</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cảm như thế nào?</a:t>
            </a:r>
          </a:p>
        </p:txBody>
      </p:sp>
      <p:sp>
        <p:nvSpPr>
          <p:cNvPr id="7" name="Rectangle 5">
            <a:extLst>
              <a:ext uri="{FF2B5EF4-FFF2-40B4-BE49-F238E27FC236}">
                <a16:creationId xmlns:a16="http://schemas.microsoft.com/office/drawing/2014/main" id="{7663596B-4E41-4861-859B-C3ABAB6929DD}"/>
              </a:ext>
            </a:extLst>
          </p:cNvPr>
          <p:cNvSpPr>
            <a:spLocks noChangeArrowheads="1"/>
          </p:cNvSpPr>
          <p:nvPr/>
        </p:nvSpPr>
        <p:spPr bwMode="auto">
          <a:xfrm>
            <a:off x="1752600" y="2057400"/>
            <a:ext cx="8458200" cy="1219200"/>
          </a:xfrm>
          <a:prstGeom prst="rect">
            <a:avLst/>
          </a:prstGeom>
          <a:solidFill>
            <a:srgbClr val="FFFF00"/>
          </a:solidFill>
          <a:ln w="9525">
            <a:solidFill>
              <a:schemeClr val="hlink"/>
            </a:solidFill>
            <a:miter lim="800000"/>
            <a:headEnd/>
            <a:tailEnd/>
          </a:ln>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hlink"/>
              </a:buClr>
              <a:buSzPct val="60000"/>
            </a:pPr>
            <a:r>
              <a:rPr lang="en-US" altLang="en-US" sz="3200" b="1">
                <a:solidFill>
                  <a:srgbClr val="FF0000"/>
                </a:solidFill>
                <a:latin typeface="Century Schoolbook" panose="02040604050505020304" pitchFamily="18" charset="0"/>
              </a:rPr>
              <a:t>    </a:t>
            </a:r>
            <a:r>
              <a:rPr lang="en-US" altLang="en-US" sz="2800" b="1">
                <a:solidFill>
                  <a:srgbClr val="FF0000"/>
                </a:solidFill>
                <a:latin typeface="Century Schoolbook" panose="02040604050505020304" pitchFamily="18" charset="0"/>
              </a:rPr>
              <a:t>Lũ làng vui quá, đứng hết dậy nói:</a:t>
            </a:r>
          </a:p>
          <a:p>
            <a:pPr algn="just" eaLnBrk="1" hangingPunct="1">
              <a:spcBef>
                <a:spcPct val="20000"/>
              </a:spcBef>
              <a:buClr>
                <a:schemeClr val="hlink"/>
              </a:buClr>
              <a:buSzPct val="60000"/>
            </a:pPr>
            <a:r>
              <a:rPr lang="en-US" altLang="en-US" sz="2800" b="1">
                <a:solidFill>
                  <a:srgbClr val="FF0000"/>
                </a:solidFill>
                <a:latin typeface="Times New Roman" panose="02020603050405020304" pitchFamily="18" charset="0"/>
                <a:cs typeface="Times New Roman" panose="02020603050405020304" pitchFamily="18" charset="0"/>
              </a:rPr>
              <a:t>  “ Đúng đấy! Đúng đấy!”</a:t>
            </a:r>
          </a:p>
        </p:txBody>
      </p:sp>
      <p:sp>
        <p:nvSpPr>
          <p:cNvPr id="10" name="Rectangle 26">
            <a:extLst>
              <a:ext uri="{FF2B5EF4-FFF2-40B4-BE49-F238E27FC236}">
                <a16:creationId xmlns:a16="http://schemas.microsoft.com/office/drawing/2014/main" id="{611EF762-4404-40AA-A925-84771568E687}"/>
              </a:ext>
            </a:extLst>
          </p:cNvPr>
          <p:cNvSpPr>
            <a:spLocks noChangeArrowheads="1"/>
          </p:cNvSpPr>
          <p:nvPr/>
        </p:nvSpPr>
        <p:spPr bwMode="auto">
          <a:xfrm>
            <a:off x="2438400" y="1219200"/>
            <a:ext cx="7696200" cy="1143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Đại hội tặng dân làng Kông Hoa những gì</a:t>
            </a:r>
            <a:r>
              <a:rPr lang="en-US" altLang="en-US" sz="2800" b="1">
                <a:solidFill>
                  <a:srgbClr val="0000FF"/>
                </a:solidFill>
                <a:latin typeface="Century Schoolbook" panose="02040604050505020304" pitchFamily="18" charset="0"/>
              </a:rPr>
              <a:t>? Khi </a:t>
            </a:r>
          </a:p>
          <a:p>
            <a:pPr eaLnBrk="1" hangingPunct="1"/>
            <a:r>
              <a:rPr lang="en-US" altLang="en-US" sz="2800" b="1">
                <a:solidFill>
                  <a:srgbClr val="0000FF"/>
                </a:solidFill>
                <a:latin typeface="Century Schoolbook" panose="02040604050505020304" pitchFamily="18" charset="0"/>
              </a:rPr>
              <a:t>xem những vật đó, thái độ của mọi người</a:t>
            </a:r>
          </a:p>
          <a:p>
            <a:pPr eaLnBrk="1" hangingPunct="1"/>
            <a:r>
              <a:rPr lang="en-US" altLang="en-US" sz="2800" b="1">
                <a:solidFill>
                  <a:srgbClr val="0000FF"/>
                </a:solidFill>
                <a:latin typeface="Century Schoolbook" panose="02040604050505020304" pitchFamily="18" charset="0"/>
              </a:rPr>
              <a:t> ra sao?</a:t>
            </a:r>
          </a:p>
        </p:txBody>
      </p:sp>
      <p:sp>
        <p:nvSpPr>
          <p:cNvPr id="11" name="Rectangle 5">
            <a:extLst>
              <a:ext uri="{FF2B5EF4-FFF2-40B4-BE49-F238E27FC236}">
                <a16:creationId xmlns:a16="http://schemas.microsoft.com/office/drawing/2014/main" id="{ECBC746C-9E3E-4BF8-AABB-F7F956769D53}"/>
              </a:ext>
            </a:extLst>
          </p:cNvPr>
          <p:cNvSpPr>
            <a:spLocks noChangeArrowheads="1"/>
          </p:cNvSpPr>
          <p:nvPr/>
        </p:nvSpPr>
        <p:spPr bwMode="auto">
          <a:xfrm>
            <a:off x="1828800" y="2514600"/>
            <a:ext cx="8382000" cy="3810000"/>
          </a:xfrm>
          <a:prstGeom prst="rect">
            <a:avLst/>
          </a:prstGeom>
          <a:solidFill>
            <a:srgbClr val="FFFF00"/>
          </a:solidFill>
          <a:ln w="9525">
            <a:solidFill>
              <a:schemeClr val="hlink"/>
            </a:solidFill>
            <a:miter lim="800000"/>
            <a:headEnd/>
            <a:tailEnd/>
          </a:ln>
          <a:effectLst/>
        </p:spPr>
        <p:txBody>
          <a:bodyPr/>
          <a:lstStyle/>
          <a:p>
            <a:pPr algn="just">
              <a:spcBef>
                <a:spcPct val="20000"/>
              </a:spcBef>
              <a:buClr>
                <a:schemeClr val="hlink"/>
              </a:buClr>
              <a:buSzPct val="60000"/>
              <a:defRPr/>
            </a:pPr>
            <a:r>
              <a:rPr lang="en-US" sz="3200" b="1" dirty="0">
                <a:solidFill>
                  <a:srgbClr val="FF0000"/>
                </a:solidFill>
              </a:rPr>
              <a:t>    </a:t>
            </a:r>
            <a:r>
              <a:rPr lang="en-US" sz="2800" b="1" dirty="0">
                <a:solidFill>
                  <a:srgbClr val="FF0000"/>
                </a:solidFill>
              </a:rPr>
              <a:t>Đại hội tặng: Một cái ảnh Bok Hồ vác cuốc đi làm rẫy, một bộ quần áo bằng lụa của Bok Hồ, một cây cờ có thêu chữ, một huân chương cho cả làng, một huân chương cho Núp.</a:t>
            </a:r>
          </a:p>
          <a:p>
            <a:pPr indent="465138" algn="just">
              <a:spcBef>
                <a:spcPct val="20000"/>
              </a:spcBef>
              <a:buClr>
                <a:schemeClr val="hlink"/>
              </a:buClr>
              <a:buSzPct val="60000"/>
              <a:defRPr/>
            </a:pPr>
            <a:r>
              <a:rPr lang="en-US" sz="2800" b="1" dirty="0">
                <a:solidFill>
                  <a:srgbClr val="FF0000"/>
                </a:solidFill>
              </a:rPr>
              <a:t>Mọi người coi những tặng vật là thiêng liêng nên trước khi xem đã đi rửa tay thật sạch.</a:t>
            </a:r>
          </a:p>
          <a:p>
            <a:pPr indent="512763" algn="just">
              <a:spcBef>
                <a:spcPct val="20000"/>
              </a:spcBef>
              <a:buClr>
                <a:schemeClr val="hlink"/>
              </a:buClr>
              <a:buSzPct val="60000"/>
              <a:defRPr/>
            </a:pPr>
            <a:endParaRPr lang="en-US" sz="2800" b="1" dirty="0">
              <a:solidFill>
                <a:srgbClr val="FF0000"/>
              </a:solidFill>
            </a:endParaRPr>
          </a:p>
          <a:p>
            <a:pPr indent="465138" algn="just">
              <a:spcBef>
                <a:spcPct val="20000"/>
              </a:spcBef>
              <a:buClr>
                <a:schemeClr val="hlink"/>
              </a:buClr>
              <a:buSzPct val="60000"/>
              <a:defRPr/>
            </a:pPr>
            <a:endParaRPr lang="en-US" sz="3200" b="1" dirty="0">
              <a:solidFill>
                <a:srgbClr val="FF0000"/>
              </a:solidFill>
            </a:endParaRPr>
          </a:p>
          <a:p>
            <a:pPr marL="342900" indent="-342900" algn="just">
              <a:spcBef>
                <a:spcPct val="20000"/>
              </a:spcBef>
              <a:buClr>
                <a:schemeClr val="hlink"/>
              </a:buClr>
              <a:buSzPct val="60000"/>
              <a:defRPr/>
            </a:pPr>
            <a:r>
              <a:rPr lang="en-US" sz="3200" b="1" dirty="0">
                <a:solidFill>
                  <a:srgbClr val="FF0000"/>
                </a:solidFill>
                <a:latin typeface="Times New Roman" pitchFamily="18" charset="0"/>
                <a:cs typeface="Times New Roman" pitchFamily="18" charset="0"/>
              </a:rPr>
              <a:t>   </a:t>
            </a:r>
          </a:p>
        </p:txBody>
      </p:sp>
      <p:sp>
        <p:nvSpPr>
          <p:cNvPr id="8" name="Rectangle 26">
            <a:extLst>
              <a:ext uri="{FF2B5EF4-FFF2-40B4-BE49-F238E27FC236}">
                <a16:creationId xmlns:a16="http://schemas.microsoft.com/office/drawing/2014/main" id="{8F09F8A1-209D-4B66-9BC3-60BB9D764862}"/>
              </a:ext>
            </a:extLst>
          </p:cNvPr>
          <p:cNvSpPr>
            <a:spLocks noChangeArrowheads="1"/>
          </p:cNvSpPr>
          <p:nvPr/>
        </p:nvSpPr>
        <p:spPr bwMode="auto">
          <a:xfrm>
            <a:off x="1828800" y="228600"/>
            <a:ext cx="44196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i="1">
                <a:solidFill>
                  <a:srgbClr val="FF0000"/>
                </a:solidFill>
              </a:rPr>
              <a:t>*  Đọc thầm đoạn 3:</a:t>
            </a:r>
          </a:p>
        </p:txBody>
      </p:sp>
      <p:sp>
        <p:nvSpPr>
          <p:cNvPr id="12" name="Oval 22">
            <a:extLst>
              <a:ext uri="{FF2B5EF4-FFF2-40B4-BE49-F238E27FC236}">
                <a16:creationId xmlns:a16="http://schemas.microsoft.com/office/drawing/2014/main" id="{EF5EA4A1-AA54-4AFC-A20B-AF0F51CD0A9F}"/>
              </a:ext>
            </a:extLst>
          </p:cNvPr>
          <p:cNvSpPr>
            <a:spLocks noChangeArrowheads="1"/>
          </p:cNvSpPr>
          <p:nvPr/>
        </p:nvSpPr>
        <p:spPr bwMode="auto">
          <a:xfrm>
            <a:off x="1676400" y="1219200"/>
            <a:ext cx="609600" cy="533400"/>
          </a:xfrm>
          <a:prstGeom prst="ellipse">
            <a:avLst/>
          </a:prstGeom>
          <a:solidFill>
            <a:schemeClr val="tx1"/>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a:solidFill>
                  <a:schemeClr val="bg1"/>
                </a:solidFill>
                <a:latin typeface="Century Schoolbook" panose="02040604050505020304" pitchFamily="18" charset="0"/>
              </a:rPr>
              <a:t>?</a:t>
            </a:r>
          </a:p>
        </p:txBody>
      </p:sp>
      <p:sp>
        <p:nvSpPr>
          <p:cNvPr id="9" name="Rectangle 5">
            <a:extLst>
              <a:ext uri="{FF2B5EF4-FFF2-40B4-BE49-F238E27FC236}">
                <a16:creationId xmlns:a16="http://schemas.microsoft.com/office/drawing/2014/main" id="{0BF6BEBC-0B1B-4936-8A62-BB5AF1547683}"/>
              </a:ext>
            </a:extLst>
          </p:cNvPr>
          <p:cNvSpPr>
            <a:spLocks noChangeArrowheads="1"/>
          </p:cNvSpPr>
          <p:nvPr/>
        </p:nvSpPr>
        <p:spPr bwMode="auto">
          <a:xfrm>
            <a:off x="1828800" y="990600"/>
            <a:ext cx="8382000" cy="5257800"/>
          </a:xfrm>
          <a:prstGeom prst="rect">
            <a:avLst/>
          </a:prstGeom>
          <a:solidFill>
            <a:srgbClr val="FFFF00"/>
          </a:solidFill>
          <a:ln w="9525">
            <a:solidFill>
              <a:schemeClr val="hlink"/>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buClr>
                <a:schemeClr val="hlink"/>
              </a:buClr>
              <a:buSzPct val="60000"/>
            </a:pPr>
            <a:r>
              <a:rPr lang="en-US" altLang="en-US" sz="3200" b="1" i="1">
                <a:solidFill>
                  <a:srgbClr val="3333FF"/>
                </a:solidFill>
                <a:latin typeface="Century Schoolbook" panose="02040604050505020304" pitchFamily="18" charset="0"/>
              </a:rPr>
              <a:t>3. </a:t>
            </a:r>
            <a:r>
              <a:rPr lang="en-US" altLang="en-US" sz="2800" b="1" i="1">
                <a:solidFill>
                  <a:srgbClr val="3333FF"/>
                </a:solidFill>
                <a:latin typeface="Century Schoolbook" panose="02040604050505020304" pitchFamily="18" charset="0"/>
              </a:rPr>
              <a:t>Núp mở những thứ Đại hội tặng cho mọi người coi: một cái ảnh Bok Hồ vác cuốc đi làm rẫy, một bộ quần áo bằng lụa của Bok Hồ, một cây cờ có thêu chữ, một huân chương cho cả làng, một huân chương cho Núp.</a:t>
            </a:r>
          </a:p>
          <a:p>
            <a:pPr algn="just" eaLnBrk="1" hangingPunct="1">
              <a:spcBef>
                <a:spcPct val="20000"/>
              </a:spcBef>
              <a:buClr>
                <a:schemeClr val="hlink"/>
              </a:buClr>
              <a:buSzPct val="60000"/>
            </a:pPr>
            <a:r>
              <a:rPr lang="en-US" altLang="en-US" sz="2800" b="1" i="1">
                <a:solidFill>
                  <a:srgbClr val="3333FF"/>
                </a:solidFill>
                <a:latin typeface="Century Schoolbook" panose="02040604050505020304" pitchFamily="18" charset="0"/>
              </a:rPr>
              <a:t>Lũ làng đi rửa tay thật sạch rồi cầm lên từng thứ, coi đi, coi lại, coi đến mãi nửa đêm.</a:t>
            </a:r>
          </a:p>
          <a:p>
            <a:pPr algn="just" eaLnBrk="1" hangingPunct="1">
              <a:spcBef>
                <a:spcPct val="20000"/>
              </a:spcBef>
              <a:buClr>
                <a:schemeClr val="hlink"/>
              </a:buClr>
              <a:buSzPct val="60000"/>
            </a:pPr>
            <a:r>
              <a:rPr lang="en-US" altLang="en-US" sz="2800" b="1" i="1">
                <a:solidFill>
                  <a:srgbClr val="3333FF"/>
                </a:solidFill>
                <a:latin typeface="Century Schoolbook" panose="02040604050505020304" pitchFamily="18" charset="0"/>
              </a:rPr>
              <a:t>                              Theo Nguyên Ngọc	</a:t>
            </a:r>
            <a:endParaRPr lang="en-US" altLang="en-US" sz="3200" b="1">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1" nodeType="clickEffect">
                                  <p:stCondLst>
                                    <p:cond delay="0"/>
                                  </p:stCondLst>
                                  <p:childTnLst>
                                    <p:anim calcmode="lin" valueType="num">
                                      <p:cBhvr additive="base">
                                        <p:cTn id="36" dur="500"/>
                                        <p:tgtEl>
                                          <p:spTgt spid="4"/>
                                        </p:tgtEl>
                                        <p:attrNameLst>
                                          <p:attrName>ppt_x</p:attrName>
                                        </p:attrNameLst>
                                      </p:cBhvr>
                                      <p:tavLst>
                                        <p:tav tm="0">
                                          <p:val>
                                            <p:strVal val="ppt_x"/>
                                          </p:val>
                                        </p:tav>
                                        <p:tav tm="100000">
                                          <p:val>
                                            <p:strVal val="ppt_x"/>
                                          </p:val>
                                        </p:tav>
                                      </p:tavLst>
                                    </p:anim>
                                    <p:anim calcmode="lin" valueType="num">
                                      <p:cBhvr additive="base">
                                        <p:cTn id="37" dur="500"/>
                                        <p:tgtEl>
                                          <p:spTgt spid="4"/>
                                        </p:tgtEl>
                                        <p:attrNameLst>
                                          <p:attrName>ppt_y</p:attrName>
                                        </p:attrNameLst>
                                      </p:cBhvr>
                                      <p:tavLst>
                                        <p:tav tm="0">
                                          <p:val>
                                            <p:strVal val="ppt_y"/>
                                          </p:val>
                                        </p:tav>
                                        <p:tav tm="100000">
                                          <p:val>
                                            <p:strVal val="1+ppt_h/2"/>
                                          </p:val>
                                        </p:tav>
                                      </p:tavLst>
                                    </p:anim>
                                    <p:set>
                                      <p:cBhvr>
                                        <p:cTn id="38" dur="1" fill="hold">
                                          <p:stCondLst>
                                            <p:cond delay="499"/>
                                          </p:stCondLst>
                                        </p:cTn>
                                        <p:tgtEl>
                                          <p:spTgt spid="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1" nodeType="clickEffect">
                                  <p:stCondLst>
                                    <p:cond delay="0"/>
                                  </p:stCondLst>
                                  <p:childTnLst>
                                    <p:anim calcmode="lin" valueType="num">
                                      <p:cBhvr additive="base">
                                        <p:cTn id="54" dur="500"/>
                                        <p:tgtEl>
                                          <p:spTgt spid="9"/>
                                        </p:tgtEl>
                                        <p:attrNameLst>
                                          <p:attrName>ppt_x</p:attrName>
                                        </p:attrNameLst>
                                      </p:cBhvr>
                                      <p:tavLst>
                                        <p:tav tm="0">
                                          <p:val>
                                            <p:strVal val="ppt_x"/>
                                          </p:val>
                                        </p:tav>
                                        <p:tav tm="100000">
                                          <p:val>
                                            <p:strVal val="ppt_x"/>
                                          </p:val>
                                        </p:tav>
                                      </p:tavLst>
                                    </p:anim>
                                    <p:anim calcmode="lin" valueType="num">
                                      <p:cBhvr additive="base">
                                        <p:cTn id="55" dur="500"/>
                                        <p:tgtEl>
                                          <p:spTgt spid="9"/>
                                        </p:tgtEl>
                                        <p:attrNameLst>
                                          <p:attrName>ppt_y</p:attrName>
                                        </p:attrNameLst>
                                      </p:cBhvr>
                                      <p:tavLst>
                                        <p:tav tm="0">
                                          <p:val>
                                            <p:strVal val="ppt_y"/>
                                          </p:val>
                                        </p:tav>
                                        <p:tav tm="100000">
                                          <p:val>
                                            <p:strVal val="1+ppt_h/2"/>
                                          </p:val>
                                        </p:tav>
                                      </p:tavLst>
                                    </p:anim>
                                    <p:set>
                                      <p:cBhvr>
                                        <p:cTn id="56" dur="1" fill="hold">
                                          <p:stCondLst>
                                            <p:cond delay="499"/>
                                          </p:stCondLst>
                                        </p:cTn>
                                        <p:tgtEl>
                                          <p:spTgt spid="9"/>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10" grpId="0" animBg="1"/>
      <p:bldP spid="11" grpId="0" animBg="1"/>
      <p:bldP spid="8" grpId="0" animBg="1"/>
      <p:bldP spid="12" grpId="0" animBg="1"/>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2">
            <a:extLst>
              <a:ext uri="{FF2B5EF4-FFF2-40B4-BE49-F238E27FC236}">
                <a16:creationId xmlns:a16="http://schemas.microsoft.com/office/drawing/2014/main" id="{2F61236E-E707-4615-ADF2-73AB8AFAB761}"/>
              </a:ext>
            </a:extLst>
          </p:cNvPr>
          <p:cNvSpPr>
            <a:spLocks noGrp="1" noChangeArrowheads="1"/>
          </p:cNvSpPr>
          <p:nvPr>
            <p:ph sz="quarter" idx="1"/>
          </p:nvPr>
        </p:nvSpPr>
        <p:spPr bwMode="auto">
          <a:xfrm>
            <a:off x="1981200" y="2057400"/>
            <a:ext cx="8229600" cy="4114800"/>
          </a:xfrm>
          <a:prstGeom prst="ellipse">
            <a:avLst/>
          </a:prstGeom>
          <a:solidFill>
            <a:srgbClr val="B9FFED"/>
          </a:solidFill>
          <a:ln algn="ctr">
            <a:solidFill>
              <a:schemeClr val="tx1"/>
            </a:solidFill>
            <a:round/>
            <a:headEnd/>
            <a:tailEnd/>
          </a:ln>
        </p:spPr>
        <p:txBody>
          <a:bodyPr vert="horz" wrap="none" lIns="91440" tIns="45720" rIns="91440" bIns="45720" numCol="1" rtlCol="0" anchor="ctr" anchorCtr="0" compatLnSpc="1">
            <a:prstTxWarp prst="textNoShape">
              <a:avLst/>
            </a:prstTxWarp>
            <a:normAutofit/>
          </a:bodyPr>
          <a:lstStyle/>
          <a:p>
            <a:pPr algn="ctr" eaLnBrk="1" hangingPunct="1">
              <a:buFontTx/>
              <a:buNone/>
            </a:pPr>
            <a:r>
              <a:rPr lang="en-US" altLang="en-US" sz="4000" b="1">
                <a:solidFill>
                  <a:srgbClr val="3333FF"/>
                </a:solidFill>
                <a:latin typeface="Times New Roman" panose="02020603050405020304" pitchFamily="18" charset="0"/>
                <a:cs typeface="Times New Roman" panose="02020603050405020304" pitchFamily="18" charset="0"/>
              </a:rPr>
              <a:t>Ca ngợi anh Núp và dân làng Kông Hoa </a:t>
            </a:r>
          </a:p>
          <a:p>
            <a:pPr algn="ctr" eaLnBrk="1" hangingPunct="1">
              <a:buFontTx/>
              <a:buNone/>
            </a:pPr>
            <a:r>
              <a:rPr lang="en-US" altLang="en-US" sz="4000" b="1">
                <a:solidFill>
                  <a:srgbClr val="3333FF"/>
                </a:solidFill>
                <a:latin typeface="Times New Roman" panose="02020603050405020304" pitchFamily="18" charset="0"/>
                <a:cs typeface="Times New Roman" panose="02020603050405020304" pitchFamily="18" charset="0"/>
              </a:rPr>
              <a:t>đã lập nhiều thành tích trong kháng chiến</a:t>
            </a:r>
          </a:p>
          <a:p>
            <a:pPr algn="ctr" eaLnBrk="1" hangingPunct="1">
              <a:buFontTx/>
              <a:buNone/>
            </a:pPr>
            <a:r>
              <a:rPr lang="en-US" altLang="en-US" sz="4000" b="1">
                <a:solidFill>
                  <a:srgbClr val="3333FF"/>
                </a:solidFill>
                <a:latin typeface="Times New Roman" panose="02020603050405020304" pitchFamily="18" charset="0"/>
                <a:cs typeface="Times New Roman" panose="02020603050405020304" pitchFamily="18" charset="0"/>
              </a:rPr>
              <a:t>chống thực dân Pháp.</a:t>
            </a:r>
          </a:p>
          <a:p>
            <a:pPr algn="ctr" eaLnBrk="1" hangingPunct="1"/>
            <a:endParaRPr lang="en-US" altLang="en-US" sz="3000">
              <a:solidFill>
                <a:srgbClr val="3333FF"/>
              </a:solidFill>
              <a:latin typeface=".VnTime" panose="020B7200000000000000" pitchFamily="34" charset="0"/>
            </a:endParaRPr>
          </a:p>
        </p:txBody>
      </p:sp>
      <p:sp>
        <p:nvSpPr>
          <p:cNvPr id="5" name="Text Box 21">
            <a:extLst>
              <a:ext uri="{FF2B5EF4-FFF2-40B4-BE49-F238E27FC236}">
                <a16:creationId xmlns:a16="http://schemas.microsoft.com/office/drawing/2014/main" id="{BBA39EA6-608B-4CED-B2DA-6A972F81E04C}"/>
              </a:ext>
            </a:extLst>
          </p:cNvPr>
          <p:cNvSpPr txBox="1">
            <a:spLocks noChangeArrowheads="1"/>
          </p:cNvSpPr>
          <p:nvPr/>
        </p:nvSpPr>
        <p:spPr bwMode="auto">
          <a:xfrm>
            <a:off x="2362201" y="990601"/>
            <a:ext cx="75612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000">
                <a:solidFill>
                  <a:srgbClr val="FF0000"/>
                </a:solidFill>
                <a:latin typeface="Times New Roman" panose="02020603050405020304" pitchFamily="18" charset="0"/>
                <a:cs typeface="Times New Roman" panose="02020603050405020304" pitchFamily="18" charset="0"/>
              </a:rPr>
              <a:t>Ý nghĩa của câu chuyện nói lên </a:t>
            </a:r>
            <a:r>
              <a:rPr lang="en-US" altLang="en-US" sz="3000">
                <a:solidFill>
                  <a:srgbClr val="FF0000"/>
                </a:solidFill>
                <a:latin typeface=".VnTime" panose="020B7200000000000000" pitchFamily="34" charset="0"/>
              </a:rPr>
              <a:t>®iÒu 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6A45519C-86A9-4B46-B86B-A8E89AF7B9E0}"/>
              </a:ext>
            </a:extLst>
          </p:cNvPr>
          <p:cNvSpPr>
            <a:spLocks noChangeArrowheads="1"/>
          </p:cNvSpPr>
          <p:nvPr/>
        </p:nvSpPr>
        <p:spPr bwMode="auto">
          <a:xfrm>
            <a:off x="2057400" y="0"/>
            <a:ext cx="7924800" cy="6858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0000"/>
                </a:solidFill>
              </a:rPr>
              <a:t>Nhà bảo tàng và tượng đài anh hùng Núp</a:t>
            </a:r>
          </a:p>
        </p:txBody>
      </p:sp>
      <p:pic>
        <p:nvPicPr>
          <p:cNvPr id="20483" name="Picture 6" descr="bao tang">
            <a:extLst>
              <a:ext uri="{FF2B5EF4-FFF2-40B4-BE49-F238E27FC236}">
                <a16:creationId xmlns:a16="http://schemas.microsoft.com/office/drawing/2014/main" id="{BBBBC910-FCDB-4D1A-92D1-0C7F605B4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4114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descr="tuong dai">
            <a:extLst>
              <a:ext uri="{FF2B5EF4-FFF2-40B4-BE49-F238E27FC236}">
                <a16:creationId xmlns:a16="http://schemas.microsoft.com/office/drawing/2014/main" id="{33D93C1C-DBCC-4BAD-A487-641D2B0A7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838200"/>
            <a:ext cx="381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0_2265">
            <a:extLst>
              <a:ext uri="{FF2B5EF4-FFF2-40B4-BE49-F238E27FC236}">
                <a16:creationId xmlns:a16="http://schemas.microsoft.com/office/drawing/2014/main" id="{E2C88ED4-97DC-4011-9EF8-BCD52C5E5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66800"/>
            <a:ext cx="8534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6">
            <a:extLst>
              <a:ext uri="{FF2B5EF4-FFF2-40B4-BE49-F238E27FC236}">
                <a16:creationId xmlns:a16="http://schemas.microsoft.com/office/drawing/2014/main" id="{1C73BC3D-A66B-431C-9CBA-DB9FAD3ED26E}"/>
              </a:ext>
            </a:extLst>
          </p:cNvPr>
          <p:cNvSpPr>
            <a:spLocks noChangeArrowheads="1"/>
          </p:cNvSpPr>
          <p:nvPr/>
        </p:nvSpPr>
        <p:spPr bwMode="auto">
          <a:xfrm>
            <a:off x="2209800" y="152400"/>
            <a:ext cx="7924800" cy="762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0000"/>
                </a:solidFill>
              </a:rPr>
              <a:t>Nơi đặt tượng đài anh hùng Núp</a:t>
            </a:r>
          </a:p>
          <a:p>
            <a:pPr algn="ctr" eaLnBrk="1" hangingPunct="1"/>
            <a:r>
              <a:rPr lang="en-US" altLang="en-US" sz="2800"/>
              <a:t>Trung tâm thị xã Gia Lai</a:t>
            </a:r>
            <a:endParaRPr lang="en-US" altLang="en-US"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9" name="Picture 9" descr="29">
            <a:extLst>
              <a:ext uri="{FF2B5EF4-FFF2-40B4-BE49-F238E27FC236}">
                <a16:creationId xmlns:a16="http://schemas.microsoft.com/office/drawing/2014/main" id="{A8987910-8D9F-4896-B2BC-0395A254F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a:extLst>
              <a:ext uri="{FF2B5EF4-FFF2-40B4-BE49-F238E27FC236}">
                <a16:creationId xmlns:a16="http://schemas.microsoft.com/office/drawing/2014/main" id="{2F9BE2A2-48A2-4588-A358-B8D44D76307F}"/>
              </a:ext>
            </a:extLst>
          </p:cNvPr>
          <p:cNvSpPr>
            <a:spLocks noChangeArrowheads="1" noChangeShapeType="1" noTextEdit="1"/>
          </p:cNvSpPr>
          <p:nvPr/>
        </p:nvSpPr>
        <p:spPr bwMode="auto">
          <a:xfrm>
            <a:off x="1881188" y="2000250"/>
            <a:ext cx="8405812" cy="2192338"/>
          </a:xfrm>
          <a:prstGeom prst="rect">
            <a:avLst/>
          </a:prstGeom>
        </p:spPr>
        <p:txBody>
          <a:bodyPr wrap="none" fromWordArt="1">
            <a:prstTxWarp prst="textDoubleWave1">
              <a:avLst>
                <a:gd name="adj1" fmla="val 6500"/>
                <a:gd name="adj2" fmla="val 0"/>
              </a:avLst>
            </a:prstTxWarp>
          </a:bodyPr>
          <a:lstStyle/>
          <a:p>
            <a:r>
              <a:rPr lang="en-US"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1500"/>
                                  </p:stCondLst>
                                  <p:childTnLst>
                                    <p:set>
                                      <p:cBhvr>
                                        <p:cTn id="6" dur="1" fill="hold">
                                          <p:stCondLst>
                                            <p:cond delay="0"/>
                                          </p:stCondLst>
                                        </p:cTn>
                                        <p:tgtEl>
                                          <p:spTgt spid="163849"/>
                                        </p:tgtEl>
                                        <p:attrNameLst>
                                          <p:attrName>style.visibility</p:attrName>
                                        </p:attrNameLst>
                                      </p:cBhvr>
                                      <p:to>
                                        <p:strVal val="visible"/>
                                      </p:to>
                                    </p:set>
                                    <p:animEffect transition="in" filter="diamond(in)">
                                      <p:cBhvr>
                                        <p:cTn id="7" dur="5000"/>
                                        <p:tgtEl>
                                          <p:spTgt spid="163849"/>
                                        </p:tgtEl>
                                      </p:cBhvr>
                                    </p:animEffect>
                                  </p:childTnLst>
                                </p:cTn>
                              </p:par>
                            </p:childTnLst>
                          </p:cTn>
                        </p:par>
                        <p:par>
                          <p:cTn id="8" fill="hold" nodeType="afterGroup">
                            <p:stCondLst>
                              <p:cond delay="6500"/>
                            </p:stCondLst>
                            <p:childTnLst>
                              <p:par>
                                <p:cTn id="9" presetID="2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descr="duong%20vo%20xu%20nghe">
            <a:extLst>
              <a:ext uri="{FF2B5EF4-FFF2-40B4-BE49-F238E27FC236}">
                <a16:creationId xmlns:a16="http://schemas.microsoft.com/office/drawing/2014/main" id="{75D9D713-C8CA-4AF3-97D5-79DBE4CABFE9}"/>
              </a:ext>
            </a:extLst>
          </p:cNvPr>
          <p:cNvPicPr>
            <a:picLocks noChangeAspect="1" noChangeArrowheads="1"/>
          </p:cNvPicPr>
          <p:nvPr/>
        </p:nvPicPr>
        <p:blipFill>
          <a:blip r:embed="rId3">
            <a:lum contrast="42000"/>
            <a:extLst>
              <a:ext uri="{28A0092B-C50C-407E-A947-70E740481C1C}">
                <a14:useLocalDpi xmlns:a14="http://schemas.microsoft.com/office/drawing/2010/main" val="0"/>
              </a:ext>
            </a:extLst>
          </a:blip>
          <a:srcRect/>
          <a:stretch>
            <a:fillRect/>
          </a:stretch>
        </p:blipFill>
        <p:spPr bwMode="auto">
          <a:xfrm>
            <a:off x="4953000" y="762000"/>
            <a:ext cx="533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43" name="AutoShape 15">
            <a:extLst>
              <a:ext uri="{FF2B5EF4-FFF2-40B4-BE49-F238E27FC236}">
                <a16:creationId xmlns:a16="http://schemas.microsoft.com/office/drawing/2014/main" id="{E4782243-2ABE-49A9-AAB1-BA0A8D23167E}"/>
              </a:ext>
            </a:extLst>
          </p:cNvPr>
          <p:cNvSpPr>
            <a:spLocks noChangeArrowheads="1"/>
          </p:cNvSpPr>
          <p:nvPr/>
        </p:nvSpPr>
        <p:spPr bwMode="auto">
          <a:xfrm>
            <a:off x="7010401" y="4876801"/>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pic>
        <p:nvPicPr>
          <p:cNvPr id="10" name="Picture 5" descr="datquang1">
            <a:extLst>
              <a:ext uri="{FF2B5EF4-FFF2-40B4-BE49-F238E27FC236}">
                <a16:creationId xmlns:a16="http://schemas.microsoft.com/office/drawing/2014/main" id="{722F6773-792E-4DC2-ACE5-0DB5CE5C377B}"/>
              </a:ext>
            </a:extLst>
          </p:cNvPr>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1828800" y="3657600"/>
            <a:ext cx="5105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a:extLst>
              <a:ext uri="{FF2B5EF4-FFF2-40B4-BE49-F238E27FC236}">
                <a16:creationId xmlns:a16="http://schemas.microsoft.com/office/drawing/2014/main" id="{4FA11EA0-7869-42ED-B1E7-07BA65EBFD56}"/>
              </a:ext>
            </a:extLst>
          </p:cNvPr>
          <p:cNvSpPr>
            <a:spLocks noChangeArrowheads="1"/>
          </p:cNvSpPr>
          <p:nvPr/>
        </p:nvSpPr>
        <p:spPr bwMode="auto">
          <a:xfrm>
            <a:off x="1905000" y="1828800"/>
            <a:ext cx="1981200" cy="9906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Century Schoolbook" panose="02040604050505020304" pitchFamily="18" charset="0"/>
              </a:rPr>
              <a:t>Đường vô </a:t>
            </a:r>
          </a:p>
          <a:p>
            <a:pPr algn="ctr" eaLnBrk="1" hangingPunct="1"/>
            <a:r>
              <a:rPr lang="en-US" altLang="en-US" sz="2400" b="1">
                <a:solidFill>
                  <a:srgbClr val="FF0000"/>
                </a:solidFill>
                <a:latin typeface="Century Schoolbook" panose="02040604050505020304" pitchFamily="18" charset="0"/>
              </a:rPr>
              <a:t>xứ Nghệ</a:t>
            </a:r>
          </a:p>
        </p:txBody>
      </p:sp>
      <p:sp>
        <p:nvSpPr>
          <p:cNvPr id="9" name="AutoShape 9">
            <a:extLst>
              <a:ext uri="{FF2B5EF4-FFF2-40B4-BE49-F238E27FC236}">
                <a16:creationId xmlns:a16="http://schemas.microsoft.com/office/drawing/2014/main" id="{A6CBF098-18FB-4B01-8DC5-FAA8A1AC4BF2}"/>
              </a:ext>
            </a:extLst>
          </p:cNvPr>
          <p:cNvSpPr>
            <a:spLocks noChangeArrowheads="1"/>
          </p:cNvSpPr>
          <p:nvPr/>
        </p:nvSpPr>
        <p:spPr bwMode="auto">
          <a:xfrm>
            <a:off x="3429000" y="0"/>
            <a:ext cx="5029200" cy="609600"/>
          </a:xfrm>
          <a:prstGeom prst="verticalScroll">
            <a:avLst>
              <a:gd name="adj" fmla="val 12500"/>
            </a:avLst>
          </a:prstGeom>
          <a:solidFill>
            <a:srgbClr val="FFFF00"/>
          </a:solidFill>
          <a:ln w="9525">
            <a:solidFill>
              <a:schemeClr val="hlink"/>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CC"/>
                </a:solidFill>
              </a:rPr>
              <a:t>Cảnh đẹp miền Trung</a:t>
            </a:r>
          </a:p>
        </p:txBody>
      </p:sp>
      <p:sp>
        <p:nvSpPr>
          <p:cNvPr id="11" name="AutoShape 15">
            <a:extLst>
              <a:ext uri="{FF2B5EF4-FFF2-40B4-BE49-F238E27FC236}">
                <a16:creationId xmlns:a16="http://schemas.microsoft.com/office/drawing/2014/main" id="{6FDBA546-50DF-4F72-8B04-6004A049E9E9}"/>
              </a:ext>
            </a:extLst>
          </p:cNvPr>
          <p:cNvSpPr>
            <a:spLocks noChangeArrowheads="1"/>
          </p:cNvSpPr>
          <p:nvPr/>
        </p:nvSpPr>
        <p:spPr bwMode="auto">
          <a:xfrm>
            <a:off x="3962401" y="2133601"/>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2" name="Rectangle 6">
            <a:extLst>
              <a:ext uri="{FF2B5EF4-FFF2-40B4-BE49-F238E27FC236}">
                <a16:creationId xmlns:a16="http://schemas.microsoft.com/office/drawing/2014/main" id="{DB81198B-8DDB-4B7B-BB69-F34810DC3FBA}"/>
              </a:ext>
            </a:extLst>
          </p:cNvPr>
          <p:cNvSpPr>
            <a:spLocks noChangeArrowheads="1"/>
          </p:cNvSpPr>
          <p:nvPr/>
        </p:nvSpPr>
        <p:spPr bwMode="auto">
          <a:xfrm>
            <a:off x="8001000" y="4648200"/>
            <a:ext cx="2286000" cy="9906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Century Schoolbook" panose="02040604050505020304" pitchFamily="18" charset="0"/>
              </a:rPr>
              <a:t>Đèo Hải Vân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24932"/>
                                        </p:tgtEl>
                                        <p:attrNameLst>
                                          <p:attrName>style.visibility</p:attrName>
                                        </p:attrNameLst>
                                      </p:cBhvr>
                                      <p:to>
                                        <p:strVal val="visible"/>
                                      </p:to>
                                    </p:set>
                                    <p:anim calcmode="lin" valueType="num">
                                      <p:cBhvr additive="base">
                                        <p:cTn id="7" dur="500" fill="hold"/>
                                        <p:tgtEl>
                                          <p:spTgt spid="124932"/>
                                        </p:tgtEl>
                                        <p:attrNameLst>
                                          <p:attrName>ppt_x</p:attrName>
                                        </p:attrNameLst>
                                      </p:cBhvr>
                                      <p:tavLst>
                                        <p:tav tm="0">
                                          <p:val>
                                            <p:strVal val="0-#ppt_w/2"/>
                                          </p:val>
                                        </p:tav>
                                        <p:tav tm="100000">
                                          <p:val>
                                            <p:strVal val="#ppt_x"/>
                                          </p:val>
                                        </p:tav>
                                      </p:tavLst>
                                    </p:anim>
                                    <p:anim calcmode="lin" valueType="num">
                                      <p:cBhvr additive="base">
                                        <p:cTn id="8" dur="500" fill="hold"/>
                                        <p:tgtEl>
                                          <p:spTgt spid="12493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4943"/>
                                        </p:tgtEl>
                                        <p:attrNameLst>
                                          <p:attrName>style.visibility</p:attrName>
                                        </p:attrNameLst>
                                      </p:cBhvr>
                                      <p:to>
                                        <p:strVal val="visible"/>
                                      </p:to>
                                    </p:set>
                                    <p:anim calcmode="lin" valueType="num">
                                      <p:cBhvr additive="base">
                                        <p:cTn id="23" dur="500" fill="hold"/>
                                        <p:tgtEl>
                                          <p:spTgt spid="124943"/>
                                        </p:tgtEl>
                                        <p:attrNameLst>
                                          <p:attrName>ppt_x</p:attrName>
                                        </p:attrNameLst>
                                      </p:cBhvr>
                                      <p:tavLst>
                                        <p:tav tm="0">
                                          <p:val>
                                            <p:strVal val="0-#ppt_w/2"/>
                                          </p:val>
                                        </p:tav>
                                        <p:tav tm="100000">
                                          <p:val>
                                            <p:strVal val="#ppt_x"/>
                                          </p:val>
                                        </p:tav>
                                      </p:tavLst>
                                    </p:anim>
                                    <p:anim calcmode="lin" valueType="num">
                                      <p:cBhvr additive="base">
                                        <p:cTn id="24" dur="500" fill="hold"/>
                                        <p:tgtEl>
                                          <p:spTgt spid="124943"/>
                                        </p:tgtEl>
                                        <p:attrNameLst>
                                          <p:attrName>ppt_y</p:attrName>
                                        </p:attrNameLst>
                                      </p:cBhvr>
                                      <p:tavLst>
                                        <p:tav tm="0">
                                          <p:val>
                                            <p:strVal val="#ppt_y"/>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3" grpId="0" animBg="1"/>
      <p:bldP spid="8" grpId="0" animBg="1"/>
      <p:bldP spid="9"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descr="bienbac">
            <a:extLst>
              <a:ext uri="{FF2B5EF4-FFF2-40B4-BE49-F238E27FC236}">
                <a16:creationId xmlns:a16="http://schemas.microsoft.com/office/drawing/2014/main" id="{4EBAE05B-8851-4DA4-BCF2-156C26180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657601"/>
            <a:ext cx="41910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5" name="Picture 9" descr="0808Ec05L">
            <a:hlinkClick r:id="rId3"/>
            <a:extLst>
              <a:ext uri="{FF2B5EF4-FFF2-40B4-BE49-F238E27FC236}">
                <a16:creationId xmlns:a16="http://schemas.microsoft.com/office/drawing/2014/main" id="{5C686126-AE0F-461A-A344-18096E302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640138"/>
            <a:ext cx="4343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6" name="Picture 10">
            <a:extLst>
              <a:ext uri="{FF2B5EF4-FFF2-40B4-BE49-F238E27FC236}">
                <a16:creationId xmlns:a16="http://schemas.microsoft.com/office/drawing/2014/main" id="{83F05E45-F15E-4251-B909-79884EB24975}"/>
              </a:ext>
            </a:extLst>
          </p:cNvPr>
          <p:cNvPicPr>
            <a:picLocks noChangeAspect="1" noChangeArrowheads="1"/>
          </p:cNvPicPr>
          <p:nvPr/>
        </p:nvPicPr>
        <p:blipFill>
          <a:blip r:embed="rId5">
            <a:lum bright="18000" contrast="24000"/>
            <a:extLst>
              <a:ext uri="{28A0092B-C50C-407E-A947-70E740481C1C}">
                <a14:useLocalDpi xmlns:a14="http://schemas.microsoft.com/office/drawing/2010/main" val="0"/>
              </a:ext>
            </a:extLst>
          </a:blip>
          <a:srcRect/>
          <a:stretch>
            <a:fillRect/>
          </a:stretch>
        </p:blipFill>
        <p:spPr bwMode="auto">
          <a:xfrm>
            <a:off x="1828800" y="9144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7" name="Rectangle 11">
            <a:extLst>
              <a:ext uri="{FF2B5EF4-FFF2-40B4-BE49-F238E27FC236}">
                <a16:creationId xmlns:a16="http://schemas.microsoft.com/office/drawing/2014/main" id="{DC53F11E-0B69-4963-B478-07A6F8663F2B}"/>
              </a:ext>
            </a:extLst>
          </p:cNvPr>
          <p:cNvSpPr>
            <a:spLocks noChangeArrowheads="1"/>
          </p:cNvSpPr>
          <p:nvPr/>
        </p:nvSpPr>
        <p:spPr bwMode="auto">
          <a:xfrm>
            <a:off x="3886200" y="6373814"/>
            <a:ext cx="44196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a:t>Đồng Tháp Mười</a:t>
            </a:r>
          </a:p>
        </p:txBody>
      </p:sp>
      <p:pic>
        <p:nvPicPr>
          <p:cNvPr id="142348" name="Picture 12" descr="chaudoc">
            <a:extLst>
              <a:ext uri="{FF2B5EF4-FFF2-40B4-BE49-F238E27FC236}">
                <a16:creationId xmlns:a16="http://schemas.microsoft.com/office/drawing/2014/main" id="{A63EBBF3-F832-45D1-B1AE-8A673107D681}"/>
              </a:ext>
            </a:extLst>
          </p:cNvPr>
          <p:cNvPicPr>
            <a:picLocks noChangeAspect="1" noChangeArrowheads="1"/>
          </p:cNvPicPr>
          <p:nvPr/>
        </p:nvPicPr>
        <p:blipFill>
          <a:blip r:embed="rId6">
            <a:lum bright="12000" contrast="12000"/>
            <a:extLst>
              <a:ext uri="{28A0092B-C50C-407E-A947-70E740481C1C}">
                <a14:useLocalDpi xmlns:a14="http://schemas.microsoft.com/office/drawing/2010/main" val="0"/>
              </a:ext>
            </a:extLst>
          </a:blip>
          <a:srcRect/>
          <a:stretch>
            <a:fillRect/>
          </a:stretch>
        </p:blipFill>
        <p:spPr bwMode="auto">
          <a:xfrm>
            <a:off x="6096000" y="954088"/>
            <a:ext cx="434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a:extLst>
              <a:ext uri="{FF2B5EF4-FFF2-40B4-BE49-F238E27FC236}">
                <a16:creationId xmlns:a16="http://schemas.microsoft.com/office/drawing/2014/main" id="{5056014C-CA39-4028-B5C5-13E42DBDE8E9}"/>
              </a:ext>
            </a:extLst>
          </p:cNvPr>
          <p:cNvSpPr>
            <a:spLocks noChangeArrowheads="1"/>
          </p:cNvSpPr>
          <p:nvPr/>
        </p:nvSpPr>
        <p:spPr bwMode="auto">
          <a:xfrm>
            <a:off x="3810000" y="152400"/>
            <a:ext cx="5029200" cy="762000"/>
          </a:xfrm>
          <a:prstGeom prst="verticalScroll">
            <a:avLst>
              <a:gd name="adj" fmla="val 12500"/>
            </a:avLst>
          </a:prstGeom>
          <a:solidFill>
            <a:srgbClr val="FFFF00"/>
          </a:solidFill>
          <a:ln w="9525">
            <a:solidFill>
              <a:schemeClr val="hlink"/>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solidFill>
                  <a:srgbClr val="3333FF"/>
                </a:solidFill>
                <a:latin typeface="Times New Roman" panose="02020603050405020304" pitchFamily="18" charset="0"/>
              </a:rPr>
              <a:t>Cảnh đẹp miền Nam</a:t>
            </a:r>
            <a:endParaRPr lang="en-US" altLang="en-US">
              <a:solidFill>
                <a:srgbClr val="3333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347"/>
                                        </p:tgtEl>
                                        <p:attrNameLst>
                                          <p:attrName>style.visibility</p:attrName>
                                        </p:attrNameLst>
                                      </p:cBhvr>
                                      <p:to>
                                        <p:strVal val="visible"/>
                                      </p:to>
                                    </p:set>
                                    <p:anim calcmode="lin" valueType="num">
                                      <p:cBhvr additive="base">
                                        <p:cTn id="7" dur="500" fill="hold"/>
                                        <p:tgtEl>
                                          <p:spTgt spid="142347"/>
                                        </p:tgtEl>
                                        <p:attrNameLst>
                                          <p:attrName>ppt_x</p:attrName>
                                        </p:attrNameLst>
                                      </p:cBhvr>
                                      <p:tavLst>
                                        <p:tav tm="0">
                                          <p:val>
                                            <p:strVal val="#ppt_x"/>
                                          </p:val>
                                        </p:tav>
                                        <p:tav tm="100000">
                                          <p:val>
                                            <p:strVal val="#ppt_x"/>
                                          </p:val>
                                        </p:tav>
                                      </p:tavLst>
                                    </p:anim>
                                    <p:anim calcmode="lin" valueType="num">
                                      <p:cBhvr additive="base">
                                        <p:cTn id="8" dur="500" fill="hold"/>
                                        <p:tgtEl>
                                          <p:spTgt spid="142347"/>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2346"/>
                                        </p:tgtEl>
                                        <p:attrNameLst>
                                          <p:attrName>style.visibility</p:attrName>
                                        </p:attrNameLst>
                                      </p:cBhvr>
                                      <p:to>
                                        <p:strVal val="visible"/>
                                      </p:to>
                                    </p:set>
                                    <p:anim calcmode="lin" valueType="num">
                                      <p:cBhvr additive="base">
                                        <p:cTn id="11" dur="500" fill="hold"/>
                                        <p:tgtEl>
                                          <p:spTgt spid="142346"/>
                                        </p:tgtEl>
                                        <p:attrNameLst>
                                          <p:attrName>ppt_x</p:attrName>
                                        </p:attrNameLst>
                                      </p:cBhvr>
                                      <p:tavLst>
                                        <p:tav tm="0">
                                          <p:val>
                                            <p:strVal val="0-#ppt_w/2"/>
                                          </p:val>
                                        </p:tav>
                                        <p:tav tm="100000">
                                          <p:val>
                                            <p:strVal val="#ppt_x"/>
                                          </p:val>
                                        </p:tav>
                                      </p:tavLst>
                                    </p:anim>
                                    <p:anim calcmode="lin" valueType="num">
                                      <p:cBhvr additive="base">
                                        <p:cTn id="12" dur="500" fill="hold"/>
                                        <p:tgtEl>
                                          <p:spTgt spid="14234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2348"/>
                                        </p:tgtEl>
                                        <p:attrNameLst>
                                          <p:attrName>style.visibility</p:attrName>
                                        </p:attrNameLst>
                                      </p:cBhvr>
                                      <p:to>
                                        <p:strVal val="visible"/>
                                      </p:to>
                                    </p:set>
                                    <p:anim calcmode="lin" valueType="num">
                                      <p:cBhvr additive="base">
                                        <p:cTn id="15" dur="500" fill="hold"/>
                                        <p:tgtEl>
                                          <p:spTgt spid="142348"/>
                                        </p:tgtEl>
                                        <p:attrNameLst>
                                          <p:attrName>ppt_x</p:attrName>
                                        </p:attrNameLst>
                                      </p:cBhvr>
                                      <p:tavLst>
                                        <p:tav tm="0">
                                          <p:val>
                                            <p:strVal val="1+#ppt_w/2"/>
                                          </p:val>
                                        </p:tav>
                                        <p:tav tm="100000">
                                          <p:val>
                                            <p:strVal val="#ppt_x"/>
                                          </p:val>
                                        </p:tav>
                                      </p:tavLst>
                                    </p:anim>
                                    <p:anim calcmode="lin" valueType="num">
                                      <p:cBhvr additive="base">
                                        <p:cTn id="16" dur="500" fill="hold"/>
                                        <p:tgtEl>
                                          <p:spTgt spid="142348"/>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2341"/>
                                        </p:tgtEl>
                                        <p:attrNameLst>
                                          <p:attrName>style.visibility</p:attrName>
                                        </p:attrNameLst>
                                      </p:cBhvr>
                                      <p:to>
                                        <p:strVal val="visible"/>
                                      </p:to>
                                    </p:set>
                                    <p:anim calcmode="lin" valueType="num">
                                      <p:cBhvr additive="base">
                                        <p:cTn id="19" dur="500" fill="hold"/>
                                        <p:tgtEl>
                                          <p:spTgt spid="142341"/>
                                        </p:tgtEl>
                                        <p:attrNameLst>
                                          <p:attrName>ppt_x</p:attrName>
                                        </p:attrNameLst>
                                      </p:cBhvr>
                                      <p:tavLst>
                                        <p:tav tm="0">
                                          <p:val>
                                            <p:strVal val="#ppt_x"/>
                                          </p:val>
                                        </p:tav>
                                        <p:tav tm="100000">
                                          <p:val>
                                            <p:strVal val="#ppt_x"/>
                                          </p:val>
                                        </p:tav>
                                      </p:tavLst>
                                    </p:anim>
                                    <p:anim calcmode="lin" valueType="num">
                                      <p:cBhvr additive="base">
                                        <p:cTn id="20" dur="500" fill="hold"/>
                                        <p:tgtEl>
                                          <p:spTgt spid="14234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2345"/>
                                        </p:tgtEl>
                                        <p:attrNameLst>
                                          <p:attrName>style.visibility</p:attrName>
                                        </p:attrNameLst>
                                      </p:cBhvr>
                                      <p:to>
                                        <p:strVal val="visible"/>
                                      </p:to>
                                    </p:set>
                                    <p:anim calcmode="lin" valueType="num">
                                      <p:cBhvr additive="base">
                                        <p:cTn id="23" dur="500" fill="hold"/>
                                        <p:tgtEl>
                                          <p:spTgt spid="142345"/>
                                        </p:tgtEl>
                                        <p:attrNameLst>
                                          <p:attrName>ppt_x</p:attrName>
                                        </p:attrNameLst>
                                      </p:cBhvr>
                                      <p:tavLst>
                                        <p:tav tm="0">
                                          <p:val>
                                            <p:strVal val="#ppt_x"/>
                                          </p:val>
                                        </p:tav>
                                        <p:tav tm="100000">
                                          <p:val>
                                            <p:strVal val="#ppt_x"/>
                                          </p:val>
                                        </p:tav>
                                      </p:tavLst>
                                    </p:anim>
                                    <p:anim calcmode="lin" valueType="num">
                                      <p:cBhvr additive="base">
                                        <p:cTn id="24" dur="500" fill="hold"/>
                                        <p:tgtEl>
                                          <p:spTgt spid="14234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7"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6F1619E-F676-4DBF-9406-4715E6F9048A}"/>
              </a:ext>
            </a:extLst>
          </p:cNvPr>
          <p:cNvSpPr>
            <a:spLocks noGrp="1" noRot="1" noChangeArrowheads="1"/>
          </p:cNvSpPr>
          <p:nvPr>
            <p:ph sz="quarter" idx="1"/>
          </p:nvPr>
        </p:nvSpPr>
        <p:spPr bwMode="auto">
          <a:xfrm>
            <a:off x="1828800" y="228600"/>
            <a:ext cx="8650288"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buFont typeface="Wingdings" panose="05000000000000000000" pitchFamily="2" charset="2"/>
              <a:buNone/>
            </a:pPr>
            <a:r>
              <a:rPr lang="en-US" altLang="en-US" sz="3200" b="1">
                <a:solidFill>
                  <a:srgbClr val="FF0000"/>
                </a:solidFill>
                <a:latin typeface="Arial" panose="020B0604020202020204" pitchFamily="34" charset="0"/>
              </a:rPr>
              <a:t>Tập đọc</a:t>
            </a:r>
          </a:p>
          <a:p>
            <a:pPr algn="ctr" eaLnBrk="1" hangingPunct="1">
              <a:buFont typeface="Wingdings" panose="05000000000000000000" pitchFamily="2" charset="2"/>
              <a:buNone/>
            </a:pPr>
            <a:r>
              <a:rPr lang="en-US" altLang="en-US" sz="3200" b="1">
                <a:solidFill>
                  <a:srgbClr val="FF0000"/>
                </a:solidFill>
                <a:latin typeface="Arial" panose="020B0604020202020204" pitchFamily="34" charset="0"/>
                <a:cs typeface="Times New Roman" panose="02020603050405020304" pitchFamily="18" charset="0"/>
              </a:rPr>
              <a:t>Người con của Tây Nguyên</a:t>
            </a:r>
          </a:p>
        </p:txBody>
      </p:sp>
      <p:sp>
        <p:nvSpPr>
          <p:cNvPr id="8" name="Rectangle 26">
            <a:extLst>
              <a:ext uri="{FF2B5EF4-FFF2-40B4-BE49-F238E27FC236}">
                <a16:creationId xmlns:a16="http://schemas.microsoft.com/office/drawing/2014/main" id="{4E076703-92F5-44F2-9CEE-743509D972A0}"/>
              </a:ext>
            </a:extLst>
          </p:cNvPr>
          <p:cNvSpPr>
            <a:spLocks noChangeArrowheads="1"/>
          </p:cNvSpPr>
          <p:nvPr/>
        </p:nvSpPr>
        <p:spPr bwMode="auto">
          <a:xfrm>
            <a:off x="3962400" y="5867400"/>
            <a:ext cx="4724400" cy="838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i="1"/>
              <a:t>Sinh năm 1914 tại</a:t>
            </a:r>
            <a:r>
              <a:rPr lang="en-US" altLang="en-US" sz="2000" i="1"/>
              <a:t> </a:t>
            </a:r>
            <a:r>
              <a:rPr lang="en-US" altLang="en-US" sz="2000" b="1" i="1"/>
              <a:t>Làng  Stơr </a:t>
            </a:r>
          </a:p>
          <a:p>
            <a:pPr algn="ctr" eaLnBrk="1" hangingPunct="1"/>
            <a:r>
              <a:rPr lang="en-US" altLang="en-US" sz="2000" b="1" i="1"/>
              <a:t> huyện KBang, tỉnh Gia Lai</a:t>
            </a:r>
          </a:p>
        </p:txBody>
      </p:sp>
      <p:pic>
        <p:nvPicPr>
          <p:cNvPr id="15368" name="Picture 8" descr="anh hung nup1">
            <a:extLst>
              <a:ext uri="{FF2B5EF4-FFF2-40B4-BE49-F238E27FC236}">
                <a16:creationId xmlns:a16="http://schemas.microsoft.com/office/drawing/2014/main" id="{92C7707B-4E12-4D04-A0E1-C5ACD46F0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447800"/>
            <a:ext cx="29130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anh hung nup">
            <a:extLst>
              <a:ext uri="{FF2B5EF4-FFF2-40B4-BE49-F238E27FC236}">
                <a16:creationId xmlns:a16="http://schemas.microsoft.com/office/drawing/2014/main" id="{7349F138-5686-4061-9DFD-87556B10A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447800"/>
            <a:ext cx="2857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checkerboard(across)">
                                      <p:cBhvr>
                                        <p:cTn id="7" dur="500"/>
                                        <p:tgtEl>
                                          <p:spTgt spid="153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checkerboard(across)">
                                      <p:cBhvr>
                                        <p:cTn id="12" dur="500"/>
                                        <p:tgtEl>
                                          <p:spTgt spid="153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6">
            <a:extLst>
              <a:ext uri="{FF2B5EF4-FFF2-40B4-BE49-F238E27FC236}">
                <a16:creationId xmlns:a16="http://schemas.microsoft.com/office/drawing/2014/main" id="{5A7A7AB0-8F61-44B1-8DEB-32D9168700B3}"/>
              </a:ext>
            </a:extLst>
          </p:cNvPr>
          <p:cNvSpPr>
            <a:spLocks noChangeArrowheads="1"/>
          </p:cNvSpPr>
          <p:nvPr/>
        </p:nvSpPr>
        <p:spPr bwMode="auto">
          <a:xfrm>
            <a:off x="2209800" y="2133600"/>
            <a:ext cx="27432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solidFill>
                  <a:srgbClr val="0000CC"/>
                </a:solidFill>
                <a:latin typeface="Century Schoolbook" panose="02040604050505020304" pitchFamily="18" charset="0"/>
              </a:rPr>
              <a:t>Luyện đọc</a:t>
            </a:r>
          </a:p>
        </p:txBody>
      </p:sp>
      <p:sp>
        <p:nvSpPr>
          <p:cNvPr id="10243" name="Rectangle 27">
            <a:extLst>
              <a:ext uri="{FF2B5EF4-FFF2-40B4-BE49-F238E27FC236}">
                <a16:creationId xmlns:a16="http://schemas.microsoft.com/office/drawing/2014/main" id="{43658005-427D-4F8F-A73E-9551F00E5300}"/>
              </a:ext>
            </a:extLst>
          </p:cNvPr>
          <p:cNvSpPr>
            <a:spLocks noChangeArrowheads="1"/>
          </p:cNvSpPr>
          <p:nvPr/>
        </p:nvSpPr>
        <p:spPr bwMode="auto">
          <a:xfrm>
            <a:off x="7239000" y="2184400"/>
            <a:ext cx="27432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solidFill>
                  <a:srgbClr val="990000"/>
                </a:solidFill>
                <a:latin typeface="Century Schoolbook" panose="02040604050505020304" pitchFamily="18" charset="0"/>
              </a:rPr>
              <a:t>Tìm hiểu bài</a:t>
            </a:r>
          </a:p>
        </p:txBody>
      </p:sp>
      <p:sp>
        <p:nvSpPr>
          <p:cNvPr id="10244" name="Line 30">
            <a:extLst>
              <a:ext uri="{FF2B5EF4-FFF2-40B4-BE49-F238E27FC236}">
                <a16:creationId xmlns:a16="http://schemas.microsoft.com/office/drawing/2014/main" id="{3AD9409E-60DA-4AB6-B4B2-7E4BF3EB02B6}"/>
              </a:ext>
            </a:extLst>
          </p:cNvPr>
          <p:cNvSpPr>
            <a:spLocks noChangeShapeType="1"/>
          </p:cNvSpPr>
          <p:nvPr/>
        </p:nvSpPr>
        <p:spPr bwMode="auto">
          <a:xfrm>
            <a:off x="7086600" y="2209800"/>
            <a:ext cx="0" cy="3048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Rectangle 31">
            <a:extLst>
              <a:ext uri="{FF2B5EF4-FFF2-40B4-BE49-F238E27FC236}">
                <a16:creationId xmlns:a16="http://schemas.microsoft.com/office/drawing/2014/main" id="{B96066A9-D728-4EBD-A4AF-12389FF1E5DA}"/>
              </a:ext>
            </a:extLst>
          </p:cNvPr>
          <p:cNvSpPr>
            <a:spLocks noChangeArrowheads="1"/>
          </p:cNvSpPr>
          <p:nvPr/>
        </p:nvSpPr>
        <p:spPr bwMode="auto">
          <a:xfrm>
            <a:off x="2133600" y="3048000"/>
            <a:ext cx="17526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lâu rồi</a:t>
            </a:r>
          </a:p>
        </p:txBody>
      </p:sp>
      <p:sp>
        <p:nvSpPr>
          <p:cNvPr id="10246" name="Rectangle 33">
            <a:extLst>
              <a:ext uri="{FF2B5EF4-FFF2-40B4-BE49-F238E27FC236}">
                <a16:creationId xmlns:a16="http://schemas.microsoft.com/office/drawing/2014/main" id="{1C6E4430-9FCE-44AF-915D-F61C40616BED}"/>
              </a:ext>
            </a:extLst>
          </p:cNvPr>
          <p:cNvSpPr>
            <a:spLocks noChangeArrowheads="1"/>
          </p:cNvSpPr>
          <p:nvPr/>
        </p:nvSpPr>
        <p:spPr bwMode="auto">
          <a:xfrm>
            <a:off x="4495800" y="3733800"/>
            <a:ext cx="17526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chăm ngoan</a:t>
            </a:r>
          </a:p>
        </p:txBody>
      </p:sp>
      <p:sp>
        <p:nvSpPr>
          <p:cNvPr id="10247" name="Rectangle 34">
            <a:extLst>
              <a:ext uri="{FF2B5EF4-FFF2-40B4-BE49-F238E27FC236}">
                <a16:creationId xmlns:a16="http://schemas.microsoft.com/office/drawing/2014/main" id="{517834BD-0ADE-48AB-96B3-7AB514B0F7E2}"/>
              </a:ext>
            </a:extLst>
          </p:cNvPr>
          <p:cNvSpPr>
            <a:spLocks noChangeArrowheads="1"/>
          </p:cNvSpPr>
          <p:nvPr/>
        </p:nvSpPr>
        <p:spPr bwMode="auto">
          <a:xfrm>
            <a:off x="4343400" y="3048000"/>
            <a:ext cx="17526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năm nay</a:t>
            </a:r>
          </a:p>
        </p:txBody>
      </p:sp>
      <p:sp>
        <p:nvSpPr>
          <p:cNvPr id="10248" name="Rectangle 50">
            <a:extLst>
              <a:ext uri="{FF2B5EF4-FFF2-40B4-BE49-F238E27FC236}">
                <a16:creationId xmlns:a16="http://schemas.microsoft.com/office/drawing/2014/main" id="{B6BEDA63-FD60-455C-AB13-8D3BF733E257}"/>
              </a:ext>
            </a:extLst>
          </p:cNvPr>
          <p:cNvSpPr>
            <a:spLocks noChangeArrowheads="1"/>
          </p:cNvSpPr>
          <p:nvPr/>
        </p:nvSpPr>
        <p:spPr bwMode="auto">
          <a:xfrm>
            <a:off x="2438400" y="3048000"/>
            <a:ext cx="12954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solidFill>
                <a:srgbClr val="0000CC"/>
              </a:solidFill>
              <a:latin typeface="Century Schoolbook" panose="02040604050505020304" pitchFamily="18" charset="0"/>
            </a:endParaRPr>
          </a:p>
        </p:txBody>
      </p:sp>
      <p:sp>
        <p:nvSpPr>
          <p:cNvPr id="32819" name="Rectangle 51">
            <a:extLst>
              <a:ext uri="{FF2B5EF4-FFF2-40B4-BE49-F238E27FC236}">
                <a16:creationId xmlns:a16="http://schemas.microsoft.com/office/drawing/2014/main" id="{6352EAF3-15C9-4D18-BFDE-F68374D6BFAA}"/>
              </a:ext>
            </a:extLst>
          </p:cNvPr>
          <p:cNvSpPr>
            <a:spLocks noChangeArrowheads="1"/>
          </p:cNvSpPr>
          <p:nvPr/>
        </p:nvSpPr>
        <p:spPr bwMode="auto">
          <a:xfrm>
            <a:off x="2819400" y="2895600"/>
            <a:ext cx="1447800" cy="381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Bok (boóc)</a:t>
            </a:r>
          </a:p>
        </p:txBody>
      </p:sp>
      <p:sp>
        <p:nvSpPr>
          <p:cNvPr id="10250" name="Rectangle 52">
            <a:extLst>
              <a:ext uri="{FF2B5EF4-FFF2-40B4-BE49-F238E27FC236}">
                <a16:creationId xmlns:a16="http://schemas.microsoft.com/office/drawing/2014/main" id="{989D204F-AB04-4BA6-A283-205221B85C4C}"/>
              </a:ext>
            </a:extLst>
          </p:cNvPr>
          <p:cNvSpPr>
            <a:spLocks noChangeArrowheads="1"/>
          </p:cNvSpPr>
          <p:nvPr/>
        </p:nvSpPr>
        <p:spPr bwMode="auto">
          <a:xfrm>
            <a:off x="4572000" y="3124200"/>
            <a:ext cx="14478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solidFill>
                <a:srgbClr val="0000CC"/>
              </a:solidFill>
              <a:latin typeface="Century Schoolbook" panose="02040604050505020304" pitchFamily="18" charset="0"/>
            </a:endParaRPr>
          </a:p>
        </p:txBody>
      </p:sp>
      <p:sp>
        <p:nvSpPr>
          <p:cNvPr id="32821" name="Rectangle 53">
            <a:extLst>
              <a:ext uri="{FF2B5EF4-FFF2-40B4-BE49-F238E27FC236}">
                <a16:creationId xmlns:a16="http://schemas.microsoft.com/office/drawing/2014/main" id="{F7D8649E-E38D-4693-8219-339D5791759A}"/>
              </a:ext>
            </a:extLst>
          </p:cNvPr>
          <p:cNvSpPr>
            <a:spLocks noChangeArrowheads="1"/>
          </p:cNvSpPr>
          <p:nvPr/>
        </p:nvSpPr>
        <p:spPr bwMode="auto">
          <a:xfrm>
            <a:off x="4648200" y="2895600"/>
            <a:ext cx="16002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Càn quét</a:t>
            </a:r>
          </a:p>
        </p:txBody>
      </p:sp>
      <p:sp>
        <p:nvSpPr>
          <p:cNvPr id="32823" name="Rectangle 55">
            <a:extLst>
              <a:ext uri="{FF2B5EF4-FFF2-40B4-BE49-F238E27FC236}">
                <a16:creationId xmlns:a16="http://schemas.microsoft.com/office/drawing/2014/main" id="{35C56431-8ED8-42B6-938A-222833221EE4}"/>
              </a:ext>
            </a:extLst>
          </p:cNvPr>
          <p:cNvSpPr>
            <a:spLocks noChangeArrowheads="1"/>
          </p:cNvSpPr>
          <p:nvPr/>
        </p:nvSpPr>
        <p:spPr bwMode="auto">
          <a:xfrm>
            <a:off x="2362200" y="3505200"/>
            <a:ext cx="1524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Lũ làng</a:t>
            </a:r>
          </a:p>
        </p:txBody>
      </p:sp>
      <p:sp>
        <p:nvSpPr>
          <p:cNvPr id="10253" name="Rectangle 56">
            <a:extLst>
              <a:ext uri="{FF2B5EF4-FFF2-40B4-BE49-F238E27FC236}">
                <a16:creationId xmlns:a16="http://schemas.microsoft.com/office/drawing/2014/main" id="{ABA3A141-07E4-4FDE-A7E4-6D8D0293F9DD}"/>
              </a:ext>
            </a:extLst>
          </p:cNvPr>
          <p:cNvSpPr>
            <a:spLocks noChangeArrowheads="1"/>
          </p:cNvSpPr>
          <p:nvPr/>
        </p:nvSpPr>
        <p:spPr bwMode="auto">
          <a:xfrm>
            <a:off x="4419600" y="3733800"/>
            <a:ext cx="20574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solidFill>
                <a:srgbClr val="0000CC"/>
              </a:solidFill>
              <a:latin typeface="Century Schoolbook" panose="02040604050505020304" pitchFamily="18" charset="0"/>
            </a:endParaRPr>
          </a:p>
        </p:txBody>
      </p:sp>
      <p:sp>
        <p:nvSpPr>
          <p:cNvPr id="32825" name="Rectangle 57">
            <a:extLst>
              <a:ext uri="{FF2B5EF4-FFF2-40B4-BE49-F238E27FC236}">
                <a16:creationId xmlns:a16="http://schemas.microsoft.com/office/drawing/2014/main" id="{BE841DE7-EC97-4260-B0D2-9327BDAFB3A5}"/>
              </a:ext>
            </a:extLst>
          </p:cNvPr>
          <p:cNvSpPr>
            <a:spLocks noChangeArrowheads="1"/>
          </p:cNvSpPr>
          <p:nvPr/>
        </p:nvSpPr>
        <p:spPr bwMode="auto">
          <a:xfrm>
            <a:off x="4595813" y="3462338"/>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Vác cuốc</a:t>
            </a:r>
          </a:p>
        </p:txBody>
      </p:sp>
      <p:sp>
        <p:nvSpPr>
          <p:cNvPr id="10255" name="Rectangle 61">
            <a:extLst>
              <a:ext uri="{FF2B5EF4-FFF2-40B4-BE49-F238E27FC236}">
                <a16:creationId xmlns:a16="http://schemas.microsoft.com/office/drawing/2014/main" id="{73D1E57A-E443-48C7-BE83-7880E54B5566}"/>
              </a:ext>
            </a:extLst>
          </p:cNvPr>
          <p:cNvSpPr>
            <a:spLocks noChangeArrowheads="1"/>
          </p:cNvSpPr>
          <p:nvPr/>
        </p:nvSpPr>
        <p:spPr bwMode="auto">
          <a:xfrm>
            <a:off x="1828800" y="4876800"/>
            <a:ext cx="4343400" cy="6096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solidFill>
                <a:srgbClr val="0000CC"/>
              </a:solidFill>
              <a:latin typeface="Century Schoolbook" panose="02040604050505020304" pitchFamily="18" charset="0"/>
            </a:endParaRPr>
          </a:p>
        </p:txBody>
      </p:sp>
      <p:sp>
        <p:nvSpPr>
          <p:cNvPr id="32830" name="Rectangle 62">
            <a:extLst>
              <a:ext uri="{FF2B5EF4-FFF2-40B4-BE49-F238E27FC236}">
                <a16:creationId xmlns:a16="http://schemas.microsoft.com/office/drawing/2014/main" id="{37BCF4C7-87CA-44F3-801B-D0A98C035C66}"/>
              </a:ext>
            </a:extLst>
          </p:cNvPr>
          <p:cNvSpPr>
            <a:spLocks noChangeArrowheads="1"/>
          </p:cNvSpPr>
          <p:nvPr/>
        </p:nvSpPr>
        <p:spPr bwMode="auto">
          <a:xfrm>
            <a:off x="2057400" y="5410200"/>
            <a:ext cx="7315200" cy="762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CC00CC"/>
                </a:solidFill>
                <a:latin typeface="Century Schoolbook" panose="02040604050505020304" pitchFamily="18" charset="0"/>
              </a:rPr>
              <a:t>Người Kinh, người Thượng, con gái, con trai, người già, </a:t>
            </a:r>
          </a:p>
          <a:p>
            <a:pPr eaLnBrk="1" hangingPunct="1"/>
            <a:r>
              <a:rPr lang="en-US" altLang="en-US" sz="2000" b="1">
                <a:solidFill>
                  <a:srgbClr val="CC00CC"/>
                </a:solidFill>
                <a:latin typeface="Century Schoolbook" panose="02040604050505020304" pitchFamily="18" charset="0"/>
              </a:rPr>
              <a:t>người trẻ đoàn kết đánh giặc, làm rẫy giỏi lắm.</a:t>
            </a:r>
          </a:p>
        </p:txBody>
      </p:sp>
      <p:sp>
        <p:nvSpPr>
          <p:cNvPr id="29" name="Rectangle 53">
            <a:extLst>
              <a:ext uri="{FF2B5EF4-FFF2-40B4-BE49-F238E27FC236}">
                <a16:creationId xmlns:a16="http://schemas.microsoft.com/office/drawing/2014/main" id="{3C06B34F-946F-48F0-AA4F-476B5362C4D7}"/>
              </a:ext>
            </a:extLst>
          </p:cNvPr>
          <p:cNvSpPr>
            <a:spLocks noChangeArrowheads="1"/>
          </p:cNvSpPr>
          <p:nvPr/>
        </p:nvSpPr>
        <p:spPr bwMode="auto">
          <a:xfrm>
            <a:off x="4724400" y="2862263"/>
            <a:ext cx="16002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Càn quét</a:t>
            </a:r>
          </a:p>
        </p:txBody>
      </p:sp>
      <p:sp>
        <p:nvSpPr>
          <p:cNvPr id="30" name="Rectangle 55">
            <a:extLst>
              <a:ext uri="{FF2B5EF4-FFF2-40B4-BE49-F238E27FC236}">
                <a16:creationId xmlns:a16="http://schemas.microsoft.com/office/drawing/2014/main" id="{4AC9C742-C081-460A-ACF3-0773FE119280}"/>
              </a:ext>
            </a:extLst>
          </p:cNvPr>
          <p:cNvSpPr>
            <a:spLocks noChangeArrowheads="1"/>
          </p:cNvSpPr>
          <p:nvPr/>
        </p:nvSpPr>
        <p:spPr bwMode="auto">
          <a:xfrm>
            <a:off x="2514600" y="3429000"/>
            <a:ext cx="1524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Lũ làng</a:t>
            </a:r>
          </a:p>
        </p:txBody>
      </p:sp>
      <p:sp>
        <p:nvSpPr>
          <p:cNvPr id="31" name="Rectangle 57">
            <a:extLst>
              <a:ext uri="{FF2B5EF4-FFF2-40B4-BE49-F238E27FC236}">
                <a16:creationId xmlns:a16="http://schemas.microsoft.com/office/drawing/2014/main" id="{E657A35D-F254-4DF9-AF92-7052C1A0895C}"/>
              </a:ext>
            </a:extLst>
          </p:cNvPr>
          <p:cNvSpPr>
            <a:spLocks noChangeArrowheads="1"/>
          </p:cNvSpPr>
          <p:nvPr/>
        </p:nvSpPr>
        <p:spPr bwMode="auto">
          <a:xfrm>
            <a:off x="4572000" y="35306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Vác cuốc</a:t>
            </a:r>
          </a:p>
        </p:txBody>
      </p:sp>
      <p:sp>
        <p:nvSpPr>
          <p:cNvPr id="32" name="Rectangle 57">
            <a:extLst>
              <a:ext uri="{FF2B5EF4-FFF2-40B4-BE49-F238E27FC236}">
                <a16:creationId xmlns:a16="http://schemas.microsoft.com/office/drawing/2014/main" id="{AFD51674-17DB-49BF-810D-C304CA5D7541}"/>
              </a:ext>
            </a:extLst>
          </p:cNvPr>
          <p:cNvSpPr>
            <a:spLocks noChangeArrowheads="1"/>
          </p:cNvSpPr>
          <p:nvPr/>
        </p:nvSpPr>
        <p:spPr bwMode="auto">
          <a:xfrm>
            <a:off x="2362200" y="4191000"/>
            <a:ext cx="25146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Huân chương</a:t>
            </a:r>
          </a:p>
        </p:txBody>
      </p:sp>
      <p:sp>
        <p:nvSpPr>
          <p:cNvPr id="33" name="Rectangle 57">
            <a:extLst>
              <a:ext uri="{FF2B5EF4-FFF2-40B4-BE49-F238E27FC236}">
                <a16:creationId xmlns:a16="http://schemas.microsoft.com/office/drawing/2014/main" id="{CE18636D-FC35-4C86-BB3E-F354F03F8EA6}"/>
              </a:ext>
            </a:extLst>
          </p:cNvPr>
          <p:cNvSpPr>
            <a:spLocks noChangeArrowheads="1"/>
          </p:cNvSpPr>
          <p:nvPr/>
        </p:nvSpPr>
        <p:spPr bwMode="auto">
          <a:xfrm>
            <a:off x="2438400" y="4114800"/>
            <a:ext cx="25146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latin typeface="Century Schoolbook" panose="02040604050505020304" pitchFamily="18" charset="0"/>
              </a:rPr>
              <a:t>Huân chương</a:t>
            </a:r>
          </a:p>
        </p:txBody>
      </p:sp>
      <p:sp>
        <p:nvSpPr>
          <p:cNvPr id="34" name="Rectangle 62">
            <a:extLst>
              <a:ext uri="{FF2B5EF4-FFF2-40B4-BE49-F238E27FC236}">
                <a16:creationId xmlns:a16="http://schemas.microsoft.com/office/drawing/2014/main" id="{B1821A7E-A121-4E88-B33F-88F681A4040C}"/>
              </a:ext>
            </a:extLst>
          </p:cNvPr>
          <p:cNvSpPr>
            <a:spLocks noChangeArrowheads="1"/>
          </p:cNvSpPr>
          <p:nvPr/>
        </p:nvSpPr>
        <p:spPr bwMode="auto">
          <a:xfrm>
            <a:off x="1447800" y="5334000"/>
            <a:ext cx="8686800" cy="762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3333FF"/>
                </a:solidFill>
              </a:rPr>
              <a:t>Người Kinh,/người Thượng,/con gái, / con trai,/người già,/ </a:t>
            </a:r>
          </a:p>
          <a:p>
            <a:pPr eaLnBrk="1" hangingPunct="1"/>
            <a:r>
              <a:rPr lang="en-US" altLang="en-US" sz="2800">
                <a:solidFill>
                  <a:srgbClr val="3333FF"/>
                </a:solidFill>
              </a:rPr>
              <a:t>người trẻ / đoàn kết đánh giặc, / làm rẫy giỏi lắm. //</a:t>
            </a:r>
          </a:p>
        </p:txBody>
      </p:sp>
      <p:sp>
        <p:nvSpPr>
          <p:cNvPr id="37" name="Rectangle 57">
            <a:extLst>
              <a:ext uri="{FF2B5EF4-FFF2-40B4-BE49-F238E27FC236}">
                <a16:creationId xmlns:a16="http://schemas.microsoft.com/office/drawing/2014/main" id="{3C00B3AD-B1EF-4215-B0CB-C69E9C7380D2}"/>
              </a:ext>
            </a:extLst>
          </p:cNvPr>
          <p:cNvSpPr>
            <a:spLocks noChangeArrowheads="1"/>
          </p:cNvSpPr>
          <p:nvPr/>
        </p:nvSpPr>
        <p:spPr bwMode="auto">
          <a:xfrm>
            <a:off x="7467600" y="28194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Tây nguyên</a:t>
            </a:r>
            <a:endParaRPr lang="en-US" altLang="en-US" sz="2400" b="1">
              <a:solidFill>
                <a:srgbClr val="FF0000"/>
              </a:solidFill>
              <a:latin typeface="Century Schoolbook" panose="02040604050505020304" pitchFamily="18" charset="0"/>
            </a:endParaRPr>
          </a:p>
        </p:txBody>
      </p:sp>
      <p:sp>
        <p:nvSpPr>
          <p:cNvPr id="10264" name="Rectangle 3">
            <a:extLst>
              <a:ext uri="{FF2B5EF4-FFF2-40B4-BE49-F238E27FC236}">
                <a16:creationId xmlns:a16="http://schemas.microsoft.com/office/drawing/2014/main" id="{B80EBAEA-FDA1-4B0B-A502-9B2819E72D60}"/>
              </a:ext>
            </a:extLst>
          </p:cNvPr>
          <p:cNvSpPr>
            <a:spLocks noRot="1" noChangeArrowheads="1"/>
          </p:cNvSpPr>
          <p:nvPr/>
        </p:nvSpPr>
        <p:spPr bwMode="auto">
          <a:xfrm>
            <a:off x="1828800" y="228600"/>
            <a:ext cx="8650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buClr>
                <a:schemeClr val="accent1"/>
              </a:buClr>
              <a:buSzPct val="70000"/>
            </a:pPr>
            <a:r>
              <a:rPr lang="en-US" altLang="en-US" sz="3200" b="1">
                <a:solidFill>
                  <a:srgbClr val="FF0000"/>
                </a:solidFill>
              </a:rPr>
              <a:t>Tập đọc</a:t>
            </a:r>
          </a:p>
          <a:p>
            <a:pPr algn="ctr" eaLnBrk="1" hangingPunct="1">
              <a:spcBef>
                <a:spcPts val="600"/>
              </a:spcBef>
              <a:buClr>
                <a:schemeClr val="accent1"/>
              </a:buClr>
              <a:buSzPct val="70000"/>
            </a:pPr>
            <a:r>
              <a:rPr lang="en-US" altLang="en-US" sz="3200" b="1">
                <a:solidFill>
                  <a:srgbClr val="FF0000"/>
                </a:solidFill>
                <a:cs typeface="Times New Roman" panose="02020603050405020304" pitchFamily="18" charset="0"/>
              </a:rPr>
              <a:t>Người con của Tây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819"/>
                                        </p:tgtEl>
                                        <p:attrNameLst>
                                          <p:attrName>style.visibility</p:attrName>
                                        </p:attrNameLst>
                                      </p:cBhvr>
                                      <p:to>
                                        <p:strVal val="visible"/>
                                      </p:to>
                                    </p:set>
                                    <p:anim calcmode="lin" valueType="num">
                                      <p:cBhvr additive="base">
                                        <p:cTn id="7" dur="500" fill="hold"/>
                                        <p:tgtEl>
                                          <p:spTgt spid="32819"/>
                                        </p:tgtEl>
                                        <p:attrNameLst>
                                          <p:attrName>ppt_x</p:attrName>
                                        </p:attrNameLst>
                                      </p:cBhvr>
                                      <p:tavLst>
                                        <p:tav tm="0">
                                          <p:val>
                                            <p:strVal val="#ppt_x"/>
                                          </p:val>
                                        </p:tav>
                                        <p:tav tm="100000">
                                          <p:val>
                                            <p:strVal val="#ppt_x"/>
                                          </p:val>
                                        </p:tav>
                                      </p:tavLst>
                                    </p:anim>
                                    <p:anim calcmode="lin" valueType="num">
                                      <p:cBhvr additive="base">
                                        <p:cTn id="8" dur="500" fill="hold"/>
                                        <p:tgtEl>
                                          <p:spTgt spid="3281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821"/>
                                        </p:tgtEl>
                                        <p:attrNameLst>
                                          <p:attrName>style.visibility</p:attrName>
                                        </p:attrNameLst>
                                      </p:cBhvr>
                                      <p:to>
                                        <p:strVal val="visible"/>
                                      </p:to>
                                    </p:set>
                                    <p:anim calcmode="lin" valueType="num">
                                      <p:cBhvr additive="base">
                                        <p:cTn id="13" dur="500" fill="hold"/>
                                        <p:tgtEl>
                                          <p:spTgt spid="32821"/>
                                        </p:tgtEl>
                                        <p:attrNameLst>
                                          <p:attrName>ppt_x</p:attrName>
                                        </p:attrNameLst>
                                      </p:cBhvr>
                                      <p:tavLst>
                                        <p:tav tm="0">
                                          <p:val>
                                            <p:strVal val="#ppt_x"/>
                                          </p:val>
                                        </p:tav>
                                        <p:tav tm="100000">
                                          <p:val>
                                            <p:strVal val="#ppt_x"/>
                                          </p:val>
                                        </p:tav>
                                      </p:tavLst>
                                    </p:anim>
                                    <p:anim calcmode="lin" valueType="num">
                                      <p:cBhvr additive="base">
                                        <p:cTn id="14" dur="500" fill="hold"/>
                                        <p:tgtEl>
                                          <p:spTgt spid="3282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xit" presetSubtype="12" fill="hold" grpId="1" nodeType="clickEffect">
                                  <p:stCondLst>
                                    <p:cond delay="0"/>
                                  </p:stCondLst>
                                  <p:childTnLst>
                                    <p:animEffect transition="out" filter="strips(downLeft)">
                                      <p:cBhvr>
                                        <p:cTn id="18" dur="500"/>
                                        <p:tgtEl>
                                          <p:spTgt spid="32821"/>
                                        </p:tgtEl>
                                      </p:cBhvr>
                                    </p:animEffect>
                                    <p:set>
                                      <p:cBhvr>
                                        <p:cTn id="19" dur="1" fill="hold">
                                          <p:stCondLst>
                                            <p:cond delay="499"/>
                                          </p:stCondLst>
                                        </p:cTn>
                                        <p:tgtEl>
                                          <p:spTgt spid="32821"/>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823"/>
                                        </p:tgtEl>
                                        <p:attrNameLst>
                                          <p:attrName>style.visibility</p:attrName>
                                        </p:attrNameLst>
                                      </p:cBhvr>
                                      <p:to>
                                        <p:strVal val="visible"/>
                                      </p:to>
                                    </p:set>
                                    <p:anim calcmode="lin" valueType="num">
                                      <p:cBhvr additive="base">
                                        <p:cTn id="30" dur="500" fill="hold"/>
                                        <p:tgtEl>
                                          <p:spTgt spid="32823"/>
                                        </p:tgtEl>
                                        <p:attrNameLst>
                                          <p:attrName>ppt_x</p:attrName>
                                        </p:attrNameLst>
                                      </p:cBhvr>
                                      <p:tavLst>
                                        <p:tav tm="0">
                                          <p:val>
                                            <p:strVal val="#ppt_x"/>
                                          </p:val>
                                        </p:tav>
                                        <p:tav tm="100000">
                                          <p:val>
                                            <p:strVal val="#ppt_x"/>
                                          </p:val>
                                        </p:tav>
                                      </p:tavLst>
                                    </p:anim>
                                    <p:anim calcmode="lin" valueType="num">
                                      <p:cBhvr additive="base">
                                        <p:cTn id="31" dur="500" fill="hold"/>
                                        <p:tgtEl>
                                          <p:spTgt spid="3282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xit" presetSubtype="12" fill="hold" grpId="1" nodeType="clickEffect">
                                  <p:stCondLst>
                                    <p:cond delay="0"/>
                                  </p:stCondLst>
                                  <p:childTnLst>
                                    <p:animEffect transition="out" filter="strips(downLeft)">
                                      <p:cBhvr>
                                        <p:cTn id="35" dur="500"/>
                                        <p:tgtEl>
                                          <p:spTgt spid="32823"/>
                                        </p:tgtEl>
                                      </p:cBhvr>
                                    </p:animEffect>
                                    <p:set>
                                      <p:cBhvr>
                                        <p:cTn id="36" dur="1" fill="hold">
                                          <p:stCondLst>
                                            <p:cond delay="499"/>
                                          </p:stCondLst>
                                        </p:cTn>
                                        <p:tgtEl>
                                          <p:spTgt spid="32823"/>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2825"/>
                                        </p:tgtEl>
                                        <p:attrNameLst>
                                          <p:attrName>style.visibility</p:attrName>
                                        </p:attrNameLst>
                                      </p:cBhvr>
                                      <p:to>
                                        <p:strVal val="visible"/>
                                      </p:to>
                                    </p:set>
                                    <p:anim calcmode="lin" valueType="num">
                                      <p:cBhvr additive="base">
                                        <p:cTn id="47" dur="500" fill="hold"/>
                                        <p:tgtEl>
                                          <p:spTgt spid="32825"/>
                                        </p:tgtEl>
                                        <p:attrNameLst>
                                          <p:attrName>ppt_x</p:attrName>
                                        </p:attrNameLst>
                                      </p:cBhvr>
                                      <p:tavLst>
                                        <p:tav tm="0">
                                          <p:val>
                                            <p:strVal val="#ppt_x"/>
                                          </p:val>
                                        </p:tav>
                                        <p:tav tm="100000">
                                          <p:val>
                                            <p:strVal val="#ppt_x"/>
                                          </p:val>
                                        </p:tav>
                                      </p:tavLst>
                                    </p:anim>
                                    <p:anim calcmode="lin" valueType="num">
                                      <p:cBhvr additive="base">
                                        <p:cTn id="48" dur="500" fill="hold"/>
                                        <p:tgtEl>
                                          <p:spTgt spid="3282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ppt_x"/>
                                          </p:val>
                                        </p:tav>
                                        <p:tav tm="100000">
                                          <p:val>
                                            <p:strVal val="#ppt_x"/>
                                          </p:val>
                                        </p:tav>
                                      </p:tavLst>
                                    </p:anim>
                                    <p:anim calcmode="lin" valueType="num">
                                      <p:cBhvr additive="base">
                                        <p:cTn id="6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1" nodeType="clickEffect">
                                  <p:stCondLst>
                                    <p:cond delay="0"/>
                                  </p:stCondLst>
                                  <p:childTnLst>
                                    <p:set>
                                      <p:cBhvr>
                                        <p:cTn id="70" dur="1" fill="hold">
                                          <p:stCondLst>
                                            <p:cond delay="0"/>
                                          </p:stCondLst>
                                        </p:cTn>
                                        <p:tgtEl>
                                          <p:spTgt spid="32830"/>
                                        </p:tgtEl>
                                        <p:attrNameLst>
                                          <p:attrName>style.visibility</p:attrName>
                                        </p:attrNameLst>
                                      </p:cBhvr>
                                      <p:to>
                                        <p:strVal val="visible"/>
                                      </p:to>
                                    </p:set>
                                    <p:anim calcmode="lin" valueType="num">
                                      <p:cBhvr additive="base">
                                        <p:cTn id="71" dur="500" fill="hold"/>
                                        <p:tgtEl>
                                          <p:spTgt spid="32830"/>
                                        </p:tgtEl>
                                        <p:attrNameLst>
                                          <p:attrName>ppt_x</p:attrName>
                                        </p:attrNameLst>
                                      </p:cBhvr>
                                      <p:tavLst>
                                        <p:tav tm="0">
                                          <p:val>
                                            <p:strVal val="#ppt_x"/>
                                          </p:val>
                                        </p:tav>
                                        <p:tav tm="100000">
                                          <p:val>
                                            <p:strVal val="#ppt_x"/>
                                          </p:val>
                                        </p:tav>
                                      </p:tavLst>
                                    </p:anim>
                                    <p:anim calcmode="lin" valueType="num">
                                      <p:cBhvr additive="base">
                                        <p:cTn id="72" dur="500" fill="hold"/>
                                        <p:tgtEl>
                                          <p:spTgt spid="32830"/>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ppt_x"/>
                                          </p:val>
                                        </p:tav>
                                        <p:tav tm="100000">
                                          <p:val>
                                            <p:strVal val="#ppt_x"/>
                                          </p:val>
                                        </p:tav>
                                      </p:tavLst>
                                    </p:anim>
                                    <p:anim calcmode="lin" valueType="num">
                                      <p:cBhvr additive="base">
                                        <p:cTn id="7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18" presetClass="exit" presetSubtype="12" fill="hold" nodeType="clickEffect">
                                  <p:stCondLst>
                                    <p:cond delay="0"/>
                                  </p:stCondLst>
                                  <p:childTnLst>
                                    <p:animEffect transition="out" filter="strips(downLeft)">
                                      <p:cBhvr>
                                        <p:cTn id="82" dur="500"/>
                                        <p:tgtEl>
                                          <p:spTgt spid="32"/>
                                        </p:tgtEl>
                                      </p:cBhvr>
                                    </p:animEffect>
                                    <p:set>
                                      <p:cBhvr>
                                        <p:cTn id="83" dur="1" fill="hold">
                                          <p:stCondLst>
                                            <p:cond delay="499"/>
                                          </p:stCondLst>
                                        </p:cTn>
                                        <p:tgtEl>
                                          <p:spTgt spid="32"/>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6" presetClass="exit" presetSubtype="26" fill="hold" grpId="0" nodeType="clickEffect">
                                  <p:stCondLst>
                                    <p:cond delay="0"/>
                                  </p:stCondLst>
                                  <p:childTnLst>
                                    <p:animEffect transition="out" filter="barn(inHorizontal)">
                                      <p:cBhvr>
                                        <p:cTn id="87" dur="500"/>
                                        <p:tgtEl>
                                          <p:spTgt spid="32830"/>
                                        </p:tgtEl>
                                      </p:cBhvr>
                                    </p:animEffect>
                                    <p:set>
                                      <p:cBhvr>
                                        <p:cTn id="88" dur="1" fill="hold">
                                          <p:stCondLst>
                                            <p:cond delay="499"/>
                                          </p:stCondLst>
                                        </p:cTn>
                                        <p:tgtEl>
                                          <p:spTgt spid="32830"/>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additive="base">
                                        <p:cTn id="93" dur="500" fill="hold"/>
                                        <p:tgtEl>
                                          <p:spTgt spid="37"/>
                                        </p:tgtEl>
                                        <p:attrNameLst>
                                          <p:attrName>ppt_x</p:attrName>
                                        </p:attrNameLst>
                                      </p:cBhvr>
                                      <p:tavLst>
                                        <p:tav tm="0">
                                          <p:val>
                                            <p:strVal val="#ppt_x"/>
                                          </p:val>
                                        </p:tav>
                                        <p:tav tm="100000">
                                          <p:val>
                                            <p:strVal val="#ppt_x"/>
                                          </p:val>
                                        </p:tav>
                                      </p:tavLst>
                                    </p:anim>
                                    <p:anim calcmode="lin" valueType="num">
                                      <p:cBhvr additive="base">
                                        <p:cTn id="9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19" grpId="0" animBg="1"/>
      <p:bldP spid="32821" grpId="0" animBg="1"/>
      <p:bldP spid="32821" grpId="1" animBg="1"/>
      <p:bldP spid="32823" grpId="0" animBg="1"/>
      <p:bldP spid="32823" grpId="1" animBg="1"/>
      <p:bldP spid="32825" grpId="0" animBg="1"/>
      <p:bldP spid="32830" grpId="0" animBg="1"/>
      <p:bldP spid="32830" grpId="1" animBg="1"/>
      <p:bldP spid="29" grpId="0" animBg="1"/>
      <p:bldP spid="30" grpId="0" animBg="1"/>
      <p:bldP spid="31" grpId="0" animBg="1"/>
      <p:bldP spid="32" grpId="0" animBg="1"/>
      <p:bldP spid="33" grpId="0" animBg="1"/>
      <p:bldP spid="34"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
            <a:extLst>
              <a:ext uri="{FF2B5EF4-FFF2-40B4-BE49-F238E27FC236}">
                <a16:creationId xmlns:a16="http://schemas.microsoft.com/office/drawing/2014/main" id="{8AAEC34D-EED2-4043-9FC4-A7E7503F9F8A}"/>
              </a:ext>
            </a:extLst>
          </p:cNvPr>
          <p:cNvSpPr txBox="1">
            <a:spLocks noChangeArrowheads="1"/>
          </p:cNvSpPr>
          <p:nvPr/>
        </p:nvSpPr>
        <p:spPr bwMode="auto">
          <a:xfrm>
            <a:off x="1682750" y="27622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ahoma" panose="020B0604030504040204" pitchFamily="34" charset="0"/>
            </a:endParaRPr>
          </a:p>
        </p:txBody>
      </p:sp>
      <p:sp>
        <p:nvSpPr>
          <p:cNvPr id="11267" name="Text Box 12">
            <a:extLst>
              <a:ext uri="{FF2B5EF4-FFF2-40B4-BE49-F238E27FC236}">
                <a16:creationId xmlns:a16="http://schemas.microsoft.com/office/drawing/2014/main" id="{3E02A90D-2C6F-4319-93FE-5A872E2E125C}"/>
              </a:ext>
            </a:extLst>
          </p:cNvPr>
          <p:cNvSpPr txBox="1">
            <a:spLocks noChangeArrowheads="1"/>
          </p:cNvSpPr>
          <p:nvPr/>
        </p:nvSpPr>
        <p:spPr bwMode="auto">
          <a:xfrm>
            <a:off x="9964738" y="6032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ahoma" panose="020B0604030504040204" pitchFamily="34" charset="0"/>
            </a:endParaRPr>
          </a:p>
        </p:txBody>
      </p:sp>
      <p:pic>
        <p:nvPicPr>
          <p:cNvPr id="7" name="Picture 7" descr="bando">
            <a:extLst>
              <a:ext uri="{FF2B5EF4-FFF2-40B4-BE49-F238E27FC236}">
                <a16:creationId xmlns:a16="http://schemas.microsoft.com/office/drawing/2014/main" id="{50C91E55-956A-4E56-BB45-9F04D7927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
            <a:ext cx="4876800" cy="6629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10">
            <a:extLst>
              <a:ext uri="{FF2B5EF4-FFF2-40B4-BE49-F238E27FC236}">
                <a16:creationId xmlns:a16="http://schemas.microsoft.com/office/drawing/2014/main" id="{88493647-000C-441E-A91A-AF4CAADDF4EE}"/>
              </a:ext>
            </a:extLst>
          </p:cNvPr>
          <p:cNvSpPr>
            <a:spLocks noChangeArrowheads="1"/>
          </p:cNvSpPr>
          <p:nvPr/>
        </p:nvSpPr>
        <p:spPr bwMode="auto">
          <a:xfrm>
            <a:off x="4495800" y="4114800"/>
            <a:ext cx="2362200" cy="533400"/>
          </a:xfrm>
          <a:prstGeom prst="rightArrow">
            <a:avLst>
              <a:gd name="adj1" fmla="val 61667"/>
              <a:gd name="adj2" fmla="val 107912"/>
            </a:avLst>
          </a:prstGeom>
          <a:solidFill>
            <a:schemeClr val="tx1">
              <a:lumMod val="65000"/>
              <a:lumOff val="35000"/>
            </a:schemeClr>
          </a:solidFill>
          <a:ln w="12700">
            <a:solidFill>
              <a:srgbClr val="FFFFFF"/>
            </a:solidFill>
            <a:miter lim="800000"/>
            <a:headEnd/>
            <a:tailEnd/>
          </a:ln>
          <a:effectLst>
            <a:outerShdw dist="56796" dir="3806097" algn="ctr" rotWithShape="0">
              <a:schemeClr val="bg1"/>
            </a:outerShdw>
          </a:effectLst>
        </p:spPr>
        <p:txBody>
          <a:bodyPr wrap="none" anchor="ctr"/>
          <a:lstStyle/>
          <a:p>
            <a:pPr algn="ctr">
              <a:defRPr/>
            </a:pPr>
            <a:r>
              <a:rPr lang="en-US" b="1" dirty="0">
                <a:solidFill>
                  <a:schemeClr val="bg1"/>
                </a:solidFill>
              </a:rPr>
              <a:t>Tây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6">
            <a:extLst>
              <a:ext uri="{FF2B5EF4-FFF2-40B4-BE49-F238E27FC236}">
                <a16:creationId xmlns:a16="http://schemas.microsoft.com/office/drawing/2014/main" id="{439C7964-F1F8-4C00-A4B8-E120500BF14F}"/>
              </a:ext>
            </a:extLst>
          </p:cNvPr>
          <p:cNvSpPr>
            <a:spLocks noChangeArrowheads="1"/>
          </p:cNvSpPr>
          <p:nvPr/>
        </p:nvSpPr>
        <p:spPr bwMode="auto">
          <a:xfrm>
            <a:off x="2209800" y="2133600"/>
            <a:ext cx="27432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solidFill>
                  <a:srgbClr val="990000"/>
                </a:solidFill>
                <a:latin typeface="Century Schoolbook" panose="02040604050505020304" pitchFamily="18" charset="0"/>
              </a:rPr>
              <a:t>Luyện đọc</a:t>
            </a:r>
          </a:p>
        </p:txBody>
      </p:sp>
      <p:sp>
        <p:nvSpPr>
          <p:cNvPr id="12291" name="Rectangle 27">
            <a:extLst>
              <a:ext uri="{FF2B5EF4-FFF2-40B4-BE49-F238E27FC236}">
                <a16:creationId xmlns:a16="http://schemas.microsoft.com/office/drawing/2014/main" id="{8EAA1CCD-7933-4EF0-8199-9FE74E0B26A1}"/>
              </a:ext>
            </a:extLst>
          </p:cNvPr>
          <p:cNvSpPr>
            <a:spLocks noChangeArrowheads="1"/>
          </p:cNvSpPr>
          <p:nvPr/>
        </p:nvSpPr>
        <p:spPr bwMode="auto">
          <a:xfrm>
            <a:off x="7239000" y="2184400"/>
            <a:ext cx="27432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solidFill>
                  <a:srgbClr val="990000"/>
                </a:solidFill>
                <a:latin typeface="Century Schoolbook" panose="02040604050505020304" pitchFamily="18" charset="0"/>
              </a:rPr>
              <a:t>Tìm hiểu bài</a:t>
            </a:r>
          </a:p>
        </p:txBody>
      </p:sp>
      <p:sp>
        <p:nvSpPr>
          <p:cNvPr id="12292" name="Line 30">
            <a:extLst>
              <a:ext uri="{FF2B5EF4-FFF2-40B4-BE49-F238E27FC236}">
                <a16:creationId xmlns:a16="http://schemas.microsoft.com/office/drawing/2014/main" id="{925CB15D-60DC-4D94-8E61-656E105EC803}"/>
              </a:ext>
            </a:extLst>
          </p:cNvPr>
          <p:cNvSpPr>
            <a:spLocks noChangeShapeType="1"/>
          </p:cNvSpPr>
          <p:nvPr/>
        </p:nvSpPr>
        <p:spPr bwMode="auto">
          <a:xfrm>
            <a:off x="7086600" y="2209800"/>
            <a:ext cx="0" cy="3048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 name="Rectangle 31">
            <a:extLst>
              <a:ext uri="{FF2B5EF4-FFF2-40B4-BE49-F238E27FC236}">
                <a16:creationId xmlns:a16="http://schemas.microsoft.com/office/drawing/2014/main" id="{4EA508E0-126A-4030-A248-49256F528898}"/>
              </a:ext>
            </a:extLst>
          </p:cNvPr>
          <p:cNvSpPr>
            <a:spLocks noChangeArrowheads="1"/>
          </p:cNvSpPr>
          <p:nvPr/>
        </p:nvSpPr>
        <p:spPr bwMode="auto">
          <a:xfrm>
            <a:off x="2133600" y="3048000"/>
            <a:ext cx="17526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3300"/>
                </a:solidFill>
                <a:latin typeface="Century Schoolbook" panose="02040604050505020304" pitchFamily="18" charset="0"/>
              </a:rPr>
              <a:t>l</a:t>
            </a:r>
            <a:r>
              <a:rPr lang="en-US" altLang="en-US" sz="2400" b="1">
                <a:solidFill>
                  <a:srgbClr val="009900"/>
                </a:solidFill>
                <a:latin typeface="Century Schoolbook" panose="02040604050505020304" pitchFamily="18" charset="0"/>
              </a:rPr>
              <a:t>âu rồi</a:t>
            </a:r>
          </a:p>
        </p:txBody>
      </p:sp>
      <p:sp>
        <p:nvSpPr>
          <p:cNvPr id="12294" name="Rectangle 33">
            <a:extLst>
              <a:ext uri="{FF2B5EF4-FFF2-40B4-BE49-F238E27FC236}">
                <a16:creationId xmlns:a16="http://schemas.microsoft.com/office/drawing/2014/main" id="{10A12E9B-3564-4CF1-974A-72712369CA5C}"/>
              </a:ext>
            </a:extLst>
          </p:cNvPr>
          <p:cNvSpPr>
            <a:spLocks noChangeArrowheads="1"/>
          </p:cNvSpPr>
          <p:nvPr/>
        </p:nvSpPr>
        <p:spPr bwMode="auto">
          <a:xfrm>
            <a:off x="4495800" y="3733800"/>
            <a:ext cx="17526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3300"/>
                </a:solidFill>
                <a:latin typeface="Century Schoolbook" panose="02040604050505020304" pitchFamily="18" charset="0"/>
              </a:rPr>
              <a:t>ch</a:t>
            </a:r>
            <a:r>
              <a:rPr lang="en-US" altLang="en-US" sz="2400" b="1">
                <a:solidFill>
                  <a:srgbClr val="009900"/>
                </a:solidFill>
                <a:latin typeface="Century Schoolbook" panose="02040604050505020304" pitchFamily="18" charset="0"/>
              </a:rPr>
              <a:t>ăm ngoan</a:t>
            </a:r>
          </a:p>
        </p:txBody>
      </p:sp>
      <p:sp>
        <p:nvSpPr>
          <p:cNvPr id="12295" name="Rectangle 34">
            <a:extLst>
              <a:ext uri="{FF2B5EF4-FFF2-40B4-BE49-F238E27FC236}">
                <a16:creationId xmlns:a16="http://schemas.microsoft.com/office/drawing/2014/main" id="{04E233EA-584B-4F55-B713-56567BF86736}"/>
              </a:ext>
            </a:extLst>
          </p:cNvPr>
          <p:cNvSpPr>
            <a:spLocks noChangeArrowheads="1"/>
          </p:cNvSpPr>
          <p:nvPr/>
        </p:nvSpPr>
        <p:spPr bwMode="auto">
          <a:xfrm>
            <a:off x="4343400" y="3048000"/>
            <a:ext cx="17526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3300"/>
                </a:solidFill>
                <a:latin typeface="Century Schoolbook" panose="02040604050505020304" pitchFamily="18" charset="0"/>
              </a:rPr>
              <a:t>n</a:t>
            </a:r>
            <a:r>
              <a:rPr lang="en-US" altLang="en-US" sz="2400" b="1">
                <a:solidFill>
                  <a:srgbClr val="009900"/>
                </a:solidFill>
                <a:latin typeface="Century Schoolbook" panose="02040604050505020304" pitchFamily="18" charset="0"/>
              </a:rPr>
              <a:t>ăm </a:t>
            </a:r>
            <a:r>
              <a:rPr lang="en-US" altLang="en-US" sz="2400" b="1">
                <a:solidFill>
                  <a:srgbClr val="FF3300"/>
                </a:solidFill>
                <a:latin typeface="Century Schoolbook" panose="02040604050505020304" pitchFamily="18" charset="0"/>
              </a:rPr>
              <a:t>n</a:t>
            </a:r>
            <a:r>
              <a:rPr lang="en-US" altLang="en-US" sz="2400" b="1">
                <a:solidFill>
                  <a:srgbClr val="009900"/>
                </a:solidFill>
                <a:latin typeface="Century Schoolbook" panose="02040604050505020304" pitchFamily="18" charset="0"/>
              </a:rPr>
              <a:t>ay</a:t>
            </a:r>
          </a:p>
        </p:txBody>
      </p:sp>
      <p:sp>
        <p:nvSpPr>
          <p:cNvPr id="12296" name="Rectangle 50">
            <a:extLst>
              <a:ext uri="{FF2B5EF4-FFF2-40B4-BE49-F238E27FC236}">
                <a16:creationId xmlns:a16="http://schemas.microsoft.com/office/drawing/2014/main" id="{4661B957-F52F-47A1-819D-92F26C336B4E}"/>
              </a:ext>
            </a:extLst>
          </p:cNvPr>
          <p:cNvSpPr>
            <a:spLocks noChangeArrowheads="1"/>
          </p:cNvSpPr>
          <p:nvPr/>
        </p:nvSpPr>
        <p:spPr bwMode="auto">
          <a:xfrm>
            <a:off x="2438400" y="3048000"/>
            <a:ext cx="12954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entury Schoolbook" panose="02040604050505020304" pitchFamily="18" charset="0"/>
            </a:endParaRPr>
          </a:p>
        </p:txBody>
      </p:sp>
      <p:sp>
        <p:nvSpPr>
          <p:cNvPr id="12297" name="Rectangle 51">
            <a:extLst>
              <a:ext uri="{FF2B5EF4-FFF2-40B4-BE49-F238E27FC236}">
                <a16:creationId xmlns:a16="http://schemas.microsoft.com/office/drawing/2014/main" id="{42C6DF4E-D93E-4AD8-9DDD-864FCA9CED66}"/>
              </a:ext>
            </a:extLst>
          </p:cNvPr>
          <p:cNvSpPr>
            <a:spLocks noChangeArrowheads="1"/>
          </p:cNvSpPr>
          <p:nvPr/>
        </p:nvSpPr>
        <p:spPr bwMode="auto">
          <a:xfrm>
            <a:off x="2819400" y="2895600"/>
            <a:ext cx="1447800" cy="381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Bo</a:t>
            </a:r>
            <a:r>
              <a:rPr lang="en-US" altLang="en-US" sz="2400" b="1">
                <a:solidFill>
                  <a:srgbClr val="FF0000"/>
                </a:solidFill>
                <a:latin typeface="Century Schoolbook" panose="02040604050505020304" pitchFamily="18" charset="0"/>
              </a:rPr>
              <a:t>k </a:t>
            </a:r>
            <a:r>
              <a:rPr lang="en-US" altLang="en-US" sz="2400" b="1">
                <a:solidFill>
                  <a:srgbClr val="009900"/>
                </a:solidFill>
                <a:latin typeface="Century Schoolbook" panose="02040604050505020304" pitchFamily="18" charset="0"/>
              </a:rPr>
              <a:t>(boóc)</a:t>
            </a:r>
          </a:p>
        </p:txBody>
      </p:sp>
      <p:sp>
        <p:nvSpPr>
          <p:cNvPr id="12298" name="Rectangle 52">
            <a:extLst>
              <a:ext uri="{FF2B5EF4-FFF2-40B4-BE49-F238E27FC236}">
                <a16:creationId xmlns:a16="http://schemas.microsoft.com/office/drawing/2014/main" id="{8508B3C0-6E44-47FA-81D6-603CB019FD12}"/>
              </a:ext>
            </a:extLst>
          </p:cNvPr>
          <p:cNvSpPr>
            <a:spLocks noChangeArrowheads="1"/>
          </p:cNvSpPr>
          <p:nvPr/>
        </p:nvSpPr>
        <p:spPr bwMode="auto">
          <a:xfrm>
            <a:off x="4572000" y="3124200"/>
            <a:ext cx="14478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entury Schoolbook" panose="02040604050505020304" pitchFamily="18" charset="0"/>
            </a:endParaRPr>
          </a:p>
        </p:txBody>
      </p:sp>
      <p:sp>
        <p:nvSpPr>
          <p:cNvPr id="12299" name="Rectangle 53">
            <a:extLst>
              <a:ext uri="{FF2B5EF4-FFF2-40B4-BE49-F238E27FC236}">
                <a16:creationId xmlns:a16="http://schemas.microsoft.com/office/drawing/2014/main" id="{14B69471-FC57-434C-9557-88C857655403}"/>
              </a:ext>
            </a:extLst>
          </p:cNvPr>
          <p:cNvSpPr>
            <a:spLocks noChangeArrowheads="1"/>
          </p:cNvSpPr>
          <p:nvPr/>
        </p:nvSpPr>
        <p:spPr bwMode="auto">
          <a:xfrm>
            <a:off x="4648200" y="2895600"/>
            <a:ext cx="16002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Càn quét</a:t>
            </a:r>
          </a:p>
        </p:txBody>
      </p:sp>
      <p:sp>
        <p:nvSpPr>
          <p:cNvPr id="12300" name="Rectangle 55">
            <a:extLst>
              <a:ext uri="{FF2B5EF4-FFF2-40B4-BE49-F238E27FC236}">
                <a16:creationId xmlns:a16="http://schemas.microsoft.com/office/drawing/2014/main" id="{50A94D29-F744-42E8-B599-02D0185C33AF}"/>
              </a:ext>
            </a:extLst>
          </p:cNvPr>
          <p:cNvSpPr>
            <a:spLocks noChangeArrowheads="1"/>
          </p:cNvSpPr>
          <p:nvPr/>
        </p:nvSpPr>
        <p:spPr bwMode="auto">
          <a:xfrm>
            <a:off x="2362200" y="3505200"/>
            <a:ext cx="1524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Lũ làng</a:t>
            </a:r>
          </a:p>
        </p:txBody>
      </p:sp>
      <p:sp>
        <p:nvSpPr>
          <p:cNvPr id="12301" name="Rectangle 56">
            <a:extLst>
              <a:ext uri="{FF2B5EF4-FFF2-40B4-BE49-F238E27FC236}">
                <a16:creationId xmlns:a16="http://schemas.microsoft.com/office/drawing/2014/main" id="{6370434C-C8C2-46B9-ABFD-6D313CAA833A}"/>
              </a:ext>
            </a:extLst>
          </p:cNvPr>
          <p:cNvSpPr>
            <a:spLocks noChangeArrowheads="1"/>
          </p:cNvSpPr>
          <p:nvPr/>
        </p:nvSpPr>
        <p:spPr bwMode="auto">
          <a:xfrm>
            <a:off x="4419600" y="3733800"/>
            <a:ext cx="20574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entury Schoolbook" panose="02040604050505020304" pitchFamily="18" charset="0"/>
            </a:endParaRPr>
          </a:p>
        </p:txBody>
      </p:sp>
      <p:sp>
        <p:nvSpPr>
          <p:cNvPr id="12302" name="Rectangle 57">
            <a:extLst>
              <a:ext uri="{FF2B5EF4-FFF2-40B4-BE49-F238E27FC236}">
                <a16:creationId xmlns:a16="http://schemas.microsoft.com/office/drawing/2014/main" id="{DD0F44FD-B2A0-43E8-9856-8D7FB4F06535}"/>
              </a:ext>
            </a:extLst>
          </p:cNvPr>
          <p:cNvSpPr>
            <a:spLocks noChangeArrowheads="1"/>
          </p:cNvSpPr>
          <p:nvPr/>
        </p:nvSpPr>
        <p:spPr bwMode="auto">
          <a:xfrm>
            <a:off x="4595813" y="3462338"/>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Vác cuốc</a:t>
            </a:r>
          </a:p>
        </p:txBody>
      </p:sp>
      <p:sp>
        <p:nvSpPr>
          <p:cNvPr id="12303" name="Rectangle 61">
            <a:extLst>
              <a:ext uri="{FF2B5EF4-FFF2-40B4-BE49-F238E27FC236}">
                <a16:creationId xmlns:a16="http://schemas.microsoft.com/office/drawing/2014/main" id="{09CF0680-B452-4C8E-8D3E-807484E09389}"/>
              </a:ext>
            </a:extLst>
          </p:cNvPr>
          <p:cNvSpPr>
            <a:spLocks noChangeArrowheads="1"/>
          </p:cNvSpPr>
          <p:nvPr/>
        </p:nvSpPr>
        <p:spPr bwMode="auto">
          <a:xfrm>
            <a:off x="1828800" y="4876800"/>
            <a:ext cx="4343400" cy="6096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entury Schoolbook" panose="02040604050505020304" pitchFamily="18" charset="0"/>
            </a:endParaRPr>
          </a:p>
        </p:txBody>
      </p:sp>
      <p:sp>
        <p:nvSpPr>
          <p:cNvPr id="12304" name="Rectangle 62">
            <a:extLst>
              <a:ext uri="{FF2B5EF4-FFF2-40B4-BE49-F238E27FC236}">
                <a16:creationId xmlns:a16="http://schemas.microsoft.com/office/drawing/2014/main" id="{A7CFEA41-D2DD-4211-AA9B-E60C32E54F8E}"/>
              </a:ext>
            </a:extLst>
          </p:cNvPr>
          <p:cNvSpPr>
            <a:spLocks noChangeArrowheads="1"/>
          </p:cNvSpPr>
          <p:nvPr/>
        </p:nvSpPr>
        <p:spPr bwMode="auto">
          <a:xfrm>
            <a:off x="2057400" y="5410200"/>
            <a:ext cx="7315200" cy="762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CC00CC"/>
                </a:solidFill>
                <a:latin typeface="Century Schoolbook" panose="02040604050505020304" pitchFamily="18" charset="0"/>
              </a:rPr>
              <a:t>Người Kinh, người Thượng, con gái, con trai, người già, </a:t>
            </a:r>
          </a:p>
          <a:p>
            <a:pPr eaLnBrk="1" hangingPunct="1"/>
            <a:r>
              <a:rPr lang="en-US" altLang="en-US" sz="2000" b="1">
                <a:solidFill>
                  <a:srgbClr val="CC00CC"/>
                </a:solidFill>
                <a:latin typeface="Century Schoolbook" panose="02040604050505020304" pitchFamily="18" charset="0"/>
              </a:rPr>
              <a:t>người trẻ đoàn kết đánh giặc, làm rẫy giỏi lắm.</a:t>
            </a:r>
          </a:p>
        </p:txBody>
      </p:sp>
      <p:sp>
        <p:nvSpPr>
          <p:cNvPr id="12305" name="Rectangle 53">
            <a:extLst>
              <a:ext uri="{FF2B5EF4-FFF2-40B4-BE49-F238E27FC236}">
                <a16:creationId xmlns:a16="http://schemas.microsoft.com/office/drawing/2014/main" id="{59B719C9-668D-48CA-B54D-BF5128F32F2D}"/>
              </a:ext>
            </a:extLst>
          </p:cNvPr>
          <p:cNvSpPr>
            <a:spLocks noChangeArrowheads="1"/>
          </p:cNvSpPr>
          <p:nvPr/>
        </p:nvSpPr>
        <p:spPr bwMode="auto">
          <a:xfrm>
            <a:off x="4724400" y="2862263"/>
            <a:ext cx="16002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C</a:t>
            </a:r>
            <a:r>
              <a:rPr lang="en-US" altLang="en-US" sz="2400" b="1">
                <a:solidFill>
                  <a:srgbClr val="FF0000"/>
                </a:solidFill>
                <a:latin typeface="Century Schoolbook" panose="02040604050505020304" pitchFamily="18" charset="0"/>
              </a:rPr>
              <a:t>àn</a:t>
            </a:r>
            <a:r>
              <a:rPr lang="en-US" altLang="en-US" sz="2400" b="1">
                <a:solidFill>
                  <a:srgbClr val="009900"/>
                </a:solidFill>
                <a:latin typeface="Century Schoolbook" panose="02040604050505020304" pitchFamily="18" charset="0"/>
              </a:rPr>
              <a:t> q</a:t>
            </a:r>
            <a:r>
              <a:rPr lang="en-US" altLang="en-US" sz="2400" b="1">
                <a:solidFill>
                  <a:srgbClr val="FF0000"/>
                </a:solidFill>
                <a:latin typeface="Century Schoolbook" panose="02040604050505020304" pitchFamily="18" charset="0"/>
              </a:rPr>
              <a:t>uét</a:t>
            </a:r>
          </a:p>
        </p:txBody>
      </p:sp>
      <p:sp>
        <p:nvSpPr>
          <p:cNvPr id="12306" name="Rectangle 55">
            <a:extLst>
              <a:ext uri="{FF2B5EF4-FFF2-40B4-BE49-F238E27FC236}">
                <a16:creationId xmlns:a16="http://schemas.microsoft.com/office/drawing/2014/main" id="{D6E53946-E2B6-4335-84E4-671FD4ED4AB2}"/>
              </a:ext>
            </a:extLst>
          </p:cNvPr>
          <p:cNvSpPr>
            <a:spLocks noChangeArrowheads="1"/>
          </p:cNvSpPr>
          <p:nvPr/>
        </p:nvSpPr>
        <p:spPr bwMode="auto">
          <a:xfrm>
            <a:off x="2514600" y="3429000"/>
            <a:ext cx="1524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Century Schoolbook" panose="02040604050505020304" pitchFamily="18" charset="0"/>
              </a:rPr>
              <a:t>L</a:t>
            </a:r>
            <a:r>
              <a:rPr lang="en-US" altLang="en-US" sz="2400" b="1">
                <a:solidFill>
                  <a:srgbClr val="009900"/>
                </a:solidFill>
                <a:latin typeface="Century Schoolbook" panose="02040604050505020304" pitchFamily="18" charset="0"/>
              </a:rPr>
              <a:t>ũ </a:t>
            </a:r>
            <a:r>
              <a:rPr lang="en-US" altLang="en-US" sz="2400" b="1">
                <a:solidFill>
                  <a:srgbClr val="FF0000"/>
                </a:solidFill>
                <a:latin typeface="Century Schoolbook" panose="02040604050505020304" pitchFamily="18" charset="0"/>
              </a:rPr>
              <a:t>l</a:t>
            </a:r>
            <a:r>
              <a:rPr lang="en-US" altLang="en-US" sz="2400" b="1">
                <a:solidFill>
                  <a:srgbClr val="009900"/>
                </a:solidFill>
                <a:latin typeface="Century Schoolbook" panose="02040604050505020304" pitchFamily="18" charset="0"/>
              </a:rPr>
              <a:t>àng</a:t>
            </a:r>
          </a:p>
        </p:txBody>
      </p:sp>
      <p:sp>
        <p:nvSpPr>
          <p:cNvPr id="12307" name="Rectangle 57">
            <a:extLst>
              <a:ext uri="{FF2B5EF4-FFF2-40B4-BE49-F238E27FC236}">
                <a16:creationId xmlns:a16="http://schemas.microsoft.com/office/drawing/2014/main" id="{AE9C35F0-A8BD-42CA-A40B-EF9E565C5E9F}"/>
              </a:ext>
            </a:extLst>
          </p:cNvPr>
          <p:cNvSpPr>
            <a:spLocks noChangeArrowheads="1"/>
          </p:cNvSpPr>
          <p:nvPr/>
        </p:nvSpPr>
        <p:spPr bwMode="auto">
          <a:xfrm>
            <a:off x="4572000" y="35306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V</a:t>
            </a:r>
            <a:r>
              <a:rPr lang="en-US" altLang="en-US" sz="2400" b="1">
                <a:solidFill>
                  <a:srgbClr val="FF0000"/>
                </a:solidFill>
                <a:latin typeface="Century Schoolbook" panose="02040604050505020304" pitchFamily="18" charset="0"/>
              </a:rPr>
              <a:t>ác</a:t>
            </a:r>
            <a:r>
              <a:rPr lang="en-US" altLang="en-US" sz="2400" b="1">
                <a:solidFill>
                  <a:srgbClr val="009900"/>
                </a:solidFill>
                <a:latin typeface="Century Schoolbook" panose="02040604050505020304" pitchFamily="18" charset="0"/>
              </a:rPr>
              <a:t> c</a:t>
            </a:r>
            <a:r>
              <a:rPr lang="en-US" altLang="en-US" sz="2400" b="1">
                <a:solidFill>
                  <a:srgbClr val="FF0000"/>
                </a:solidFill>
                <a:latin typeface="Century Schoolbook" panose="02040604050505020304" pitchFamily="18" charset="0"/>
              </a:rPr>
              <a:t>uốc</a:t>
            </a:r>
          </a:p>
        </p:txBody>
      </p:sp>
      <p:sp>
        <p:nvSpPr>
          <p:cNvPr id="12308" name="Rectangle 57">
            <a:extLst>
              <a:ext uri="{FF2B5EF4-FFF2-40B4-BE49-F238E27FC236}">
                <a16:creationId xmlns:a16="http://schemas.microsoft.com/office/drawing/2014/main" id="{BC0FFB76-9F32-4C08-95C0-96443DCAEE32}"/>
              </a:ext>
            </a:extLst>
          </p:cNvPr>
          <p:cNvSpPr>
            <a:spLocks noChangeArrowheads="1"/>
          </p:cNvSpPr>
          <p:nvPr/>
        </p:nvSpPr>
        <p:spPr bwMode="auto">
          <a:xfrm>
            <a:off x="2362200" y="4191000"/>
            <a:ext cx="25146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Huân chương</a:t>
            </a:r>
            <a:endParaRPr lang="en-US" altLang="en-US" sz="2400" b="1">
              <a:solidFill>
                <a:srgbClr val="FF0000"/>
              </a:solidFill>
              <a:latin typeface="Century Schoolbook" panose="02040604050505020304" pitchFamily="18" charset="0"/>
            </a:endParaRPr>
          </a:p>
        </p:txBody>
      </p:sp>
      <p:sp>
        <p:nvSpPr>
          <p:cNvPr id="12309" name="Rectangle 57">
            <a:extLst>
              <a:ext uri="{FF2B5EF4-FFF2-40B4-BE49-F238E27FC236}">
                <a16:creationId xmlns:a16="http://schemas.microsoft.com/office/drawing/2014/main" id="{395D15C2-939B-466D-9BC0-F4DE762E1847}"/>
              </a:ext>
            </a:extLst>
          </p:cNvPr>
          <p:cNvSpPr>
            <a:spLocks noChangeArrowheads="1"/>
          </p:cNvSpPr>
          <p:nvPr/>
        </p:nvSpPr>
        <p:spPr bwMode="auto">
          <a:xfrm>
            <a:off x="2438400" y="4114800"/>
            <a:ext cx="25146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H</a:t>
            </a:r>
            <a:r>
              <a:rPr lang="en-US" altLang="en-US" sz="2400" b="1">
                <a:solidFill>
                  <a:srgbClr val="FF0000"/>
                </a:solidFill>
                <a:latin typeface="Century Schoolbook" panose="02040604050505020304" pitchFamily="18" charset="0"/>
              </a:rPr>
              <a:t>uân</a:t>
            </a:r>
            <a:r>
              <a:rPr lang="en-US" altLang="en-US" sz="2400" b="1">
                <a:solidFill>
                  <a:srgbClr val="009900"/>
                </a:solidFill>
                <a:latin typeface="Century Schoolbook" panose="02040604050505020304" pitchFamily="18" charset="0"/>
              </a:rPr>
              <a:t> ch</a:t>
            </a:r>
            <a:r>
              <a:rPr lang="en-US" altLang="en-US" sz="2400" b="1">
                <a:solidFill>
                  <a:srgbClr val="FF0000"/>
                </a:solidFill>
                <a:latin typeface="Century Schoolbook" panose="02040604050505020304" pitchFamily="18" charset="0"/>
              </a:rPr>
              <a:t>ương</a:t>
            </a:r>
          </a:p>
        </p:txBody>
      </p:sp>
      <p:sp>
        <p:nvSpPr>
          <p:cNvPr id="12310" name="Rectangle 62">
            <a:extLst>
              <a:ext uri="{FF2B5EF4-FFF2-40B4-BE49-F238E27FC236}">
                <a16:creationId xmlns:a16="http://schemas.microsoft.com/office/drawing/2014/main" id="{7361A17C-0FBF-4012-82D0-34A338A80D05}"/>
              </a:ext>
            </a:extLst>
          </p:cNvPr>
          <p:cNvSpPr>
            <a:spLocks noChangeArrowheads="1"/>
          </p:cNvSpPr>
          <p:nvPr/>
        </p:nvSpPr>
        <p:spPr bwMode="auto">
          <a:xfrm>
            <a:off x="1752600" y="5410200"/>
            <a:ext cx="8686800" cy="762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3333FF"/>
                </a:solidFill>
              </a:rPr>
              <a:t>Người Kinh, / người Thượng, / con gái, / con trai, / người già, / </a:t>
            </a:r>
          </a:p>
          <a:p>
            <a:pPr eaLnBrk="1" hangingPunct="1"/>
            <a:r>
              <a:rPr lang="en-US" altLang="en-US" sz="2400">
                <a:solidFill>
                  <a:srgbClr val="3333FF"/>
                </a:solidFill>
              </a:rPr>
              <a:t>người trẻ / đoàn kết đánh giặc, / làm rẫy / giỏi lắm. //</a:t>
            </a:r>
          </a:p>
        </p:txBody>
      </p:sp>
      <p:sp>
        <p:nvSpPr>
          <p:cNvPr id="12311" name="Rectangle 57">
            <a:extLst>
              <a:ext uri="{FF2B5EF4-FFF2-40B4-BE49-F238E27FC236}">
                <a16:creationId xmlns:a16="http://schemas.microsoft.com/office/drawing/2014/main" id="{148E5C96-27E2-4CE1-BDDF-E028FAAFD67C}"/>
              </a:ext>
            </a:extLst>
          </p:cNvPr>
          <p:cNvSpPr>
            <a:spLocks noChangeArrowheads="1"/>
          </p:cNvSpPr>
          <p:nvPr/>
        </p:nvSpPr>
        <p:spPr bwMode="auto">
          <a:xfrm>
            <a:off x="7467600" y="28194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3333FF"/>
                </a:solidFill>
              </a:rPr>
              <a:t>Tây nguyên</a:t>
            </a:r>
          </a:p>
        </p:txBody>
      </p:sp>
      <p:sp>
        <p:nvSpPr>
          <p:cNvPr id="27" name="Rectangle 57">
            <a:extLst>
              <a:ext uri="{FF2B5EF4-FFF2-40B4-BE49-F238E27FC236}">
                <a16:creationId xmlns:a16="http://schemas.microsoft.com/office/drawing/2014/main" id="{CE5C6D2B-1CE6-4DF7-9362-F7B6AE117709}"/>
              </a:ext>
            </a:extLst>
          </p:cNvPr>
          <p:cNvSpPr>
            <a:spLocks noChangeArrowheads="1"/>
          </p:cNvSpPr>
          <p:nvPr/>
        </p:nvSpPr>
        <p:spPr bwMode="auto">
          <a:xfrm>
            <a:off x="7543800" y="37338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3333FF"/>
                </a:solidFill>
              </a:rPr>
              <a:t>Người thượng</a:t>
            </a:r>
          </a:p>
        </p:txBody>
      </p:sp>
      <p:sp>
        <p:nvSpPr>
          <p:cNvPr id="28" name="Rectangle 57">
            <a:extLst>
              <a:ext uri="{FF2B5EF4-FFF2-40B4-BE49-F238E27FC236}">
                <a16:creationId xmlns:a16="http://schemas.microsoft.com/office/drawing/2014/main" id="{6D68232C-D0F2-4772-9DCB-F7BF595EB8A4}"/>
              </a:ext>
            </a:extLst>
          </p:cNvPr>
          <p:cNvSpPr>
            <a:spLocks noChangeArrowheads="1"/>
          </p:cNvSpPr>
          <p:nvPr/>
        </p:nvSpPr>
        <p:spPr bwMode="auto">
          <a:xfrm>
            <a:off x="7315200" y="41910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3333FF"/>
                </a:solidFill>
              </a:rPr>
              <a:t>Lũ làng</a:t>
            </a:r>
          </a:p>
        </p:txBody>
      </p:sp>
      <p:sp>
        <p:nvSpPr>
          <p:cNvPr id="35" name="Rectangle 57">
            <a:extLst>
              <a:ext uri="{FF2B5EF4-FFF2-40B4-BE49-F238E27FC236}">
                <a16:creationId xmlns:a16="http://schemas.microsoft.com/office/drawing/2014/main" id="{8FF236DA-E190-4831-8240-FA4BAD1A4D3E}"/>
              </a:ext>
            </a:extLst>
          </p:cNvPr>
          <p:cNvSpPr>
            <a:spLocks noChangeArrowheads="1"/>
          </p:cNvSpPr>
          <p:nvPr/>
        </p:nvSpPr>
        <p:spPr bwMode="auto">
          <a:xfrm>
            <a:off x="7315200" y="32766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3333FF"/>
                </a:solidFill>
              </a:rPr>
              <a:t>Càn quét</a:t>
            </a:r>
          </a:p>
        </p:txBody>
      </p:sp>
      <p:sp>
        <p:nvSpPr>
          <p:cNvPr id="36" name="Rectangle 57">
            <a:extLst>
              <a:ext uri="{FF2B5EF4-FFF2-40B4-BE49-F238E27FC236}">
                <a16:creationId xmlns:a16="http://schemas.microsoft.com/office/drawing/2014/main" id="{83E8B989-FBAF-497C-ACB3-F96375859E83}"/>
              </a:ext>
            </a:extLst>
          </p:cNvPr>
          <p:cNvSpPr>
            <a:spLocks noChangeArrowheads="1"/>
          </p:cNvSpPr>
          <p:nvPr/>
        </p:nvSpPr>
        <p:spPr bwMode="auto">
          <a:xfrm>
            <a:off x="7391400" y="47244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3333FF"/>
                </a:solidFill>
              </a:rPr>
              <a:t>Sao Rua</a:t>
            </a:r>
          </a:p>
        </p:txBody>
      </p:sp>
      <p:sp>
        <p:nvSpPr>
          <p:cNvPr id="12316" name="Rectangle 3">
            <a:extLst>
              <a:ext uri="{FF2B5EF4-FFF2-40B4-BE49-F238E27FC236}">
                <a16:creationId xmlns:a16="http://schemas.microsoft.com/office/drawing/2014/main" id="{E2CEE38E-C6CF-4706-AC27-ADA005B462C9}"/>
              </a:ext>
            </a:extLst>
          </p:cNvPr>
          <p:cNvSpPr>
            <a:spLocks noRot="1" noChangeArrowheads="1"/>
          </p:cNvSpPr>
          <p:nvPr/>
        </p:nvSpPr>
        <p:spPr bwMode="auto">
          <a:xfrm>
            <a:off x="1828800" y="228600"/>
            <a:ext cx="8650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buClr>
                <a:schemeClr val="accent1"/>
              </a:buClr>
              <a:buSzPct val="70000"/>
            </a:pPr>
            <a:r>
              <a:rPr lang="en-US" altLang="en-US" sz="3200" b="1">
                <a:solidFill>
                  <a:srgbClr val="FF0000"/>
                </a:solidFill>
              </a:rPr>
              <a:t>Tập đọc</a:t>
            </a:r>
          </a:p>
          <a:p>
            <a:pPr algn="ctr" eaLnBrk="1" hangingPunct="1">
              <a:spcBef>
                <a:spcPts val="600"/>
              </a:spcBef>
              <a:buClr>
                <a:schemeClr val="accent1"/>
              </a:buClr>
              <a:buSzPct val="70000"/>
            </a:pPr>
            <a:r>
              <a:rPr lang="en-US" altLang="en-US" sz="3200" b="1">
                <a:solidFill>
                  <a:srgbClr val="FF0000"/>
                </a:solidFill>
                <a:cs typeface="Times New Roman" panose="02020603050405020304" pitchFamily="18" charset="0"/>
              </a:rPr>
              <a:t>Người con của Tây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6">
            <a:extLst>
              <a:ext uri="{FF2B5EF4-FFF2-40B4-BE49-F238E27FC236}">
                <a16:creationId xmlns:a16="http://schemas.microsoft.com/office/drawing/2014/main" id="{6ED6043F-6A89-474C-84F2-7F183F405585}"/>
              </a:ext>
            </a:extLst>
          </p:cNvPr>
          <p:cNvSpPr txBox="1">
            <a:spLocks noChangeArrowheads="1"/>
          </p:cNvSpPr>
          <p:nvPr/>
        </p:nvSpPr>
        <p:spPr bwMode="auto">
          <a:xfrm>
            <a:off x="1431925" y="6032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ahoma" panose="020B0604030504040204" pitchFamily="34" charset="0"/>
            </a:endParaRPr>
          </a:p>
        </p:txBody>
      </p:sp>
      <p:sp>
        <p:nvSpPr>
          <p:cNvPr id="13315" name="Text Box 18">
            <a:extLst>
              <a:ext uri="{FF2B5EF4-FFF2-40B4-BE49-F238E27FC236}">
                <a16:creationId xmlns:a16="http://schemas.microsoft.com/office/drawing/2014/main" id="{59520006-1B27-4B47-982D-3E4A09271ED0}"/>
              </a:ext>
            </a:extLst>
          </p:cNvPr>
          <p:cNvSpPr txBox="1">
            <a:spLocks noChangeArrowheads="1"/>
          </p:cNvSpPr>
          <p:nvPr/>
        </p:nvSpPr>
        <p:spPr bwMode="auto">
          <a:xfrm>
            <a:off x="10180638" y="49212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ahoma" panose="020B0604030504040204" pitchFamily="34" charset="0"/>
            </a:endParaRPr>
          </a:p>
        </p:txBody>
      </p:sp>
      <p:pic>
        <p:nvPicPr>
          <p:cNvPr id="9" name="Picture 3" descr="http://t2.gstatic.com/images?q=tbn:7qV-uPXxMe5VAM:http://www.laodong.com.vn/avatar.aspx%3FID%3D103195%26at%3D0%26ts%3D236%26lm%3D633803371909530000">
            <a:extLst>
              <a:ext uri="{FF2B5EF4-FFF2-40B4-BE49-F238E27FC236}">
                <a16:creationId xmlns:a16="http://schemas.microsoft.com/office/drawing/2014/main" id="{C9B68CC0-6650-4366-B6DB-E18F29133D1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71800" y="304801"/>
            <a:ext cx="62484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2">
            <a:extLst>
              <a:ext uri="{FF2B5EF4-FFF2-40B4-BE49-F238E27FC236}">
                <a16:creationId xmlns:a16="http://schemas.microsoft.com/office/drawing/2014/main" id="{1D44990C-8F50-4E66-84B5-4415B0FB6771}"/>
              </a:ext>
            </a:extLst>
          </p:cNvPr>
          <p:cNvSpPr>
            <a:spLocks noChangeArrowheads="1"/>
          </p:cNvSpPr>
          <p:nvPr/>
        </p:nvSpPr>
        <p:spPr bwMode="auto">
          <a:xfrm>
            <a:off x="1981200" y="5181600"/>
            <a:ext cx="8001000" cy="762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i="1">
                <a:solidFill>
                  <a:srgbClr val="3333FF"/>
                </a:solidFill>
              </a:rPr>
              <a:t>Sao Rua còn gọi là sao Tua Rua, tên một cụm sao nhỏ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6">
            <a:extLst>
              <a:ext uri="{FF2B5EF4-FFF2-40B4-BE49-F238E27FC236}">
                <a16:creationId xmlns:a16="http://schemas.microsoft.com/office/drawing/2014/main" id="{3D9848ED-5D0B-47BD-9DD4-7939E3D2222E}"/>
              </a:ext>
            </a:extLst>
          </p:cNvPr>
          <p:cNvSpPr>
            <a:spLocks noChangeArrowheads="1"/>
          </p:cNvSpPr>
          <p:nvPr/>
        </p:nvSpPr>
        <p:spPr bwMode="auto">
          <a:xfrm>
            <a:off x="2209800" y="1524000"/>
            <a:ext cx="27432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solidFill>
                  <a:srgbClr val="990000"/>
                </a:solidFill>
                <a:latin typeface="Century Schoolbook" panose="02040604050505020304" pitchFamily="18" charset="0"/>
              </a:rPr>
              <a:t>Luyện đọc</a:t>
            </a:r>
          </a:p>
        </p:txBody>
      </p:sp>
      <p:sp>
        <p:nvSpPr>
          <p:cNvPr id="14339" name="Rectangle 27">
            <a:extLst>
              <a:ext uri="{FF2B5EF4-FFF2-40B4-BE49-F238E27FC236}">
                <a16:creationId xmlns:a16="http://schemas.microsoft.com/office/drawing/2014/main" id="{3728DE1D-DE1B-4BD5-83FE-5C18A710F9D3}"/>
              </a:ext>
            </a:extLst>
          </p:cNvPr>
          <p:cNvSpPr>
            <a:spLocks noChangeArrowheads="1"/>
          </p:cNvSpPr>
          <p:nvPr/>
        </p:nvSpPr>
        <p:spPr bwMode="auto">
          <a:xfrm>
            <a:off x="7239000" y="1524000"/>
            <a:ext cx="27432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u="sng">
                <a:solidFill>
                  <a:srgbClr val="990000"/>
                </a:solidFill>
                <a:latin typeface="Century Schoolbook" panose="02040604050505020304" pitchFamily="18" charset="0"/>
              </a:rPr>
              <a:t>Tìm hiểu bài</a:t>
            </a:r>
          </a:p>
        </p:txBody>
      </p:sp>
      <p:sp>
        <p:nvSpPr>
          <p:cNvPr id="14340" name="Line 30">
            <a:extLst>
              <a:ext uri="{FF2B5EF4-FFF2-40B4-BE49-F238E27FC236}">
                <a16:creationId xmlns:a16="http://schemas.microsoft.com/office/drawing/2014/main" id="{2803F832-99B8-49F2-8693-989BF9757C0C}"/>
              </a:ext>
            </a:extLst>
          </p:cNvPr>
          <p:cNvSpPr>
            <a:spLocks noChangeShapeType="1"/>
          </p:cNvSpPr>
          <p:nvPr/>
        </p:nvSpPr>
        <p:spPr bwMode="auto">
          <a:xfrm>
            <a:off x="7086600" y="1828800"/>
            <a:ext cx="0" cy="3429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 name="Rectangle 31">
            <a:extLst>
              <a:ext uri="{FF2B5EF4-FFF2-40B4-BE49-F238E27FC236}">
                <a16:creationId xmlns:a16="http://schemas.microsoft.com/office/drawing/2014/main" id="{094C6C9D-A676-4422-8053-E2D20CA60BFD}"/>
              </a:ext>
            </a:extLst>
          </p:cNvPr>
          <p:cNvSpPr>
            <a:spLocks noChangeArrowheads="1"/>
          </p:cNvSpPr>
          <p:nvPr/>
        </p:nvSpPr>
        <p:spPr bwMode="auto">
          <a:xfrm>
            <a:off x="2133600" y="3048000"/>
            <a:ext cx="17526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3300"/>
                </a:solidFill>
                <a:latin typeface="Century Schoolbook" panose="02040604050505020304" pitchFamily="18" charset="0"/>
              </a:rPr>
              <a:t>l</a:t>
            </a:r>
            <a:r>
              <a:rPr lang="en-US" altLang="en-US" sz="2400" b="1">
                <a:solidFill>
                  <a:srgbClr val="009900"/>
                </a:solidFill>
                <a:latin typeface="Century Schoolbook" panose="02040604050505020304" pitchFamily="18" charset="0"/>
              </a:rPr>
              <a:t>âu rồi</a:t>
            </a:r>
          </a:p>
        </p:txBody>
      </p:sp>
      <p:sp>
        <p:nvSpPr>
          <p:cNvPr id="14342" name="Rectangle 33">
            <a:extLst>
              <a:ext uri="{FF2B5EF4-FFF2-40B4-BE49-F238E27FC236}">
                <a16:creationId xmlns:a16="http://schemas.microsoft.com/office/drawing/2014/main" id="{5598BCB7-BBE0-4124-B587-AD67D7B4C4B5}"/>
              </a:ext>
            </a:extLst>
          </p:cNvPr>
          <p:cNvSpPr>
            <a:spLocks noChangeArrowheads="1"/>
          </p:cNvSpPr>
          <p:nvPr/>
        </p:nvSpPr>
        <p:spPr bwMode="auto">
          <a:xfrm>
            <a:off x="4495800" y="3733800"/>
            <a:ext cx="17526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3300"/>
                </a:solidFill>
                <a:latin typeface="Century Schoolbook" panose="02040604050505020304" pitchFamily="18" charset="0"/>
              </a:rPr>
              <a:t>ch</a:t>
            </a:r>
            <a:r>
              <a:rPr lang="en-US" altLang="en-US" sz="2400" b="1">
                <a:solidFill>
                  <a:srgbClr val="009900"/>
                </a:solidFill>
                <a:latin typeface="Century Schoolbook" panose="02040604050505020304" pitchFamily="18" charset="0"/>
              </a:rPr>
              <a:t>ăm ngoan</a:t>
            </a:r>
          </a:p>
        </p:txBody>
      </p:sp>
      <p:sp>
        <p:nvSpPr>
          <p:cNvPr id="14343" name="Rectangle 34">
            <a:extLst>
              <a:ext uri="{FF2B5EF4-FFF2-40B4-BE49-F238E27FC236}">
                <a16:creationId xmlns:a16="http://schemas.microsoft.com/office/drawing/2014/main" id="{DD98B06A-FC01-4703-9A1C-AFA969BF4FA9}"/>
              </a:ext>
            </a:extLst>
          </p:cNvPr>
          <p:cNvSpPr>
            <a:spLocks noChangeArrowheads="1"/>
          </p:cNvSpPr>
          <p:nvPr/>
        </p:nvSpPr>
        <p:spPr bwMode="auto">
          <a:xfrm>
            <a:off x="4343400" y="3048000"/>
            <a:ext cx="17526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3300"/>
                </a:solidFill>
                <a:latin typeface="Century Schoolbook" panose="02040604050505020304" pitchFamily="18" charset="0"/>
              </a:rPr>
              <a:t>n</a:t>
            </a:r>
            <a:r>
              <a:rPr lang="en-US" altLang="en-US" sz="2400" b="1">
                <a:solidFill>
                  <a:srgbClr val="009900"/>
                </a:solidFill>
                <a:latin typeface="Century Schoolbook" panose="02040604050505020304" pitchFamily="18" charset="0"/>
              </a:rPr>
              <a:t>ăm </a:t>
            </a:r>
            <a:r>
              <a:rPr lang="en-US" altLang="en-US" sz="2400" b="1">
                <a:solidFill>
                  <a:srgbClr val="FF3300"/>
                </a:solidFill>
                <a:latin typeface="Century Schoolbook" panose="02040604050505020304" pitchFamily="18" charset="0"/>
              </a:rPr>
              <a:t>n</a:t>
            </a:r>
            <a:r>
              <a:rPr lang="en-US" altLang="en-US" sz="2400" b="1">
                <a:solidFill>
                  <a:srgbClr val="009900"/>
                </a:solidFill>
                <a:latin typeface="Century Schoolbook" panose="02040604050505020304" pitchFamily="18" charset="0"/>
              </a:rPr>
              <a:t>ay</a:t>
            </a:r>
          </a:p>
        </p:txBody>
      </p:sp>
      <p:sp>
        <p:nvSpPr>
          <p:cNvPr id="14344" name="Rectangle 39">
            <a:extLst>
              <a:ext uri="{FF2B5EF4-FFF2-40B4-BE49-F238E27FC236}">
                <a16:creationId xmlns:a16="http://schemas.microsoft.com/office/drawing/2014/main" id="{AEF4663F-1534-4D74-AAFC-11AD5427DD00}"/>
              </a:ext>
            </a:extLst>
          </p:cNvPr>
          <p:cNvSpPr>
            <a:spLocks noChangeArrowheads="1"/>
          </p:cNvSpPr>
          <p:nvPr/>
        </p:nvSpPr>
        <p:spPr bwMode="auto">
          <a:xfrm>
            <a:off x="1752600" y="4800600"/>
            <a:ext cx="5029200" cy="6096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FF0000"/>
                </a:solidFill>
              </a:rPr>
              <a:t>Dạo này bà có khỏe không ạ?</a:t>
            </a:r>
          </a:p>
        </p:txBody>
      </p:sp>
      <p:sp>
        <p:nvSpPr>
          <p:cNvPr id="14345" name="Rectangle 50">
            <a:extLst>
              <a:ext uri="{FF2B5EF4-FFF2-40B4-BE49-F238E27FC236}">
                <a16:creationId xmlns:a16="http://schemas.microsoft.com/office/drawing/2014/main" id="{82957D05-D2DA-4629-B2EB-4102639326F9}"/>
              </a:ext>
            </a:extLst>
          </p:cNvPr>
          <p:cNvSpPr>
            <a:spLocks noChangeArrowheads="1"/>
          </p:cNvSpPr>
          <p:nvPr/>
        </p:nvSpPr>
        <p:spPr bwMode="auto">
          <a:xfrm>
            <a:off x="2438400" y="3048000"/>
            <a:ext cx="12954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entury Schoolbook" panose="02040604050505020304" pitchFamily="18" charset="0"/>
            </a:endParaRPr>
          </a:p>
        </p:txBody>
      </p:sp>
      <p:sp>
        <p:nvSpPr>
          <p:cNvPr id="14346" name="Rectangle 51">
            <a:extLst>
              <a:ext uri="{FF2B5EF4-FFF2-40B4-BE49-F238E27FC236}">
                <a16:creationId xmlns:a16="http://schemas.microsoft.com/office/drawing/2014/main" id="{2C0E7C68-52D7-4434-B267-2CAD468CCC94}"/>
              </a:ext>
            </a:extLst>
          </p:cNvPr>
          <p:cNvSpPr>
            <a:spLocks noChangeArrowheads="1"/>
          </p:cNvSpPr>
          <p:nvPr/>
        </p:nvSpPr>
        <p:spPr bwMode="auto">
          <a:xfrm>
            <a:off x="2819400" y="2514600"/>
            <a:ext cx="1447800" cy="381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Bo</a:t>
            </a:r>
            <a:r>
              <a:rPr lang="en-US" altLang="en-US" sz="2400" b="1">
                <a:solidFill>
                  <a:srgbClr val="FF0000"/>
                </a:solidFill>
                <a:latin typeface="Century Schoolbook" panose="02040604050505020304" pitchFamily="18" charset="0"/>
              </a:rPr>
              <a:t>k </a:t>
            </a:r>
            <a:r>
              <a:rPr lang="en-US" altLang="en-US" sz="2400" b="1">
                <a:solidFill>
                  <a:srgbClr val="009900"/>
                </a:solidFill>
                <a:latin typeface="Century Schoolbook" panose="02040604050505020304" pitchFamily="18" charset="0"/>
              </a:rPr>
              <a:t>(boóc)</a:t>
            </a:r>
          </a:p>
        </p:txBody>
      </p:sp>
      <p:sp>
        <p:nvSpPr>
          <p:cNvPr id="14347" name="Rectangle 52">
            <a:extLst>
              <a:ext uri="{FF2B5EF4-FFF2-40B4-BE49-F238E27FC236}">
                <a16:creationId xmlns:a16="http://schemas.microsoft.com/office/drawing/2014/main" id="{996CC4FF-A2AB-4D95-A9B5-89DF8B40A4B8}"/>
              </a:ext>
            </a:extLst>
          </p:cNvPr>
          <p:cNvSpPr>
            <a:spLocks noChangeArrowheads="1"/>
          </p:cNvSpPr>
          <p:nvPr/>
        </p:nvSpPr>
        <p:spPr bwMode="auto">
          <a:xfrm>
            <a:off x="4572000" y="3124200"/>
            <a:ext cx="14478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entury Schoolbook" panose="02040604050505020304" pitchFamily="18" charset="0"/>
            </a:endParaRPr>
          </a:p>
        </p:txBody>
      </p:sp>
      <p:sp>
        <p:nvSpPr>
          <p:cNvPr id="14348" name="Rectangle 53">
            <a:extLst>
              <a:ext uri="{FF2B5EF4-FFF2-40B4-BE49-F238E27FC236}">
                <a16:creationId xmlns:a16="http://schemas.microsoft.com/office/drawing/2014/main" id="{BFE74BE5-299F-4113-9DA7-C9F1C8D511E2}"/>
              </a:ext>
            </a:extLst>
          </p:cNvPr>
          <p:cNvSpPr>
            <a:spLocks noChangeArrowheads="1"/>
          </p:cNvSpPr>
          <p:nvPr/>
        </p:nvSpPr>
        <p:spPr bwMode="auto">
          <a:xfrm>
            <a:off x="4724400" y="2514600"/>
            <a:ext cx="16002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Càn quét</a:t>
            </a:r>
          </a:p>
        </p:txBody>
      </p:sp>
      <p:sp>
        <p:nvSpPr>
          <p:cNvPr id="14349" name="Rectangle 55">
            <a:extLst>
              <a:ext uri="{FF2B5EF4-FFF2-40B4-BE49-F238E27FC236}">
                <a16:creationId xmlns:a16="http://schemas.microsoft.com/office/drawing/2014/main" id="{2D7F1942-2025-4C31-A11C-3AC095D37EF8}"/>
              </a:ext>
            </a:extLst>
          </p:cNvPr>
          <p:cNvSpPr>
            <a:spLocks noChangeArrowheads="1"/>
          </p:cNvSpPr>
          <p:nvPr/>
        </p:nvSpPr>
        <p:spPr bwMode="auto">
          <a:xfrm>
            <a:off x="2514600" y="3048000"/>
            <a:ext cx="1524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Lũ làng</a:t>
            </a:r>
          </a:p>
        </p:txBody>
      </p:sp>
      <p:sp>
        <p:nvSpPr>
          <p:cNvPr id="14350" name="Rectangle 56">
            <a:extLst>
              <a:ext uri="{FF2B5EF4-FFF2-40B4-BE49-F238E27FC236}">
                <a16:creationId xmlns:a16="http://schemas.microsoft.com/office/drawing/2014/main" id="{60713D12-6B86-4676-ACA5-2ADB121D1251}"/>
              </a:ext>
            </a:extLst>
          </p:cNvPr>
          <p:cNvSpPr>
            <a:spLocks noChangeArrowheads="1"/>
          </p:cNvSpPr>
          <p:nvPr/>
        </p:nvSpPr>
        <p:spPr bwMode="auto">
          <a:xfrm>
            <a:off x="4419600" y="3733800"/>
            <a:ext cx="2057400" cy="5334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Century Schoolbook" panose="02040604050505020304" pitchFamily="18" charset="0"/>
            </a:endParaRPr>
          </a:p>
        </p:txBody>
      </p:sp>
      <p:sp>
        <p:nvSpPr>
          <p:cNvPr id="14351" name="Rectangle 57">
            <a:extLst>
              <a:ext uri="{FF2B5EF4-FFF2-40B4-BE49-F238E27FC236}">
                <a16:creationId xmlns:a16="http://schemas.microsoft.com/office/drawing/2014/main" id="{4530D264-E7B0-4CF8-A28C-BF93228430C2}"/>
              </a:ext>
            </a:extLst>
          </p:cNvPr>
          <p:cNvSpPr>
            <a:spLocks noChangeArrowheads="1"/>
          </p:cNvSpPr>
          <p:nvPr/>
        </p:nvSpPr>
        <p:spPr bwMode="auto">
          <a:xfrm>
            <a:off x="4595813" y="32004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Vác cuốc</a:t>
            </a:r>
          </a:p>
        </p:txBody>
      </p:sp>
      <p:sp>
        <p:nvSpPr>
          <p:cNvPr id="14352" name="Rectangle 62">
            <a:extLst>
              <a:ext uri="{FF2B5EF4-FFF2-40B4-BE49-F238E27FC236}">
                <a16:creationId xmlns:a16="http://schemas.microsoft.com/office/drawing/2014/main" id="{AF35B128-5FDA-4269-8EB4-6C0D4DF541FA}"/>
              </a:ext>
            </a:extLst>
          </p:cNvPr>
          <p:cNvSpPr>
            <a:spLocks noChangeArrowheads="1"/>
          </p:cNvSpPr>
          <p:nvPr/>
        </p:nvSpPr>
        <p:spPr bwMode="auto">
          <a:xfrm>
            <a:off x="2057400" y="5410200"/>
            <a:ext cx="7315200" cy="762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CC00CC"/>
                </a:solidFill>
                <a:latin typeface="Century Schoolbook" panose="02040604050505020304" pitchFamily="18" charset="0"/>
              </a:rPr>
              <a:t>Người Kinh, người Thượng, con gái, con trai, người già, </a:t>
            </a:r>
          </a:p>
          <a:p>
            <a:pPr eaLnBrk="1" hangingPunct="1"/>
            <a:r>
              <a:rPr lang="en-US" altLang="en-US" sz="2000" b="1">
                <a:solidFill>
                  <a:srgbClr val="CC00CC"/>
                </a:solidFill>
                <a:latin typeface="Century Schoolbook" panose="02040604050505020304" pitchFamily="18" charset="0"/>
              </a:rPr>
              <a:t>người trẻ đoàn kết đánh giặc, làm rẫy giỏi lắm.</a:t>
            </a:r>
          </a:p>
        </p:txBody>
      </p:sp>
      <p:pic>
        <p:nvPicPr>
          <p:cNvPr id="14353" name="Picture 28" descr="images1783577_4">
            <a:extLst>
              <a:ext uri="{FF2B5EF4-FFF2-40B4-BE49-F238E27FC236}">
                <a16:creationId xmlns:a16="http://schemas.microsoft.com/office/drawing/2014/main" id="{CF192176-0CFA-430F-B05F-023639F40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1" y="7848600"/>
            <a:ext cx="7851775"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Rectangle 53">
            <a:extLst>
              <a:ext uri="{FF2B5EF4-FFF2-40B4-BE49-F238E27FC236}">
                <a16:creationId xmlns:a16="http://schemas.microsoft.com/office/drawing/2014/main" id="{DE5EF84A-5C42-48EF-A6F1-14A90169B5D2}"/>
              </a:ext>
            </a:extLst>
          </p:cNvPr>
          <p:cNvSpPr>
            <a:spLocks noChangeArrowheads="1"/>
          </p:cNvSpPr>
          <p:nvPr/>
        </p:nvSpPr>
        <p:spPr bwMode="auto">
          <a:xfrm>
            <a:off x="4724400" y="2481263"/>
            <a:ext cx="16002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C</a:t>
            </a:r>
            <a:r>
              <a:rPr lang="en-US" altLang="en-US" sz="2400" b="1">
                <a:solidFill>
                  <a:srgbClr val="FF0000"/>
                </a:solidFill>
                <a:latin typeface="Century Schoolbook" panose="02040604050505020304" pitchFamily="18" charset="0"/>
              </a:rPr>
              <a:t>àn</a:t>
            </a:r>
            <a:r>
              <a:rPr lang="en-US" altLang="en-US" sz="2400" b="1">
                <a:solidFill>
                  <a:srgbClr val="009900"/>
                </a:solidFill>
                <a:latin typeface="Century Schoolbook" panose="02040604050505020304" pitchFamily="18" charset="0"/>
              </a:rPr>
              <a:t> q</a:t>
            </a:r>
            <a:r>
              <a:rPr lang="en-US" altLang="en-US" sz="2400" b="1">
                <a:solidFill>
                  <a:srgbClr val="FF0000"/>
                </a:solidFill>
                <a:latin typeface="Century Schoolbook" panose="02040604050505020304" pitchFamily="18" charset="0"/>
              </a:rPr>
              <a:t>uét</a:t>
            </a:r>
          </a:p>
        </p:txBody>
      </p:sp>
      <p:sp>
        <p:nvSpPr>
          <p:cNvPr id="14355" name="Rectangle 55">
            <a:extLst>
              <a:ext uri="{FF2B5EF4-FFF2-40B4-BE49-F238E27FC236}">
                <a16:creationId xmlns:a16="http://schemas.microsoft.com/office/drawing/2014/main" id="{306C75AF-83A8-4E2E-9C70-5AE5BF3F0AF3}"/>
              </a:ext>
            </a:extLst>
          </p:cNvPr>
          <p:cNvSpPr>
            <a:spLocks noChangeArrowheads="1"/>
          </p:cNvSpPr>
          <p:nvPr/>
        </p:nvSpPr>
        <p:spPr bwMode="auto">
          <a:xfrm>
            <a:off x="2514600" y="3048000"/>
            <a:ext cx="1524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FF0000"/>
                </a:solidFill>
                <a:latin typeface="Century Schoolbook" panose="02040604050505020304" pitchFamily="18" charset="0"/>
              </a:rPr>
              <a:t>L</a:t>
            </a:r>
            <a:r>
              <a:rPr lang="en-US" altLang="en-US" sz="2400" b="1">
                <a:solidFill>
                  <a:srgbClr val="009900"/>
                </a:solidFill>
                <a:latin typeface="Century Schoolbook" panose="02040604050505020304" pitchFamily="18" charset="0"/>
              </a:rPr>
              <a:t>ũ </a:t>
            </a:r>
            <a:r>
              <a:rPr lang="en-US" altLang="en-US" sz="2400" b="1">
                <a:solidFill>
                  <a:srgbClr val="FF0000"/>
                </a:solidFill>
                <a:latin typeface="Century Schoolbook" panose="02040604050505020304" pitchFamily="18" charset="0"/>
              </a:rPr>
              <a:t>l</a:t>
            </a:r>
            <a:r>
              <a:rPr lang="en-US" altLang="en-US" sz="2400" b="1">
                <a:solidFill>
                  <a:srgbClr val="009900"/>
                </a:solidFill>
                <a:latin typeface="Century Schoolbook" panose="02040604050505020304" pitchFamily="18" charset="0"/>
              </a:rPr>
              <a:t>àng</a:t>
            </a:r>
          </a:p>
        </p:txBody>
      </p:sp>
      <p:sp>
        <p:nvSpPr>
          <p:cNvPr id="14356" name="Rectangle 57">
            <a:extLst>
              <a:ext uri="{FF2B5EF4-FFF2-40B4-BE49-F238E27FC236}">
                <a16:creationId xmlns:a16="http://schemas.microsoft.com/office/drawing/2014/main" id="{2F50FF1F-EC28-4A14-AD1B-70C5AB4EFE68}"/>
              </a:ext>
            </a:extLst>
          </p:cNvPr>
          <p:cNvSpPr>
            <a:spLocks noChangeArrowheads="1"/>
          </p:cNvSpPr>
          <p:nvPr/>
        </p:nvSpPr>
        <p:spPr bwMode="auto">
          <a:xfrm>
            <a:off x="4572000" y="31496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V</a:t>
            </a:r>
            <a:r>
              <a:rPr lang="en-US" altLang="en-US" sz="2400" b="1">
                <a:solidFill>
                  <a:srgbClr val="FF0000"/>
                </a:solidFill>
                <a:latin typeface="Century Schoolbook" panose="02040604050505020304" pitchFamily="18" charset="0"/>
              </a:rPr>
              <a:t>ác</a:t>
            </a:r>
            <a:r>
              <a:rPr lang="en-US" altLang="en-US" sz="2400" b="1">
                <a:solidFill>
                  <a:srgbClr val="009900"/>
                </a:solidFill>
                <a:latin typeface="Century Schoolbook" panose="02040604050505020304" pitchFamily="18" charset="0"/>
              </a:rPr>
              <a:t> c</a:t>
            </a:r>
            <a:r>
              <a:rPr lang="en-US" altLang="en-US" sz="2400" b="1">
                <a:solidFill>
                  <a:srgbClr val="FF0000"/>
                </a:solidFill>
                <a:latin typeface="Century Schoolbook" panose="02040604050505020304" pitchFamily="18" charset="0"/>
              </a:rPr>
              <a:t>uốc</a:t>
            </a:r>
          </a:p>
        </p:txBody>
      </p:sp>
      <p:sp>
        <p:nvSpPr>
          <p:cNvPr id="14357" name="Rectangle 57">
            <a:extLst>
              <a:ext uri="{FF2B5EF4-FFF2-40B4-BE49-F238E27FC236}">
                <a16:creationId xmlns:a16="http://schemas.microsoft.com/office/drawing/2014/main" id="{651433CB-967E-4240-86CC-BC6E66445462}"/>
              </a:ext>
            </a:extLst>
          </p:cNvPr>
          <p:cNvSpPr>
            <a:spLocks noChangeArrowheads="1"/>
          </p:cNvSpPr>
          <p:nvPr/>
        </p:nvSpPr>
        <p:spPr bwMode="auto">
          <a:xfrm>
            <a:off x="2362200" y="3733800"/>
            <a:ext cx="25146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Huân chương</a:t>
            </a:r>
            <a:endParaRPr lang="en-US" altLang="en-US" sz="2400" b="1">
              <a:solidFill>
                <a:srgbClr val="FF0000"/>
              </a:solidFill>
              <a:latin typeface="Century Schoolbook" panose="02040604050505020304" pitchFamily="18" charset="0"/>
            </a:endParaRPr>
          </a:p>
        </p:txBody>
      </p:sp>
      <p:sp>
        <p:nvSpPr>
          <p:cNvPr id="14358" name="Rectangle 57">
            <a:extLst>
              <a:ext uri="{FF2B5EF4-FFF2-40B4-BE49-F238E27FC236}">
                <a16:creationId xmlns:a16="http://schemas.microsoft.com/office/drawing/2014/main" id="{A0994400-B203-44CB-A15A-7F9565A24149}"/>
              </a:ext>
            </a:extLst>
          </p:cNvPr>
          <p:cNvSpPr>
            <a:spLocks noChangeArrowheads="1"/>
          </p:cNvSpPr>
          <p:nvPr/>
        </p:nvSpPr>
        <p:spPr bwMode="auto">
          <a:xfrm>
            <a:off x="2438400" y="3733800"/>
            <a:ext cx="25146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9900"/>
                </a:solidFill>
                <a:latin typeface="Century Schoolbook" panose="02040604050505020304" pitchFamily="18" charset="0"/>
              </a:rPr>
              <a:t>H</a:t>
            </a:r>
            <a:r>
              <a:rPr lang="en-US" altLang="en-US" sz="2400" b="1">
                <a:solidFill>
                  <a:srgbClr val="FF0000"/>
                </a:solidFill>
                <a:latin typeface="Century Schoolbook" panose="02040604050505020304" pitchFamily="18" charset="0"/>
              </a:rPr>
              <a:t>uân</a:t>
            </a:r>
            <a:r>
              <a:rPr lang="en-US" altLang="en-US" sz="2400" b="1">
                <a:solidFill>
                  <a:srgbClr val="009900"/>
                </a:solidFill>
                <a:latin typeface="Century Schoolbook" panose="02040604050505020304" pitchFamily="18" charset="0"/>
              </a:rPr>
              <a:t> ch</a:t>
            </a:r>
            <a:r>
              <a:rPr lang="en-US" altLang="en-US" sz="2400" b="1">
                <a:solidFill>
                  <a:srgbClr val="FF0000"/>
                </a:solidFill>
                <a:latin typeface="Century Schoolbook" panose="02040604050505020304" pitchFamily="18" charset="0"/>
              </a:rPr>
              <a:t>ương</a:t>
            </a:r>
          </a:p>
        </p:txBody>
      </p:sp>
      <p:sp>
        <p:nvSpPr>
          <p:cNvPr id="14359" name="Rectangle 62">
            <a:extLst>
              <a:ext uri="{FF2B5EF4-FFF2-40B4-BE49-F238E27FC236}">
                <a16:creationId xmlns:a16="http://schemas.microsoft.com/office/drawing/2014/main" id="{9FB146F7-D42E-4FAA-B5C8-C03AF7B9B09B}"/>
              </a:ext>
            </a:extLst>
          </p:cNvPr>
          <p:cNvSpPr>
            <a:spLocks noChangeArrowheads="1"/>
          </p:cNvSpPr>
          <p:nvPr/>
        </p:nvSpPr>
        <p:spPr bwMode="auto">
          <a:xfrm>
            <a:off x="1752600" y="5486400"/>
            <a:ext cx="8686800" cy="762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3333FF"/>
                </a:solidFill>
              </a:rPr>
              <a:t>Người Kinh, / người Thượng, / con gái, / con trai, / người già, / </a:t>
            </a:r>
          </a:p>
          <a:p>
            <a:pPr eaLnBrk="1" hangingPunct="1"/>
            <a:r>
              <a:rPr lang="en-US" altLang="en-US" sz="2400">
                <a:solidFill>
                  <a:srgbClr val="3333FF"/>
                </a:solidFill>
              </a:rPr>
              <a:t>người trẻ / đoàn kết đánh giặc, / làm rẫy / giỏi lắm. //</a:t>
            </a:r>
          </a:p>
        </p:txBody>
      </p:sp>
      <p:sp>
        <p:nvSpPr>
          <p:cNvPr id="14360" name="Rectangle 57">
            <a:extLst>
              <a:ext uri="{FF2B5EF4-FFF2-40B4-BE49-F238E27FC236}">
                <a16:creationId xmlns:a16="http://schemas.microsoft.com/office/drawing/2014/main" id="{C8A95448-EBB2-4BE6-BBBD-3614FCAF1BA3}"/>
              </a:ext>
            </a:extLst>
          </p:cNvPr>
          <p:cNvSpPr>
            <a:spLocks noChangeArrowheads="1"/>
          </p:cNvSpPr>
          <p:nvPr/>
        </p:nvSpPr>
        <p:spPr bwMode="auto">
          <a:xfrm>
            <a:off x="7391400" y="20574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3333FF"/>
                </a:solidFill>
              </a:rPr>
              <a:t>Tây Nguyên</a:t>
            </a:r>
          </a:p>
        </p:txBody>
      </p:sp>
      <p:sp>
        <p:nvSpPr>
          <p:cNvPr id="14361" name="Rectangle 57">
            <a:extLst>
              <a:ext uri="{FF2B5EF4-FFF2-40B4-BE49-F238E27FC236}">
                <a16:creationId xmlns:a16="http://schemas.microsoft.com/office/drawing/2014/main" id="{16545189-288A-468F-910D-CFF19F731634}"/>
              </a:ext>
            </a:extLst>
          </p:cNvPr>
          <p:cNvSpPr>
            <a:spLocks noChangeArrowheads="1"/>
          </p:cNvSpPr>
          <p:nvPr/>
        </p:nvSpPr>
        <p:spPr bwMode="auto">
          <a:xfrm>
            <a:off x="7162800" y="24384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3333FF"/>
                </a:solidFill>
              </a:rPr>
              <a:t>càn quét</a:t>
            </a:r>
          </a:p>
        </p:txBody>
      </p:sp>
      <p:sp>
        <p:nvSpPr>
          <p:cNvPr id="14362" name="Rectangle 57">
            <a:extLst>
              <a:ext uri="{FF2B5EF4-FFF2-40B4-BE49-F238E27FC236}">
                <a16:creationId xmlns:a16="http://schemas.microsoft.com/office/drawing/2014/main" id="{4CD32755-9FC5-4CF3-A969-8C1C460A890C}"/>
              </a:ext>
            </a:extLst>
          </p:cNvPr>
          <p:cNvSpPr>
            <a:spLocks noChangeArrowheads="1"/>
          </p:cNvSpPr>
          <p:nvPr/>
        </p:nvSpPr>
        <p:spPr bwMode="auto">
          <a:xfrm>
            <a:off x="7620000" y="28448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3333FF"/>
                </a:solidFill>
              </a:rPr>
              <a:t>Người Thượng</a:t>
            </a:r>
          </a:p>
        </p:txBody>
      </p:sp>
      <p:sp>
        <p:nvSpPr>
          <p:cNvPr id="14363" name="Rectangle 57">
            <a:extLst>
              <a:ext uri="{FF2B5EF4-FFF2-40B4-BE49-F238E27FC236}">
                <a16:creationId xmlns:a16="http://schemas.microsoft.com/office/drawing/2014/main" id="{BA148D23-5751-43A1-BAB9-F1B5FB92991C}"/>
              </a:ext>
            </a:extLst>
          </p:cNvPr>
          <p:cNvSpPr>
            <a:spLocks noChangeArrowheads="1"/>
          </p:cNvSpPr>
          <p:nvPr/>
        </p:nvSpPr>
        <p:spPr bwMode="auto">
          <a:xfrm>
            <a:off x="7467600" y="33528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3333FF"/>
                </a:solidFill>
              </a:rPr>
              <a:t>lũ làng</a:t>
            </a:r>
          </a:p>
        </p:txBody>
      </p:sp>
      <p:sp>
        <p:nvSpPr>
          <p:cNvPr id="14364" name="Rectangle 57">
            <a:extLst>
              <a:ext uri="{FF2B5EF4-FFF2-40B4-BE49-F238E27FC236}">
                <a16:creationId xmlns:a16="http://schemas.microsoft.com/office/drawing/2014/main" id="{DC892365-CCD9-4FB4-A7D6-82C9247D6693}"/>
              </a:ext>
            </a:extLst>
          </p:cNvPr>
          <p:cNvSpPr>
            <a:spLocks noChangeArrowheads="1"/>
          </p:cNvSpPr>
          <p:nvPr/>
        </p:nvSpPr>
        <p:spPr bwMode="auto">
          <a:xfrm>
            <a:off x="7239000" y="37592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3333FF"/>
                </a:solidFill>
              </a:rPr>
              <a:t>Sao Rua</a:t>
            </a:r>
          </a:p>
        </p:txBody>
      </p:sp>
      <p:sp>
        <p:nvSpPr>
          <p:cNvPr id="38" name="Rectangle 57">
            <a:extLst>
              <a:ext uri="{FF2B5EF4-FFF2-40B4-BE49-F238E27FC236}">
                <a16:creationId xmlns:a16="http://schemas.microsoft.com/office/drawing/2014/main" id="{E7778107-FEDD-42D9-AB4F-D289960D1981}"/>
              </a:ext>
            </a:extLst>
          </p:cNvPr>
          <p:cNvSpPr>
            <a:spLocks noChangeArrowheads="1"/>
          </p:cNvSpPr>
          <p:nvPr/>
        </p:nvSpPr>
        <p:spPr bwMode="auto">
          <a:xfrm>
            <a:off x="7239000" y="42672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3333FF"/>
                </a:solidFill>
              </a:rPr>
              <a:t>   kêu</a:t>
            </a:r>
          </a:p>
        </p:txBody>
      </p:sp>
      <p:sp>
        <p:nvSpPr>
          <p:cNvPr id="39" name="Rectangle 57">
            <a:extLst>
              <a:ext uri="{FF2B5EF4-FFF2-40B4-BE49-F238E27FC236}">
                <a16:creationId xmlns:a16="http://schemas.microsoft.com/office/drawing/2014/main" id="{07803BA3-1C20-4551-85D7-99500C022012}"/>
              </a:ext>
            </a:extLst>
          </p:cNvPr>
          <p:cNvSpPr>
            <a:spLocks noChangeArrowheads="1"/>
          </p:cNvSpPr>
          <p:nvPr/>
        </p:nvSpPr>
        <p:spPr bwMode="auto">
          <a:xfrm>
            <a:off x="7239000" y="4724400"/>
            <a:ext cx="19050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solidFill>
                  <a:srgbClr val="3333FF"/>
                </a:solidFill>
              </a:rPr>
              <a:t>   coi</a:t>
            </a:r>
          </a:p>
        </p:txBody>
      </p:sp>
      <p:sp>
        <p:nvSpPr>
          <p:cNvPr id="14367" name="Rectangle 3">
            <a:extLst>
              <a:ext uri="{FF2B5EF4-FFF2-40B4-BE49-F238E27FC236}">
                <a16:creationId xmlns:a16="http://schemas.microsoft.com/office/drawing/2014/main" id="{344F1B91-DB53-44F8-B155-8E999A4D6151}"/>
              </a:ext>
            </a:extLst>
          </p:cNvPr>
          <p:cNvSpPr>
            <a:spLocks noRot="1" noChangeArrowheads="1"/>
          </p:cNvSpPr>
          <p:nvPr/>
        </p:nvSpPr>
        <p:spPr bwMode="auto">
          <a:xfrm>
            <a:off x="1828800" y="228600"/>
            <a:ext cx="8650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buClr>
                <a:schemeClr val="accent1"/>
              </a:buClr>
              <a:buSzPct val="70000"/>
            </a:pPr>
            <a:r>
              <a:rPr lang="en-US" altLang="en-US" sz="3200" b="1">
                <a:solidFill>
                  <a:srgbClr val="FF0000"/>
                </a:solidFill>
              </a:rPr>
              <a:t>Tập đọc</a:t>
            </a:r>
          </a:p>
          <a:p>
            <a:pPr algn="ctr" eaLnBrk="1" hangingPunct="1">
              <a:spcBef>
                <a:spcPts val="600"/>
              </a:spcBef>
              <a:buClr>
                <a:schemeClr val="accent1"/>
              </a:buClr>
              <a:buSzPct val="70000"/>
            </a:pPr>
            <a:r>
              <a:rPr lang="en-US" altLang="en-US" sz="3200" b="1">
                <a:solidFill>
                  <a:srgbClr val="FF0000"/>
                </a:solidFill>
                <a:cs typeface="Times New Roman" panose="02020603050405020304" pitchFamily="18" charset="0"/>
              </a:rPr>
              <a:t>Người con của Tây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1093</Words>
  <Application>Microsoft Office PowerPoint</Application>
  <PresentationFormat>Widescreen</PresentationFormat>
  <Paragraphs>155</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.VnTime</vt:lpstr>
      <vt:lpstr>Arial</vt:lpstr>
      <vt:lpstr>Calibri</vt:lpstr>
      <vt:lpstr>Calibri Light</vt:lpstr>
      <vt:lpstr>Century Schoolbook</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2020-11-30T07:20:11Z</dcterms:created>
  <dcterms:modified xsi:type="dcterms:W3CDTF">2020-11-30T07:20:33Z</dcterms:modified>
</cp:coreProperties>
</file>