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60" r:id="rId2"/>
    <p:sldId id="378" r:id="rId3"/>
    <p:sldId id="361" r:id="rId4"/>
    <p:sldId id="362" r:id="rId5"/>
    <p:sldId id="377" r:id="rId6"/>
    <p:sldId id="373" r:id="rId7"/>
    <p:sldId id="363" r:id="rId8"/>
    <p:sldId id="365" r:id="rId9"/>
    <p:sldId id="364" r:id="rId10"/>
    <p:sldId id="367" r:id="rId11"/>
    <p:sldId id="374" r:id="rId12"/>
    <p:sldId id="369" r:id="rId13"/>
    <p:sldId id="376" r:id="rId14"/>
    <p:sldId id="353" r:id="rId15"/>
    <p:sldId id="29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D0F0930-2C84-4EB2-9D46-E8761B59AA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52DD2F9-BC90-49F5-AD4F-2C65A0FD44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05BC9FA-2616-4029-BCE3-04D5405AAE3A}"/>
              </a:ext>
            </a:extLst>
          </p:cNvPr>
          <p:cNvSpPr>
            <a:spLocks noGrp="1" noChangeArrowheads="1"/>
          </p:cNvSpPr>
          <p:nvPr>
            <p:ph type="sldNum" sz="quarter" idx="12"/>
          </p:nvPr>
        </p:nvSpPr>
        <p:spPr>
          <a:ln/>
        </p:spPr>
        <p:txBody>
          <a:bodyPr/>
          <a:lstStyle>
            <a:lvl1pPr>
              <a:defRPr/>
            </a:lvl1pPr>
          </a:lstStyle>
          <a:p>
            <a:fld id="{A5AE461A-DF3B-4C24-B3B3-F93EE6203D03}" type="slidenum">
              <a:rPr lang="en-US" altLang="en-US"/>
              <a:pPr/>
              <a:t>‹#›</a:t>
            </a:fld>
            <a:endParaRPr lang="en-US" altLang="en-US"/>
          </a:p>
        </p:txBody>
      </p:sp>
    </p:spTree>
    <p:extLst>
      <p:ext uri="{BB962C8B-B14F-4D97-AF65-F5344CB8AC3E}">
        <p14:creationId xmlns:p14="http://schemas.microsoft.com/office/powerpoint/2010/main" val="357119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87B000E-F0FC-4DDF-97F0-D90740617F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33D1B74-B35D-423D-82EB-982C2FAF26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6DC7711-EB74-44B9-95A9-92A4802FFD24}"/>
              </a:ext>
            </a:extLst>
          </p:cNvPr>
          <p:cNvSpPr>
            <a:spLocks noGrp="1" noChangeArrowheads="1"/>
          </p:cNvSpPr>
          <p:nvPr>
            <p:ph type="sldNum" sz="quarter" idx="12"/>
          </p:nvPr>
        </p:nvSpPr>
        <p:spPr>
          <a:ln/>
        </p:spPr>
        <p:txBody>
          <a:bodyPr/>
          <a:lstStyle>
            <a:lvl1pPr>
              <a:defRPr/>
            </a:lvl1pPr>
          </a:lstStyle>
          <a:p>
            <a:fld id="{6C690F92-2131-47E2-8834-552CEC0922B5}" type="slidenum">
              <a:rPr lang="en-US" altLang="en-US"/>
              <a:pPr/>
              <a:t>‹#›</a:t>
            </a:fld>
            <a:endParaRPr lang="en-US" altLang="en-US"/>
          </a:p>
        </p:txBody>
      </p:sp>
    </p:spTree>
    <p:extLst>
      <p:ext uri="{BB962C8B-B14F-4D97-AF65-F5344CB8AC3E}">
        <p14:creationId xmlns:p14="http://schemas.microsoft.com/office/powerpoint/2010/main" val="2567577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3EFB46B-6DE4-4904-9EFC-04A8DF51213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74A784D-9782-4163-A5C8-08367489BE7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04DAAD-2CFB-4526-86B8-8DCAE487E187}"/>
              </a:ext>
            </a:extLst>
          </p:cNvPr>
          <p:cNvSpPr>
            <a:spLocks noGrp="1" noChangeArrowheads="1"/>
          </p:cNvSpPr>
          <p:nvPr>
            <p:ph type="sldNum" sz="quarter" idx="12"/>
          </p:nvPr>
        </p:nvSpPr>
        <p:spPr>
          <a:ln/>
        </p:spPr>
        <p:txBody>
          <a:bodyPr/>
          <a:lstStyle>
            <a:lvl1pPr>
              <a:defRPr/>
            </a:lvl1pPr>
          </a:lstStyle>
          <a:p>
            <a:fld id="{4537A922-B2E1-48A8-BBDF-5BE268DB8492}" type="slidenum">
              <a:rPr lang="en-US" altLang="en-US"/>
              <a:pPr/>
              <a:t>‹#›</a:t>
            </a:fld>
            <a:endParaRPr lang="en-US" altLang="en-US"/>
          </a:p>
        </p:txBody>
      </p:sp>
    </p:spTree>
    <p:extLst>
      <p:ext uri="{BB962C8B-B14F-4D97-AF65-F5344CB8AC3E}">
        <p14:creationId xmlns:p14="http://schemas.microsoft.com/office/powerpoint/2010/main" val="30863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0E6E08C-E5D7-4CBB-B9A3-E44E94F621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FEECF7-518D-4EC9-BC9D-A3EA9F6173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20145D0-BC39-4C6A-898D-7DD1B248DFB4}"/>
              </a:ext>
            </a:extLst>
          </p:cNvPr>
          <p:cNvSpPr>
            <a:spLocks noGrp="1" noChangeArrowheads="1"/>
          </p:cNvSpPr>
          <p:nvPr>
            <p:ph type="sldNum" sz="quarter" idx="12"/>
          </p:nvPr>
        </p:nvSpPr>
        <p:spPr>
          <a:ln/>
        </p:spPr>
        <p:txBody>
          <a:bodyPr/>
          <a:lstStyle>
            <a:lvl1pPr>
              <a:defRPr/>
            </a:lvl1pPr>
          </a:lstStyle>
          <a:p>
            <a:fld id="{D501723F-200D-4D0D-B09C-69317F9E49D6}" type="slidenum">
              <a:rPr lang="en-US" altLang="en-US"/>
              <a:pPr/>
              <a:t>‹#›</a:t>
            </a:fld>
            <a:endParaRPr lang="en-US" altLang="en-US"/>
          </a:p>
        </p:txBody>
      </p:sp>
    </p:spTree>
    <p:extLst>
      <p:ext uri="{BB962C8B-B14F-4D97-AF65-F5344CB8AC3E}">
        <p14:creationId xmlns:p14="http://schemas.microsoft.com/office/powerpoint/2010/main" val="347979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4C2C624-6CB4-4B0F-B88E-190CD800BA9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3D7510-8428-4BC4-89D4-C35C0E6D455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A721220-69A4-48D7-87C2-5AAED01E9586}"/>
              </a:ext>
            </a:extLst>
          </p:cNvPr>
          <p:cNvSpPr>
            <a:spLocks noGrp="1" noChangeArrowheads="1"/>
          </p:cNvSpPr>
          <p:nvPr>
            <p:ph type="sldNum" sz="quarter" idx="12"/>
          </p:nvPr>
        </p:nvSpPr>
        <p:spPr>
          <a:ln/>
        </p:spPr>
        <p:txBody>
          <a:bodyPr/>
          <a:lstStyle>
            <a:lvl1pPr>
              <a:defRPr/>
            </a:lvl1pPr>
          </a:lstStyle>
          <a:p>
            <a:fld id="{6F6C5C4A-B5CD-4170-BC83-4E24B7E38778}" type="slidenum">
              <a:rPr lang="en-US" altLang="en-US"/>
              <a:pPr/>
              <a:t>‹#›</a:t>
            </a:fld>
            <a:endParaRPr lang="en-US" altLang="en-US"/>
          </a:p>
        </p:txBody>
      </p:sp>
    </p:spTree>
    <p:extLst>
      <p:ext uri="{BB962C8B-B14F-4D97-AF65-F5344CB8AC3E}">
        <p14:creationId xmlns:p14="http://schemas.microsoft.com/office/powerpoint/2010/main" val="312125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3F19B05C-804D-42CC-BB71-D9803EA3ABA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FD63008-47BE-400E-B901-CF64E233A51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24512A7-FFDA-4E65-B940-0B7630D24234}"/>
              </a:ext>
            </a:extLst>
          </p:cNvPr>
          <p:cNvSpPr>
            <a:spLocks noGrp="1" noChangeArrowheads="1"/>
          </p:cNvSpPr>
          <p:nvPr>
            <p:ph type="sldNum" sz="quarter" idx="12"/>
          </p:nvPr>
        </p:nvSpPr>
        <p:spPr>
          <a:ln/>
        </p:spPr>
        <p:txBody>
          <a:bodyPr/>
          <a:lstStyle>
            <a:lvl1pPr>
              <a:defRPr/>
            </a:lvl1pPr>
          </a:lstStyle>
          <a:p>
            <a:fld id="{FE9EF916-23E6-4E9B-B143-245282E34771}" type="slidenum">
              <a:rPr lang="en-US" altLang="en-US"/>
              <a:pPr/>
              <a:t>‹#›</a:t>
            </a:fld>
            <a:endParaRPr lang="en-US" altLang="en-US"/>
          </a:p>
        </p:txBody>
      </p:sp>
    </p:spTree>
    <p:extLst>
      <p:ext uri="{BB962C8B-B14F-4D97-AF65-F5344CB8AC3E}">
        <p14:creationId xmlns:p14="http://schemas.microsoft.com/office/powerpoint/2010/main" val="3577533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0B2D65F-2FD7-4620-AE55-1C7390EF329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3660AED-E907-488E-8049-AD5D47C3FB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C0B0707F-BAD8-41DD-91DA-A5BC49A8A60A}"/>
              </a:ext>
            </a:extLst>
          </p:cNvPr>
          <p:cNvSpPr>
            <a:spLocks noGrp="1" noChangeArrowheads="1"/>
          </p:cNvSpPr>
          <p:nvPr>
            <p:ph type="sldNum" sz="quarter" idx="12"/>
          </p:nvPr>
        </p:nvSpPr>
        <p:spPr>
          <a:ln/>
        </p:spPr>
        <p:txBody>
          <a:bodyPr/>
          <a:lstStyle>
            <a:lvl1pPr>
              <a:defRPr/>
            </a:lvl1pPr>
          </a:lstStyle>
          <a:p>
            <a:fld id="{9E688399-4A41-4E10-8060-78EB5288655C}" type="slidenum">
              <a:rPr lang="en-US" altLang="en-US"/>
              <a:pPr/>
              <a:t>‹#›</a:t>
            </a:fld>
            <a:endParaRPr lang="en-US" altLang="en-US"/>
          </a:p>
        </p:txBody>
      </p:sp>
    </p:spTree>
    <p:extLst>
      <p:ext uri="{BB962C8B-B14F-4D97-AF65-F5344CB8AC3E}">
        <p14:creationId xmlns:p14="http://schemas.microsoft.com/office/powerpoint/2010/main" val="3876594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CED3906-23B4-4819-A1AB-749D0591F837}"/>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218AC24-2397-4C7C-8808-D486D0E8F5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EC89D94-2F61-48AA-B825-01A4A220167B}"/>
              </a:ext>
            </a:extLst>
          </p:cNvPr>
          <p:cNvSpPr>
            <a:spLocks noGrp="1" noChangeArrowheads="1"/>
          </p:cNvSpPr>
          <p:nvPr>
            <p:ph type="sldNum" sz="quarter" idx="12"/>
          </p:nvPr>
        </p:nvSpPr>
        <p:spPr>
          <a:ln/>
        </p:spPr>
        <p:txBody>
          <a:bodyPr/>
          <a:lstStyle>
            <a:lvl1pPr>
              <a:defRPr/>
            </a:lvl1pPr>
          </a:lstStyle>
          <a:p>
            <a:fld id="{FD4416BC-4E28-4138-A08C-2BEDA0463AC7}" type="slidenum">
              <a:rPr lang="en-US" altLang="en-US"/>
              <a:pPr/>
              <a:t>‹#›</a:t>
            </a:fld>
            <a:endParaRPr lang="en-US" altLang="en-US"/>
          </a:p>
        </p:txBody>
      </p:sp>
    </p:spTree>
    <p:extLst>
      <p:ext uri="{BB962C8B-B14F-4D97-AF65-F5344CB8AC3E}">
        <p14:creationId xmlns:p14="http://schemas.microsoft.com/office/powerpoint/2010/main" val="152576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A39157B-11B4-4224-B0C5-0FF84288C58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F393EC2-CB02-43CB-AFB8-B832E6F08D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F1555DF-F9BD-4D75-AFE1-F6406D1AB527}"/>
              </a:ext>
            </a:extLst>
          </p:cNvPr>
          <p:cNvSpPr>
            <a:spLocks noGrp="1" noChangeArrowheads="1"/>
          </p:cNvSpPr>
          <p:nvPr>
            <p:ph type="sldNum" sz="quarter" idx="12"/>
          </p:nvPr>
        </p:nvSpPr>
        <p:spPr>
          <a:ln/>
        </p:spPr>
        <p:txBody>
          <a:bodyPr/>
          <a:lstStyle>
            <a:lvl1pPr>
              <a:defRPr/>
            </a:lvl1pPr>
          </a:lstStyle>
          <a:p>
            <a:fld id="{036F164F-4E26-4119-9B0D-EB0B0A6AE47F}" type="slidenum">
              <a:rPr lang="en-US" altLang="en-US"/>
              <a:pPr/>
              <a:t>‹#›</a:t>
            </a:fld>
            <a:endParaRPr lang="en-US" altLang="en-US"/>
          </a:p>
        </p:txBody>
      </p:sp>
    </p:spTree>
    <p:extLst>
      <p:ext uri="{BB962C8B-B14F-4D97-AF65-F5344CB8AC3E}">
        <p14:creationId xmlns:p14="http://schemas.microsoft.com/office/powerpoint/2010/main" val="3916665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2F50A1F-C080-493E-A53E-5D3C8679A44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41CAC50-7048-44D2-99D4-BDB187846E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9A6F3A-1088-443D-9D97-6F877F300077}"/>
              </a:ext>
            </a:extLst>
          </p:cNvPr>
          <p:cNvSpPr>
            <a:spLocks noGrp="1" noChangeArrowheads="1"/>
          </p:cNvSpPr>
          <p:nvPr>
            <p:ph type="sldNum" sz="quarter" idx="12"/>
          </p:nvPr>
        </p:nvSpPr>
        <p:spPr>
          <a:ln/>
        </p:spPr>
        <p:txBody>
          <a:bodyPr/>
          <a:lstStyle>
            <a:lvl1pPr>
              <a:defRPr/>
            </a:lvl1pPr>
          </a:lstStyle>
          <a:p>
            <a:fld id="{E1CDB5B1-2E51-4CEA-889A-C1FED024D09A}" type="slidenum">
              <a:rPr lang="en-US" altLang="en-US"/>
              <a:pPr/>
              <a:t>‹#›</a:t>
            </a:fld>
            <a:endParaRPr lang="en-US" altLang="en-US"/>
          </a:p>
        </p:txBody>
      </p:sp>
    </p:spTree>
    <p:extLst>
      <p:ext uri="{BB962C8B-B14F-4D97-AF65-F5344CB8AC3E}">
        <p14:creationId xmlns:p14="http://schemas.microsoft.com/office/powerpoint/2010/main" val="1916571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50AFB85-D4AD-4642-8913-F08835D1AC1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44B0DB6-CE6C-479C-AD8F-6BC3A0FD8D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54E1D1C-31F0-4EE8-89D0-92D75BD43587}"/>
              </a:ext>
            </a:extLst>
          </p:cNvPr>
          <p:cNvSpPr>
            <a:spLocks noGrp="1" noChangeArrowheads="1"/>
          </p:cNvSpPr>
          <p:nvPr>
            <p:ph type="sldNum" sz="quarter" idx="12"/>
          </p:nvPr>
        </p:nvSpPr>
        <p:spPr>
          <a:ln/>
        </p:spPr>
        <p:txBody>
          <a:bodyPr/>
          <a:lstStyle>
            <a:lvl1pPr>
              <a:defRPr/>
            </a:lvl1pPr>
          </a:lstStyle>
          <a:p>
            <a:fld id="{76B82280-5D09-4E1D-ABED-36507464FC96}" type="slidenum">
              <a:rPr lang="en-US" altLang="en-US"/>
              <a:pPr/>
              <a:t>‹#›</a:t>
            </a:fld>
            <a:endParaRPr lang="en-US" altLang="en-US"/>
          </a:p>
        </p:txBody>
      </p:sp>
    </p:spTree>
    <p:extLst>
      <p:ext uri="{BB962C8B-B14F-4D97-AF65-F5344CB8AC3E}">
        <p14:creationId xmlns:p14="http://schemas.microsoft.com/office/powerpoint/2010/main" val="95132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2D8C995-7BBB-438E-B473-AB15BFA696B3}"/>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C90E21A-2325-4516-9EB7-4A1E23722EB9}"/>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21E89CC-E6EF-47A7-9CF3-26EB4B25308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FDCE4B02-B0EB-4CD1-8DD2-B8FDD380373F}"/>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7AD5D560-A827-4D70-8F1A-B6F364B7035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6DFE09E-30C0-4DBA-8428-0AD49BE47EAB}" type="slidenum">
              <a:rPr lang="en-US" altLang="en-US"/>
              <a:pPr/>
              <a:t>‹#›</a:t>
            </a:fld>
            <a:endParaRPr lang="en-US" altLang="en-US"/>
          </a:p>
        </p:txBody>
      </p:sp>
    </p:spTree>
    <p:extLst>
      <p:ext uri="{BB962C8B-B14F-4D97-AF65-F5344CB8AC3E}">
        <p14:creationId xmlns:p14="http://schemas.microsoft.com/office/powerpoint/2010/main" val="11905675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wmf"/><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Users\Administrator\Downloads\BA&#769;C%20&#272;&#431;A%20TH&#431;%20VUI%20TI&#769;NH%20YouTube%20YouTube.mp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9">
            <a:extLst>
              <a:ext uri="{FF2B5EF4-FFF2-40B4-BE49-F238E27FC236}">
                <a16:creationId xmlns:a16="http://schemas.microsoft.com/office/drawing/2014/main" id="{8CDB70B5-8D87-45D8-9D92-A31908B58211}"/>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pic>
        <p:nvPicPr>
          <p:cNvPr id="2051" name="Picture 12">
            <a:extLst>
              <a:ext uri="{FF2B5EF4-FFF2-40B4-BE49-F238E27FC236}">
                <a16:creationId xmlns:a16="http://schemas.microsoft.com/office/drawing/2014/main" id="{2C273D21-534F-4CAB-ACFD-419842131A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709" name="WordArt 13">
            <a:extLst>
              <a:ext uri="{FF2B5EF4-FFF2-40B4-BE49-F238E27FC236}">
                <a16:creationId xmlns:a16="http://schemas.microsoft.com/office/drawing/2014/main" id="{426B200A-407A-460C-86A7-337359209F16}"/>
              </a:ext>
            </a:extLst>
          </p:cNvPr>
          <p:cNvSpPr>
            <a:spLocks noChangeArrowheads="1" noChangeShapeType="1" noTextEdit="1"/>
          </p:cNvSpPr>
          <p:nvPr/>
        </p:nvSpPr>
        <p:spPr bwMode="auto">
          <a:xfrm>
            <a:off x="2209800" y="1676400"/>
            <a:ext cx="8153400" cy="33528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Chào</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mừng</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các</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thầy</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cô</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tới</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dự</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tiết</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p>
          <a:p>
            <a:pPr algn="ctr" fontAlgn="base">
              <a:spcBef>
                <a:spcPct val="0"/>
              </a:spcBef>
              <a:spcAft>
                <a:spcPct val="0"/>
              </a:spcAft>
            </a:pP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Tập</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dirty="0" err="1">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làm</a:t>
            </a:r>
            <a:r>
              <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 </a:t>
            </a:r>
            <a:r>
              <a:rPr lang="en-US" sz="3600" b="1" kern="1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văn</a:t>
            </a:r>
            <a:endParaRPr lang="en-US" sz="3600" b="1" kern="10" dirty="0">
              <a:ln w="19050">
                <a:solidFill>
                  <a:srgbClr val="99CCFF"/>
                </a:solidFill>
                <a:round/>
                <a:headEnd/>
                <a:tailEnd/>
              </a:ln>
              <a:solidFill>
                <a:srgbClr val="FF0000"/>
              </a:solidFill>
              <a:effectLst>
                <a:outerShdw dist="35921" dir="2700000" algn="ctr" rotWithShape="0">
                  <a:srgbClr val="990000"/>
                </a:outerShdw>
              </a:effectLst>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mph" presetSubtype="0" repeatCount="indefinite" fill="hold" nodeType="withEffect">
                                  <p:stCondLst>
                                    <p:cond delay="0"/>
                                  </p:stCondLst>
                                  <p:childTnLst>
                                    <p:animClr clrSpc="hsl" dir="cw">
                                      <p:cBhvr override="childStyle">
                                        <p:cTn id="6" dur="500" fill="hold"/>
                                        <p:tgtEl>
                                          <p:spTgt spid="157709"/>
                                        </p:tgtEl>
                                        <p:attrNameLst>
                                          <p:attrName>style.color</p:attrName>
                                        </p:attrNameLst>
                                      </p:cBhvr>
                                      <p:by>
                                        <p:hsl h="10842353" s="0" l="0"/>
                                      </p:by>
                                    </p:animClr>
                                    <p:animClr clrSpc="hsl" dir="cw">
                                      <p:cBhvr>
                                        <p:cTn id="7" dur="500" fill="hold"/>
                                        <p:tgtEl>
                                          <p:spTgt spid="157709"/>
                                        </p:tgtEl>
                                        <p:attrNameLst>
                                          <p:attrName>fillcolor</p:attrName>
                                        </p:attrNameLst>
                                      </p:cBhvr>
                                      <p:by>
                                        <p:hsl h="10842353" s="0" l="0"/>
                                      </p:by>
                                    </p:animClr>
                                    <p:animClr clrSpc="hsl" dir="cw">
                                      <p:cBhvr>
                                        <p:cTn id="8" dur="500" fill="hold"/>
                                        <p:tgtEl>
                                          <p:spTgt spid="157709"/>
                                        </p:tgtEl>
                                        <p:attrNameLst>
                                          <p:attrName>stroke.color</p:attrName>
                                        </p:attrNameLst>
                                      </p:cBhvr>
                                      <p:by>
                                        <p:hsl h="10842353" s="0" l="0"/>
                                      </p:by>
                                    </p:animClr>
                                    <p:set>
                                      <p:cBhvr>
                                        <p:cTn id="9" dur="500" fill="hold"/>
                                        <p:tgtEl>
                                          <p:spTgt spid="15770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3">
            <a:extLst>
              <a:ext uri="{FF2B5EF4-FFF2-40B4-BE49-F238E27FC236}">
                <a16:creationId xmlns:a16="http://schemas.microsoft.com/office/drawing/2014/main" id="{BF585615-93AA-454E-9D2B-465A3F9FA07B}"/>
              </a:ext>
            </a:extLst>
          </p:cNvPr>
          <p:cNvGrpSpPr>
            <a:grpSpLocks/>
          </p:cNvGrpSpPr>
          <p:nvPr/>
        </p:nvGrpSpPr>
        <p:grpSpPr bwMode="auto">
          <a:xfrm>
            <a:off x="1447800" y="0"/>
            <a:ext cx="9220200" cy="6858000"/>
            <a:chOff x="1806" y="15"/>
            <a:chExt cx="9366" cy="15375"/>
          </a:xfrm>
        </p:grpSpPr>
        <p:sp>
          <p:nvSpPr>
            <p:cNvPr id="11273" name="Rectangle 4">
              <a:extLst>
                <a:ext uri="{FF2B5EF4-FFF2-40B4-BE49-F238E27FC236}">
                  <a16:creationId xmlns:a16="http://schemas.microsoft.com/office/drawing/2014/main" id="{9FFE0D8F-A3E4-4B33-A4A7-FFC54B552F38}"/>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1274" name="Picture 5" descr="CRNRC091">
              <a:extLst>
                <a:ext uri="{FF2B5EF4-FFF2-40B4-BE49-F238E27FC236}">
                  <a16:creationId xmlns:a16="http://schemas.microsoft.com/office/drawing/2014/main" id="{AB24956B-88B6-4225-9DA3-2BD7E6FD3C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6" descr="CRNRC090">
              <a:extLst>
                <a:ext uri="{FF2B5EF4-FFF2-40B4-BE49-F238E27FC236}">
                  <a16:creationId xmlns:a16="http://schemas.microsoft.com/office/drawing/2014/main" id="{0F91B6F0-F626-48F0-AA08-B15C51F144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7" descr="CRNRC089">
              <a:extLst>
                <a:ext uri="{FF2B5EF4-FFF2-40B4-BE49-F238E27FC236}">
                  <a16:creationId xmlns:a16="http://schemas.microsoft.com/office/drawing/2014/main" id="{6AA7DCFD-12FA-40C1-A731-20DCC2B377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8" descr="CRNRC092">
              <a:extLst>
                <a:ext uri="{FF2B5EF4-FFF2-40B4-BE49-F238E27FC236}">
                  <a16:creationId xmlns:a16="http://schemas.microsoft.com/office/drawing/2014/main" id="{97121800-1A82-486D-BDC2-ED41DB76A3B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267" name="Text Box 9">
            <a:extLst>
              <a:ext uri="{FF2B5EF4-FFF2-40B4-BE49-F238E27FC236}">
                <a16:creationId xmlns:a16="http://schemas.microsoft.com/office/drawing/2014/main" id="{36431E04-F1E4-4512-A0AF-437C25104832}"/>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1268" name="Text Box 10">
            <a:extLst>
              <a:ext uri="{FF2B5EF4-FFF2-40B4-BE49-F238E27FC236}">
                <a16:creationId xmlns:a16="http://schemas.microsoft.com/office/drawing/2014/main" id="{7C676441-64EC-4BE4-90E2-77AE312EFFB8}"/>
              </a:ext>
            </a:extLst>
          </p:cNvPr>
          <p:cNvSpPr txBox="1">
            <a:spLocks noChangeArrowheads="1"/>
          </p:cNvSpPr>
          <p:nvPr/>
        </p:nvSpPr>
        <p:spPr bwMode="auto">
          <a:xfrm>
            <a:off x="1600200" y="1563688"/>
            <a:ext cx="88392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p:txBody>
      </p:sp>
      <p:sp>
        <p:nvSpPr>
          <p:cNvPr id="11269" name="Text Box 11">
            <a:extLst>
              <a:ext uri="{FF2B5EF4-FFF2-40B4-BE49-F238E27FC236}">
                <a16:creationId xmlns:a16="http://schemas.microsoft.com/office/drawing/2014/main" id="{4C9088B8-7789-4005-8321-F8A7C1FBBD89}"/>
              </a:ext>
            </a:extLst>
          </p:cNvPr>
          <p:cNvSpPr txBox="1">
            <a:spLocks noChangeArrowheads="1"/>
          </p:cNvSpPr>
          <p:nvPr/>
        </p:nvSpPr>
        <p:spPr bwMode="auto">
          <a:xfrm>
            <a:off x="1812926" y="762000"/>
            <a:ext cx="3871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u="sng">
                <a:solidFill>
                  <a:srgbClr val="FF0000"/>
                </a:solidFill>
              </a:rPr>
              <a:t>Hoạt động 1</a:t>
            </a:r>
            <a:r>
              <a:rPr lang="en-US" altLang="en-US" sz="2400" b="1">
                <a:solidFill>
                  <a:srgbClr val="FF0000"/>
                </a:solidFill>
              </a:rPr>
              <a:t>: Tập viết thư</a:t>
            </a:r>
            <a:endParaRPr lang="en-US" altLang="en-US" b="1">
              <a:solidFill>
                <a:srgbClr val="FF0000"/>
              </a:solidFill>
            </a:endParaRPr>
          </a:p>
        </p:txBody>
      </p:sp>
      <p:sp>
        <p:nvSpPr>
          <p:cNvPr id="164876" name="Text Box 12">
            <a:extLst>
              <a:ext uri="{FF2B5EF4-FFF2-40B4-BE49-F238E27FC236}">
                <a16:creationId xmlns:a16="http://schemas.microsoft.com/office/drawing/2014/main" id="{6445ADED-9E1A-4FA8-8FF4-CDD36070E9E6}"/>
              </a:ext>
            </a:extLst>
          </p:cNvPr>
          <p:cNvSpPr txBox="1">
            <a:spLocks noChangeArrowheads="1"/>
          </p:cNvSpPr>
          <p:nvPr/>
        </p:nvSpPr>
        <p:spPr bwMode="auto">
          <a:xfrm>
            <a:off x="4038601" y="4997450"/>
            <a:ext cx="43529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3600" b="1">
                <a:solidFill>
                  <a:srgbClr val="0000FF"/>
                </a:solidFill>
              </a:rPr>
              <a:t>Thực hành viết thư</a:t>
            </a:r>
          </a:p>
        </p:txBody>
      </p:sp>
      <p:sp>
        <p:nvSpPr>
          <p:cNvPr id="11271" name="Oval 13">
            <a:extLst>
              <a:ext uri="{FF2B5EF4-FFF2-40B4-BE49-F238E27FC236}">
                <a16:creationId xmlns:a16="http://schemas.microsoft.com/office/drawing/2014/main" id="{0B838F15-9107-4D2A-92CE-036E15E2FA1E}"/>
              </a:ext>
            </a:extLst>
          </p:cNvPr>
          <p:cNvSpPr>
            <a:spLocks noChangeArrowheads="1"/>
          </p:cNvSpPr>
          <p:nvPr/>
        </p:nvSpPr>
        <p:spPr bwMode="auto">
          <a:xfrm>
            <a:off x="3657600" y="4572000"/>
            <a:ext cx="5334000" cy="1524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11272" name="Rectangle 14">
            <a:extLst>
              <a:ext uri="{FF2B5EF4-FFF2-40B4-BE49-F238E27FC236}">
                <a16:creationId xmlns:a16="http://schemas.microsoft.com/office/drawing/2014/main" id="{F241388B-E49C-4B56-B7AB-F55DB22D7D16}"/>
              </a:ext>
            </a:extLst>
          </p:cNvPr>
          <p:cNvSpPr>
            <a:spLocks noChangeArrowheads="1"/>
          </p:cNvSpPr>
          <p:nvPr/>
        </p:nvSpPr>
        <p:spPr bwMode="auto">
          <a:xfrm>
            <a:off x="1828800" y="1316038"/>
            <a:ext cx="8610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i="1" u="sng">
                <a:solidFill>
                  <a:srgbClr val="CC3300"/>
                </a:solidFill>
              </a:rPr>
              <a:t>Bài 1/83:</a:t>
            </a:r>
            <a:r>
              <a:rPr lang="en-US" altLang="en-US" sz="2400" i="1">
                <a:solidFill>
                  <a:srgbClr val="CC3300"/>
                </a:solidFill>
              </a:rPr>
              <a:t> Dựa theo mẫu bài tập đọc Thư gửi bà, em hãy viết một bức thư ngắn cho người thân:</a:t>
            </a:r>
          </a:p>
          <a:p>
            <a:pPr eaLnBrk="1" fontAlgn="base" hangingPunct="1">
              <a:spcBef>
                <a:spcPct val="0"/>
              </a:spcBef>
              <a:spcAft>
                <a:spcPct val="0"/>
              </a:spcAft>
            </a:pPr>
            <a:r>
              <a:rPr lang="en-US" altLang="en-US" sz="2400">
                <a:solidFill>
                  <a:srgbClr val="000000"/>
                </a:solidFill>
              </a:rPr>
              <a:t>   </a:t>
            </a:r>
            <a:r>
              <a:rPr lang="en-US" altLang="en-US" sz="2400">
                <a:solidFill>
                  <a:srgbClr val="0000FF"/>
                </a:solidFill>
              </a:rPr>
              <a:t>+ Dòng đầu thư: nơi gửi, ngày…tháng…năm…</a:t>
            </a:r>
          </a:p>
          <a:p>
            <a:pPr eaLnBrk="1" fontAlgn="base" hangingPunct="1">
              <a:spcBef>
                <a:spcPct val="0"/>
              </a:spcBef>
              <a:spcAft>
                <a:spcPct val="0"/>
              </a:spcAft>
            </a:pPr>
            <a:r>
              <a:rPr lang="en-US" altLang="en-US" sz="2400">
                <a:solidFill>
                  <a:srgbClr val="0000FF"/>
                </a:solidFill>
              </a:rPr>
              <a:t>   + Lời xưng hô với người nhận thư (Ông, bà, chú, bác…)</a:t>
            </a:r>
          </a:p>
          <a:p>
            <a:pPr eaLnBrk="1" fontAlgn="base" hangingPunct="1">
              <a:spcBef>
                <a:spcPct val="0"/>
              </a:spcBef>
              <a:spcAft>
                <a:spcPct val="0"/>
              </a:spcAft>
            </a:pPr>
            <a:r>
              <a:rPr lang="en-US" altLang="en-US" sz="2400">
                <a:solidFill>
                  <a:srgbClr val="0000FF"/>
                </a:solidFill>
              </a:rPr>
              <a:t>   + Nội dung thư (4-5 dòng): Thăm hỏi, báo tin cho người nhận thư. Lời chúc và hứa hẹn… </a:t>
            </a:r>
          </a:p>
          <a:p>
            <a:pPr eaLnBrk="1" fontAlgn="base" hangingPunct="1">
              <a:spcBef>
                <a:spcPct val="0"/>
              </a:spcBef>
              <a:spcAft>
                <a:spcPct val="0"/>
              </a:spcAft>
            </a:pPr>
            <a:r>
              <a:rPr lang="en-US" altLang="en-US" sz="2400">
                <a:solidFill>
                  <a:srgbClr val="0000FF"/>
                </a:solidFill>
              </a:rPr>
              <a:t>   + Cuối thư: Lời chào, chữ kí và tên.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4876"/>
                                        </p:tgtEl>
                                        <p:attrNameLst>
                                          <p:attrName>style.visibility</p:attrName>
                                        </p:attrNameLst>
                                      </p:cBhvr>
                                      <p:to>
                                        <p:strVal val="visible"/>
                                      </p:to>
                                    </p:set>
                                    <p:animEffect transition="in" filter="blinds(horizontal)">
                                      <p:cBhvr>
                                        <p:cTn id="7" dur="500"/>
                                        <p:tgtEl>
                                          <p:spTgt spid="164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3">
            <a:extLst>
              <a:ext uri="{FF2B5EF4-FFF2-40B4-BE49-F238E27FC236}">
                <a16:creationId xmlns:a16="http://schemas.microsoft.com/office/drawing/2014/main" id="{C771094C-D40C-45B0-BDED-1A30A2639F21}"/>
              </a:ext>
            </a:extLst>
          </p:cNvPr>
          <p:cNvGrpSpPr>
            <a:grpSpLocks/>
          </p:cNvGrpSpPr>
          <p:nvPr/>
        </p:nvGrpSpPr>
        <p:grpSpPr bwMode="auto">
          <a:xfrm>
            <a:off x="1447800" y="0"/>
            <a:ext cx="9220200" cy="6858000"/>
            <a:chOff x="1806" y="15"/>
            <a:chExt cx="9366" cy="15375"/>
          </a:xfrm>
        </p:grpSpPr>
        <p:sp>
          <p:nvSpPr>
            <p:cNvPr id="12294" name="Rectangle 4">
              <a:extLst>
                <a:ext uri="{FF2B5EF4-FFF2-40B4-BE49-F238E27FC236}">
                  <a16:creationId xmlns:a16="http://schemas.microsoft.com/office/drawing/2014/main" id="{16E00998-6210-4411-A28C-4D1D489D26D4}"/>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2295" name="Picture 5" descr="CRNRC091">
              <a:extLst>
                <a:ext uri="{FF2B5EF4-FFF2-40B4-BE49-F238E27FC236}">
                  <a16:creationId xmlns:a16="http://schemas.microsoft.com/office/drawing/2014/main" id="{687FB595-2881-42D4-836F-316B7C404F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6" descr="CRNRC090">
              <a:extLst>
                <a:ext uri="{FF2B5EF4-FFF2-40B4-BE49-F238E27FC236}">
                  <a16:creationId xmlns:a16="http://schemas.microsoft.com/office/drawing/2014/main" id="{7434ECAA-3566-4EC2-8C86-0F57A6F0E8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7" descr="CRNRC089">
              <a:extLst>
                <a:ext uri="{FF2B5EF4-FFF2-40B4-BE49-F238E27FC236}">
                  <a16:creationId xmlns:a16="http://schemas.microsoft.com/office/drawing/2014/main" id="{3EC0E693-6469-47C0-B47A-EEF8692E85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8" descr="CRNRC092">
              <a:extLst>
                <a:ext uri="{FF2B5EF4-FFF2-40B4-BE49-F238E27FC236}">
                  <a16:creationId xmlns:a16="http://schemas.microsoft.com/office/drawing/2014/main" id="{BBA83164-2DBA-4424-AEF7-6C19B03D76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1" name="Text Box 9">
            <a:extLst>
              <a:ext uri="{FF2B5EF4-FFF2-40B4-BE49-F238E27FC236}">
                <a16:creationId xmlns:a16="http://schemas.microsoft.com/office/drawing/2014/main" id="{ABFACF50-C36F-4B57-AE28-9D232E29F084}"/>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72042" name="Text Box 10">
            <a:extLst>
              <a:ext uri="{FF2B5EF4-FFF2-40B4-BE49-F238E27FC236}">
                <a16:creationId xmlns:a16="http://schemas.microsoft.com/office/drawing/2014/main" id="{A7A7C360-7774-4F56-B18B-2F9D09D997A2}"/>
              </a:ext>
            </a:extLst>
          </p:cNvPr>
          <p:cNvSpPr txBox="1">
            <a:spLocks noChangeArrowheads="1"/>
          </p:cNvSpPr>
          <p:nvPr/>
        </p:nvSpPr>
        <p:spPr bwMode="auto">
          <a:xfrm>
            <a:off x="1812926" y="1219200"/>
            <a:ext cx="573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i="1" u="sng">
                <a:solidFill>
                  <a:srgbClr val="FF0000"/>
                </a:solidFill>
              </a:rPr>
              <a:t>Hoạt động 2</a:t>
            </a:r>
            <a:r>
              <a:rPr lang="en-US" altLang="en-US" sz="2400" i="1">
                <a:solidFill>
                  <a:srgbClr val="FF0000"/>
                </a:solidFill>
              </a:rPr>
              <a:t>: Tập ghi trên phong bì thư</a:t>
            </a:r>
            <a:endParaRPr lang="en-US" altLang="en-US" i="1">
              <a:solidFill>
                <a:srgbClr val="FF0000"/>
              </a:solidFill>
            </a:endParaRPr>
          </a:p>
        </p:txBody>
      </p:sp>
      <p:sp>
        <p:nvSpPr>
          <p:cNvPr id="172043" name="Text Box 11">
            <a:extLst>
              <a:ext uri="{FF2B5EF4-FFF2-40B4-BE49-F238E27FC236}">
                <a16:creationId xmlns:a16="http://schemas.microsoft.com/office/drawing/2014/main" id="{6C48D04E-C8B9-4B29-A1F2-420E3CC7AEC5}"/>
              </a:ext>
            </a:extLst>
          </p:cNvPr>
          <p:cNvSpPr txBox="1">
            <a:spLocks noChangeArrowheads="1"/>
          </p:cNvSpPr>
          <p:nvPr/>
        </p:nvSpPr>
        <p:spPr bwMode="auto">
          <a:xfrm>
            <a:off x="1752600" y="1695450"/>
            <a:ext cx="8763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i="1" u="sng">
                <a:solidFill>
                  <a:srgbClr val="CC3300"/>
                </a:solidFill>
              </a:rPr>
              <a:t>Bài 2/83:</a:t>
            </a:r>
            <a:r>
              <a:rPr lang="en-US" altLang="en-US" sz="2400" i="1">
                <a:solidFill>
                  <a:srgbClr val="CC3300"/>
                </a:solidFill>
              </a:rPr>
              <a:t> Tập ghi trên phong bì thư:</a:t>
            </a:r>
          </a:p>
          <a:p>
            <a:pPr eaLnBrk="1" fontAlgn="base" hangingPunct="1">
              <a:spcBef>
                <a:spcPct val="0"/>
              </a:spcBef>
              <a:spcAft>
                <a:spcPct val="0"/>
              </a:spcAft>
            </a:pPr>
            <a:r>
              <a:rPr lang="en-US" altLang="en-US" sz="2400">
                <a:solidFill>
                  <a:srgbClr val="0000FF"/>
                </a:solidFill>
              </a:rPr>
              <a:t>  + Góc bên trái ( phía trên ): ghi họ và tên, địa chỉ của người gửi.</a:t>
            </a:r>
          </a:p>
          <a:p>
            <a:pPr eaLnBrk="1" fontAlgn="base" hangingPunct="1">
              <a:spcBef>
                <a:spcPct val="0"/>
              </a:spcBef>
              <a:spcAft>
                <a:spcPct val="0"/>
              </a:spcAft>
            </a:pPr>
            <a:r>
              <a:rPr lang="en-US" altLang="en-US" sz="2400">
                <a:solidFill>
                  <a:srgbClr val="0000FF"/>
                </a:solidFill>
              </a:rPr>
              <a:t>  + Góc bên phải ( phía dưới ): ghi họ và tên, địa chỉ người nhận.</a:t>
            </a:r>
          </a:p>
          <a:p>
            <a:pPr eaLnBrk="1" fontAlgn="base" hangingPunct="1">
              <a:spcBef>
                <a:spcPct val="0"/>
              </a:spcBef>
              <a:spcAft>
                <a:spcPct val="0"/>
              </a:spcAft>
            </a:pPr>
            <a:r>
              <a:rPr lang="en-US" altLang="en-US" sz="2400">
                <a:solidFill>
                  <a:srgbClr val="0000FF"/>
                </a:solidFill>
              </a:rPr>
              <a:t>  + Góc bên phải ( phía trên ): dành để dán tem trước khi bỏ vào hòm thư.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2042"/>
                                        </p:tgtEl>
                                        <p:attrNameLst>
                                          <p:attrName>style.visibility</p:attrName>
                                        </p:attrNameLst>
                                      </p:cBhvr>
                                      <p:to>
                                        <p:strVal val="visible"/>
                                      </p:to>
                                    </p:set>
                                    <p:animEffect transition="in" filter="blinds(horizontal)">
                                      <p:cBhvr>
                                        <p:cTn id="7" dur="500"/>
                                        <p:tgtEl>
                                          <p:spTgt spid="1720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2043"/>
                                        </p:tgtEl>
                                        <p:attrNameLst>
                                          <p:attrName>style.visibility</p:attrName>
                                        </p:attrNameLst>
                                      </p:cBhvr>
                                      <p:to>
                                        <p:strVal val="visible"/>
                                      </p:to>
                                    </p:set>
                                    <p:animEffect transition="in" filter="box(in)">
                                      <p:cBhvr>
                                        <p:cTn id="12" dur="500"/>
                                        <p:tgtEl>
                                          <p:spTgt spid="172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42" grpId="0"/>
      <p:bldP spid="1720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3">
            <a:extLst>
              <a:ext uri="{FF2B5EF4-FFF2-40B4-BE49-F238E27FC236}">
                <a16:creationId xmlns:a16="http://schemas.microsoft.com/office/drawing/2014/main" id="{6FFC3C3E-C682-44DC-B746-CFBF605721BE}"/>
              </a:ext>
            </a:extLst>
          </p:cNvPr>
          <p:cNvGrpSpPr>
            <a:grpSpLocks/>
          </p:cNvGrpSpPr>
          <p:nvPr/>
        </p:nvGrpSpPr>
        <p:grpSpPr bwMode="auto">
          <a:xfrm>
            <a:off x="1447800" y="0"/>
            <a:ext cx="9220200" cy="6858000"/>
            <a:chOff x="1806" y="15"/>
            <a:chExt cx="9366" cy="15375"/>
          </a:xfrm>
        </p:grpSpPr>
        <p:sp>
          <p:nvSpPr>
            <p:cNvPr id="13324" name="Rectangle 4">
              <a:extLst>
                <a:ext uri="{FF2B5EF4-FFF2-40B4-BE49-F238E27FC236}">
                  <a16:creationId xmlns:a16="http://schemas.microsoft.com/office/drawing/2014/main" id="{C8A34558-8480-4C23-8628-3D67F5C257D3}"/>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3325" name="Picture 5" descr="CRNRC091">
              <a:extLst>
                <a:ext uri="{FF2B5EF4-FFF2-40B4-BE49-F238E27FC236}">
                  <a16:creationId xmlns:a16="http://schemas.microsoft.com/office/drawing/2014/main" id="{F399A844-C31D-411E-BD0B-3357B93682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6" name="Picture 6" descr="CRNRC090">
              <a:extLst>
                <a:ext uri="{FF2B5EF4-FFF2-40B4-BE49-F238E27FC236}">
                  <a16:creationId xmlns:a16="http://schemas.microsoft.com/office/drawing/2014/main" id="{B70CE3CA-47CE-459D-A275-E8F6CB5DF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7" descr="CRNRC089">
              <a:extLst>
                <a:ext uri="{FF2B5EF4-FFF2-40B4-BE49-F238E27FC236}">
                  <a16:creationId xmlns:a16="http://schemas.microsoft.com/office/drawing/2014/main" id="{CEB34D22-C076-4E87-85E3-F27B15BB14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8" name="Picture 8" descr="CRNRC092">
              <a:extLst>
                <a:ext uri="{FF2B5EF4-FFF2-40B4-BE49-F238E27FC236}">
                  <a16:creationId xmlns:a16="http://schemas.microsoft.com/office/drawing/2014/main" id="{757A0070-E1FB-4B67-925F-C787003703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5" name="Text Box 9">
            <a:extLst>
              <a:ext uri="{FF2B5EF4-FFF2-40B4-BE49-F238E27FC236}">
                <a16:creationId xmlns:a16="http://schemas.microsoft.com/office/drawing/2014/main" id="{D21B1C82-C575-41F5-B041-0EF9B5CF02D9}"/>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66922" name="Text Box 10">
            <a:extLst>
              <a:ext uri="{FF2B5EF4-FFF2-40B4-BE49-F238E27FC236}">
                <a16:creationId xmlns:a16="http://schemas.microsoft.com/office/drawing/2014/main" id="{53C270FC-D2B7-4468-8048-36BEE72661B7}"/>
              </a:ext>
            </a:extLst>
          </p:cNvPr>
          <p:cNvSpPr txBox="1">
            <a:spLocks noChangeArrowheads="1"/>
          </p:cNvSpPr>
          <p:nvPr/>
        </p:nvSpPr>
        <p:spPr bwMode="auto">
          <a:xfrm>
            <a:off x="1828801" y="1314450"/>
            <a:ext cx="7601761"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200">
                <a:solidFill>
                  <a:srgbClr val="FF0000"/>
                </a:solidFill>
              </a:rPr>
              <a:t>  + Góc bên trái phía trên của phong bì ghi những gì ? </a:t>
            </a:r>
          </a:p>
          <a:p>
            <a:pPr eaLnBrk="1" fontAlgn="base" hangingPunct="1">
              <a:spcBef>
                <a:spcPct val="0"/>
              </a:spcBef>
              <a:spcAft>
                <a:spcPct val="0"/>
              </a:spcAft>
            </a:pPr>
            <a:endParaRPr lang="en-US" altLang="en-US" sz="2200">
              <a:solidFill>
                <a:srgbClr val="FF0000"/>
              </a:solidFill>
            </a:endParaRPr>
          </a:p>
          <a:p>
            <a:pPr eaLnBrk="1" fontAlgn="base" hangingPunct="1">
              <a:spcBef>
                <a:spcPct val="0"/>
              </a:spcBef>
              <a:spcAft>
                <a:spcPct val="0"/>
              </a:spcAft>
            </a:pPr>
            <a:r>
              <a:rPr lang="en-US" altLang="en-US" sz="2200">
                <a:solidFill>
                  <a:srgbClr val="FF0000"/>
                </a:solidFill>
              </a:rPr>
              <a:t> </a:t>
            </a:r>
          </a:p>
          <a:p>
            <a:pPr eaLnBrk="1" fontAlgn="base" hangingPunct="1">
              <a:spcBef>
                <a:spcPct val="0"/>
              </a:spcBef>
              <a:spcAft>
                <a:spcPct val="0"/>
              </a:spcAft>
            </a:pPr>
            <a:r>
              <a:rPr lang="en-US" altLang="en-US" sz="2200">
                <a:solidFill>
                  <a:srgbClr val="FF0000"/>
                </a:solidFill>
              </a:rPr>
              <a:t>  + Góc bên phải phía dưới của phong bì ghi những gì ?</a:t>
            </a:r>
          </a:p>
          <a:p>
            <a:pPr eaLnBrk="1" fontAlgn="base" hangingPunct="1">
              <a:spcBef>
                <a:spcPct val="0"/>
              </a:spcBef>
              <a:spcAft>
                <a:spcPct val="0"/>
              </a:spcAft>
            </a:pPr>
            <a:endParaRPr lang="en-US" altLang="en-US" sz="2200">
              <a:solidFill>
                <a:srgbClr val="FF0000"/>
              </a:solidFill>
            </a:endParaRPr>
          </a:p>
          <a:p>
            <a:pPr eaLnBrk="1" fontAlgn="base" hangingPunct="1">
              <a:spcBef>
                <a:spcPct val="0"/>
              </a:spcBef>
              <a:spcAft>
                <a:spcPct val="0"/>
              </a:spcAft>
            </a:pPr>
            <a:endParaRPr lang="en-US" altLang="en-US" sz="2200">
              <a:solidFill>
                <a:srgbClr val="FF0000"/>
              </a:solidFill>
            </a:endParaRPr>
          </a:p>
          <a:p>
            <a:pPr eaLnBrk="1" fontAlgn="base" hangingPunct="1">
              <a:spcBef>
                <a:spcPct val="0"/>
              </a:spcBef>
              <a:spcAft>
                <a:spcPct val="0"/>
              </a:spcAft>
            </a:pPr>
            <a:r>
              <a:rPr lang="en-US" altLang="en-US" sz="2200">
                <a:solidFill>
                  <a:srgbClr val="FF0000"/>
                </a:solidFill>
              </a:rPr>
              <a:t>  + Cần ghi địa chỉ của người nhận như thế nào để đến tay </a:t>
            </a:r>
          </a:p>
          <a:p>
            <a:pPr eaLnBrk="1" fontAlgn="base" hangingPunct="1">
              <a:spcBef>
                <a:spcPct val="0"/>
              </a:spcBef>
              <a:spcAft>
                <a:spcPct val="0"/>
              </a:spcAft>
            </a:pPr>
            <a:r>
              <a:rPr lang="en-US" altLang="en-US" sz="2200">
                <a:solidFill>
                  <a:srgbClr val="FF0000"/>
                </a:solidFill>
              </a:rPr>
              <a:t>người nhận ?</a:t>
            </a:r>
          </a:p>
          <a:p>
            <a:pPr eaLnBrk="1" fontAlgn="base" hangingPunct="1">
              <a:spcBef>
                <a:spcPct val="0"/>
              </a:spcBef>
              <a:spcAft>
                <a:spcPct val="0"/>
              </a:spcAft>
            </a:pPr>
            <a:endParaRPr lang="en-US" altLang="en-US" sz="2200">
              <a:solidFill>
                <a:srgbClr val="FF0000"/>
              </a:solidFill>
            </a:endParaRPr>
          </a:p>
          <a:p>
            <a:pPr eaLnBrk="1" fontAlgn="base" hangingPunct="1">
              <a:spcBef>
                <a:spcPct val="0"/>
              </a:spcBef>
              <a:spcAft>
                <a:spcPct val="0"/>
              </a:spcAft>
            </a:pPr>
            <a:endParaRPr lang="en-US" altLang="en-US" sz="2200">
              <a:solidFill>
                <a:srgbClr val="FF0000"/>
              </a:solidFill>
            </a:endParaRPr>
          </a:p>
          <a:p>
            <a:pPr eaLnBrk="1" fontAlgn="base" hangingPunct="1">
              <a:spcBef>
                <a:spcPct val="0"/>
              </a:spcBef>
              <a:spcAft>
                <a:spcPct val="0"/>
              </a:spcAft>
            </a:pPr>
            <a:r>
              <a:rPr lang="en-US" altLang="en-US" sz="2200">
                <a:solidFill>
                  <a:srgbClr val="FF0000"/>
                </a:solidFill>
              </a:rPr>
              <a:t>  </a:t>
            </a:r>
          </a:p>
          <a:p>
            <a:pPr eaLnBrk="1" fontAlgn="base" hangingPunct="1">
              <a:spcBef>
                <a:spcPct val="0"/>
              </a:spcBef>
              <a:spcAft>
                <a:spcPct val="0"/>
              </a:spcAft>
            </a:pPr>
            <a:r>
              <a:rPr lang="en-US" altLang="en-US" sz="2200">
                <a:solidFill>
                  <a:srgbClr val="FF0000"/>
                </a:solidFill>
              </a:rPr>
              <a:t>  + Chúng ta dán tem ở đâu ?</a:t>
            </a:r>
          </a:p>
          <a:p>
            <a:pPr eaLnBrk="1" fontAlgn="base" hangingPunct="1">
              <a:spcBef>
                <a:spcPct val="0"/>
              </a:spcBef>
              <a:spcAft>
                <a:spcPct val="0"/>
              </a:spcAft>
            </a:pPr>
            <a:endParaRPr lang="en-US" altLang="en-US" sz="2200">
              <a:solidFill>
                <a:srgbClr val="FF0000"/>
              </a:solidFill>
            </a:endParaRPr>
          </a:p>
        </p:txBody>
      </p:sp>
      <p:sp>
        <p:nvSpPr>
          <p:cNvPr id="13317" name="Text Box 11">
            <a:extLst>
              <a:ext uri="{FF2B5EF4-FFF2-40B4-BE49-F238E27FC236}">
                <a16:creationId xmlns:a16="http://schemas.microsoft.com/office/drawing/2014/main" id="{99D2A846-D4D6-43BB-AE93-10CAB4909251}"/>
              </a:ext>
            </a:extLst>
          </p:cNvPr>
          <p:cNvSpPr txBox="1">
            <a:spLocks noChangeArrowheads="1"/>
          </p:cNvSpPr>
          <p:nvPr/>
        </p:nvSpPr>
        <p:spPr bwMode="auto">
          <a:xfrm>
            <a:off x="1812926" y="609600"/>
            <a:ext cx="5445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i="1" u="sng">
                <a:solidFill>
                  <a:srgbClr val="FF0000"/>
                </a:solidFill>
              </a:rPr>
              <a:t>Hoạt động 2</a:t>
            </a:r>
            <a:r>
              <a:rPr lang="en-US" altLang="en-US" sz="2400" i="1">
                <a:solidFill>
                  <a:srgbClr val="FF0000"/>
                </a:solidFill>
              </a:rPr>
              <a:t>: Tập ghi trên phong bì thư</a:t>
            </a:r>
            <a:endParaRPr lang="en-US" altLang="en-US" i="1">
              <a:solidFill>
                <a:srgbClr val="FF0000"/>
              </a:solidFill>
            </a:endParaRPr>
          </a:p>
        </p:txBody>
      </p:sp>
      <p:sp>
        <p:nvSpPr>
          <p:cNvPr id="13318" name="Text Box 12">
            <a:extLst>
              <a:ext uri="{FF2B5EF4-FFF2-40B4-BE49-F238E27FC236}">
                <a16:creationId xmlns:a16="http://schemas.microsoft.com/office/drawing/2014/main" id="{867C5E03-069B-43E2-AEB0-6CAC445D25B5}"/>
              </a:ext>
            </a:extLst>
          </p:cNvPr>
          <p:cNvSpPr txBox="1">
            <a:spLocks noChangeArrowheads="1"/>
          </p:cNvSpPr>
          <p:nvPr/>
        </p:nvSpPr>
        <p:spPr bwMode="auto">
          <a:xfrm>
            <a:off x="6723064" y="5257801"/>
            <a:ext cx="35639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b="1">
                <a:solidFill>
                  <a:srgbClr val="FF0000"/>
                </a:solidFill>
              </a:rPr>
              <a:t>Thảo luận nhóm đôi</a:t>
            </a:r>
          </a:p>
        </p:txBody>
      </p:sp>
      <p:sp>
        <p:nvSpPr>
          <p:cNvPr id="13319" name="Oval 13">
            <a:extLst>
              <a:ext uri="{FF2B5EF4-FFF2-40B4-BE49-F238E27FC236}">
                <a16:creationId xmlns:a16="http://schemas.microsoft.com/office/drawing/2014/main" id="{EDF05DBE-003F-4B39-A4F8-ECB5A14C1A59}"/>
              </a:ext>
            </a:extLst>
          </p:cNvPr>
          <p:cNvSpPr>
            <a:spLocks noChangeArrowheads="1"/>
          </p:cNvSpPr>
          <p:nvPr/>
        </p:nvSpPr>
        <p:spPr bwMode="auto">
          <a:xfrm>
            <a:off x="6477000" y="5105400"/>
            <a:ext cx="40386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sp>
        <p:nvSpPr>
          <p:cNvPr id="166927" name="Text Box 15">
            <a:extLst>
              <a:ext uri="{FF2B5EF4-FFF2-40B4-BE49-F238E27FC236}">
                <a16:creationId xmlns:a16="http://schemas.microsoft.com/office/drawing/2014/main" id="{49D2AB19-7CC5-45FC-A3FC-7CEAA5EB5B4B}"/>
              </a:ext>
            </a:extLst>
          </p:cNvPr>
          <p:cNvSpPr txBox="1">
            <a:spLocks noChangeArrowheads="1"/>
          </p:cNvSpPr>
          <p:nvPr/>
        </p:nvSpPr>
        <p:spPr bwMode="auto">
          <a:xfrm>
            <a:off x="1676400" y="1797050"/>
            <a:ext cx="86106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100">
                <a:solidFill>
                  <a:srgbClr val="0000FF"/>
                </a:solidFill>
              </a:rPr>
              <a:t>    Góc bên trái phía trên của phong bì ghi họ, tên, địa chỉ người gửi.</a:t>
            </a:r>
          </a:p>
        </p:txBody>
      </p:sp>
      <p:sp>
        <p:nvSpPr>
          <p:cNvPr id="166928" name="Text Box 16">
            <a:extLst>
              <a:ext uri="{FF2B5EF4-FFF2-40B4-BE49-F238E27FC236}">
                <a16:creationId xmlns:a16="http://schemas.microsoft.com/office/drawing/2014/main" id="{9EC46A1B-5604-43C0-9176-90F1B7045F6D}"/>
              </a:ext>
            </a:extLst>
          </p:cNvPr>
          <p:cNvSpPr txBox="1">
            <a:spLocks noChangeArrowheads="1"/>
          </p:cNvSpPr>
          <p:nvPr/>
        </p:nvSpPr>
        <p:spPr bwMode="auto">
          <a:xfrm>
            <a:off x="1752600" y="2767013"/>
            <a:ext cx="86106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100">
                <a:solidFill>
                  <a:srgbClr val="0000FF"/>
                </a:solidFill>
              </a:rPr>
              <a:t>   Góc bên phải phía dưới của phong bì ghi họ, tên, địa chỉ người nhận.</a:t>
            </a:r>
          </a:p>
        </p:txBody>
      </p:sp>
      <p:sp>
        <p:nvSpPr>
          <p:cNvPr id="166929" name="Text Box 17">
            <a:extLst>
              <a:ext uri="{FF2B5EF4-FFF2-40B4-BE49-F238E27FC236}">
                <a16:creationId xmlns:a16="http://schemas.microsoft.com/office/drawing/2014/main" id="{A5A73D37-F605-48C4-B6EE-BF59A5D76135}"/>
              </a:ext>
            </a:extLst>
          </p:cNvPr>
          <p:cNvSpPr txBox="1">
            <a:spLocks noChangeArrowheads="1"/>
          </p:cNvSpPr>
          <p:nvPr/>
        </p:nvSpPr>
        <p:spPr bwMode="auto">
          <a:xfrm>
            <a:off x="1600200" y="3962400"/>
            <a:ext cx="88392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100">
                <a:solidFill>
                  <a:srgbClr val="0000FF"/>
                </a:solidFill>
              </a:rPr>
              <a:t>     Ghi địa chỉ của người nhận phải ghi đầy đủ họ tên, số nhà, đường phố, phường, quận, thành phố( tỉnh ) hoặc xóm, thôn( làng, ấp ), xã, huyện, tỉnh. </a:t>
            </a:r>
          </a:p>
        </p:txBody>
      </p:sp>
      <p:sp>
        <p:nvSpPr>
          <p:cNvPr id="166930" name="Text Box 18">
            <a:extLst>
              <a:ext uri="{FF2B5EF4-FFF2-40B4-BE49-F238E27FC236}">
                <a16:creationId xmlns:a16="http://schemas.microsoft.com/office/drawing/2014/main" id="{C4D0F417-FFCC-4AF1-9307-31FD2CFCD335}"/>
              </a:ext>
            </a:extLst>
          </p:cNvPr>
          <p:cNvSpPr txBox="1">
            <a:spLocks noChangeArrowheads="1"/>
          </p:cNvSpPr>
          <p:nvPr/>
        </p:nvSpPr>
        <p:spPr bwMode="auto">
          <a:xfrm>
            <a:off x="1965326" y="5346700"/>
            <a:ext cx="438626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100">
                <a:solidFill>
                  <a:srgbClr val="000000"/>
                </a:solidFill>
              </a:rPr>
              <a:t> </a:t>
            </a:r>
            <a:r>
              <a:rPr lang="en-US" altLang="en-US" sz="2100">
                <a:solidFill>
                  <a:srgbClr val="0000FF"/>
                </a:solidFill>
              </a:rPr>
              <a:t>Dán tem ở góc bên phải, phía trên.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6922"/>
                                        </p:tgtEl>
                                        <p:attrNameLst>
                                          <p:attrName>style.visibility</p:attrName>
                                        </p:attrNameLst>
                                      </p:cBhvr>
                                      <p:to>
                                        <p:strVal val="visible"/>
                                      </p:to>
                                    </p:set>
                                    <p:animEffect transition="in" filter="blinds(horizontal)">
                                      <p:cBhvr>
                                        <p:cTn id="7" dur="500"/>
                                        <p:tgtEl>
                                          <p:spTgt spid="1669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6927"/>
                                        </p:tgtEl>
                                        <p:attrNameLst>
                                          <p:attrName>style.visibility</p:attrName>
                                        </p:attrNameLst>
                                      </p:cBhvr>
                                      <p:to>
                                        <p:strVal val="visible"/>
                                      </p:to>
                                    </p:set>
                                    <p:animEffect transition="in" filter="box(in)">
                                      <p:cBhvr>
                                        <p:cTn id="12" dur="500"/>
                                        <p:tgtEl>
                                          <p:spTgt spid="1669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6928"/>
                                        </p:tgtEl>
                                        <p:attrNameLst>
                                          <p:attrName>style.visibility</p:attrName>
                                        </p:attrNameLst>
                                      </p:cBhvr>
                                      <p:to>
                                        <p:strVal val="visible"/>
                                      </p:to>
                                    </p:set>
                                    <p:animEffect transition="in" filter="checkerboard(across)">
                                      <p:cBhvr>
                                        <p:cTn id="17" dur="500"/>
                                        <p:tgtEl>
                                          <p:spTgt spid="1669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66929"/>
                                        </p:tgtEl>
                                        <p:attrNameLst>
                                          <p:attrName>style.visibility</p:attrName>
                                        </p:attrNameLst>
                                      </p:cBhvr>
                                      <p:to>
                                        <p:strVal val="visible"/>
                                      </p:to>
                                    </p:set>
                                    <p:animEffect transition="in" filter="diamond(in)">
                                      <p:cBhvr>
                                        <p:cTn id="22" dur="2000"/>
                                        <p:tgtEl>
                                          <p:spTgt spid="1669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6930"/>
                                        </p:tgtEl>
                                        <p:attrNameLst>
                                          <p:attrName>style.visibility</p:attrName>
                                        </p:attrNameLst>
                                      </p:cBhvr>
                                      <p:to>
                                        <p:strVal val="visible"/>
                                      </p:to>
                                    </p:set>
                                    <p:anim calcmode="lin" valueType="num">
                                      <p:cBhvr additive="base">
                                        <p:cTn id="27" dur="500" fill="hold"/>
                                        <p:tgtEl>
                                          <p:spTgt spid="166930"/>
                                        </p:tgtEl>
                                        <p:attrNameLst>
                                          <p:attrName>ppt_x</p:attrName>
                                        </p:attrNameLst>
                                      </p:cBhvr>
                                      <p:tavLst>
                                        <p:tav tm="0">
                                          <p:val>
                                            <p:strVal val="#ppt_x"/>
                                          </p:val>
                                        </p:tav>
                                        <p:tav tm="100000">
                                          <p:val>
                                            <p:strVal val="#ppt_x"/>
                                          </p:val>
                                        </p:tav>
                                      </p:tavLst>
                                    </p:anim>
                                    <p:anim calcmode="lin" valueType="num">
                                      <p:cBhvr additive="base">
                                        <p:cTn id="28" dur="500" fill="hold"/>
                                        <p:tgtEl>
                                          <p:spTgt spid="1669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22" grpId="0"/>
      <p:bldP spid="166927" grpId="0"/>
      <p:bldP spid="166928" grpId="0"/>
      <p:bldP spid="166929" grpId="0"/>
      <p:bldP spid="1669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3">
            <a:extLst>
              <a:ext uri="{FF2B5EF4-FFF2-40B4-BE49-F238E27FC236}">
                <a16:creationId xmlns:a16="http://schemas.microsoft.com/office/drawing/2014/main" id="{BD76472C-7FA1-41A1-AAFB-E69EE1CF3595}"/>
              </a:ext>
            </a:extLst>
          </p:cNvPr>
          <p:cNvGrpSpPr>
            <a:grpSpLocks/>
          </p:cNvGrpSpPr>
          <p:nvPr/>
        </p:nvGrpSpPr>
        <p:grpSpPr bwMode="auto">
          <a:xfrm>
            <a:off x="1447800" y="0"/>
            <a:ext cx="9220200" cy="6858000"/>
            <a:chOff x="1806" y="15"/>
            <a:chExt cx="9366" cy="15375"/>
          </a:xfrm>
        </p:grpSpPr>
        <p:sp>
          <p:nvSpPr>
            <p:cNvPr id="14345" name="Rectangle 4">
              <a:extLst>
                <a:ext uri="{FF2B5EF4-FFF2-40B4-BE49-F238E27FC236}">
                  <a16:creationId xmlns:a16="http://schemas.microsoft.com/office/drawing/2014/main" id="{753CC5CF-40B6-4D9C-BF83-3F8523B14A1F}"/>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4346" name="Picture 5" descr="CRNRC091">
              <a:extLst>
                <a:ext uri="{FF2B5EF4-FFF2-40B4-BE49-F238E27FC236}">
                  <a16:creationId xmlns:a16="http://schemas.microsoft.com/office/drawing/2014/main" id="{9BB4C3B4-430C-473F-B376-F26338FB86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6" descr="CRNRC090">
              <a:extLst>
                <a:ext uri="{FF2B5EF4-FFF2-40B4-BE49-F238E27FC236}">
                  <a16:creationId xmlns:a16="http://schemas.microsoft.com/office/drawing/2014/main" id="{7E11D058-DBE7-418C-8124-B6A67021C5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7" descr="CRNRC089">
              <a:extLst>
                <a:ext uri="{FF2B5EF4-FFF2-40B4-BE49-F238E27FC236}">
                  <a16:creationId xmlns:a16="http://schemas.microsoft.com/office/drawing/2014/main" id="{F52DFC77-A48B-4FC3-99A3-22E00B6AB33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8" descr="CRNRC092">
              <a:extLst>
                <a:ext uri="{FF2B5EF4-FFF2-40B4-BE49-F238E27FC236}">
                  <a16:creationId xmlns:a16="http://schemas.microsoft.com/office/drawing/2014/main" id="{C7A5627E-7230-468E-851F-3B7CC7940A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39" name="Text Box 9">
            <a:extLst>
              <a:ext uri="{FF2B5EF4-FFF2-40B4-BE49-F238E27FC236}">
                <a16:creationId xmlns:a16="http://schemas.microsoft.com/office/drawing/2014/main" id="{99E33AA0-6EA1-445E-9E2C-6DDE629705EE}"/>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4340" name="Text Box 10">
            <a:extLst>
              <a:ext uri="{FF2B5EF4-FFF2-40B4-BE49-F238E27FC236}">
                <a16:creationId xmlns:a16="http://schemas.microsoft.com/office/drawing/2014/main" id="{7A2F7A54-1900-4B15-88A8-F5DFD8AEEDC1}"/>
              </a:ext>
            </a:extLst>
          </p:cNvPr>
          <p:cNvSpPr txBox="1">
            <a:spLocks noChangeArrowheads="1"/>
          </p:cNvSpPr>
          <p:nvPr/>
        </p:nvSpPr>
        <p:spPr bwMode="auto">
          <a:xfrm>
            <a:off x="1600200" y="1563688"/>
            <a:ext cx="88392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a:p>
            <a:pPr eaLnBrk="1" fontAlgn="base" hangingPunct="1">
              <a:spcBef>
                <a:spcPct val="0"/>
              </a:spcBef>
              <a:spcAft>
                <a:spcPct val="0"/>
              </a:spcAft>
            </a:pPr>
            <a:endParaRPr lang="en-US" altLang="en-US" sz="2400">
              <a:solidFill>
                <a:srgbClr val="000000"/>
              </a:solidFill>
            </a:endParaRPr>
          </a:p>
        </p:txBody>
      </p:sp>
      <p:sp>
        <p:nvSpPr>
          <p:cNvPr id="14341" name="Text Box 11">
            <a:extLst>
              <a:ext uri="{FF2B5EF4-FFF2-40B4-BE49-F238E27FC236}">
                <a16:creationId xmlns:a16="http://schemas.microsoft.com/office/drawing/2014/main" id="{C2E7E20A-44BE-452F-8969-963373A664F7}"/>
              </a:ext>
            </a:extLst>
          </p:cNvPr>
          <p:cNvSpPr txBox="1">
            <a:spLocks noChangeArrowheads="1"/>
          </p:cNvSpPr>
          <p:nvPr/>
        </p:nvSpPr>
        <p:spPr bwMode="auto">
          <a:xfrm>
            <a:off x="1812926" y="1143001"/>
            <a:ext cx="54975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i="1" u="sng">
                <a:solidFill>
                  <a:srgbClr val="FF0000"/>
                </a:solidFill>
              </a:rPr>
              <a:t>Hoạt động 2</a:t>
            </a:r>
            <a:r>
              <a:rPr lang="en-US" altLang="en-US" sz="2400" i="1">
                <a:solidFill>
                  <a:srgbClr val="FF0000"/>
                </a:solidFill>
              </a:rPr>
              <a:t>: Tập ghi trên phong bì thư</a:t>
            </a:r>
            <a:endParaRPr lang="en-US" altLang="en-US" i="1">
              <a:solidFill>
                <a:srgbClr val="FF0000"/>
              </a:solidFill>
            </a:endParaRPr>
          </a:p>
        </p:txBody>
      </p:sp>
      <p:sp>
        <p:nvSpPr>
          <p:cNvPr id="14342" name="Text Box 12">
            <a:extLst>
              <a:ext uri="{FF2B5EF4-FFF2-40B4-BE49-F238E27FC236}">
                <a16:creationId xmlns:a16="http://schemas.microsoft.com/office/drawing/2014/main" id="{24EA696D-F595-4799-807A-BF72BF7C86C8}"/>
              </a:ext>
            </a:extLst>
          </p:cNvPr>
          <p:cNvSpPr txBox="1">
            <a:spLocks noChangeArrowheads="1"/>
          </p:cNvSpPr>
          <p:nvPr/>
        </p:nvSpPr>
        <p:spPr bwMode="auto">
          <a:xfrm>
            <a:off x="3810000" y="2209801"/>
            <a:ext cx="5029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b="1">
                <a:solidFill>
                  <a:srgbClr val="0000FF"/>
                </a:solidFill>
              </a:rPr>
              <a:t>Thực hành viết phong bì thư</a:t>
            </a:r>
          </a:p>
        </p:txBody>
      </p:sp>
      <p:sp>
        <p:nvSpPr>
          <p:cNvPr id="14343" name="Oval 13">
            <a:extLst>
              <a:ext uri="{FF2B5EF4-FFF2-40B4-BE49-F238E27FC236}">
                <a16:creationId xmlns:a16="http://schemas.microsoft.com/office/drawing/2014/main" id="{8DFC0069-8929-496F-AE11-1271AE73C6C2}"/>
              </a:ext>
            </a:extLst>
          </p:cNvPr>
          <p:cNvSpPr>
            <a:spLocks noChangeArrowheads="1"/>
          </p:cNvSpPr>
          <p:nvPr/>
        </p:nvSpPr>
        <p:spPr bwMode="auto">
          <a:xfrm>
            <a:off x="3657600" y="1676400"/>
            <a:ext cx="5334000" cy="15240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vi-VN" altLang="en-US">
              <a:solidFill>
                <a:srgbClr val="000000"/>
              </a:solidFill>
            </a:endParaRPr>
          </a:p>
        </p:txBody>
      </p:sp>
      <p:pic>
        <p:nvPicPr>
          <p:cNvPr id="14344" name="Picture 15" descr="1">
            <a:extLst>
              <a:ext uri="{FF2B5EF4-FFF2-40B4-BE49-F238E27FC236}">
                <a16:creationId xmlns:a16="http://schemas.microsoft.com/office/drawing/2014/main" id="{86F1FFEB-0E4D-40D8-BB87-6DEF214D70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3352800"/>
            <a:ext cx="5410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3">
            <a:extLst>
              <a:ext uri="{FF2B5EF4-FFF2-40B4-BE49-F238E27FC236}">
                <a16:creationId xmlns:a16="http://schemas.microsoft.com/office/drawing/2014/main" id="{B7DA8446-0A98-432B-96D8-B5F9472F198B}"/>
              </a:ext>
            </a:extLst>
          </p:cNvPr>
          <p:cNvGrpSpPr>
            <a:grpSpLocks/>
          </p:cNvGrpSpPr>
          <p:nvPr/>
        </p:nvGrpSpPr>
        <p:grpSpPr bwMode="auto">
          <a:xfrm>
            <a:off x="1447800" y="0"/>
            <a:ext cx="9220200" cy="6858000"/>
            <a:chOff x="1806" y="15"/>
            <a:chExt cx="9366" cy="15375"/>
          </a:xfrm>
        </p:grpSpPr>
        <p:sp>
          <p:nvSpPr>
            <p:cNvPr id="15367" name="Rectangle 4">
              <a:extLst>
                <a:ext uri="{FF2B5EF4-FFF2-40B4-BE49-F238E27FC236}">
                  <a16:creationId xmlns:a16="http://schemas.microsoft.com/office/drawing/2014/main" id="{9CAA25BE-42B1-460D-942B-CB46F805A802}"/>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5368" name="Picture 5" descr="CRNRC091">
              <a:extLst>
                <a:ext uri="{FF2B5EF4-FFF2-40B4-BE49-F238E27FC236}">
                  <a16:creationId xmlns:a16="http://schemas.microsoft.com/office/drawing/2014/main" id="{C345A6C8-107D-42AB-9FB0-C61833B207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6" descr="CRNRC090">
              <a:extLst>
                <a:ext uri="{FF2B5EF4-FFF2-40B4-BE49-F238E27FC236}">
                  <a16:creationId xmlns:a16="http://schemas.microsoft.com/office/drawing/2014/main" id="{3F1B9A99-28AA-4571-9F11-6B8A2330BF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7" descr="CRNRC089">
              <a:extLst>
                <a:ext uri="{FF2B5EF4-FFF2-40B4-BE49-F238E27FC236}">
                  <a16:creationId xmlns:a16="http://schemas.microsoft.com/office/drawing/2014/main" id="{0660B19C-3CB4-4118-B200-3F5AE918D4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8" descr="CRNRC092">
              <a:extLst>
                <a:ext uri="{FF2B5EF4-FFF2-40B4-BE49-F238E27FC236}">
                  <a16:creationId xmlns:a16="http://schemas.microsoft.com/office/drawing/2014/main" id="{6C50E043-6943-4081-9106-3A5385A8C18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63" name="Text Box 9">
            <a:extLst>
              <a:ext uri="{FF2B5EF4-FFF2-40B4-BE49-F238E27FC236}">
                <a16:creationId xmlns:a16="http://schemas.microsoft.com/office/drawing/2014/main" id="{9E2B2214-FB2E-4F1E-92CA-86C39380E476}"/>
              </a:ext>
            </a:extLst>
          </p:cNvPr>
          <p:cNvSpPr txBox="1">
            <a:spLocks noChangeArrowheads="1"/>
          </p:cNvSpPr>
          <p:nvPr/>
        </p:nvSpPr>
        <p:spPr bwMode="auto">
          <a:xfrm>
            <a:off x="1676400" y="1635126"/>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5364" name="Text Box 10">
            <a:extLst>
              <a:ext uri="{FF2B5EF4-FFF2-40B4-BE49-F238E27FC236}">
                <a16:creationId xmlns:a16="http://schemas.microsoft.com/office/drawing/2014/main" id="{4D5DBF1B-D627-44D7-887F-E624735CFFEA}"/>
              </a:ext>
            </a:extLst>
          </p:cNvPr>
          <p:cNvSpPr txBox="1">
            <a:spLocks noChangeArrowheads="1"/>
          </p:cNvSpPr>
          <p:nvPr/>
        </p:nvSpPr>
        <p:spPr bwMode="auto">
          <a:xfrm>
            <a:off x="4276726" y="1295401"/>
            <a:ext cx="3446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a:solidFill>
                  <a:srgbClr val="0000FF"/>
                </a:solidFill>
              </a:rPr>
              <a:t> </a:t>
            </a:r>
            <a:r>
              <a:rPr lang="en-US" altLang="en-US" sz="2800" b="1" u="sng">
                <a:solidFill>
                  <a:srgbClr val="0000FF"/>
                </a:solidFill>
              </a:rPr>
              <a:t>Củng cố - Dặn dò</a:t>
            </a:r>
            <a:r>
              <a:rPr lang="en-US" altLang="en-US" sz="2800" b="1">
                <a:solidFill>
                  <a:srgbClr val="0000FF"/>
                </a:solidFill>
              </a:rPr>
              <a:t> :</a:t>
            </a:r>
          </a:p>
        </p:txBody>
      </p:sp>
      <p:sp>
        <p:nvSpPr>
          <p:cNvPr id="150539" name="Text Box 11">
            <a:extLst>
              <a:ext uri="{FF2B5EF4-FFF2-40B4-BE49-F238E27FC236}">
                <a16:creationId xmlns:a16="http://schemas.microsoft.com/office/drawing/2014/main" id="{543530DE-CACC-46C9-A93A-DFDFD995AB3F}"/>
              </a:ext>
            </a:extLst>
          </p:cNvPr>
          <p:cNvSpPr txBox="1">
            <a:spLocks noChangeArrowheads="1"/>
          </p:cNvSpPr>
          <p:nvPr/>
        </p:nvSpPr>
        <p:spPr bwMode="auto">
          <a:xfrm>
            <a:off x="2133600" y="1981200"/>
            <a:ext cx="8001000" cy="445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buFontTx/>
              <a:buChar char="-"/>
            </a:pPr>
            <a:r>
              <a:rPr lang="en-US" altLang="en-US" sz="2600">
                <a:solidFill>
                  <a:srgbClr val="0000FF"/>
                </a:solidFill>
              </a:rPr>
              <a:t> Xếp lá thư và bỏ vào phong bì thư.</a:t>
            </a:r>
          </a:p>
          <a:p>
            <a:pPr eaLnBrk="1" fontAlgn="base" hangingPunct="1">
              <a:spcBef>
                <a:spcPct val="0"/>
              </a:spcBef>
              <a:spcAft>
                <a:spcPct val="0"/>
              </a:spcAft>
              <a:buFontTx/>
              <a:buChar char="-"/>
            </a:pPr>
            <a:r>
              <a:rPr lang="en-US" altLang="en-US" sz="2600">
                <a:solidFill>
                  <a:srgbClr val="0000FF"/>
                </a:solidFill>
              </a:rPr>
              <a:t> Nêu cách viết một bức thư.</a:t>
            </a:r>
          </a:p>
          <a:p>
            <a:pPr eaLnBrk="1" fontAlgn="base" hangingPunct="1">
              <a:spcBef>
                <a:spcPct val="0"/>
              </a:spcBef>
              <a:spcAft>
                <a:spcPct val="0"/>
              </a:spcAft>
            </a:pPr>
            <a:r>
              <a:rPr lang="en-US" altLang="en-US" sz="2600">
                <a:solidFill>
                  <a:srgbClr val="FF0000"/>
                </a:solidFill>
              </a:rPr>
              <a:t>* Viết một bức thư cần ghi đầy đủ:</a:t>
            </a:r>
            <a:r>
              <a:rPr lang="en-US" altLang="en-US" sz="2600">
                <a:solidFill>
                  <a:srgbClr val="0000FF"/>
                </a:solidFill>
              </a:rPr>
              <a:t> </a:t>
            </a:r>
          </a:p>
          <a:p>
            <a:pPr eaLnBrk="1" fontAlgn="base" hangingPunct="1">
              <a:spcBef>
                <a:spcPct val="0"/>
              </a:spcBef>
              <a:spcAft>
                <a:spcPct val="0"/>
              </a:spcAft>
            </a:pPr>
            <a:r>
              <a:rPr lang="en-US" altLang="en-US" sz="2600">
                <a:solidFill>
                  <a:srgbClr val="0000FF"/>
                </a:solidFill>
              </a:rPr>
              <a:t>+ Nơi gửi, ngày … tháng … năm …</a:t>
            </a:r>
          </a:p>
          <a:p>
            <a:pPr eaLnBrk="1" fontAlgn="base" hangingPunct="1">
              <a:spcBef>
                <a:spcPct val="0"/>
              </a:spcBef>
              <a:spcAft>
                <a:spcPct val="0"/>
              </a:spcAft>
            </a:pPr>
            <a:r>
              <a:rPr lang="en-US" altLang="en-US" sz="2600">
                <a:solidFill>
                  <a:srgbClr val="0000FF"/>
                </a:solidFill>
              </a:rPr>
              <a:t>+ Ghi lời xưng hô với người nhận thư</a:t>
            </a:r>
          </a:p>
          <a:p>
            <a:pPr eaLnBrk="1" fontAlgn="base" hangingPunct="1">
              <a:spcBef>
                <a:spcPct val="0"/>
              </a:spcBef>
              <a:spcAft>
                <a:spcPct val="0"/>
              </a:spcAft>
            </a:pPr>
            <a:r>
              <a:rPr lang="en-US" altLang="en-US" sz="2600">
                <a:solidFill>
                  <a:srgbClr val="0000FF"/>
                </a:solidFill>
              </a:rPr>
              <a:t>+ Thăm hỏi sức khỏe, kể lại kỉ niệm, báo tin.</a:t>
            </a:r>
          </a:p>
          <a:p>
            <a:pPr eaLnBrk="1" fontAlgn="base" hangingPunct="1">
              <a:spcBef>
                <a:spcPct val="0"/>
              </a:spcBef>
              <a:spcAft>
                <a:spcPct val="0"/>
              </a:spcAft>
            </a:pPr>
            <a:r>
              <a:rPr lang="en-US" altLang="en-US" sz="2600">
                <a:solidFill>
                  <a:srgbClr val="0000FF"/>
                </a:solidFill>
              </a:rPr>
              <a:t>+ Lời chúc, hứa hẹn.</a:t>
            </a:r>
          </a:p>
          <a:p>
            <a:pPr eaLnBrk="1" fontAlgn="base" hangingPunct="1">
              <a:spcBef>
                <a:spcPct val="0"/>
              </a:spcBef>
              <a:spcAft>
                <a:spcPct val="0"/>
              </a:spcAft>
            </a:pPr>
            <a:r>
              <a:rPr lang="en-US" altLang="en-US" sz="2600">
                <a:solidFill>
                  <a:srgbClr val="0000FF"/>
                </a:solidFill>
              </a:rPr>
              <a:t>+ Cuối thư ghi lời chào, chữ ký và ký tên.</a:t>
            </a:r>
          </a:p>
          <a:p>
            <a:pPr eaLnBrk="1" fontAlgn="base" hangingPunct="1">
              <a:spcBef>
                <a:spcPct val="0"/>
              </a:spcBef>
              <a:spcAft>
                <a:spcPct val="0"/>
              </a:spcAft>
              <a:buFontTx/>
              <a:buChar char="-"/>
            </a:pPr>
            <a:r>
              <a:rPr lang="en-US" altLang="en-US" sz="2600">
                <a:solidFill>
                  <a:srgbClr val="0000FF"/>
                </a:solidFill>
              </a:rPr>
              <a:t> Xem trước bài : Nói về quê hương</a:t>
            </a:r>
          </a:p>
          <a:p>
            <a:pPr eaLnBrk="1" fontAlgn="base" hangingPunct="1">
              <a:spcBef>
                <a:spcPct val="0"/>
              </a:spcBef>
              <a:spcAft>
                <a:spcPct val="0"/>
              </a:spcAft>
            </a:pPr>
            <a:r>
              <a:rPr lang="en-US" altLang="en-US" sz="2600">
                <a:solidFill>
                  <a:srgbClr val="0000FF"/>
                </a:solidFill>
              </a:rPr>
              <a:t>  + HSKG : Tập nói về quê hương theo gợi ý SGK/92</a:t>
            </a:r>
          </a:p>
          <a:p>
            <a:pPr eaLnBrk="1" fontAlgn="base" hangingPunct="1">
              <a:spcBef>
                <a:spcPct val="0"/>
              </a:spcBef>
              <a:spcAft>
                <a:spcPct val="0"/>
              </a:spcAft>
            </a:pPr>
            <a:r>
              <a:rPr lang="en-US" altLang="en-US" sz="2600">
                <a:solidFill>
                  <a:srgbClr val="0000FF"/>
                </a:solidFill>
              </a:rPr>
              <a:t>  + HSKK : Đọc gợi ý SGK/92.</a:t>
            </a:r>
          </a:p>
        </p:txBody>
      </p:sp>
      <p:sp>
        <p:nvSpPr>
          <p:cNvPr id="15366" name="Text Box 14">
            <a:extLst>
              <a:ext uri="{FF2B5EF4-FFF2-40B4-BE49-F238E27FC236}">
                <a16:creationId xmlns:a16="http://schemas.microsoft.com/office/drawing/2014/main" id="{37648B60-4A9D-4512-A06E-6BC6DF297715}"/>
              </a:ext>
            </a:extLst>
          </p:cNvPr>
          <p:cNvSpPr txBox="1">
            <a:spLocks noChangeArrowheads="1"/>
          </p:cNvSpPr>
          <p:nvPr/>
        </p:nvSpPr>
        <p:spPr bwMode="auto">
          <a:xfrm>
            <a:off x="3952876" y="257176"/>
            <a:ext cx="466566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600">
                <a:solidFill>
                  <a:srgbClr val="FF0000"/>
                </a:solidFill>
              </a:rPr>
              <a:t>Tập làm văn </a:t>
            </a:r>
          </a:p>
          <a:p>
            <a:pPr algn="ctr" eaLnBrk="1" fontAlgn="base" hangingPunct="1">
              <a:spcBef>
                <a:spcPct val="0"/>
              </a:spcBef>
              <a:spcAft>
                <a:spcPct val="0"/>
              </a:spcAft>
            </a:pPr>
            <a:r>
              <a:rPr lang="en-US" altLang="en-US" sz="2600" b="1">
                <a:solidFill>
                  <a:srgbClr val="FF0000"/>
                </a:solidFill>
              </a:rPr>
              <a:t>Tập viết thư và phong bì thư</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0539">
                                            <p:txEl>
                                              <p:pRg st="0" end="0"/>
                                            </p:txEl>
                                          </p:spTgt>
                                        </p:tgtEl>
                                        <p:attrNameLst>
                                          <p:attrName>style.visibility</p:attrName>
                                        </p:attrNameLst>
                                      </p:cBhvr>
                                      <p:to>
                                        <p:strVal val="visible"/>
                                      </p:to>
                                    </p:set>
                                    <p:animEffect transition="in" filter="blinds(horizontal)">
                                      <p:cBhvr>
                                        <p:cTn id="7" dur="500"/>
                                        <p:tgtEl>
                                          <p:spTgt spid="1505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50539">
                                            <p:txEl>
                                              <p:pRg st="1" end="1"/>
                                            </p:txEl>
                                          </p:spTgt>
                                        </p:tgtEl>
                                        <p:attrNameLst>
                                          <p:attrName>style.visibility</p:attrName>
                                        </p:attrNameLst>
                                      </p:cBhvr>
                                      <p:to>
                                        <p:strVal val="visible"/>
                                      </p:to>
                                    </p:set>
                                    <p:animEffect transition="in" filter="box(in)">
                                      <p:cBhvr>
                                        <p:cTn id="12" dur="500"/>
                                        <p:tgtEl>
                                          <p:spTgt spid="1505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50539">
                                            <p:txEl>
                                              <p:pRg st="2" end="2"/>
                                            </p:txEl>
                                          </p:spTgt>
                                        </p:tgtEl>
                                        <p:attrNameLst>
                                          <p:attrName>style.visibility</p:attrName>
                                        </p:attrNameLst>
                                      </p:cBhvr>
                                      <p:to>
                                        <p:strVal val="visible"/>
                                      </p:to>
                                    </p:set>
                                    <p:animEffect transition="in" filter="checkerboard(across)">
                                      <p:cBhvr>
                                        <p:cTn id="17" dur="500"/>
                                        <p:tgtEl>
                                          <p:spTgt spid="150539">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150539">
                                            <p:txEl>
                                              <p:pRg st="3" end="3"/>
                                            </p:txEl>
                                          </p:spTgt>
                                        </p:tgtEl>
                                        <p:attrNameLst>
                                          <p:attrName>style.visibility</p:attrName>
                                        </p:attrNameLst>
                                      </p:cBhvr>
                                      <p:to>
                                        <p:strVal val="visible"/>
                                      </p:to>
                                    </p:set>
                                    <p:animEffect transition="in" filter="checkerboard(across)">
                                      <p:cBhvr>
                                        <p:cTn id="20" dur="500"/>
                                        <p:tgtEl>
                                          <p:spTgt spid="150539">
                                            <p:txEl>
                                              <p:pRg st="3" end="3"/>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150539">
                                            <p:txEl>
                                              <p:pRg st="4" end="4"/>
                                            </p:txEl>
                                          </p:spTgt>
                                        </p:tgtEl>
                                        <p:attrNameLst>
                                          <p:attrName>style.visibility</p:attrName>
                                        </p:attrNameLst>
                                      </p:cBhvr>
                                      <p:to>
                                        <p:strVal val="visible"/>
                                      </p:to>
                                    </p:set>
                                    <p:animEffect transition="in" filter="checkerboard(across)">
                                      <p:cBhvr>
                                        <p:cTn id="23" dur="500"/>
                                        <p:tgtEl>
                                          <p:spTgt spid="150539">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150539">
                                            <p:txEl>
                                              <p:pRg st="5" end="5"/>
                                            </p:txEl>
                                          </p:spTgt>
                                        </p:tgtEl>
                                        <p:attrNameLst>
                                          <p:attrName>style.visibility</p:attrName>
                                        </p:attrNameLst>
                                      </p:cBhvr>
                                      <p:to>
                                        <p:strVal val="visible"/>
                                      </p:to>
                                    </p:set>
                                    <p:animEffect transition="in" filter="checkerboard(across)">
                                      <p:cBhvr>
                                        <p:cTn id="26" dur="500"/>
                                        <p:tgtEl>
                                          <p:spTgt spid="150539">
                                            <p:txEl>
                                              <p:pRg st="5" end="5"/>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150539">
                                            <p:txEl>
                                              <p:pRg st="6" end="6"/>
                                            </p:txEl>
                                          </p:spTgt>
                                        </p:tgtEl>
                                        <p:attrNameLst>
                                          <p:attrName>style.visibility</p:attrName>
                                        </p:attrNameLst>
                                      </p:cBhvr>
                                      <p:to>
                                        <p:strVal val="visible"/>
                                      </p:to>
                                    </p:set>
                                    <p:animEffect transition="in" filter="checkerboard(across)">
                                      <p:cBhvr>
                                        <p:cTn id="29" dur="500"/>
                                        <p:tgtEl>
                                          <p:spTgt spid="150539">
                                            <p:txEl>
                                              <p:pRg st="6" end="6"/>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150539">
                                            <p:txEl>
                                              <p:pRg st="7" end="7"/>
                                            </p:txEl>
                                          </p:spTgt>
                                        </p:tgtEl>
                                        <p:attrNameLst>
                                          <p:attrName>style.visibility</p:attrName>
                                        </p:attrNameLst>
                                      </p:cBhvr>
                                      <p:to>
                                        <p:strVal val="visible"/>
                                      </p:to>
                                    </p:set>
                                    <p:animEffect transition="in" filter="checkerboard(across)">
                                      <p:cBhvr>
                                        <p:cTn id="32" dur="500"/>
                                        <p:tgtEl>
                                          <p:spTgt spid="150539">
                                            <p:txEl>
                                              <p:pRg st="7" end="7"/>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nodeType="clickEffect">
                                  <p:stCondLst>
                                    <p:cond delay="0"/>
                                  </p:stCondLst>
                                  <p:childTnLst>
                                    <p:set>
                                      <p:cBhvr>
                                        <p:cTn id="36" dur="1" fill="hold">
                                          <p:stCondLst>
                                            <p:cond delay="0"/>
                                          </p:stCondLst>
                                        </p:cTn>
                                        <p:tgtEl>
                                          <p:spTgt spid="150539">
                                            <p:txEl>
                                              <p:pRg st="8" end="8"/>
                                            </p:txEl>
                                          </p:spTgt>
                                        </p:tgtEl>
                                        <p:attrNameLst>
                                          <p:attrName>style.visibility</p:attrName>
                                        </p:attrNameLst>
                                      </p:cBhvr>
                                      <p:to>
                                        <p:strVal val="visible"/>
                                      </p:to>
                                    </p:set>
                                    <p:animEffect transition="in" filter="diamond(in)">
                                      <p:cBhvr>
                                        <p:cTn id="37" dur="2000"/>
                                        <p:tgtEl>
                                          <p:spTgt spid="150539">
                                            <p:txEl>
                                              <p:pRg st="8" end="8"/>
                                            </p:txEl>
                                          </p:spTgt>
                                        </p:tgtEl>
                                      </p:cBhvr>
                                    </p:animEffect>
                                  </p:childTnLst>
                                </p:cTn>
                              </p:par>
                              <p:par>
                                <p:cTn id="38" presetID="8" presetClass="entr" presetSubtype="16" fill="hold" nodeType="withEffect">
                                  <p:stCondLst>
                                    <p:cond delay="0"/>
                                  </p:stCondLst>
                                  <p:childTnLst>
                                    <p:set>
                                      <p:cBhvr>
                                        <p:cTn id="39" dur="1" fill="hold">
                                          <p:stCondLst>
                                            <p:cond delay="0"/>
                                          </p:stCondLst>
                                        </p:cTn>
                                        <p:tgtEl>
                                          <p:spTgt spid="150539">
                                            <p:txEl>
                                              <p:pRg st="9" end="9"/>
                                            </p:txEl>
                                          </p:spTgt>
                                        </p:tgtEl>
                                        <p:attrNameLst>
                                          <p:attrName>style.visibility</p:attrName>
                                        </p:attrNameLst>
                                      </p:cBhvr>
                                      <p:to>
                                        <p:strVal val="visible"/>
                                      </p:to>
                                    </p:set>
                                    <p:animEffect transition="in" filter="diamond(in)">
                                      <p:cBhvr>
                                        <p:cTn id="40" dur="2000"/>
                                        <p:tgtEl>
                                          <p:spTgt spid="150539">
                                            <p:txEl>
                                              <p:pRg st="9" end="9"/>
                                            </p:txEl>
                                          </p:spTgt>
                                        </p:tgtEl>
                                      </p:cBhvr>
                                    </p:animEffect>
                                  </p:childTnLst>
                                </p:cTn>
                              </p:par>
                              <p:par>
                                <p:cTn id="41" presetID="8" presetClass="entr" presetSubtype="16" fill="hold" nodeType="withEffect">
                                  <p:stCondLst>
                                    <p:cond delay="0"/>
                                  </p:stCondLst>
                                  <p:childTnLst>
                                    <p:set>
                                      <p:cBhvr>
                                        <p:cTn id="42" dur="1" fill="hold">
                                          <p:stCondLst>
                                            <p:cond delay="0"/>
                                          </p:stCondLst>
                                        </p:cTn>
                                        <p:tgtEl>
                                          <p:spTgt spid="150539">
                                            <p:txEl>
                                              <p:pRg st="10" end="10"/>
                                            </p:txEl>
                                          </p:spTgt>
                                        </p:tgtEl>
                                        <p:attrNameLst>
                                          <p:attrName>style.visibility</p:attrName>
                                        </p:attrNameLst>
                                      </p:cBhvr>
                                      <p:to>
                                        <p:strVal val="visible"/>
                                      </p:to>
                                    </p:set>
                                    <p:animEffect transition="in" filter="diamond(in)">
                                      <p:cBhvr>
                                        <p:cTn id="43" dur="2000"/>
                                        <p:tgtEl>
                                          <p:spTgt spid="1505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2" name="Picture 2" descr="KHUNG20">
            <a:extLst>
              <a:ext uri="{FF2B5EF4-FFF2-40B4-BE49-F238E27FC236}">
                <a16:creationId xmlns:a16="http://schemas.microsoft.com/office/drawing/2014/main" id="{4CCBCFBE-F694-4C6F-9D58-B9CDE7ACD5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1113" y="0"/>
            <a:ext cx="952500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5" name="WordArt 5">
            <a:extLst>
              <a:ext uri="{FF2B5EF4-FFF2-40B4-BE49-F238E27FC236}">
                <a16:creationId xmlns:a16="http://schemas.microsoft.com/office/drawing/2014/main" id="{74602FA8-4291-435B-873A-130C381B14F0}"/>
              </a:ext>
            </a:extLst>
          </p:cNvPr>
          <p:cNvSpPr>
            <a:spLocks noChangeArrowheads="1" noChangeShapeType="1" noTextEdit="1"/>
          </p:cNvSpPr>
          <p:nvPr/>
        </p:nvSpPr>
        <p:spPr bwMode="auto">
          <a:xfrm>
            <a:off x="2895601" y="1524000"/>
            <a:ext cx="6353175" cy="39624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vi-VN" sz="40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panose="020B0604020202020204" pitchFamily="34" charset="0"/>
                <a:cs typeface="Arial" panose="020B0604020202020204" pitchFamily="34" charset="0"/>
              </a:rPr>
              <a:t>Kính chúc quí thầy cô giáo mạnh khỏe.</a:t>
            </a:r>
          </a:p>
          <a:p>
            <a:pPr algn="ctr" fontAlgn="base">
              <a:spcBef>
                <a:spcPct val="0"/>
              </a:spcBef>
              <a:spcAft>
                <a:spcPct val="0"/>
              </a:spcAft>
            </a:pPr>
            <a:r>
              <a:rPr lang="vi-VN" sz="40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panose="020B0604020202020204" pitchFamily="34" charset="0"/>
                <a:cs typeface="Arial" panose="020B0604020202020204" pitchFamily="34" charset="0"/>
              </a:rPr>
              <a:t>Chúc các em chăm ngoan, học giỏi.</a:t>
            </a:r>
            <a:endParaRPr lang="en-US" sz="40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66562"/>
                                        </p:tgtEl>
                                        <p:attrNameLst>
                                          <p:attrName>style.visibility</p:attrName>
                                        </p:attrNameLst>
                                      </p:cBhvr>
                                      <p:to>
                                        <p:strVal val="visible"/>
                                      </p:to>
                                    </p:set>
                                    <p:animEffect transition="in" filter="diamond(in)">
                                      <p:cBhvr>
                                        <p:cTn id="7" dur="2000"/>
                                        <p:tgtEl>
                                          <p:spTgt spid="66562"/>
                                        </p:tgtEl>
                                      </p:cBhvr>
                                    </p:animEffect>
                                  </p:childTnLst>
                                </p:cTn>
                              </p:par>
                              <p:par>
                                <p:cTn id="8" presetID="24" presetClass="entr" presetSubtype="0" fill="hold" nodeType="withEffect">
                                  <p:stCondLst>
                                    <p:cond delay="0"/>
                                  </p:stCondLst>
                                  <p:childTnLst>
                                    <p:set>
                                      <p:cBhvr>
                                        <p:cTn id="9" dur="1" fill="hold">
                                          <p:stCondLst>
                                            <p:cond delay="0"/>
                                          </p:stCondLst>
                                        </p:cTn>
                                        <p:tgtEl>
                                          <p:spTgt spid="66565"/>
                                        </p:tgtEl>
                                        <p:attrNameLst>
                                          <p:attrName>style.visibility</p:attrName>
                                        </p:attrNameLst>
                                      </p:cBhvr>
                                      <p:to>
                                        <p:strVal val="visible"/>
                                      </p:to>
                                    </p:set>
                                    <p:anim to="" calcmode="lin" valueType="num">
                                      <p:cBhvr>
                                        <p:cTn id="10" dur="1" fill="hold"/>
                                        <p:tgtEl>
                                          <p:spTgt spid="6656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ÁC ĐƯA THƯ VUI TÍNH YouTube YouTube.mp4">
            <a:hlinkClick r:id="" action="ppaction://media"/>
            <a:extLst>
              <a:ext uri="{FF2B5EF4-FFF2-40B4-BE49-F238E27FC236}">
                <a16:creationId xmlns:a16="http://schemas.microsoft.com/office/drawing/2014/main" id="{8D10ACB9-23AD-4EB3-AB34-5EC485009547}"/>
              </a:ext>
            </a:extLst>
          </p:cNvPr>
          <p:cNvPicPr>
            <a:picLocks noRot="1" noChangeAspect="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2209800" y="533400"/>
            <a:ext cx="80010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31332"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a:extLst>
              <a:ext uri="{FF2B5EF4-FFF2-40B4-BE49-F238E27FC236}">
                <a16:creationId xmlns:a16="http://schemas.microsoft.com/office/drawing/2014/main" id="{6AC6CB64-60B3-4E4B-801C-1F99E2800669}"/>
              </a:ext>
            </a:extLst>
          </p:cNvPr>
          <p:cNvGrpSpPr>
            <a:grpSpLocks/>
          </p:cNvGrpSpPr>
          <p:nvPr/>
        </p:nvGrpSpPr>
        <p:grpSpPr bwMode="auto">
          <a:xfrm>
            <a:off x="1447800" y="0"/>
            <a:ext cx="9220200" cy="6858000"/>
            <a:chOff x="1806" y="15"/>
            <a:chExt cx="9366" cy="15375"/>
          </a:xfrm>
        </p:grpSpPr>
        <p:sp>
          <p:nvSpPr>
            <p:cNvPr id="4105" name="Rectangle 4">
              <a:extLst>
                <a:ext uri="{FF2B5EF4-FFF2-40B4-BE49-F238E27FC236}">
                  <a16:creationId xmlns:a16="http://schemas.microsoft.com/office/drawing/2014/main" id="{2A2AB04A-73EC-46FB-8531-9509009B3D6A}"/>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4106" name="Picture 5" descr="CRNRC091">
              <a:extLst>
                <a:ext uri="{FF2B5EF4-FFF2-40B4-BE49-F238E27FC236}">
                  <a16:creationId xmlns:a16="http://schemas.microsoft.com/office/drawing/2014/main" id="{CCC3406A-A5F4-4F34-821E-B35DCA8441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6" descr="CRNRC090">
              <a:extLst>
                <a:ext uri="{FF2B5EF4-FFF2-40B4-BE49-F238E27FC236}">
                  <a16:creationId xmlns:a16="http://schemas.microsoft.com/office/drawing/2014/main" id="{49348728-A7A3-42B9-89A4-FF0074FF36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7" descr="CRNRC089">
              <a:extLst>
                <a:ext uri="{FF2B5EF4-FFF2-40B4-BE49-F238E27FC236}">
                  <a16:creationId xmlns:a16="http://schemas.microsoft.com/office/drawing/2014/main" id="{DBD0C266-C237-4BB1-B6C7-8649B1C36B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8" descr="CRNRC092">
              <a:extLst>
                <a:ext uri="{FF2B5EF4-FFF2-40B4-BE49-F238E27FC236}">
                  <a16:creationId xmlns:a16="http://schemas.microsoft.com/office/drawing/2014/main" id="{4228A3B5-BB6B-4582-B2A4-83CF5C194F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99" name="Text Box 9">
            <a:extLst>
              <a:ext uri="{FF2B5EF4-FFF2-40B4-BE49-F238E27FC236}">
                <a16:creationId xmlns:a16="http://schemas.microsoft.com/office/drawing/2014/main" id="{074A2144-83F1-436A-85B7-5ABF14EA5AE0}"/>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58731" name="Text Box 11">
            <a:extLst>
              <a:ext uri="{FF2B5EF4-FFF2-40B4-BE49-F238E27FC236}">
                <a16:creationId xmlns:a16="http://schemas.microsoft.com/office/drawing/2014/main" id="{123338CC-6B68-47EE-98E2-BFE3E201D985}"/>
              </a:ext>
            </a:extLst>
          </p:cNvPr>
          <p:cNvSpPr txBox="1">
            <a:spLocks noChangeArrowheads="1"/>
          </p:cNvSpPr>
          <p:nvPr/>
        </p:nvSpPr>
        <p:spPr bwMode="auto">
          <a:xfrm>
            <a:off x="1655763" y="914401"/>
            <a:ext cx="886460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600" b="1" i="1" u="sng">
                <a:solidFill>
                  <a:srgbClr val="CC3300"/>
                </a:solidFill>
              </a:rPr>
              <a:t>Hoạt động 1</a:t>
            </a:r>
            <a:r>
              <a:rPr lang="en-US" altLang="en-US" sz="2600" b="1" i="1">
                <a:solidFill>
                  <a:srgbClr val="CC3300"/>
                </a:solidFill>
              </a:rPr>
              <a:t>: Tập viết thư</a:t>
            </a:r>
          </a:p>
          <a:p>
            <a:pPr eaLnBrk="1" fontAlgn="base" hangingPunct="1">
              <a:spcBef>
                <a:spcPct val="0"/>
              </a:spcBef>
              <a:spcAft>
                <a:spcPct val="0"/>
              </a:spcAft>
            </a:pPr>
            <a:r>
              <a:rPr lang="en-US" altLang="en-US" sz="2400" i="1" u="sng">
                <a:solidFill>
                  <a:srgbClr val="FF0000"/>
                </a:solidFill>
              </a:rPr>
              <a:t>Bài 1/83:</a:t>
            </a:r>
            <a:r>
              <a:rPr lang="en-US" altLang="en-US" sz="2400" i="1">
                <a:solidFill>
                  <a:srgbClr val="FF0000"/>
                </a:solidFill>
              </a:rPr>
              <a:t> Dựa theo mẫu bài tập đọc Thư gửi bà, em hãy viết </a:t>
            </a:r>
          </a:p>
          <a:p>
            <a:pPr eaLnBrk="1" fontAlgn="base" hangingPunct="1">
              <a:spcBef>
                <a:spcPct val="0"/>
              </a:spcBef>
              <a:spcAft>
                <a:spcPct val="0"/>
              </a:spcAft>
            </a:pPr>
            <a:r>
              <a:rPr lang="en-US" altLang="en-US" sz="2400" i="1">
                <a:solidFill>
                  <a:srgbClr val="FF0000"/>
                </a:solidFill>
              </a:rPr>
              <a:t>một bức thư ngắn cho người thân:</a:t>
            </a:r>
          </a:p>
          <a:p>
            <a:pPr eaLnBrk="1" fontAlgn="base" hangingPunct="1">
              <a:spcBef>
                <a:spcPct val="0"/>
              </a:spcBef>
              <a:spcAft>
                <a:spcPct val="0"/>
              </a:spcAft>
            </a:pPr>
            <a:r>
              <a:rPr lang="en-US" altLang="en-US" sz="2400">
                <a:solidFill>
                  <a:srgbClr val="000000"/>
                </a:solidFill>
              </a:rPr>
              <a:t>   </a:t>
            </a:r>
            <a:r>
              <a:rPr lang="en-US" altLang="en-US" sz="2400">
                <a:solidFill>
                  <a:srgbClr val="0000FF"/>
                </a:solidFill>
              </a:rPr>
              <a:t>+ Dòng đầu thư: nơi gửi, ngày…tháng…năm…</a:t>
            </a:r>
          </a:p>
          <a:p>
            <a:pPr eaLnBrk="1" fontAlgn="base" hangingPunct="1">
              <a:spcBef>
                <a:spcPct val="0"/>
              </a:spcBef>
              <a:spcAft>
                <a:spcPct val="0"/>
              </a:spcAft>
            </a:pPr>
            <a:r>
              <a:rPr lang="en-US" altLang="en-US" sz="2400">
                <a:solidFill>
                  <a:srgbClr val="0000FF"/>
                </a:solidFill>
              </a:rPr>
              <a:t>   + Lời xưng hô với người nhận thư (Ông, bà, chú, bác…)</a:t>
            </a:r>
          </a:p>
          <a:p>
            <a:pPr eaLnBrk="1" fontAlgn="base" hangingPunct="1">
              <a:spcBef>
                <a:spcPct val="0"/>
              </a:spcBef>
              <a:spcAft>
                <a:spcPct val="0"/>
              </a:spcAft>
            </a:pPr>
            <a:r>
              <a:rPr lang="en-US" altLang="en-US" sz="2400">
                <a:solidFill>
                  <a:srgbClr val="0000FF"/>
                </a:solidFill>
              </a:rPr>
              <a:t>   + Nội dung thư (4-5 dòng): Thăm hỏi,</a:t>
            </a:r>
            <a:r>
              <a:rPr lang="en-US" altLang="en-US">
                <a:solidFill>
                  <a:srgbClr val="0000FF"/>
                </a:solidFill>
              </a:rPr>
              <a:t> </a:t>
            </a:r>
            <a:r>
              <a:rPr lang="en-US" altLang="en-US" sz="2400">
                <a:solidFill>
                  <a:srgbClr val="0000FF"/>
                </a:solidFill>
              </a:rPr>
              <a:t>báo tin cho người nhận  </a:t>
            </a:r>
          </a:p>
          <a:p>
            <a:pPr eaLnBrk="1" fontAlgn="base" hangingPunct="1">
              <a:spcBef>
                <a:spcPct val="0"/>
              </a:spcBef>
              <a:spcAft>
                <a:spcPct val="0"/>
              </a:spcAft>
            </a:pPr>
            <a:r>
              <a:rPr lang="en-US" altLang="en-US" sz="2400">
                <a:solidFill>
                  <a:srgbClr val="0000FF"/>
                </a:solidFill>
              </a:rPr>
              <a:t>thư. Lời chúc và hứa hẹn… </a:t>
            </a:r>
          </a:p>
          <a:p>
            <a:pPr eaLnBrk="1" fontAlgn="base" hangingPunct="1">
              <a:spcBef>
                <a:spcPct val="0"/>
              </a:spcBef>
              <a:spcAft>
                <a:spcPct val="0"/>
              </a:spcAft>
            </a:pPr>
            <a:r>
              <a:rPr lang="en-US" altLang="en-US" sz="2400">
                <a:solidFill>
                  <a:srgbClr val="0000FF"/>
                </a:solidFill>
              </a:rPr>
              <a:t>   + Cuối thư: Lời chào, chữ kí và tên.</a:t>
            </a:r>
          </a:p>
        </p:txBody>
      </p:sp>
      <p:cxnSp>
        <p:nvCxnSpPr>
          <p:cNvPr id="11" name="Straight Connector 10">
            <a:extLst>
              <a:ext uri="{FF2B5EF4-FFF2-40B4-BE49-F238E27FC236}">
                <a16:creationId xmlns:a16="http://schemas.microsoft.com/office/drawing/2014/main" id="{D720DCBB-16FF-40FF-9B2F-2BE2819F323E}"/>
              </a:ext>
            </a:extLst>
          </p:cNvPr>
          <p:cNvCxnSpPr/>
          <p:nvPr/>
        </p:nvCxnSpPr>
        <p:spPr>
          <a:xfrm>
            <a:off x="6629400" y="1751014"/>
            <a:ext cx="1371600" cy="158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69CC059-3320-447A-B5FF-F87027F06EB0}"/>
              </a:ext>
            </a:extLst>
          </p:cNvPr>
          <p:cNvCxnSpPr/>
          <p:nvPr/>
        </p:nvCxnSpPr>
        <p:spPr>
          <a:xfrm>
            <a:off x="2362200" y="2057400"/>
            <a:ext cx="3733800" cy="158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3D351E4-BA32-4E0E-8124-5AA14E01890E}"/>
              </a:ext>
            </a:extLst>
          </p:cNvPr>
          <p:cNvCxnSpPr/>
          <p:nvPr/>
        </p:nvCxnSpPr>
        <p:spPr>
          <a:xfrm>
            <a:off x="3200400" y="1752600"/>
            <a:ext cx="1600200" cy="158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F38B01E-A79D-41AC-84EA-E487D5FF3CD4}"/>
              </a:ext>
            </a:extLst>
          </p:cNvPr>
          <p:cNvCxnSpPr/>
          <p:nvPr/>
        </p:nvCxnSpPr>
        <p:spPr>
          <a:xfrm>
            <a:off x="9296400" y="1752600"/>
            <a:ext cx="533400" cy="1588"/>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8731"/>
                                        </p:tgtEl>
                                        <p:attrNameLst>
                                          <p:attrName>style.visibility</p:attrName>
                                        </p:attrNameLst>
                                      </p:cBhvr>
                                      <p:to>
                                        <p:strVal val="visible"/>
                                      </p:to>
                                    </p:set>
                                    <p:animEffect transition="in" filter="box(in)">
                                      <p:cBhvr>
                                        <p:cTn id="7" dur="500"/>
                                        <p:tgtEl>
                                          <p:spTgt spid="1587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ox(in)">
                                      <p:cBhvr>
                                        <p:cTn id="12" dur="500"/>
                                        <p:tgtEl>
                                          <p:spTgt spid="13"/>
                                        </p:tgtEl>
                                      </p:cBhvr>
                                    </p:animEffect>
                                  </p:childTnLst>
                                </p:cTn>
                              </p:par>
                              <p:par>
                                <p:cTn id="13" presetID="4" presetClass="entr" presetSubtype="16"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ox(in)">
                                      <p:cBhvr>
                                        <p:cTn id="15" dur="500"/>
                                        <p:tgtEl>
                                          <p:spTgt spid="11"/>
                                        </p:tgtEl>
                                      </p:cBhvr>
                                    </p:animEffect>
                                  </p:childTnLst>
                                </p:cTn>
                              </p:par>
                              <p:par>
                                <p:cTn id="16" presetID="4" presetClass="entr" presetSubtype="16"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box(in)">
                                      <p:cBhvr>
                                        <p:cTn id="18" dur="500"/>
                                        <p:tgtEl>
                                          <p:spTgt spid="15"/>
                                        </p:tgtEl>
                                      </p:cBhvr>
                                    </p:animEffect>
                                  </p:childTnLst>
                                </p:cTn>
                              </p:par>
                              <p:par>
                                <p:cTn id="19" presetID="4"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ox(in)">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3">
            <a:extLst>
              <a:ext uri="{FF2B5EF4-FFF2-40B4-BE49-F238E27FC236}">
                <a16:creationId xmlns:a16="http://schemas.microsoft.com/office/drawing/2014/main" id="{2E269F70-4472-4C5B-8757-B3685A1FB19D}"/>
              </a:ext>
            </a:extLst>
          </p:cNvPr>
          <p:cNvGrpSpPr>
            <a:grpSpLocks/>
          </p:cNvGrpSpPr>
          <p:nvPr/>
        </p:nvGrpSpPr>
        <p:grpSpPr bwMode="auto">
          <a:xfrm>
            <a:off x="1447800" y="0"/>
            <a:ext cx="9220200" cy="6858000"/>
            <a:chOff x="1806" y="15"/>
            <a:chExt cx="9366" cy="15375"/>
          </a:xfrm>
        </p:grpSpPr>
        <p:sp>
          <p:nvSpPr>
            <p:cNvPr id="5125" name="Rectangle 4">
              <a:extLst>
                <a:ext uri="{FF2B5EF4-FFF2-40B4-BE49-F238E27FC236}">
                  <a16:creationId xmlns:a16="http://schemas.microsoft.com/office/drawing/2014/main" id="{342CFD2F-A061-42CE-9735-BEF40F4B9C10}"/>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5126" name="Picture 5" descr="CRNRC091">
              <a:extLst>
                <a:ext uri="{FF2B5EF4-FFF2-40B4-BE49-F238E27FC236}">
                  <a16:creationId xmlns:a16="http://schemas.microsoft.com/office/drawing/2014/main" id="{7816E120-8D91-49A4-BE5A-4733C83960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6" descr="CRNRC090">
              <a:extLst>
                <a:ext uri="{FF2B5EF4-FFF2-40B4-BE49-F238E27FC236}">
                  <a16:creationId xmlns:a16="http://schemas.microsoft.com/office/drawing/2014/main" id="{E195A579-5A9A-42A4-ABFE-CA985B0F4B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7" descr="CRNRC089">
              <a:extLst>
                <a:ext uri="{FF2B5EF4-FFF2-40B4-BE49-F238E27FC236}">
                  <a16:creationId xmlns:a16="http://schemas.microsoft.com/office/drawing/2014/main" id="{6640D09B-4CFC-44D0-803C-E8CB5272DA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8" descr="CRNRC092">
              <a:extLst>
                <a:ext uri="{FF2B5EF4-FFF2-40B4-BE49-F238E27FC236}">
                  <a16:creationId xmlns:a16="http://schemas.microsoft.com/office/drawing/2014/main" id="{692E8079-3C52-429F-A78F-8978C1036B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123" name="Text Box 9">
            <a:extLst>
              <a:ext uri="{FF2B5EF4-FFF2-40B4-BE49-F238E27FC236}">
                <a16:creationId xmlns:a16="http://schemas.microsoft.com/office/drawing/2014/main" id="{D10671BD-5A0F-44DB-85F3-FC51819756C1}"/>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59754" name="Text Box 10">
            <a:extLst>
              <a:ext uri="{FF2B5EF4-FFF2-40B4-BE49-F238E27FC236}">
                <a16:creationId xmlns:a16="http://schemas.microsoft.com/office/drawing/2014/main" id="{30CC8A60-9802-4A9C-9D2B-9BB4290E588F}"/>
              </a:ext>
            </a:extLst>
          </p:cNvPr>
          <p:cNvSpPr txBox="1">
            <a:spLocks noChangeArrowheads="1"/>
          </p:cNvSpPr>
          <p:nvPr/>
        </p:nvSpPr>
        <p:spPr bwMode="auto">
          <a:xfrm>
            <a:off x="1752600" y="457201"/>
            <a:ext cx="8686800"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000" b="1">
                <a:solidFill>
                  <a:srgbClr val="0000FF"/>
                </a:solidFill>
              </a:rPr>
              <a:t>                                        Hải Phòng, ngày 6 tháng 11 năm 2003.</a:t>
            </a:r>
          </a:p>
          <a:p>
            <a:pPr eaLnBrk="1" fontAlgn="base" hangingPunct="1">
              <a:spcBef>
                <a:spcPct val="0"/>
              </a:spcBef>
              <a:spcAft>
                <a:spcPct val="0"/>
              </a:spcAft>
            </a:pPr>
            <a:r>
              <a:rPr lang="en-US" altLang="en-US" sz="2000" b="1" i="1">
                <a:solidFill>
                  <a:srgbClr val="0000FF"/>
                </a:solidFill>
              </a:rPr>
              <a:t>          </a:t>
            </a:r>
            <a:r>
              <a:rPr lang="en-US" altLang="en-US" sz="2000" b="1">
                <a:solidFill>
                  <a:srgbClr val="0000FF"/>
                </a:solidFill>
              </a:rPr>
              <a:t>Bà kính yêu !</a:t>
            </a:r>
          </a:p>
          <a:p>
            <a:pPr eaLnBrk="1" fontAlgn="base" hangingPunct="1">
              <a:spcBef>
                <a:spcPct val="0"/>
              </a:spcBef>
              <a:spcAft>
                <a:spcPct val="0"/>
              </a:spcAft>
            </a:pPr>
            <a:r>
              <a:rPr lang="en-US" altLang="en-US" sz="2000" b="1">
                <a:solidFill>
                  <a:srgbClr val="0000FF"/>
                </a:solidFill>
              </a:rPr>
              <a:t>          Lâu rồi, cháu chưa được về quê, cháu nhớ bà lắm.</a:t>
            </a:r>
          </a:p>
          <a:p>
            <a:pPr eaLnBrk="1" fontAlgn="base" hangingPunct="1">
              <a:spcBef>
                <a:spcPct val="0"/>
              </a:spcBef>
              <a:spcAft>
                <a:spcPct val="0"/>
              </a:spcAft>
            </a:pPr>
            <a:r>
              <a:rPr lang="en-US" altLang="en-US" sz="2000" b="1">
                <a:solidFill>
                  <a:srgbClr val="0000FF"/>
                </a:solidFill>
              </a:rPr>
              <a:t>          Dạo này bà có khỏe không ạ ?</a:t>
            </a:r>
          </a:p>
          <a:p>
            <a:pPr eaLnBrk="1" fontAlgn="base" hangingPunct="1">
              <a:spcBef>
                <a:spcPct val="0"/>
              </a:spcBef>
              <a:spcAft>
                <a:spcPct val="0"/>
              </a:spcAft>
            </a:pPr>
            <a:r>
              <a:rPr lang="en-US" altLang="en-US" sz="2000" b="1">
                <a:solidFill>
                  <a:srgbClr val="0000FF"/>
                </a:solidFill>
              </a:rPr>
              <a:t>          Gia đình cháu ngoài này vẫn bình thường. Năm nay, cháu học lớp 3. </a:t>
            </a:r>
          </a:p>
          <a:p>
            <a:pPr eaLnBrk="1" fontAlgn="base" hangingPunct="1">
              <a:spcBef>
                <a:spcPct val="0"/>
              </a:spcBef>
              <a:spcAft>
                <a:spcPct val="0"/>
              </a:spcAft>
            </a:pPr>
            <a:r>
              <a:rPr lang="en-US" altLang="en-US" sz="2000" b="1">
                <a:solidFill>
                  <a:srgbClr val="0000FF"/>
                </a:solidFill>
              </a:rPr>
              <a:t>Từ đầu năm học đến giờ, cháu được tám điểm 10 rồi đấy, bà ạ ! Ngày nghỉ, cháu thường được bố mẹ cháu cho đi chơi.</a:t>
            </a:r>
          </a:p>
          <a:p>
            <a:pPr eaLnBrk="1" fontAlgn="base" hangingPunct="1">
              <a:spcBef>
                <a:spcPct val="0"/>
              </a:spcBef>
              <a:spcAft>
                <a:spcPct val="0"/>
              </a:spcAft>
            </a:pPr>
            <a:r>
              <a:rPr lang="en-US" altLang="en-US" sz="2000" b="1">
                <a:solidFill>
                  <a:srgbClr val="0000FF"/>
                </a:solidFill>
              </a:rPr>
              <a:t>          Cháu vẫn nhớ năm ngoái được về quê, thả diều cùng anh Tuấn trên đê và đêm đêm ngồi nghe bà kể chuyện cổ tích dưới ánh trăng.</a:t>
            </a:r>
          </a:p>
          <a:p>
            <a:pPr eaLnBrk="1" fontAlgn="base" hangingPunct="1">
              <a:spcBef>
                <a:spcPct val="0"/>
              </a:spcBef>
              <a:spcAft>
                <a:spcPct val="0"/>
              </a:spcAft>
            </a:pPr>
            <a:r>
              <a:rPr lang="en-US" altLang="en-US" sz="2000" b="1">
                <a:solidFill>
                  <a:srgbClr val="0000FF"/>
                </a:solidFill>
              </a:rPr>
              <a:t>          Cháu hứa với bà sẽ học thật giỏi, luôn chăm ngoan để bà vui. Cháu </a:t>
            </a:r>
          </a:p>
          <a:p>
            <a:pPr eaLnBrk="1" fontAlgn="base" hangingPunct="1">
              <a:spcBef>
                <a:spcPct val="0"/>
              </a:spcBef>
              <a:spcAft>
                <a:spcPct val="0"/>
              </a:spcAft>
            </a:pPr>
            <a:r>
              <a:rPr lang="en-US" altLang="en-US" sz="2000" b="1">
                <a:solidFill>
                  <a:srgbClr val="0000FF"/>
                </a:solidFill>
              </a:rPr>
              <a:t>kính chúc bà luôn mạnh khỏe, sống lâu. Cháu mong chóng đến hè để được về quê thăm bà.</a:t>
            </a:r>
          </a:p>
          <a:p>
            <a:pPr eaLnBrk="1" fontAlgn="base" hangingPunct="1">
              <a:spcBef>
                <a:spcPct val="0"/>
              </a:spcBef>
              <a:spcAft>
                <a:spcPct val="0"/>
              </a:spcAft>
            </a:pPr>
            <a:r>
              <a:rPr lang="en-US" altLang="en-US" sz="2000" b="1" i="1">
                <a:solidFill>
                  <a:srgbClr val="0000FF"/>
                </a:solidFill>
              </a:rPr>
              <a:t>                                                                               </a:t>
            </a:r>
            <a:r>
              <a:rPr lang="en-US" altLang="en-US" sz="2000" b="1">
                <a:solidFill>
                  <a:srgbClr val="0000FF"/>
                </a:solidFill>
              </a:rPr>
              <a:t>Cháu của bà</a:t>
            </a:r>
          </a:p>
          <a:p>
            <a:pPr eaLnBrk="1" fontAlgn="base" hangingPunct="1">
              <a:spcBef>
                <a:spcPct val="0"/>
              </a:spcBef>
              <a:spcAft>
                <a:spcPct val="0"/>
              </a:spcAft>
            </a:pPr>
            <a:r>
              <a:rPr lang="en-US" altLang="en-US" sz="2000" b="1">
                <a:solidFill>
                  <a:srgbClr val="0000FF"/>
                </a:solidFill>
              </a:rPr>
              <a:t>                                                                                      Đức</a:t>
            </a:r>
          </a:p>
          <a:p>
            <a:pPr eaLnBrk="1" fontAlgn="base" hangingPunct="1">
              <a:spcBef>
                <a:spcPct val="0"/>
              </a:spcBef>
              <a:spcAft>
                <a:spcPct val="0"/>
              </a:spcAft>
            </a:pPr>
            <a:r>
              <a:rPr lang="en-US" altLang="en-US" sz="2000" b="1">
                <a:solidFill>
                  <a:srgbClr val="0000FF"/>
                </a:solidFill>
              </a:rPr>
              <a:t>                                                                             Trần Hoài Đức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9754"/>
                                        </p:tgtEl>
                                        <p:attrNameLst>
                                          <p:attrName>style.visibility</p:attrName>
                                        </p:attrNameLst>
                                      </p:cBhvr>
                                      <p:to>
                                        <p:strVal val="visible"/>
                                      </p:to>
                                    </p:set>
                                    <p:animEffect transition="in" filter="blinds(horizontal)">
                                      <p:cBhvr>
                                        <p:cTn id="7" dur="500"/>
                                        <p:tgtEl>
                                          <p:spTgt spid="159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B870BC-BB9A-4D13-B8AF-DEA67BB28AFF}"/>
              </a:ext>
            </a:extLst>
          </p:cNvPr>
          <p:cNvSpPr txBox="1">
            <a:spLocks noChangeArrowheads="1"/>
          </p:cNvSpPr>
          <p:nvPr/>
        </p:nvSpPr>
        <p:spPr bwMode="auto">
          <a:xfrm>
            <a:off x="2819400" y="457201"/>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b="1">
                <a:solidFill>
                  <a:srgbClr val="FF0000"/>
                </a:solidFill>
                <a:latin typeface="Times New Roman" panose="02020603050405020304" pitchFamily="18" charset="0"/>
                <a:cs typeface="Times New Roman" panose="02020603050405020304" pitchFamily="18" charset="0"/>
              </a:rPr>
              <a:t>Cấu trúc một bức thư</a:t>
            </a:r>
            <a:endParaRPr lang="vi-VN" altLang="en-US" sz="2800" b="1">
              <a:solidFill>
                <a:srgbClr val="FF000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1C7CF0F-391A-4B22-8D0D-06EDFC276CE9}"/>
              </a:ext>
            </a:extLst>
          </p:cNvPr>
          <p:cNvSpPr txBox="1">
            <a:spLocks noChangeArrowheads="1"/>
          </p:cNvSpPr>
          <p:nvPr/>
        </p:nvSpPr>
        <p:spPr bwMode="auto">
          <a:xfrm>
            <a:off x="2209800" y="1524001"/>
            <a:ext cx="160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latin typeface="Times New Roman" panose="02020603050405020304" pitchFamily="18" charset="0"/>
                <a:cs typeface="Times New Roman" panose="02020603050405020304" pitchFamily="18" charset="0"/>
              </a:rPr>
              <a:t>Đầu thư</a:t>
            </a:r>
            <a:endParaRPr lang="vi-VN" altLang="en-US" sz="2400" b="1">
              <a:solidFill>
                <a:srgbClr val="0000FF"/>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09C6555A-1047-4E3F-8FBC-70D83904F72D}"/>
              </a:ext>
            </a:extLst>
          </p:cNvPr>
          <p:cNvSpPr txBox="1">
            <a:spLocks noChangeArrowheads="1"/>
          </p:cNvSpPr>
          <p:nvPr/>
        </p:nvSpPr>
        <p:spPr bwMode="auto">
          <a:xfrm>
            <a:off x="2209800" y="3124201"/>
            <a:ext cx="198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latin typeface="Times New Roman" panose="02020603050405020304" pitchFamily="18" charset="0"/>
                <a:cs typeface="Times New Roman" panose="02020603050405020304" pitchFamily="18" charset="0"/>
              </a:rPr>
              <a:t>Nội dung thư</a:t>
            </a:r>
            <a:endParaRPr lang="vi-VN" altLang="en-US" sz="2400" b="1">
              <a:solidFill>
                <a:srgbClr val="0000FF"/>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94848CA-B283-4C53-9026-D8A5E5E67A3F}"/>
              </a:ext>
            </a:extLst>
          </p:cNvPr>
          <p:cNvSpPr txBox="1">
            <a:spLocks noChangeArrowheads="1"/>
          </p:cNvSpPr>
          <p:nvPr/>
        </p:nvSpPr>
        <p:spPr bwMode="auto">
          <a:xfrm>
            <a:off x="2362200" y="4800601"/>
            <a:ext cx="160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latin typeface="Times New Roman" panose="02020603050405020304" pitchFamily="18" charset="0"/>
                <a:cs typeface="Times New Roman" panose="02020603050405020304" pitchFamily="18" charset="0"/>
              </a:rPr>
              <a:t>Cuối  thư</a:t>
            </a:r>
            <a:endParaRPr lang="vi-VN" altLang="en-US" sz="2400" b="1">
              <a:solidFill>
                <a:srgbClr val="0000FF"/>
              </a:solidFill>
              <a:latin typeface="Times New Roman" panose="02020603050405020304" pitchFamily="18" charset="0"/>
              <a:cs typeface="Times New Roman" panose="02020603050405020304" pitchFamily="18" charset="0"/>
            </a:endParaRPr>
          </a:p>
        </p:txBody>
      </p:sp>
      <p:sp>
        <p:nvSpPr>
          <p:cNvPr id="9" name="Left Brace 8">
            <a:extLst>
              <a:ext uri="{FF2B5EF4-FFF2-40B4-BE49-F238E27FC236}">
                <a16:creationId xmlns:a16="http://schemas.microsoft.com/office/drawing/2014/main" id="{8F028597-9A3B-42F1-9A88-36B93491BBFA}"/>
              </a:ext>
            </a:extLst>
          </p:cNvPr>
          <p:cNvSpPr/>
          <p:nvPr/>
        </p:nvSpPr>
        <p:spPr>
          <a:xfrm>
            <a:off x="4267200" y="1295400"/>
            <a:ext cx="228600" cy="990600"/>
          </a:xfrm>
          <a:prstGeom prst="leftBrace">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vi-VN">
              <a:solidFill>
                <a:srgbClr val="FF0000"/>
              </a:solidFill>
              <a:latin typeface="Arial"/>
            </a:endParaRPr>
          </a:p>
        </p:txBody>
      </p:sp>
      <p:sp>
        <p:nvSpPr>
          <p:cNvPr id="11" name="TextBox 10">
            <a:extLst>
              <a:ext uri="{FF2B5EF4-FFF2-40B4-BE49-F238E27FC236}">
                <a16:creationId xmlns:a16="http://schemas.microsoft.com/office/drawing/2014/main" id="{5FF3ECDD-A8E0-4F08-9018-D52B38E3E385}"/>
              </a:ext>
            </a:extLst>
          </p:cNvPr>
          <p:cNvSpPr txBox="1">
            <a:spLocks noChangeArrowheads="1"/>
          </p:cNvSpPr>
          <p:nvPr/>
        </p:nvSpPr>
        <p:spPr bwMode="auto">
          <a:xfrm>
            <a:off x="4572000" y="1219201"/>
            <a:ext cx="495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Nơi viết, ngày  tháng  năm viết thư</a:t>
            </a:r>
            <a:endParaRPr lang="vi-VN" altLang="en-US" sz="2400" b="1">
              <a:solidFill>
                <a:srgbClr val="C00000"/>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7B24A375-8CF8-4343-A7C3-78F17481803F}"/>
              </a:ext>
            </a:extLst>
          </p:cNvPr>
          <p:cNvSpPr txBox="1">
            <a:spLocks noChangeArrowheads="1"/>
          </p:cNvSpPr>
          <p:nvPr/>
        </p:nvSpPr>
        <p:spPr bwMode="auto">
          <a:xfrm>
            <a:off x="4572000" y="1828801"/>
            <a:ext cx="2209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Lời xưng hô</a:t>
            </a:r>
            <a:endParaRPr lang="vi-VN" altLang="en-US" sz="2400" b="1">
              <a:solidFill>
                <a:srgbClr val="C00000"/>
              </a:solidFill>
              <a:latin typeface="Times New Roman" panose="02020603050405020304" pitchFamily="18" charset="0"/>
              <a:cs typeface="Times New Roman" panose="02020603050405020304" pitchFamily="18" charset="0"/>
            </a:endParaRPr>
          </a:p>
        </p:txBody>
      </p:sp>
      <p:sp>
        <p:nvSpPr>
          <p:cNvPr id="16" name="Left Brace 15">
            <a:extLst>
              <a:ext uri="{FF2B5EF4-FFF2-40B4-BE49-F238E27FC236}">
                <a16:creationId xmlns:a16="http://schemas.microsoft.com/office/drawing/2014/main" id="{05F207EE-0A87-4D28-BB9E-60923DF42FAD}"/>
              </a:ext>
            </a:extLst>
          </p:cNvPr>
          <p:cNvSpPr/>
          <p:nvPr/>
        </p:nvSpPr>
        <p:spPr>
          <a:xfrm>
            <a:off x="4267200" y="2895600"/>
            <a:ext cx="228600" cy="990600"/>
          </a:xfrm>
          <a:prstGeom prst="leftBrace">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vi-VN">
              <a:solidFill>
                <a:srgbClr val="FF0000"/>
              </a:solidFill>
              <a:latin typeface="Arial"/>
            </a:endParaRPr>
          </a:p>
        </p:txBody>
      </p:sp>
      <p:sp>
        <p:nvSpPr>
          <p:cNvPr id="17" name="Left Brace 16">
            <a:extLst>
              <a:ext uri="{FF2B5EF4-FFF2-40B4-BE49-F238E27FC236}">
                <a16:creationId xmlns:a16="http://schemas.microsoft.com/office/drawing/2014/main" id="{B9F13568-FC6F-41EE-8678-807DE09355E6}"/>
              </a:ext>
            </a:extLst>
          </p:cNvPr>
          <p:cNvSpPr/>
          <p:nvPr/>
        </p:nvSpPr>
        <p:spPr>
          <a:xfrm>
            <a:off x="4267200" y="4495800"/>
            <a:ext cx="228600" cy="990600"/>
          </a:xfrm>
          <a:prstGeom prst="leftBrace">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anchor="ctr"/>
          <a:lstStyle/>
          <a:p>
            <a:pPr algn="ctr" fontAlgn="base">
              <a:spcBef>
                <a:spcPct val="0"/>
              </a:spcBef>
              <a:spcAft>
                <a:spcPct val="0"/>
              </a:spcAft>
              <a:defRPr/>
            </a:pPr>
            <a:endParaRPr lang="vi-VN">
              <a:solidFill>
                <a:srgbClr val="FF0000"/>
              </a:solidFill>
              <a:latin typeface="Arial"/>
            </a:endParaRPr>
          </a:p>
        </p:txBody>
      </p:sp>
      <p:sp>
        <p:nvSpPr>
          <p:cNvPr id="18" name="TextBox 17">
            <a:extLst>
              <a:ext uri="{FF2B5EF4-FFF2-40B4-BE49-F238E27FC236}">
                <a16:creationId xmlns:a16="http://schemas.microsoft.com/office/drawing/2014/main" id="{44107B1A-5858-45C8-8192-9C19ECC5B3BD}"/>
              </a:ext>
            </a:extLst>
          </p:cNvPr>
          <p:cNvSpPr txBox="1">
            <a:spLocks noChangeArrowheads="1"/>
          </p:cNvSpPr>
          <p:nvPr/>
        </p:nvSpPr>
        <p:spPr bwMode="auto">
          <a:xfrm>
            <a:off x="4648200" y="2895601"/>
            <a:ext cx="449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Hỏi thăm sức khỏe, công việc </a:t>
            </a:r>
            <a:endParaRPr lang="vi-VN" altLang="en-US" sz="2400" b="1">
              <a:solidFill>
                <a:srgbClr val="C000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44F9430D-A646-4B09-BD10-2CE2E9CC5F90}"/>
              </a:ext>
            </a:extLst>
          </p:cNvPr>
          <p:cNvSpPr txBox="1">
            <a:spLocks noChangeArrowheads="1"/>
          </p:cNvSpPr>
          <p:nvPr/>
        </p:nvSpPr>
        <p:spPr bwMode="auto">
          <a:xfrm>
            <a:off x="4648200" y="3505201"/>
            <a:ext cx="274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Kể về bản thân</a:t>
            </a:r>
            <a:endParaRPr lang="vi-VN" altLang="en-US" sz="2400" b="1">
              <a:solidFill>
                <a:srgbClr val="C000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181A018C-A686-4E4C-AB88-0883716F63CC}"/>
              </a:ext>
            </a:extLst>
          </p:cNvPr>
          <p:cNvSpPr txBox="1">
            <a:spLocks noChangeArrowheads="1"/>
          </p:cNvSpPr>
          <p:nvPr/>
        </p:nvSpPr>
        <p:spPr bwMode="auto">
          <a:xfrm>
            <a:off x="4800600" y="4953001"/>
            <a:ext cx="1600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Kí tên</a:t>
            </a:r>
            <a:endParaRPr lang="vi-VN" altLang="en-US" sz="2400" b="1">
              <a:solidFill>
                <a:srgbClr val="C00000"/>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0499FEB1-D12E-4761-ADAF-56F74EB952B0}"/>
              </a:ext>
            </a:extLst>
          </p:cNvPr>
          <p:cNvSpPr txBox="1">
            <a:spLocks noChangeArrowheads="1"/>
          </p:cNvSpPr>
          <p:nvPr/>
        </p:nvSpPr>
        <p:spPr bwMode="auto">
          <a:xfrm>
            <a:off x="4800600" y="4419601"/>
            <a:ext cx="3886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C00000"/>
                </a:solidFill>
                <a:latin typeface="Times New Roman" panose="02020603050405020304" pitchFamily="18" charset="0"/>
                <a:cs typeface="Times New Roman" panose="02020603050405020304" pitchFamily="18" charset="0"/>
              </a:rPr>
              <a:t>- Lời chúc, lời hứa, lời hẹn</a:t>
            </a:r>
            <a:endParaRPr lang="vi-VN" altLang="en-US" sz="2400" b="1">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amond(in)">
                                      <p:cBhvr>
                                        <p:cTn id="18" dur="2000"/>
                                        <p:tgtEl>
                                          <p:spTgt spid="11"/>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diamond(in)">
                                      <p:cBhvr>
                                        <p:cTn id="21" dur="2000"/>
                                        <p:tgtEl>
                                          <p:spTgt spid="9"/>
                                        </p:tgtEl>
                                      </p:cBhvr>
                                    </p:animEffect>
                                  </p:childTnLst>
                                </p:cTn>
                              </p:par>
                              <p:par>
                                <p:cTn id="22" presetID="8"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diamond(in)">
                                      <p:cBhvr>
                                        <p:cTn id="24" dur="2000"/>
                                        <p:tgtEl>
                                          <p:spTgt spid="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ox(in)">
                                      <p:cBhvr>
                                        <p:cTn id="29" dur="500"/>
                                        <p:tgtEl>
                                          <p:spTgt spid="18"/>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ox(in)">
                                      <p:cBhvr>
                                        <p:cTn id="32" dur="500"/>
                                        <p:tgtEl>
                                          <p:spTgt spid="16"/>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box(in)">
                                      <p:cBhvr>
                                        <p:cTn id="35" dur="500"/>
                                        <p:tgtEl>
                                          <p:spTgt spid="1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8" presetClass="entr" presetSubtype="16"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diamond(in)">
                                      <p:cBhvr>
                                        <p:cTn id="40" dur="2000"/>
                                        <p:tgtEl>
                                          <p:spTgt spid="21"/>
                                        </p:tgtEl>
                                      </p:cBhvr>
                                    </p:animEffect>
                                  </p:childTnLst>
                                </p:cTn>
                              </p:par>
                              <p:par>
                                <p:cTn id="41" presetID="8" presetClass="entr" presetSubtype="16"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diamond(in)">
                                      <p:cBhvr>
                                        <p:cTn id="43" dur="2000"/>
                                        <p:tgtEl>
                                          <p:spTgt spid="17"/>
                                        </p:tgtEl>
                                      </p:cBhvr>
                                    </p:animEffect>
                                  </p:childTnLst>
                                </p:cTn>
                              </p:par>
                              <p:par>
                                <p:cTn id="44" presetID="8" presetClass="entr" presetSubtype="16"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diamond(in)">
                                      <p:cBhvr>
                                        <p:cTn id="46" dur="2000"/>
                                        <p:tgtEl>
                                          <p:spTgt spid="2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box(in)">
                                      <p:cBhvr>
                                        <p:cTn id="5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9" grpId="0" animBg="1"/>
      <p:bldP spid="11" grpId="0"/>
      <p:bldP spid="12" grpId="0"/>
      <p:bldP spid="16" grpId="0" animBg="1"/>
      <p:bldP spid="17" grpId="0" animBg="1"/>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3">
            <a:extLst>
              <a:ext uri="{FF2B5EF4-FFF2-40B4-BE49-F238E27FC236}">
                <a16:creationId xmlns:a16="http://schemas.microsoft.com/office/drawing/2014/main" id="{290F5DFE-B936-4EFD-A8FD-55959844BE51}"/>
              </a:ext>
            </a:extLst>
          </p:cNvPr>
          <p:cNvGrpSpPr>
            <a:grpSpLocks/>
          </p:cNvGrpSpPr>
          <p:nvPr/>
        </p:nvGrpSpPr>
        <p:grpSpPr bwMode="auto">
          <a:xfrm>
            <a:off x="1447800" y="0"/>
            <a:ext cx="9220200" cy="6858000"/>
            <a:chOff x="1806" y="15"/>
            <a:chExt cx="9366" cy="15375"/>
          </a:xfrm>
        </p:grpSpPr>
        <p:sp>
          <p:nvSpPr>
            <p:cNvPr id="7174" name="Rectangle 4">
              <a:extLst>
                <a:ext uri="{FF2B5EF4-FFF2-40B4-BE49-F238E27FC236}">
                  <a16:creationId xmlns:a16="http://schemas.microsoft.com/office/drawing/2014/main" id="{DD9D64F9-C2E4-4D93-B79D-6995F5DEA37A}"/>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7175" name="Picture 5" descr="CRNRC091">
              <a:extLst>
                <a:ext uri="{FF2B5EF4-FFF2-40B4-BE49-F238E27FC236}">
                  <a16:creationId xmlns:a16="http://schemas.microsoft.com/office/drawing/2014/main" id="{F2744C6E-8397-40E1-B099-AC8D3142A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6" descr="CRNRC090">
              <a:extLst>
                <a:ext uri="{FF2B5EF4-FFF2-40B4-BE49-F238E27FC236}">
                  <a16:creationId xmlns:a16="http://schemas.microsoft.com/office/drawing/2014/main" id="{A8A9681C-591D-4139-84CE-9A549F65F8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Picture 7" descr="CRNRC089">
              <a:extLst>
                <a:ext uri="{FF2B5EF4-FFF2-40B4-BE49-F238E27FC236}">
                  <a16:creationId xmlns:a16="http://schemas.microsoft.com/office/drawing/2014/main" id="{7029D121-A9EA-4FA0-90A1-5D8620FDEF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8" descr="CRNRC092">
              <a:extLst>
                <a:ext uri="{FF2B5EF4-FFF2-40B4-BE49-F238E27FC236}">
                  <a16:creationId xmlns:a16="http://schemas.microsoft.com/office/drawing/2014/main" id="{AB835245-4908-40F0-97F4-99C986CB61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171" name="Text Box 9">
            <a:extLst>
              <a:ext uri="{FF2B5EF4-FFF2-40B4-BE49-F238E27FC236}">
                <a16:creationId xmlns:a16="http://schemas.microsoft.com/office/drawing/2014/main" id="{E9AD6D4E-068C-4D74-B1A2-0BA63E7F54D7}"/>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7172" name="Text Box 10">
            <a:extLst>
              <a:ext uri="{FF2B5EF4-FFF2-40B4-BE49-F238E27FC236}">
                <a16:creationId xmlns:a16="http://schemas.microsoft.com/office/drawing/2014/main" id="{C19BC114-89B3-449E-BA02-75A02265A8AC}"/>
              </a:ext>
            </a:extLst>
          </p:cNvPr>
          <p:cNvSpPr txBox="1">
            <a:spLocks noChangeArrowheads="1"/>
          </p:cNvSpPr>
          <p:nvPr/>
        </p:nvSpPr>
        <p:spPr bwMode="auto">
          <a:xfrm>
            <a:off x="1812926" y="1219200"/>
            <a:ext cx="3630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i="1" u="sng">
                <a:solidFill>
                  <a:srgbClr val="FF0000"/>
                </a:solidFill>
              </a:rPr>
              <a:t>Hoạt động 1</a:t>
            </a:r>
            <a:r>
              <a:rPr lang="en-US" altLang="en-US" sz="2400" i="1">
                <a:solidFill>
                  <a:srgbClr val="FF0000"/>
                </a:solidFill>
              </a:rPr>
              <a:t>: Tập viết thư</a:t>
            </a:r>
            <a:endParaRPr lang="en-US" altLang="en-US" i="1">
              <a:solidFill>
                <a:srgbClr val="FF0000"/>
              </a:solidFill>
            </a:endParaRPr>
          </a:p>
        </p:txBody>
      </p:sp>
      <p:sp>
        <p:nvSpPr>
          <p:cNvPr id="171019" name="Text Box 11">
            <a:extLst>
              <a:ext uri="{FF2B5EF4-FFF2-40B4-BE49-F238E27FC236}">
                <a16:creationId xmlns:a16="http://schemas.microsoft.com/office/drawing/2014/main" id="{9D83B7E2-EBAF-4EB3-96C6-46023664BAF0}"/>
              </a:ext>
            </a:extLst>
          </p:cNvPr>
          <p:cNvSpPr txBox="1">
            <a:spLocks noChangeArrowheads="1"/>
          </p:cNvSpPr>
          <p:nvPr/>
        </p:nvSpPr>
        <p:spPr bwMode="auto">
          <a:xfrm>
            <a:off x="1752600" y="1676401"/>
            <a:ext cx="86106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2800" b="1" u="sng">
                <a:solidFill>
                  <a:srgbClr val="0000FF"/>
                </a:solidFill>
              </a:rPr>
              <a:t>Câu hỏi gợi ý</a:t>
            </a:r>
            <a:r>
              <a:rPr lang="en-US" altLang="en-US" sz="2800" b="1">
                <a:solidFill>
                  <a:srgbClr val="0000FF"/>
                </a:solidFill>
              </a:rPr>
              <a:t>:</a:t>
            </a:r>
          </a:p>
          <a:p>
            <a:pPr eaLnBrk="1" fontAlgn="base" hangingPunct="1">
              <a:spcBef>
                <a:spcPct val="0"/>
              </a:spcBef>
              <a:spcAft>
                <a:spcPct val="0"/>
              </a:spcAft>
            </a:pPr>
            <a:r>
              <a:rPr lang="en-US" altLang="en-US" sz="2400">
                <a:solidFill>
                  <a:srgbClr val="FF0000"/>
                </a:solidFill>
              </a:rPr>
              <a:t>1. Em sẽ viết thư cho ai ?</a:t>
            </a:r>
          </a:p>
          <a:p>
            <a:pPr eaLnBrk="1" fontAlgn="base" hangingPunct="1">
              <a:spcBef>
                <a:spcPct val="0"/>
              </a:spcBef>
              <a:spcAft>
                <a:spcPct val="0"/>
              </a:spcAft>
            </a:pPr>
            <a:r>
              <a:rPr lang="en-US" altLang="en-US" sz="2400">
                <a:solidFill>
                  <a:srgbClr val="FF0000"/>
                </a:solidFill>
              </a:rPr>
              <a:t>2. Dòng đầu thư em viết thế nào ?</a:t>
            </a:r>
          </a:p>
          <a:p>
            <a:pPr eaLnBrk="1" fontAlgn="base" hangingPunct="1">
              <a:spcBef>
                <a:spcPct val="0"/>
              </a:spcBef>
              <a:spcAft>
                <a:spcPct val="0"/>
              </a:spcAft>
            </a:pPr>
            <a:r>
              <a:rPr lang="en-US" altLang="en-US" sz="2400">
                <a:solidFill>
                  <a:srgbClr val="FF0000"/>
                </a:solidFill>
              </a:rPr>
              <a:t>3. Em viết lời xưng hô với người nhận thư như thế nào ?</a:t>
            </a:r>
          </a:p>
          <a:p>
            <a:pPr eaLnBrk="1" fontAlgn="base" hangingPunct="1">
              <a:spcBef>
                <a:spcPct val="0"/>
              </a:spcBef>
              <a:spcAft>
                <a:spcPct val="0"/>
              </a:spcAft>
            </a:pPr>
            <a:r>
              <a:rPr lang="en-US" altLang="en-US" sz="2400">
                <a:solidFill>
                  <a:srgbClr val="FF0000"/>
                </a:solidFill>
              </a:rPr>
              <a:t>4. Trong phần nội dung, em sẽ hỏi thăm người thân điều gì, báo tin gì ?</a:t>
            </a:r>
          </a:p>
          <a:p>
            <a:pPr eaLnBrk="1" fontAlgn="base" hangingPunct="1">
              <a:spcBef>
                <a:spcPct val="0"/>
              </a:spcBef>
              <a:spcAft>
                <a:spcPct val="0"/>
              </a:spcAft>
            </a:pPr>
            <a:r>
              <a:rPr lang="en-US" altLang="en-US" sz="2400">
                <a:solidFill>
                  <a:srgbClr val="FF0000"/>
                </a:solidFill>
              </a:rPr>
              <a:t>5. Em chúc người thân điều gì ? </a:t>
            </a:r>
          </a:p>
          <a:p>
            <a:pPr eaLnBrk="1" fontAlgn="base" hangingPunct="1">
              <a:spcBef>
                <a:spcPct val="0"/>
              </a:spcBef>
              <a:spcAft>
                <a:spcPct val="0"/>
              </a:spcAft>
            </a:pPr>
            <a:r>
              <a:rPr lang="en-US" altLang="en-US" sz="2400">
                <a:solidFill>
                  <a:srgbClr val="FF0000"/>
                </a:solidFill>
              </a:rPr>
              <a:t>6. Kết thúc lá thư em viết những gì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19"/>
                                        </p:tgtEl>
                                        <p:attrNameLst>
                                          <p:attrName>style.visibility</p:attrName>
                                        </p:attrNameLst>
                                      </p:cBhvr>
                                      <p:to>
                                        <p:strVal val="visible"/>
                                      </p:to>
                                    </p:set>
                                    <p:animEffect transition="in" filter="blinds(horizontal)">
                                      <p:cBhvr>
                                        <p:cTn id="7" dur="500"/>
                                        <p:tgtEl>
                                          <p:spTgt spid="171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3">
            <a:extLst>
              <a:ext uri="{FF2B5EF4-FFF2-40B4-BE49-F238E27FC236}">
                <a16:creationId xmlns:a16="http://schemas.microsoft.com/office/drawing/2014/main" id="{CA1A00B7-2645-4895-846B-0408C485AAE3}"/>
              </a:ext>
            </a:extLst>
          </p:cNvPr>
          <p:cNvGrpSpPr>
            <a:grpSpLocks/>
          </p:cNvGrpSpPr>
          <p:nvPr/>
        </p:nvGrpSpPr>
        <p:grpSpPr bwMode="auto">
          <a:xfrm>
            <a:off x="1447800" y="0"/>
            <a:ext cx="9220200" cy="6858000"/>
            <a:chOff x="1806" y="15"/>
            <a:chExt cx="9366" cy="15375"/>
          </a:xfrm>
        </p:grpSpPr>
        <p:sp>
          <p:nvSpPr>
            <p:cNvPr id="8202" name="Rectangle 4">
              <a:extLst>
                <a:ext uri="{FF2B5EF4-FFF2-40B4-BE49-F238E27FC236}">
                  <a16:creationId xmlns:a16="http://schemas.microsoft.com/office/drawing/2014/main" id="{F6529104-AA5A-400F-BCB5-8BF41C514B31}"/>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8203" name="Picture 5" descr="CRNRC091">
              <a:extLst>
                <a:ext uri="{FF2B5EF4-FFF2-40B4-BE49-F238E27FC236}">
                  <a16:creationId xmlns:a16="http://schemas.microsoft.com/office/drawing/2014/main" id="{434BF4C7-E7BE-499F-9624-4B4AFDE9B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6" descr="CRNRC090">
              <a:extLst>
                <a:ext uri="{FF2B5EF4-FFF2-40B4-BE49-F238E27FC236}">
                  <a16:creationId xmlns:a16="http://schemas.microsoft.com/office/drawing/2014/main" id="{A6D5B06A-45C5-43F9-AAD0-421FF9FA44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7" descr="CRNRC089">
              <a:extLst>
                <a:ext uri="{FF2B5EF4-FFF2-40B4-BE49-F238E27FC236}">
                  <a16:creationId xmlns:a16="http://schemas.microsoft.com/office/drawing/2014/main" id="{921D195B-4F7B-4DAB-8161-7AD5C99FE4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8" descr="CRNRC092">
              <a:extLst>
                <a:ext uri="{FF2B5EF4-FFF2-40B4-BE49-F238E27FC236}">
                  <a16:creationId xmlns:a16="http://schemas.microsoft.com/office/drawing/2014/main" id="{2A6568F5-5EA8-49D6-8D2D-852FA00444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195" name="Text Box 9">
            <a:extLst>
              <a:ext uri="{FF2B5EF4-FFF2-40B4-BE49-F238E27FC236}">
                <a16:creationId xmlns:a16="http://schemas.microsoft.com/office/drawing/2014/main" id="{92311E44-72E7-4311-AE98-F71DE49E32A6}"/>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8196" name="Text Box 11">
            <a:extLst>
              <a:ext uri="{FF2B5EF4-FFF2-40B4-BE49-F238E27FC236}">
                <a16:creationId xmlns:a16="http://schemas.microsoft.com/office/drawing/2014/main" id="{1F27BF3B-D51C-4389-8F98-5173EC4EF561}"/>
              </a:ext>
            </a:extLst>
          </p:cNvPr>
          <p:cNvSpPr txBox="1">
            <a:spLocks noChangeArrowheads="1"/>
          </p:cNvSpPr>
          <p:nvPr/>
        </p:nvSpPr>
        <p:spPr bwMode="auto">
          <a:xfrm>
            <a:off x="1770064" y="1828800"/>
            <a:ext cx="36401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1. Em sẽ viết thư cho ai ?</a:t>
            </a:r>
          </a:p>
        </p:txBody>
      </p:sp>
      <p:sp>
        <p:nvSpPr>
          <p:cNvPr id="8197" name="Text Box 12">
            <a:extLst>
              <a:ext uri="{FF2B5EF4-FFF2-40B4-BE49-F238E27FC236}">
                <a16:creationId xmlns:a16="http://schemas.microsoft.com/office/drawing/2014/main" id="{3ADAF9C4-A994-4D59-A444-EDCC5DE3B085}"/>
              </a:ext>
            </a:extLst>
          </p:cNvPr>
          <p:cNvSpPr txBox="1">
            <a:spLocks noChangeArrowheads="1"/>
          </p:cNvSpPr>
          <p:nvPr/>
        </p:nvSpPr>
        <p:spPr bwMode="auto">
          <a:xfrm>
            <a:off x="1812926" y="1295400"/>
            <a:ext cx="38719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u="sng">
                <a:solidFill>
                  <a:srgbClr val="FF0000"/>
                </a:solidFill>
              </a:rPr>
              <a:t>Hoạt động 1</a:t>
            </a:r>
            <a:r>
              <a:rPr lang="en-US" altLang="en-US" sz="2400" b="1">
                <a:solidFill>
                  <a:srgbClr val="FF0000"/>
                </a:solidFill>
              </a:rPr>
              <a:t>: Tập viết thư</a:t>
            </a:r>
          </a:p>
        </p:txBody>
      </p:sp>
      <p:sp>
        <p:nvSpPr>
          <p:cNvPr id="160781" name="Text Box 13">
            <a:extLst>
              <a:ext uri="{FF2B5EF4-FFF2-40B4-BE49-F238E27FC236}">
                <a16:creationId xmlns:a16="http://schemas.microsoft.com/office/drawing/2014/main" id="{499011E0-C2DE-4F04-8D6B-AB53B3FA3A47}"/>
              </a:ext>
            </a:extLst>
          </p:cNvPr>
          <p:cNvSpPr txBox="1">
            <a:spLocks noChangeArrowheads="1"/>
          </p:cNvSpPr>
          <p:nvPr/>
        </p:nvSpPr>
        <p:spPr bwMode="auto">
          <a:xfrm>
            <a:off x="1828800" y="2286000"/>
            <a:ext cx="6046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0000FF"/>
                </a:solidFill>
              </a:rPr>
              <a:t>Viết thư cho ông bà, anh chị em, cô chú, …</a:t>
            </a:r>
          </a:p>
        </p:txBody>
      </p:sp>
      <p:sp>
        <p:nvSpPr>
          <p:cNvPr id="160782" name="Text Box 14">
            <a:extLst>
              <a:ext uri="{FF2B5EF4-FFF2-40B4-BE49-F238E27FC236}">
                <a16:creationId xmlns:a16="http://schemas.microsoft.com/office/drawing/2014/main" id="{309523CE-BB08-475B-99A9-86EC9EF547DF}"/>
              </a:ext>
            </a:extLst>
          </p:cNvPr>
          <p:cNvSpPr txBox="1">
            <a:spLocks noChangeArrowheads="1"/>
          </p:cNvSpPr>
          <p:nvPr/>
        </p:nvSpPr>
        <p:spPr bwMode="auto">
          <a:xfrm>
            <a:off x="1752600" y="2819401"/>
            <a:ext cx="5943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2. Dòng đầu thư em sẽ viết thế nào?</a:t>
            </a:r>
          </a:p>
          <a:p>
            <a:pPr eaLnBrk="1" fontAlgn="base" hangingPunct="1">
              <a:spcBef>
                <a:spcPct val="0"/>
              </a:spcBef>
              <a:spcAft>
                <a:spcPct val="0"/>
              </a:spcAft>
            </a:pPr>
            <a:r>
              <a:rPr lang="en-US" altLang="en-US" sz="2400">
                <a:solidFill>
                  <a:srgbClr val="000000"/>
                </a:solidFill>
              </a:rPr>
              <a:t>    </a:t>
            </a:r>
            <a:r>
              <a:rPr lang="en-US" altLang="en-US" sz="2400">
                <a:solidFill>
                  <a:srgbClr val="0000FF"/>
                </a:solidFill>
              </a:rPr>
              <a:t>Nơi gửi, ngày … tháng … năm …</a:t>
            </a:r>
          </a:p>
        </p:txBody>
      </p:sp>
      <p:sp>
        <p:nvSpPr>
          <p:cNvPr id="160783" name="Text Box 15">
            <a:extLst>
              <a:ext uri="{FF2B5EF4-FFF2-40B4-BE49-F238E27FC236}">
                <a16:creationId xmlns:a16="http://schemas.microsoft.com/office/drawing/2014/main" id="{596FB490-1E06-4C13-88AD-61C229D51E30}"/>
              </a:ext>
            </a:extLst>
          </p:cNvPr>
          <p:cNvSpPr txBox="1">
            <a:spLocks noChangeArrowheads="1"/>
          </p:cNvSpPr>
          <p:nvPr/>
        </p:nvSpPr>
        <p:spPr bwMode="auto">
          <a:xfrm>
            <a:off x="1676400" y="36576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3. Em viết lời xưng hô với người nhận thư như thế nào?</a:t>
            </a:r>
          </a:p>
        </p:txBody>
      </p:sp>
      <p:sp>
        <p:nvSpPr>
          <p:cNvPr id="160785" name="Text Box 17">
            <a:extLst>
              <a:ext uri="{FF2B5EF4-FFF2-40B4-BE49-F238E27FC236}">
                <a16:creationId xmlns:a16="http://schemas.microsoft.com/office/drawing/2014/main" id="{1ABC8C5E-60A0-412B-9ADD-E816D1E6FF49}"/>
              </a:ext>
            </a:extLst>
          </p:cNvPr>
          <p:cNvSpPr txBox="1">
            <a:spLocks noChangeArrowheads="1"/>
          </p:cNvSpPr>
          <p:nvPr/>
        </p:nvSpPr>
        <p:spPr bwMode="auto">
          <a:xfrm>
            <a:off x="1752600" y="4254500"/>
            <a:ext cx="8686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50000"/>
              </a:spcBef>
              <a:spcAft>
                <a:spcPct val="0"/>
              </a:spcAft>
            </a:pPr>
            <a:r>
              <a:rPr lang="en-US" altLang="en-US" sz="2400">
                <a:solidFill>
                  <a:srgbClr val="0000FF"/>
                </a:solidFill>
              </a:rPr>
              <a:t>   + Đối với người thân lớn tuổi hơn dùng lời lẽ kính trọng, </a:t>
            </a:r>
          </a:p>
          <a:p>
            <a:pPr eaLnBrk="1" fontAlgn="base" hangingPunct="1">
              <a:spcBef>
                <a:spcPct val="50000"/>
              </a:spcBef>
              <a:spcAft>
                <a:spcPct val="0"/>
              </a:spcAft>
            </a:pPr>
            <a:r>
              <a:rPr lang="en-US" altLang="en-US" sz="2400">
                <a:solidFill>
                  <a:srgbClr val="0000FF"/>
                </a:solidFill>
              </a:rPr>
              <a:t>   (Ông kính yêu ! Bà kính mến ! …. )</a:t>
            </a:r>
          </a:p>
          <a:p>
            <a:pPr eaLnBrk="1" fontAlgn="base" hangingPunct="1">
              <a:spcBef>
                <a:spcPct val="50000"/>
              </a:spcBef>
              <a:spcAft>
                <a:spcPct val="0"/>
              </a:spcAft>
            </a:pPr>
            <a:r>
              <a:rPr lang="en-US" altLang="en-US" sz="2400">
                <a:solidFill>
                  <a:srgbClr val="0000FF"/>
                </a:solidFill>
              </a:rPr>
              <a:t> </a:t>
            </a:r>
            <a:r>
              <a:rPr lang="en-US" altLang="en-US">
                <a:solidFill>
                  <a:srgbClr val="0000FF"/>
                </a:solidFill>
              </a:rPr>
              <a:t>  </a:t>
            </a:r>
            <a:r>
              <a:rPr lang="en-US" altLang="en-US" sz="2400">
                <a:solidFill>
                  <a:srgbClr val="0000FF"/>
                </a:solidFill>
              </a:rPr>
              <a:t>+ Đối với bạn bè dùng lời thân ái, ( Bạn thân mến ! Hòa thân      mến ! ….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0781"/>
                                        </p:tgtEl>
                                        <p:attrNameLst>
                                          <p:attrName>style.visibility</p:attrName>
                                        </p:attrNameLst>
                                      </p:cBhvr>
                                      <p:to>
                                        <p:strVal val="visible"/>
                                      </p:to>
                                    </p:set>
                                    <p:animEffect transition="in" filter="blinds(horizontal)">
                                      <p:cBhvr>
                                        <p:cTn id="7" dur="500"/>
                                        <p:tgtEl>
                                          <p:spTgt spid="1607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0782">
                                            <p:txEl>
                                              <p:pRg st="0" end="0"/>
                                            </p:txEl>
                                          </p:spTgt>
                                        </p:tgtEl>
                                        <p:attrNameLst>
                                          <p:attrName>style.visibility</p:attrName>
                                        </p:attrNameLst>
                                      </p:cBhvr>
                                      <p:to>
                                        <p:strVal val="visible"/>
                                      </p:to>
                                    </p:set>
                                    <p:animEffect transition="in" filter="box(in)">
                                      <p:cBhvr>
                                        <p:cTn id="12" dur="500"/>
                                        <p:tgtEl>
                                          <p:spTgt spid="160782">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0782">
                                            <p:txEl>
                                              <p:pRg st="1" end="1"/>
                                            </p:txEl>
                                          </p:spTgt>
                                        </p:tgtEl>
                                        <p:attrNameLst>
                                          <p:attrName>style.visibility</p:attrName>
                                        </p:attrNameLst>
                                      </p:cBhvr>
                                      <p:to>
                                        <p:strVal val="visible"/>
                                      </p:to>
                                    </p:set>
                                    <p:animEffect transition="in" filter="checkerboard(across)">
                                      <p:cBhvr>
                                        <p:cTn id="17" dur="500"/>
                                        <p:tgtEl>
                                          <p:spTgt spid="16078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60783">
                                            <p:txEl>
                                              <p:pRg st="0" end="0"/>
                                            </p:txEl>
                                          </p:spTgt>
                                        </p:tgtEl>
                                        <p:attrNameLst>
                                          <p:attrName>style.visibility</p:attrName>
                                        </p:attrNameLst>
                                      </p:cBhvr>
                                      <p:to>
                                        <p:strVal val="visible"/>
                                      </p:to>
                                    </p:set>
                                    <p:animEffect transition="in" filter="diamond(in)">
                                      <p:cBhvr>
                                        <p:cTn id="22" dur="2000"/>
                                        <p:tgtEl>
                                          <p:spTgt spid="16078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60785">
                                            <p:txEl>
                                              <p:pRg st="0" end="0"/>
                                            </p:txEl>
                                          </p:spTgt>
                                        </p:tgtEl>
                                        <p:attrNameLst>
                                          <p:attrName>style.visibility</p:attrName>
                                        </p:attrNameLst>
                                      </p:cBhvr>
                                      <p:to>
                                        <p:strVal val="visible"/>
                                      </p:to>
                                    </p:set>
                                    <p:anim calcmode="lin" valueType="num">
                                      <p:cBhvr additive="base">
                                        <p:cTn id="27" dur="500" fill="hold"/>
                                        <p:tgtEl>
                                          <p:spTgt spid="160785">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60785">
                                            <p:txEl>
                                              <p:pRg st="0" end="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60785">
                                            <p:txEl>
                                              <p:pRg st="1" end="1"/>
                                            </p:txEl>
                                          </p:spTgt>
                                        </p:tgtEl>
                                        <p:attrNameLst>
                                          <p:attrName>style.visibility</p:attrName>
                                        </p:attrNameLst>
                                      </p:cBhvr>
                                      <p:to>
                                        <p:strVal val="visible"/>
                                      </p:to>
                                    </p:set>
                                    <p:anim calcmode="lin" valueType="num">
                                      <p:cBhvr additive="base">
                                        <p:cTn id="31" dur="500" fill="hold"/>
                                        <p:tgtEl>
                                          <p:spTgt spid="16078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0785">
                                            <p:txEl>
                                              <p:pRg st="1" end="1"/>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60785">
                                            <p:txEl>
                                              <p:pRg st="2" end="2"/>
                                            </p:txEl>
                                          </p:spTgt>
                                        </p:tgtEl>
                                        <p:attrNameLst>
                                          <p:attrName>style.visibility</p:attrName>
                                        </p:attrNameLst>
                                      </p:cBhvr>
                                      <p:to>
                                        <p:strVal val="visible"/>
                                      </p:to>
                                    </p:set>
                                    <p:anim calcmode="lin" valueType="num">
                                      <p:cBhvr additive="base">
                                        <p:cTn id="35" dur="500" fill="hold"/>
                                        <p:tgtEl>
                                          <p:spTgt spid="160785">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6078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3">
            <a:extLst>
              <a:ext uri="{FF2B5EF4-FFF2-40B4-BE49-F238E27FC236}">
                <a16:creationId xmlns:a16="http://schemas.microsoft.com/office/drawing/2014/main" id="{2D935744-B07A-4150-B93C-70769F4C05C6}"/>
              </a:ext>
            </a:extLst>
          </p:cNvPr>
          <p:cNvGrpSpPr>
            <a:grpSpLocks/>
          </p:cNvGrpSpPr>
          <p:nvPr/>
        </p:nvGrpSpPr>
        <p:grpSpPr bwMode="auto">
          <a:xfrm>
            <a:off x="1447800" y="0"/>
            <a:ext cx="9220200" cy="6858000"/>
            <a:chOff x="1806" y="15"/>
            <a:chExt cx="9366" cy="15375"/>
          </a:xfrm>
        </p:grpSpPr>
        <p:sp>
          <p:nvSpPr>
            <p:cNvPr id="9224" name="Rectangle 4">
              <a:extLst>
                <a:ext uri="{FF2B5EF4-FFF2-40B4-BE49-F238E27FC236}">
                  <a16:creationId xmlns:a16="http://schemas.microsoft.com/office/drawing/2014/main" id="{0B556EB0-B90C-41C2-8909-7A12FAD17D90}"/>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9225" name="Picture 5" descr="CRNRC091">
              <a:extLst>
                <a:ext uri="{FF2B5EF4-FFF2-40B4-BE49-F238E27FC236}">
                  <a16:creationId xmlns:a16="http://schemas.microsoft.com/office/drawing/2014/main" id="{80C44FA8-A25B-4CB4-89CE-B746DD50B5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6" descr="CRNRC090">
              <a:extLst>
                <a:ext uri="{FF2B5EF4-FFF2-40B4-BE49-F238E27FC236}">
                  <a16:creationId xmlns:a16="http://schemas.microsoft.com/office/drawing/2014/main" id="{976B5D16-7BFE-4AEE-AFB8-1C822B93F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7" descr="CRNRC089">
              <a:extLst>
                <a:ext uri="{FF2B5EF4-FFF2-40B4-BE49-F238E27FC236}">
                  <a16:creationId xmlns:a16="http://schemas.microsoft.com/office/drawing/2014/main" id="{9D50DC7F-2D92-48F7-86F2-A7CB54B57F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8" descr="CRNRC092">
              <a:extLst>
                <a:ext uri="{FF2B5EF4-FFF2-40B4-BE49-F238E27FC236}">
                  <a16:creationId xmlns:a16="http://schemas.microsoft.com/office/drawing/2014/main" id="{25CA37DF-18D2-42C6-8B7B-716D1CDB17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219" name="Text Box 9">
            <a:extLst>
              <a:ext uri="{FF2B5EF4-FFF2-40B4-BE49-F238E27FC236}">
                <a16:creationId xmlns:a16="http://schemas.microsoft.com/office/drawing/2014/main" id="{BC0BA334-25DD-4F77-BA9F-5F4B09D9273B}"/>
              </a:ext>
            </a:extLst>
          </p:cNvPr>
          <p:cNvSpPr txBox="1">
            <a:spLocks noChangeArrowheads="1"/>
          </p:cNvSpPr>
          <p:nvPr/>
        </p:nvSpPr>
        <p:spPr bwMode="auto">
          <a:xfrm>
            <a:off x="1828800" y="16002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9220" name="Text Box 11">
            <a:extLst>
              <a:ext uri="{FF2B5EF4-FFF2-40B4-BE49-F238E27FC236}">
                <a16:creationId xmlns:a16="http://schemas.microsoft.com/office/drawing/2014/main" id="{C557DE4D-779C-4DB9-8C11-9DAF5CE42A9D}"/>
              </a:ext>
            </a:extLst>
          </p:cNvPr>
          <p:cNvSpPr txBox="1">
            <a:spLocks noChangeArrowheads="1"/>
          </p:cNvSpPr>
          <p:nvPr/>
        </p:nvSpPr>
        <p:spPr bwMode="auto">
          <a:xfrm>
            <a:off x="1752600" y="1219201"/>
            <a:ext cx="42227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800" u="sng">
                <a:solidFill>
                  <a:srgbClr val="FF0000"/>
                </a:solidFill>
              </a:rPr>
              <a:t>Hoạt động 1</a:t>
            </a:r>
            <a:r>
              <a:rPr lang="en-US" altLang="en-US" sz="2800">
                <a:solidFill>
                  <a:srgbClr val="FF0000"/>
                </a:solidFill>
              </a:rPr>
              <a:t>: Tập viết thư</a:t>
            </a:r>
          </a:p>
        </p:txBody>
      </p:sp>
      <p:sp>
        <p:nvSpPr>
          <p:cNvPr id="162831" name="Text Box 15">
            <a:extLst>
              <a:ext uri="{FF2B5EF4-FFF2-40B4-BE49-F238E27FC236}">
                <a16:creationId xmlns:a16="http://schemas.microsoft.com/office/drawing/2014/main" id="{00BE4A70-F40B-49A0-9D31-828069F73868}"/>
              </a:ext>
            </a:extLst>
          </p:cNvPr>
          <p:cNvSpPr txBox="1">
            <a:spLocks noChangeArrowheads="1"/>
          </p:cNvSpPr>
          <p:nvPr/>
        </p:nvSpPr>
        <p:spPr bwMode="auto">
          <a:xfrm>
            <a:off x="1752600" y="3352801"/>
            <a:ext cx="8686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5. Em chúc người thân điều gì?</a:t>
            </a:r>
            <a:r>
              <a:rPr lang="en-US" altLang="en-US" sz="2400">
                <a:solidFill>
                  <a:srgbClr val="000000"/>
                </a:solidFill>
              </a:rPr>
              <a:t> </a:t>
            </a:r>
          </a:p>
          <a:p>
            <a:pPr eaLnBrk="1" fontAlgn="base" hangingPunct="1">
              <a:spcBef>
                <a:spcPct val="50000"/>
              </a:spcBef>
              <a:spcAft>
                <a:spcPct val="0"/>
              </a:spcAft>
            </a:pPr>
            <a:r>
              <a:rPr lang="en-US" altLang="en-US" sz="2400">
                <a:solidFill>
                  <a:srgbClr val="0000FF"/>
                </a:solidFill>
              </a:rPr>
              <a:t>    Em chúc người thân sức khoẻ và hứa hẹn.</a:t>
            </a:r>
            <a:endParaRPr lang="en-US" altLang="en-US" sz="2400">
              <a:solidFill>
                <a:srgbClr val="FF66FF"/>
              </a:solidFill>
            </a:endParaRPr>
          </a:p>
        </p:txBody>
      </p:sp>
      <p:sp>
        <p:nvSpPr>
          <p:cNvPr id="162832" name="Text Box 16">
            <a:extLst>
              <a:ext uri="{FF2B5EF4-FFF2-40B4-BE49-F238E27FC236}">
                <a16:creationId xmlns:a16="http://schemas.microsoft.com/office/drawing/2014/main" id="{40658C75-23E9-4336-A394-BC48DA98FD33}"/>
              </a:ext>
            </a:extLst>
          </p:cNvPr>
          <p:cNvSpPr txBox="1">
            <a:spLocks noChangeArrowheads="1"/>
          </p:cNvSpPr>
          <p:nvPr/>
        </p:nvSpPr>
        <p:spPr bwMode="auto">
          <a:xfrm>
            <a:off x="1752600" y="1752600"/>
            <a:ext cx="8686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4. Trong phần nội dung, em sẽ hỏi thăm người thân điều gì, báo tin gì?</a:t>
            </a:r>
          </a:p>
          <a:p>
            <a:pPr eaLnBrk="1" fontAlgn="base" hangingPunct="1">
              <a:spcBef>
                <a:spcPct val="0"/>
              </a:spcBef>
              <a:spcAft>
                <a:spcPct val="0"/>
              </a:spcAft>
            </a:pPr>
            <a:r>
              <a:rPr lang="en-US" altLang="en-US" sz="2400">
                <a:solidFill>
                  <a:srgbClr val="000000"/>
                </a:solidFill>
              </a:rPr>
              <a:t>    </a:t>
            </a:r>
            <a:r>
              <a:rPr lang="en-US" altLang="en-US" sz="2400">
                <a:solidFill>
                  <a:srgbClr val="0000FF"/>
                </a:solidFill>
              </a:rPr>
              <a:t>Hỏi thăm sức khoẻ người nhận thư, báo kết quả học tập, nhắc kỉ niệm.</a:t>
            </a:r>
          </a:p>
        </p:txBody>
      </p:sp>
      <p:sp>
        <p:nvSpPr>
          <p:cNvPr id="162833" name="Text Box 17">
            <a:extLst>
              <a:ext uri="{FF2B5EF4-FFF2-40B4-BE49-F238E27FC236}">
                <a16:creationId xmlns:a16="http://schemas.microsoft.com/office/drawing/2014/main" id="{F2D1048D-E4B2-4192-9259-AB8153D4BF80}"/>
              </a:ext>
            </a:extLst>
          </p:cNvPr>
          <p:cNvSpPr txBox="1">
            <a:spLocks noChangeArrowheads="1"/>
          </p:cNvSpPr>
          <p:nvPr/>
        </p:nvSpPr>
        <p:spPr bwMode="auto">
          <a:xfrm>
            <a:off x="1752600" y="4435476"/>
            <a:ext cx="7239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a:solidFill>
                  <a:srgbClr val="FF0000"/>
                </a:solidFill>
              </a:rPr>
              <a:t>6. Kết thúc lá thư em viết những gì ?</a:t>
            </a:r>
          </a:p>
          <a:p>
            <a:pPr eaLnBrk="1" fontAlgn="base" hangingPunct="1">
              <a:spcBef>
                <a:spcPct val="0"/>
              </a:spcBef>
              <a:spcAft>
                <a:spcPct val="0"/>
              </a:spcAft>
            </a:pPr>
            <a:r>
              <a:rPr lang="en-US" altLang="en-US" sz="2400">
                <a:solidFill>
                  <a:srgbClr val="0000FF"/>
                </a:solidFill>
              </a:rPr>
              <a:t>    Em viết lời chào, chữ kí và tên của em.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2832">
                                            <p:txEl>
                                              <p:pRg st="0" end="0"/>
                                            </p:txEl>
                                          </p:spTgt>
                                        </p:tgtEl>
                                        <p:attrNameLst>
                                          <p:attrName>style.visibility</p:attrName>
                                        </p:attrNameLst>
                                      </p:cBhvr>
                                      <p:to>
                                        <p:strVal val="visible"/>
                                      </p:to>
                                    </p:set>
                                    <p:animEffect transition="in" filter="blinds(horizontal)">
                                      <p:cBhvr>
                                        <p:cTn id="7" dur="500"/>
                                        <p:tgtEl>
                                          <p:spTgt spid="1628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2832">
                                            <p:txEl>
                                              <p:pRg st="1" end="1"/>
                                            </p:txEl>
                                          </p:spTgt>
                                        </p:tgtEl>
                                        <p:attrNameLst>
                                          <p:attrName>style.visibility</p:attrName>
                                        </p:attrNameLst>
                                      </p:cBhvr>
                                      <p:to>
                                        <p:strVal val="visible"/>
                                      </p:to>
                                    </p:set>
                                    <p:animEffect transition="in" filter="box(in)">
                                      <p:cBhvr>
                                        <p:cTn id="12" dur="500"/>
                                        <p:tgtEl>
                                          <p:spTgt spid="1628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62831">
                                            <p:txEl>
                                              <p:pRg st="0" end="0"/>
                                            </p:txEl>
                                          </p:spTgt>
                                        </p:tgtEl>
                                        <p:attrNameLst>
                                          <p:attrName>style.visibility</p:attrName>
                                        </p:attrNameLst>
                                      </p:cBhvr>
                                      <p:to>
                                        <p:strVal val="visible"/>
                                      </p:to>
                                    </p:set>
                                    <p:animEffect transition="in" filter="checkerboard(across)">
                                      <p:cBhvr>
                                        <p:cTn id="17" dur="500"/>
                                        <p:tgtEl>
                                          <p:spTgt spid="16283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162831">
                                            <p:txEl>
                                              <p:pRg st="1" end="1"/>
                                            </p:txEl>
                                          </p:spTgt>
                                        </p:tgtEl>
                                        <p:attrNameLst>
                                          <p:attrName>style.visibility</p:attrName>
                                        </p:attrNameLst>
                                      </p:cBhvr>
                                      <p:to>
                                        <p:strVal val="visible"/>
                                      </p:to>
                                    </p:set>
                                    <p:animEffect transition="in" filter="diamond(in)">
                                      <p:cBhvr>
                                        <p:cTn id="22" dur="2000"/>
                                        <p:tgtEl>
                                          <p:spTgt spid="16283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62833">
                                            <p:txEl>
                                              <p:pRg st="0" end="0"/>
                                            </p:txEl>
                                          </p:spTgt>
                                        </p:tgtEl>
                                        <p:attrNameLst>
                                          <p:attrName>style.visibility</p:attrName>
                                        </p:attrNameLst>
                                      </p:cBhvr>
                                      <p:to>
                                        <p:strVal val="visible"/>
                                      </p:to>
                                    </p:set>
                                    <p:anim calcmode="lin" valueType="num">
                                      <p:cBhvr additive="base">
                                        <p:cTn id="27" dur="500" fill="hold"/>
                                        <p:tgtEl>
                                          <p:spTgt spid="162833">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6283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62833">
                                            <p:txEl>
                                              <p:pRg st="1" end="1"/>
                                            </p:txEl>
                                          </p:spTgt>
                                        </p:tgtEl>
                                        <p:attrNameLst>
                                          <p:attrName>style.visibility</p:attrName>
                                        </p:attrNameLst>
                                      </p:cBhvr>
                                      <p:to>
                                        <p:strVal val="visible"/>
                                      </p:to>
                                    </p:set>
                                    <p:anim calcmode="lin" valueType="num">
                                      <p:cBhvr additive="base">
                                        <p:cTn id="33" dur="500" fill="hold"/>
                                        <p:tgtEl>
                                          <p:spTgt spid="162833">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283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3">
            <a:extLst>
              <a:ext uri="{FF2B5EF4-FFF2-40B4-BE49-F238E27FC236}">
                <a16:creationId xmlns:a16="http://schemas.microsoft.com/office/drawing/2014/main" id="{837DF997-A72A-4A35-80A4-DB275D03938A}"/>
              </a:ext>
            </a:extLst>
          </p:cNvPr>
          <p:cNvGrpSpPr>
            <a:grpSpLocks/>
          </p:cNvGrpSpPr>
          <p:nvPr/>
        </p:nvGrpSpPr>
        <p:grpSpPr bwMode="auto">
          <a:xfrm>
            <a:off x="1447800" y="0"/>
            <a:ext cx="9220200" cy="6858000"/>
            <a:chOff x="1806" y="15"/>
            <a:chExt cx="9366" cy="15375"/>
          </a:xfrm>
        </p:grpSpPr>
        <p:sp>
          <p:nvSpPr>
            <p:cNvPr id="10245" name="Rectangle 4">
              <a:extLst>
                <a:ext uri="{FF2B5EF4-FFF2-40B4-BE49-F238E27FC236}">
                  <a16:creationId xmlns:a16="http://schemas.microsoft.com/office/drawing/2014/main" id="{9C1A50AD-B088-49B0-B648-BFAE97E6E32C}"/>
                </a:ext>
              </a:extLst>
            </p:cNvPr>
            <p:cNvSpPr>
              <a:spLocks noChangeArrowheads="1"/>
            </p:cNvSpPr>
            <p:nvPr/>
          </p:nvSpPr>
          <p:spPr bwMode="auto">
            <a:xfrm>
              <a:off x="1938" y="180"/>
              <a:ext cx="9120" cy="15081"/>
            </a:xfrm>
            <a:prstGeom prst="rect">
              <a:avLst/>
            </a:prstGeom>
            <a:noFill/>
            <a:ln w="38100" cmpd="dbl">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fontAlgn="base" hangingPunct="1">
                <a:spcBef>
                  <a:spcPct val="0"/>
                </a:spcBef>
                <a:spcAft>
                  <a:spcPct val="0"/>
                </a:spcAft>
              </a:pPr>
              <a:r>
                <a:rPr lang="en-US" altLang="en-US" sz="1200">
                  <a:solidFill>
                    <a:srgbClr val="000000"/>
                  </a:solidFill>
                </a:rPr>
                <a:t>                                          </a:t>
              </a:r>
            </a:p>
            <a:p>
              <a:pPr algn="ctr" eaLnBrk="1" fontAlgn="base" hangingPunct="1">
                <a:spcBef>
                  <a:spcPct val="0"/>
                </a:spcBef>
                <a:spcAft>
                  <a:spcPct val="0"/>
                </a:spcAft>
              </a:pPr>
              <a:endParaRPr lang="en-US" altLang="en-US" sz="1200">
                <a:solidFill>
                  <a:srgbClr val="000000"/>
                </a:solidFill>
              </a:endParaRPr>
            </a:p>
            <a:p>
              <a:pPr eaLnBrk="1" fontAlgn="base" hangingPunct="1">
                <a:spcBef>
                  <a:spcPct val="0"/>
                </a:spcBef>
                <a:spcAft>
                  <a:spcPct val="0"/>
                </a:spcAft>
              </a:pPr>
              <a:endParaRPr lang="en-US" altLang="en-US">
                <a:solidFill>
                  <a:srgbClr val="000000"/>
                </a:solidFill>
              </a:endParaRPr>
            </a:p>
          </p:txBody>
        </p:sp>
        <p:pic>
          <p:nvPicPr>
            <p:cNvPr id="10246" name="Picture 5" descr="CRNRC091">
              <a:extLst>
                <a:ext uri="{FF2B5EF4-FFF2-40B4-BE49-F238E27FC236}">
                  <a16:creationId xmlns:a16="http://schemas.microsoft.com/office/drawing/2014/main" id="{9415BE59-9BAB-4A0D-9F12-9BF48F70C6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77" y="13980"/>
              <a:ext cx="1395" cy="1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6" descr="CRNRC090">
              <a:extLst>
                <a:ext uri="{FF2B5EF4-FFF2-40B4-BE49-F238E27FC236}">
                  <a16:creationId xmlns:a16="http://schemas.microsoft.com/office/drawing/2014/main" id="{BBD00F07-1517-4D84-809D-04BAA2E707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49" y="30"/>
              <a:ext cx="1305"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7" descr="CRNRC089">
              <a:extLst>
                <a:ext uri="{FF2B5EF4-FFF2-40B4-BE49-F238E27FC236}">
                  <a16:creationId xmlns:a16="http://schemas.microsoft.com/office/drawing/2014/main" id="{4CDFC7CE-E69C-4D21-A3DB-1A32308340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06" y="15"/>
              <a:ext cx="1575" cy="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8" descr="CRNRC092">
              <a:extLst>
                <a:ext uri="{FF2B5EF4-FFF2-40B4-BE49-F238E27FC236}">
                  <a16:creationId xmlns:a16="http://schemas.microsoft.com/office/drawing/2014/main" id="{689E831E-7C45-4938-AA28-73CF882934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4" y="14025"/>
              <a:ext cx="1365" cy="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243" name="Text Box 9">
            <a:extLst>
              <a:ext uri="{FF2B5EF4-FFF2-40B4-BE49-F238E27FC236}">
                <a16:creationId xmlns:a16="http://schemas.microsoft.com/office/drawing/2014/main" id="{4F91EE91-314A-400E-857C-A2071854ECA7}"/>
              </a:ext>
            </a:extLst>
          </p:cNvPr>
          <p:cNvSpPr txBox="1">
            <a:spLocks noChangeArrowheads="1"/>
          </p:cNvSpPr>
          <p:nvPr/>
        </p:nvSpPr>
        <p:spPr bwMode="auto">
          <a:xfrm>
            <a:off x="1828800" y="1676401"/>
            <a:ext cx="8839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a:t>
            </a:r>
          </a:p>
          <a:p>
            <a:pPr fontAlgn="base">
              <a:spcBef>
                <a:spcPct val="0"/>
              </a:spcBef>
              <a:spcAft>
                <a:spcPct val="0"/>
              </a:spcAft>
            </a:pPr>
            <a:endParaRPr lang="en-US" altLang="en-US" sz="2400" b="1">
              <a:solidFill>
                <a:srgbClr val="0000FF"/>
              </a:solidFill>
            </a:endParaRPr>
          </a:p>
        </p:txBody>
      </p:sp>
      <p:sp>
        <p:nvSpPr>
          <p:cNvPr id="161804" name="Text Box 12">
            <a:extLst>
              <a:ext uri="{FF2B5EF4-FFF2-40B4-BE49-F238E27FC236}">
                <a16:creationId xmlns:a16="http://schemas.microsoft.com/office/drawing/2014/main" id="{EF90D9BE-0F8D-4BCC-A0A5-AACF7168ED18}"/>
              </a:ext>
            </a:extLst>
          </p:cNvPr>
          <p:cNvSpPr txBox="1">
            <a:spLocks noChangeArrowheads="1"/>
          </p:cNvSpPr>
          <p:nvPr/>
        </p:nvSpPr>
        <p:spPr bwMode="auto">
          <a:xfrm>
            <a:off x="1524000" y="304801"/>
            <a:ext cx="8686800" cy="711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r>
              <a:rPr lang="en-US" altLang="en-US" sz="2400" b="1">
                <a:solidFill>
                  <a:srgbClr val="0000FF"/>
                </a:solidFill>
              </a:rPr>
              <a:t>                                       Vạn Giã, ngày 7 tháng 11 năm 2012</a:t>
            </a:r>
          </a:p>
          <a:p>
            <a:pPr eaLnBrk="1" fontAlgn="base" hangingPunct="1">
              <a:spcBef>
                <a:spcPct val="0"/>
              </a:spcBef>
              <a:spcAft>
                <a:spcPct val="0"/>
              </a:spcAft>
            </a:pPr>
            <a:r>
              <a:rPr lang="en-US" altLang="en-US" sz="2400" b="1">
                <a:solidFill>
                  <a:srgbClr val="0000FF"/>
                </a:solidFill>
              </a:rPr>
              <a:t>      Ông kính yêu !</a:t>
            </a:r>
          </a:p>
          <a:p>
            <a:pPr eaLnBrk="1" fontAlgn="base" hangingPunct="1">
              <a:spcBef>
                <a:spcPct val="0"/>
              </a:spcBef>
              <a:spcAft>
                <a:spcPct val="0"/>
              </a:spcAft>
            </a:pPr>
            <a:r>
              <a:rPr lang="en-US" altLang="en-US" sz="2400" b="1">
                <a:solidFill>
                  <a:srgbClr val="0000FF"/>
                </a:solidFill>
              </a:rPr>
              <a:t>      Đã lâu lắm rồi, cháu chưa được về quê thăm ông, cháu nhớ ông lắm.</a:t>
            </a:r>
          </a:p>
          <a:p>
            <a:pPr eaLnBrk="1" fontAlgn="base" hangingPunct="1">
              <a:spcBef>
                <a:spcPct val="0"/>
              </a:spcBef>
              <a:spcAft>
                <a:spcPct val="0"/>
              </a:spcAft>
            </a:pPr>
            <a:r>
              <a:rPr lang="en-US" altLang="en-US" sz="2400" b="1">
                <a:solidFill>
                  <a:srgbClr val="0000FF"/>
                </a:solidFill>
              </a:rPr>
              <a:t>      Ông dạo này có được khỏe không ạ ? Cái chân của ông có còn sưng lên nữa không ? Ông có thường tập thể dục vào buổi sáng không ? Cháu lo mùa đông này trời lạnh sẽ làm chân ông đau. Cây xoài mà hai ông cháu mình trồng năm ngoái bây giờ chắc là lớn lắm rồi ông nhỉ ?</a:t>
            </a:r>
          </a:p>
          <a:p>
            <a:pPr eaLnBrk="1" fontAlgn="base" hangingPunct="1">
              <a:spcBef>
                <a:spcPct val="0"/>
              </a:spcBef>
              <a:spcAft>
                <a:spcPct val="0"/>
              </a:spcAft>
            </a:pPr>
            <a:r>
              <a:rPr lang="en-US" altLang="en-US" sz="2400" b="1">
                <a:solidFill>
                  <a:srgbClr val="0000FF"/>
                </a:solidFill>
              </a:rPr>
              <a:t>      Cả nhà cháu vẫn khỏe. Bố mẹ cháu vẫn đi làm đều. Kì thi vừa rồi cháu được điểm giỏi đấy ông ạ ! Cháu rất mong ông ở đây với cháu để đêm đêm cháu được nghe ông kể chuyện cổ tích như những ngày cháu về thăm ông.</a:t>
            </a:r>
          </a:p>
          <a:p>
            <a:pPr eaLnBrk="1" fontAlgn="base" hangingPunct="1">
              <a:spcBef>
                <a:spcPct val="0"/>
              </a:spcBef>
              <a:spcAft>
                <a:spcPct val="0"/>
              </a:spcAft>
            </a:pPr>
            <a:r>
              <a:rPr lang="en-US" altLang="en-US" sz="2400" b="1">
                <a:solidFill>
                  <a:srgbClr val="0000FF"/>
                </a:solidFill>
              </a:rPr>
              <a:t>      Cháu kính chúc ông khỏe mạnh, sống lâu. Cháu sẽ cố gắng học giỏi, vâng lời bố mẹ để ông vui lòng.</a:t>
            </a:r>
          </a:p>
          <a:p>
            <a:pPr eaLnBrk="1" fontAlgn="base" hangingPunct="1">
              <a:spcBef>
                <a:spcPct val="0"/>
              </a:spcBef>
              <a:spcAft>
                <a:spcPct val="0"/>
              </a:spcAft>
            </a:pPr>
            <a:r>
              <a:rPr lang="en-US" altLang="en-US" sz="2400" b="1">
                <a:solidFill>
                  <a:srgbClr val="0000FF"/>
                </a:solidFill>
              </a:rPr>
              <a:t>                                                                   Cháu của ông</a:t>
            </a:r>
          </a:p>
          <a:p>
            <a:pPr eaLnBrk="1" fontAlgn="base" hangingPunct="1">
              <a:spcBef>
                <a:spcPct val="0"/>
              </a:spcBef>
              <a:spcAft>
                <a:spcPct val="0"/>
              </a:spcAft>
            </a:pPr>
            <a:r>
              <a:rPr lang="en-US" altLang="en-US" sz="2400" b="1">
                <a:solidFill>
                  <a:srgbClr val="0000FF"/>
                </a:solidFill>
              </a:rPr>
              <a:t>                                                                             Như</a:t>
            </a:r>
          </a:p>
          <a:p>
            <a:pPr eaLnBrk="1" fontAlgn="base" hangingPunct="1">
              <a:spcBef>
                <a:spcPct val="0"/>
              </a:spcBef>
              <a:spcAft>
                <a:spcPct val="0"/>
              </a:spcAft>
            </a:pPr>
            <a:r>
              <a:rPr lang="en-US" altLang="en-US" sz="2400" b="1">
                <a:solidFill>
                  <a:srgbClr val="0000FF"/>
                </a:solidFill>
              </a:rPr>
              <a:t>                                                                       Lê Thùy Như</a:t>
            </a:r>
          </a:p>
          <a:p>
            <a:pPr eaLnBrk="1" fontAlgn="base" hangingPunct="1">
              <a:spcBef>
                <a:spcPct val="0"/>
              </a:spcBef>
              <a:spcAft>
                <a:spcPct val="0"/>
              </a:spcAft>
            </a:pPr>
            <a:endParaRPr lang="en-US" altLang="en-US" sz="2400" b="1">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1804"/>
                                        </p:tgtEl>
                                        <p:attrNameLst>
                                          <p:attrName>style.visibility</p:attrName>
                                        </p:attrNameLst>
                                      </p:cBhvr>
                                      <p:to>
                                        <p:strVal val="visible"/>
                                      </p:to>
                                    </p:set>
                                    <p:animEffect transition="in" filter="blinds(horizontal)">
                                      <p:cBhvr>
                                        <p:cTn id="7" dur="500"/>
                                        <p:tgtEl>
                                          <p:spTgt spid="161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0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1354</Words>
  <Application>Microsoft Office PowerPoint</Application>
  <PresentationFormat>Widescreen</PresentationFormat>
  <Paragraphs>146</Paragraphs>
  <Slides>15</Slides>
  <Notes>0</Notes>
  <HiddenSlides>0</HiddenSlides>
  <MMClips>1</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OanhTu</dc:creator>
  <cp:lastModifiedBy>OanhTu</cp:lastModifiedBy>
  <cp:revision>1</cp:revision>
  <dcterms:created xsi:type="dcterms:W3CDTF">2020-11-15T16:28:33Z</dcterms:created>
  <dcterms:modified xsi:type="dcterms:W3CDTF">2020-11-15T16:28:53Z</dcterms:modified>
</cp:coreProperties>
</file>