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  <p:sldMasterId id="2147483761" r:id="rId2"/>
  </p:sldMasterIdLst>
  <p:notesMasterIdLst>
    <p:notesMasterId r:id="rId24"/>
  </p:notesMasterIdLst>
  <p:sldIdLst>
    <p:sldId id="318" r:id="rId3"/>
    <p:sldId id="613" r:id="rId4"/>
    <p:sldId id="285" r:id="rId5"/>
    <p:sldId id="620" r:id="rId6"/>
    <p:sldId id="315" r:id="rId7"/>
    <p:sldId id="288" r:id="rId8"/>
    <p:sldId id="289" r:id="rId9"/>
    <p:sldId id="301" r:id="rId10"/>
    <p:sldId id="290" r:id="rId11"/>
    <p:sldId id="310" r:id="rId12"/>
    <p:sldId id="311" r:id="rId13"/>
    <p:sldId id="617" r:id="rId14"/>
    <p:sldId id="292" r:id="rId15"/>
    <p:sldId id="293" r:id="rId16"/>
    <p:sldId id="295" r:id="rId17"/>
    <p:sldId id="624" r:id="rId18"/>
    <p:sldId id="623" r:id="rId19"/>
    <p:sldId id="621" r:id="rId20"/>
    <p:sldId id="622" r:id="rId21"/>
    <p:sldId id="266" r:id="rId22"/>
    <p:sldId id="616" r:id="rId2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18F3E"/>
    <a:srgbClr val="CC0066"/>
    <a:srgbClr val="189685"/>
    <a:srgbClr val="FF0000"/>
    <a:srgbClr val="3EF2F8"/>
    <a:srgbClr val="59F8F9"/>
    <a:srgbClr val="502986"/>
    <a:srgbClr val="800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51" d="100"/>
          <a:sy n="51" d="100"/>
        </p:scale>
        <p:origin x="900" y="57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531468-6EF7-4273-AC9B-47517552362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4084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="" xmlns:a16="http://schemas.microsoft.com/office/drawing/2014/main" id="{AC5FEDC0-23EC-4CC4-BC02-A97931AFB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="" xmlns:a16="http://schemas.microsoft.com/office/drawing/2014/main" id="{797B01C7-7586-4EEF-A3D9-3E1BDADBA8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62468" name="灯片编号占位符 3">
            <a:extLst>
              <a:ext uri="{FF2B5EF4-FFF2-40B4-BE49-F238E27FC236}">
                <a16:creationId xmlns="" xmlns:a16="http://schemas.microsoft.com/office/drawing/2014/main" id="{61943F8A-C574-4745-ACDE-5FE248678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878C1A-922C-4E6D-BE39-5F64C9B4F8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55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DB04EE19-779F-4276-8574-1CD88543B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2955FC23-CE0C-409D-BDC8-F272DB52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A1627258-545C-46FE-8778-BD019380F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82080C-D44D-43E6-A5F3-47DE31FF8C1B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141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16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="" xmlns:a16="http://schemas.microsoft.com/office/drawing/2014/main" id="{DEAB38FD-C705-458F-AD56-4835F2F5C2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="" xmlns:a16="http://schemas.microsoft.com/office/drawing/2014/main" id="{FFFFE2C9-A058-48D2-BC2F-2C14D39550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68612" name="灯片编号占位符 3">
            <a:extLst>
              <a:ext uri="{FF2B5EF4-FFF2-40B4-BE49-F238E27FC236}">
                <a16:creationId xmlns="" xmlns:a16="http://schemas.microsoft.com/office/drawing/2014/main" id="{AB98F97E-89A6-4A3B-A994-9B26E3A58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13C74-0AC8-43BB-B20D-B014D35664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73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="" xmlns:a16="http://schemas.microsoft.com/office/drawing/2014/main" id="{5B4E4553-627F-474C-9C42-70977ED755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="" xmlns:a16="http://schemas.microsoft.com/office/drawing/2014/main" id="{FAF5856A-9BF7-43A5-8344-A847C7E17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70660" name="灯片编号占位符 3">
            <a:extLst>
              <a:ext uri="{FF2B5EF4-FFF2-40B4-BE49-F238E27FC236}">
                <a16:creationId xmlns="" xmlns:a16="http://schemas.microsoft.com/office/drawing/2014/main" id="{C3CBEF9A-AAD1-4ACE-9975-0A2552C97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2801-0A8E-49D2-9702-4C095B218D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2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370"/>
            </a:lvl1pPr>
            <a:lvl2pPr marL="451566" indent="0" algn="ctr">
              <a:buNone/>
              <a:defRPr sz="1975"/>
            </a:lvl2pPr>
            <a:lvl3pPr marL="903130" indent="0" algn="ctr">
              <a:buNone/>
              <a:defRPr sz="1778"/>
            </a:lvl3pPr>
            <a:lvl4pPr marL="1354696" indent="0" algn="ctr">
              <a:buNone/>
              <a:defRPr sz="1580"/>
            </a:lvl4pPr>
            <a:lvl5pPr marL="1806260" indent="0" algn="ctr">
              <a:buNone/>
              <a:defRPr sz="1580"/>
            </a:lvl5pPr>
            <a:lvl6pPr marL="2257826" indent="0" algn="ctr">
              <a:buNone/>
              <a:defRPr sz="1580"/>
            </a:lvl6pPr>
            <a:lvl7pPr marL="2709390" indent="0" algn="ctr">
              <a:buNone/>
              <a:defRPr sz="1580"/>
            </a:lvl7pPr>
            <a:lvl8pPr marL="3160956" indent="0" algn="ctr">
              <a:buNone/>
              <a:defRPr sz="1580"/>
            </a:lvl8pPr>
            <a:lvl9pPr marL="3612522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27921F-7AF7-4F7B-ACC0-661674A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F0DA0-CFFC-49FF-A1B9-F34CF554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BD1B9A-9BCA-4B6B-A36D-161B3649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39F2-165A-4081-92C4-8DFC0486876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650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7DB472-F959-4575-9D7E-9EB343B5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41CC4-69F0-4572-850F-3AC994A3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9B4FF5-C279-4F5D-89F9-E15AC64C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7F59-9F23-48E4-8934-E4448632DD6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6145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3DDD85-E48E-4A08-A2A5-4F3FEA72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06AFE5-7693-4C5A-9915-0AE2A21D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3627DD-E1BB-460D-B757-30E1DE47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0C10-DAFF-414E-8AFB-EFF768239973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4583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8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39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EC06A86-BD22-4198-8340-778201F38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7EADB85-8038-4294-A153-CA9EA79CA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D5806C-23B6-4053-81AE-4FFF1C8C7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4ED45-D5E2-4674-A00C-62055059E1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866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65F99D-A064-4591-929E-60F9E402C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606B2DA-2AF8-4E00-A1E8-CD5B4EA20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95F2B6A-5983-44A3-848E-78A1CDA7C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1487D-A7C4-49A3-B7B7-F7DAFE65E9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2712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A92D2D-5E3F-4A88-84A5-C10F4002F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6F3F82-AAFF-4749-934F-AB0496637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3FCAB6E-0728-4E73-B6E2-2666D90AF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EC76E-FE4A-4E20-81AF-31E28E2D1A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837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CE0129-01B4-4154-9DF2-3A1D19B83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17F675-CEA3-48BD-B26D-AF2170207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55B8F9-0E0C-4071-BAAF-11BD28A6C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C4E96-7898-475C-924F-DEBC0E0380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80487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14DCB7F-94DE-4FCB-8F7B-B5A22B9F2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2B4BB25-F001-46B9-ADF7-F3CB8687D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0E33A09-F86E-432F-8318-DBE668026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74E74-3E9A-4F65-A772-AFF9BBA635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914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40C63A0-EE25-4030-A781-149932FD0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8AC9CDB-C69D-443B-AC64-CDE730481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AE65817-9C05-4D11-A9FE-998091A46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63107-8020-49FC-A41C-3C05122415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075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EDDDE5-C4AC-458A-AE3F-AF6B6DB0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1D3E92-0F73-4685-96BC-2286FEFF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EC8980-CE5C-4618-B31C-91D30810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89CC-4732-4491-8835-5B52E72BC65F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12663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33B7093-B984-4A2A-A07A-E5CAEDD3E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5597A72-5F59-4FED-AC6D-8C0FEF4C4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8848E95-5CAB-4322-9AA3-3309E4999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3B149-B615-4EA9-8A93-939F0D7EFA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916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F3CECC-E088-4580-BAD3-ED93DC718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B33B45-3742-4809-8994-13556FA05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1F81D8-F27E-42E9-BCAF-1966504E2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13B7-DACC-4ED8-8F4A-693CCAD3D2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3762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54772B-1FF8-443C-8FC2-750F2D5D5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71206D-FEE6-4A17-9E83-35C6CB9AE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020438-9A3F-4AAE-8B2C-917BDACBA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57F72-C8F2-4746-95D9-E7AC69EDEF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020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77F3155-8A77-49DF-857A-8872EB4F7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CE787E8-6936-4B7B-A2B6-C8F316589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358C5B-F6BC-4BCF-8DE4-1C6A1C8DE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417D1-D2AE-4087-BA9D-CEF54043A8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5297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DC2B5AC-2737-4DAF-A228-9AC7A662D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204E04E-211D-4E46-AA80-A69DE4D0A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AEA526E-86E5-4D11-A300-8348E3B79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E80AA-B3BE-4576-BB89-8C0FF49343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936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D259CEE-EF2F-4554-9397-4F4303E4F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30F9A3-2ED2-4FE7-9E34-D2F807E52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47C64FF-3441-4B17-B483-F90FEBA7A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002A5-D47C-4911-A7EE-AC5A22D413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311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1pPr>
            <a:lvl2pPr marL="451566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313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35469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626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782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939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6095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1252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0240B4-E593-4412-BD9F-1C0E2FF9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B85425-2C36-4F69-A7D3-02CC80F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BD0A66-7A5B-4A90-8509-FCBE4FDE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F6BE-3563-4DDA-A3BA-05D3488648BE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24294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61972BA-1F06-4A28-AED2-1A5EEEA6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7A2866A-150A-413F-9ADB-499CC436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26D2524-479D-4B4A-B4B4-5983458D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663C-E523-45F1-909B-D71DE66B7A9F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58933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566" indent="0">
              <a:buNone/>
              <a:defRPr sz="1975" b="1"/>
            </a:lvl2pPr>
            <a:lvl3pPr marL="903130" indent="0">
              <a:buNone/>
              <a:defRPr sz="1778" b="1"/>
            </a:lvl3pPr>
            <a:lvl4pPr marL="1354696" indent="0">
              <a:buNone/>
              <a:defRPr sz="1580" b="1"/>
            </a:lvl4pPr>
            <a:lvl5pPr marL="1806260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0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566" indent="0">
              <a:buNone/>
              <a:defRPr sz="1975" b="1"/>
            </a:lvl2pPr>
            <a:lvl3pPr marL="903130" indent="0">
              <a:buNone/>
              <a:defRPr sz="1778" b="1"/>
            </a:lvl3pPr>
            <a:lvl4pPr marL="1354696" indent="0">
              <a:buNone/>
              <a:defRPr sz="1580" b="1"/>
            </a:lvl4pPr>
            <a:lvl5pPr marL="1806260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0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C1C96C5-91E5-4416-B82C-4276C34F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36BC11D-E5CB-47C8-8DF8-24EDCB4A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B068491-BF7F-437E-BF4A-9B06A673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8A39-2A75-478C-ACAF-289673641513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9139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76DD4DE-A2AA-4146-82E6-869B7390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8D5BDC0-3D4A-47BD-9029-3A5625CA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197B17C-BB54-4B03-93C6-AE93C49D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25DF-7936-46B1-A6E6-1C11D75E5A9F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6945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FA4F24B-8770-45AC-94FF-B2E94D32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F70D0F5-BCF1-42D2-9B33-33293C6E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26CC104-DF2A-466A-BF0B-D4EB7DF2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C7511-4C3A-41A3-BF6F-FEA3654A6511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66799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161"/>
            </a:lvl1pPr>
            <a:lvl2pPr>
              <a:defRPr sz="2766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6" indent="0">
              <a:buNone/>
              <a:defRPr sz="1383"/>
            </a:lvl2pPr>
            <a:lvl3pPr marL="903130" indent="0">
              <a:buNone/>
              <a:defRPr sz="1185"/>
            </a:lvl3pPr>
            <a:lvl4pPr marL="1354696" indent="0">
              <a:buNone/>
              <a:defRPr sz="988"/>
            </a:lvl4pPr>
            <a:lvl5pPr marL="1806260" indent="0">
              <a:buNone/>
              <a:defRPr sz="988"/>
            </a:lvl5pPr>
            <a:lvl6pPr marL="2257826" indent="0">
              <a:buNone/>
              <a:defRPr sz="988"/>
            </a:lvl6pPr>
            <a:lvl7pPr marL="2709390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67D000B-EFBF-494C-8E5D-E6712F95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0AB867D-F9D7-4961-A5F4-67AA17E2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605335-AE67-4A21-828E-0E82185C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B006-C073-49BA-BE8B-7EE899F4487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7241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61"/>
            </a:lvl1pPr>
            <a:lvl2pPr marL="451566" indent="0">
              <a:buNone/>
              <a:defRPr sz="2766"/>
            </a:lvl2pPr>
            <a:lvl3pPr marL="903130" indent="0">
              <a:buNone/>
              <a:defRPr sz="2370"/>
            </a:lvl3pPr>
            <a:lvl4pPr marL="1354696" indent="0">
              <a:buNone/>
              <a:defRPr sz="1975"/>
            </a:lvl4pPr>
            <a:lvl5pPr marL="1806260" indent="0">
              <a:buNone/>
              <a:defRPr sz="1975"/>
            </a:lvl5pPr>
            <a:lvl6pPr marL="2257826" indent="0">
              <a:buNone/>
              <a:defRPr sz="1975"/>
            </a:lvl6pPr>
            <a:lvl7pPr marL="2709390" indent="0">
              <a:buNone/>
              <a:defRPr sz="1975"/>
            </a:lvl7pPr>
            <a:lvl8pPr marL="3160956" indent="0">
              <a:buNone/>
              <a:defRPr sz="1975"/>
            </a:lvl8pPr>
            <a:lvl9pPr marL="3612522" indent="0">
              <a:buNone/>
              <a:defRPr sz="19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6" indent="0">
              <a:buNone/>
              <a:defRPr sz="1383"/>
            </a:lvl2pPr>
            <a:lvl3pPr marL="903130" indent="0">
              <a:buNone/>
              <a:defRPr sz="1185"/>
            </a:lvl3pPr>
            <a:lvl4pPr marL="1354696" indent="0">
              <a:buNone/>
              <a:defRPr sz="988"/>
            </a:lvl4pPr>
            <a:lvl5pPr marL="1806260" indent="0">
              <a:buNone/>
              <a:defRPr sz="988"/>
            </a:lvl5pPr>
            <a:lvl6pPr marL="2257826" indent="0">
              <a:buNone/>
              <a:defRPr sz="988"/>
            </a:lvl6pPr>
            <a:lvl7pPr marL="2709390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87217D2-FA5C-4879-A89A-57EA52BB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6484689-7648-4AEF-AE5D-0FE7AD0F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D67DA04-73B4-41E3-B294-9FE70D4C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47A2-CF4A-4CB6-8485-8B4118D202A4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51518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A2F1DA8-95DF-45E8-924D-A16535F14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B314D36-FBF5-4173-A96D-0CAD99E14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F4E5F3-F5B1-4058-B3FB-95410A8A4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8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8ACCE2-6063-4E9C-AD97-5E48BB459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8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E3A6FD-3CAA-442B-ACA9-3C415CC1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8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CC335-8321-4CF4-99CA-87ABAE7108B2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6544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46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5pPr>
      <a:lvl6pPr marL="451566" algn="l" rtl="0" fontAlgn="base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6pPr>
      <a:lvl7pPr marL="903130" algn="l" rtl="0" fontAlgn="base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7pPr>
      <a:lvl8pPr marL="1354696" algn="l" rtl="0" fontAlgn="base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8pPr>
      <a:lvl9pPr marL="1806260" algn="l" rtl="0" fontAlgn="base">
        <a:lnSpc>
          <a:spcPct val="90000"/>
        </a:lnSpc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5782" indent="-225782" algn="l" rtl="0" eaLnBrk="0" fontAlgn="base" hangingPunct="0">
        <a:lnSpc>
          <a:spcPct val="90000"/>
        </a:lnSpc>
        <a:spcBef>
          <a:spcPts val="988"/>
        </a:spcBef>
        <a:spcAft>
          <a:spcPct val="0"/>
        </a:spcAft>
        <a:buFont typeface="Arial" panose="020B0604020202020204" pitchFamily="34" charset="0"/>
        <a:buChar char="•"/>
        <a:defRPr sz="2766" kern="1200">
          <a:solidFill>
            <a:schemeClr val="tx1"/>
          </a:solidFill>
          <a:latin typeface="+mn-lt"/>
          <a:ea typeface="+mn-ea"/>
          <a:cs typeface="+mn-cs"/>
        </a:defRPr>
      </a:lvl1pPr>
      <a:lvl2pPr marL="677348" indent="-225782" algn="l" rtl="0" eaLnBrk="0" fontAlgn="base" hangingPunct="0">
        <a:lnSpc>
          <a:spcPct val="90000"/>
        </a:lnSpc>
        <a:spcBef>
          <a:spcPts val="494"/>
        </a:spcBef>
        <a:spcAft>
          <a:spcPct val="0"/>
        </a:spcAft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912" indent="-225782" algn="l" rtl="0" eaLnBrk="0" fontAlgn="base" hangingPunct="0">
        <a:lnSpc>
          <a:spcPct val="90000"/>
        </a:lnSpc>
        <a:spcBef>
          <a:spcPts val="494"/>
        </a:spcBef>
        <a:spcAft>
          <a:spcPct val="0"/>
        </a:spcAft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80478" indent="-225782" algn="l" rtl="0" eaLnBrk="0" fontAlgn="base" hangingPunct="0">
        <a:lnSpc>
          <a:spcPct val="90000"/>
        </a:lnSpc>
        <a:spcBef>
          <a:spcPts val="49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32044" indent="-225782" algn="l" rtl="0" eaLnBrk="0" fontAlgn="base" hangingPunct="0">
        <a:lnSpc>
          <a:spcPct val="90000"/>
        </a:lnSpc>
        <a:spcBef>
          <a:spcPts val="49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83608" indent="-225782" algn="l" defTabSz="903130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935174" indent="-225782" algn="l" defTabSz="903130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386738" indent="-225782" algn="l" defTabSz="903130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838304" indent="-225782" algn="l" defTabSz="903130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566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3130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4696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6260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7826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9390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60956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2522" algn="l" defTabSz="90313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27E8B92-C297-4A93-9892-D1A3F4513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79CACB9-05BE-4D01-AA7E-58CD55158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A2B5FE9-E13E-4F0D-BF22-8873A141EA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0C788B9-A5B5-4AE5-9219-38EED1030C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1DB2C15-E362-4B37-A202-81AB32606C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fld id="{4A7B2CD8-07A1-43A6-A5C9-702576F858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72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="" xmlns:a16="http://schemas.microsoft.com/office/drawing/2014/main" id="{2FAC87D4-1CAA-43E4-AA2C-C1839F4E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246AC5-A109-423E-B48B-090BBCB3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7" y="1094219"/>
            <a:ext cx="1127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rdArt 6">
            <a:extLst>
              <a:ext uri="{FF2B5EF4-FFF2-40B4-BE49-F238E27FC236}">
                <a16:creationId xmlns="" xmlns:a16="http://schemas.microsoft.com/office/drawing/2014/main" id="{A94088EE-6FB8-4ED1-AE92-AAB7756E5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9262" y="1942149"/>
            <a:ext cx="7077075" cy="2024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So </a:t>
            </a:r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s¸nh</a:t>
            </a:r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 vµ </a:t>
            </a:r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xÕp</a:t>
            </a:r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 </a:t>
            </a:r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thø</a:t>
            </a:r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 </a:t>
            </a:r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tù</a:t>
            </a:r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 </a:t>
            </a:r>
          </a:p>
          <a:p>
            <a:pPr algn="ctr"/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c¸c</a:t>
            </a:r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 </a:t>
            </a:r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sè</a:t>
            </a:r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 </a:t>
            </a:r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tù</a:t>
            </a:r>
            <a:r>
              <a:rPr lang="en-GB" sz="3600" kern="10" dirty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 </a:t>
            </a:r>
            <a:r>
              <a:rPr lang="en-GB" sz="3600" kern="10" dirty="0" err="1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nhiªn</a:t>
            </a:r>
            <a:endParaRPr lang="en-GB" sz="3600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Vogu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11111E-6 L 2.291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24001" y="3453914"/>
            <a:ext cx="3927231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25 136</a:t>
            </a:r>
            <a:endParaRPr 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04035" y="1536286"/>
            <a:ext cx="8583930" cy="21913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 hai s</a:t>
            </a:r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 có</a:t>
            </a:r>
            <a:r>
              <a:rPr lang="vi-V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</a:t>
            </a:r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số bằng nhau</a:t>
            </a:r>
            <a:r>
              <a:rPr lang="vi-V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thì so sánh từng cặp chữ số ở cùng một hàng kể từ trái sang phải.</a:t>
            </a:r>
            <a:endParaRPr lang="vi-VN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22830" y="3430470"/>
            <a:ext cx="3845170" cy="30597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23 894</a:t>
            </a:r>
            <a:endParaRPr 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2156" y="3430470"/>
            <a:ext cx="3089844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2940" y="3470974"/>
            <a:ext cx="1606061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&gt;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76496" y="4507526"/>
            <a:ext cx="914400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 dirty="0">
                <a:solidFill>
                  <a:srgbClr val="1896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60879" y="4512781"/>
            <a:ext cx="914400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 dirty="0">
                <a:solidFill>
                  <a:srgbClr val="1896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20438" y="4507526"/>
            <a:ext cx="1046327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&gt;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  <p:bldP spid="15" grpId="0" bldLvl="0" animBg="1"/>
      <p:bldP spid="11" grpId="0" bldLvl="0" animBg="1"/>
      <p:bldP spid="11" grpId="1" bldLvl="0" animBg="1"/>
      <p:bldP spid="12" grpId="0" bldLvl="0" animBg="1"/>
      <p:bldP spid="9" grpId="0" bldLvl="0"/>
      <p:bldP spid="9" grpId="1"/>
      <p:bldP spid="10" grpId="0" bldLvl="0"/>
      <p:bldP spid="10" grpId="1"/>
      <p:bldP spid="16" grpId="0" bldLvl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4600" y="952807"/>
            <a:ext cx="7848601" cy="16927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00FF"/>
                </a:solidFill>
                <a:latin typeface="Arial" charset="0"/>
              </a:rPr>
              <a:t>	</a:t>
            </a:r>
            <a:r>
              <a:rPr lang="en-US" sz="4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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hai số có tất cả các cặp chữ số ở từng hàng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nhau thì hai số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bằng nhau.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581400" y="3191470"/>
            <a:ext cx="5551520" cy="923330"/>
          </a:xfrm>
          <a:prstGeom prst="rect">
            <a:avLst/>
          </a:prstGeom>
          <a:solidFill>
            <a:srgbClr val="FF99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25 789         25 789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98352" y="4466868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 Bao giờ cũng so sánh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 số tự nhiên, nghĩa là xác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này lớn h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n, hoặc bé h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n, hoặc bằng số kia.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2201" y="685800"/>
            <a:ext cx="8072227" cy="2245138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813152" y="3124201"/>
            <a:ext cx="816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1706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18">
            <a:extLst>
              <a:ext uri="{FF2B5EF4-FFF2-40B4-BE49-F238E27FC236}">
                <a16:creationId xmlns="" xmlns:a16="http://schemas.microsoft.com/office/drawing/2014/main" id="{6D64A8D0-5133-427D-9A3B-DC3FD4B71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8293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vi-VN" dirty="0">
                <a:solidFill>
                  <a:srgbClr val="FF0000"/>
                </a:solidFill>
              </a:rPr>
              <a:t>So </a:t>
            </a:r>
            <a:r>
              <a:rPr lang="en-US" altLang="vi-VN" dirty="0" err="1">
                <a:solidFill>
                  <a:srgbClr val="FF0000"/>
                </a:solidFill>
              </a:rPr>
              <a:t>sánh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các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số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tự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nhiên</a:t>
            </a:r>
            <a:endParaRPr lang="en-US" altLang="vi-VN" dirty="0">
              <a:solidFill>
                <a:srgbClr val="FF0000"/>
              </a:solidFill>
            </a:endParaRPr>
          </a:p>
        </p:txBody>
      </p:sp>
      <p:sp>
        <p:nvSpPr>
          <p:cNvPr id="7175" name="Text Box 9">
            <a:extLst>
              <a:ext uri="{FF2B5EF4-FFF2-40B4-BE49-F238E27FC236}">
                <a16:creationId xmlns="" xmlns:a16="http://schemas.microsoft.com/office/drawing/2014/main" id="{43B58701-CE17-46F0-A818-83C8F1ED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2179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dirty="0">
                <a:solidFill>
                  <a:schemeClr val="accent6"/>
                </a:solidFill>
              </a:rPr>
              <a:t>+ </a:t>
            </a:r>
            <a:r>
              <a:rPr lang="en-US" altLang="vi-VN" dirty="0" err="1">
                <a:solidFill>
                  <a:schemeClr val="accent6"/>
                </a:solidFill>
              </a:rPr>
              <a:t>Trong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hai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số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tự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nhiên</a:t>
            </a:r>
            <a:r>
              <a:rPr lang="en-US" altLang="vi-VN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="" xmlns:a16="http://schemas.microsoft.com/office/drawing/2014/main" id="{73C3B8E1-F3AC-4793-8FEC-3BFF255D1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3" y="4877743"/>
            <a:ext cx="1078589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dirty="0">
                <a:solidFill>
                  <a:schemeClr val="accent6"/>
                </a:solidFill>
              </a:rPr>
              <a:t>+Bao </a:t>
            </a:r>
            <a:r>
              <a:rPr lang="en-US" altLang="vi-VN" dirty="0" err="1">
                <a:solidFill>
                  <a:schemeClr val="accent6"/>
                </a:solidFill>
              </a:rPr>
              <a:t>giờ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cũng</a:t>
            </a:r>
            <a:r>
              <a:rPr lang="en-US" altLang="vi-VN" dirty="0">
                <a:solidFill>
                  <a:schemeClr val="accent6"/>
                </a:solidFill>
              </a:rPr>
              <a:t> so </a:t>
            </a:r>
            <a:r>
              <a:rPr lang="en-US" altLang="vi-VN" dirty="0" err="1">
                <a:solidFill>
                  <a:schemeClr val="accent6"/>
                </a:solidFill>
              </a:rPr>
              <a:t>sánh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được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hai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số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tự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nhiên</a:t>
            </a:r>
            <a:r>
              <a:rPr lang="en-US" altLang="vi-VN" dirty="0">
                <a:solidFill>
                  <a:schemeClr val="accent6"/>
                </a:solidFill>
              </a:rPr>
              <a:t>, </a:t>
            </a:r>
            <a:r>
              <a:rPr lang="en-US" altLang="vi-VN" dirty="0" err="1">
                <a:solidFill>
                  <a:schemeClr val="accent6"/>
                </a:solidFill>
              </a:rPr>
              <a:t>nghĩa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là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xác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định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được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số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này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lớn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hơn</a:t>
            </a:r>
            <a:r>
              <a:rPr lang="en-US" altLang="vi-VN" dirty="0">
                <a:solidFill>
                  <a:schemeClr val="accent6"/>
                </a:solidFill>
              </a:rPr>
              <a:t>, </a:t>
            </a:r>
            <a:r>
              <a:rPr lang="en-US" altLang="vi-VN" dirty="0" err="1">
                <a:solidFill>
                  <a:schemeClr val="accent6"/>
                </a:solidFill>
              </a:rPr>
              <a:t>hoặc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bé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hơn</a:t>
            </a:r>
            <a:r>
              <a:rPr lang="en-US" altLang="vi-VN" dirty="0">
                <a:solidFill>
                  <a:schemeClr val="accent6"/>
                </a:solidFill>
              </a:rPr>
              <a:t>, </a:t>
            </a:r>
            <a:r>
              <a:rPr lang="en-US" altLang="vi-VN" dirty="0" err="1">
                <a:solidFill>
                  <a:schemeClr val="accent6"/>
                </a:solidFill>
              </a:rPr>
              <a:t>hoặc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bằng</a:t>
            </a:r>
            <a:r>
              <a:rPr lang="en-US" altLang="vi-VN" dirty="0">
                <a:solidFill>
                  <a:schemeClr val="accent6"/>
                </a:solidFill>
              </a:rPr>
              <a:t> </a:t>
            </a:r>
            <a:r>
              <a:rPr lang="en-US" altLang="vi-VN" dirty="0" err="1">
                <a:solidFill>
                  <a:schemeClr val="accent6"/>
                </a:solidFill>
              </a:rPr>
              <a:t>số</a:t>
            </a:r>
            <a:r>
              <a:rPr lang="en-US" altLang="vi-VN" dirty="0">
                <a:solidFill>
                  <a:schemeClr val="accent6"/>
                </a:solidFill>
              </a:rPr>
              <a:t> kia.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="" xmlns:a16="http://schemas.microsoft.com/office/drawing/2014/main" id="{7E64A8C1-8C64-4F68-A0BB-638F3EFDFD3E}"/>
              </a:ext>
            </a:extLst>
          </p:cNvPr>
          <p:cNvSpPr/>
          <p:nvPr/>
        </p:nvSpPr>
        <p:spPr>
          <a:xfrm>
            <a:off x="279400" y="1511661"/>
            <a:ext cx="7391400" cy="519114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có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số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 thì lớn hơn.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BC9D04-C47E-48BE-9275-9EFD79BBF542}"/>
              </a:ext>
            </a:extLst>
          </p:cNvPr>
          <p:cNvSpPr/>
          <p:nvPr/>
        </p:nvSpPr>
        <p:spPr>
          <a:xfrm>
            <a:off x="338667" y="2136833"/>
            <a:ext cx="6349366" cy="519114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</a:t>
            </a:r>
            <a:r>
              <a:rPr lang="vi-VN" alt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nào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vi-VN" alt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ít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 thì bé hơn</a:t>
            </a:r>
            <a:endParaRPr kumimoji="0" lang="vi-V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="" xmlns:a16="http://schemas.microsoft.com/office/drawing/2014/main" id="{2AE1C8BF-6C71-4FFA-8E45-4CB5E7776147}"/>
              </a:ext>
            </a:extLst>
          </p:cNvPr>
          <p:cNvSpPr/>
          <p:nvPr/>
        </p:nvSpPr>
        <p:spPr>
          <a:xfrm>
            <a:off x="762000" y="2727721"/>
            <a:ext cx="10921365" cy="94615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kern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 hai 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 có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số bằng nhau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thì so sánh từng cặp chữ số ở cùng một hàng kể từ trái sang phải.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F3D74C1C-99AC-41B0-999F-88CE17B02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36" y="3859819"/>
            <a:ext cx="10172701" cy="95410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	</a:t>
            </a: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 + </a:t>
            </a:r>
            <a:r>
              <a:rPr kumimoji="0" lang="en-US" sz="2800" b="1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hai số có tất cả các cặp chữ số ở từng hàng </a:t>
            </a:r>
            <a:r>
              <a:rPr kumimoji="0" lang="vi-VN" sz="28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ều</a:t>
            </a: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nhau thì hai số </a:t>
            </a:r>
            <a:r>
              <a:rPr kumimoji="0" lang="vi-VN" sz="28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bằng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36876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33221" y="1940003"/>
            <a:ext cx="9999979" cy="1480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pt-BR" sz="5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0; 1; 2; 3; 4; 5; 6; 7; 8; 9; ...</a:t>
            </a:r>
            <a:endParaRPr lang="pt-BR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3221" y="4038600"/>
            <a:ext cx="9999979" cy="14801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l"/>
            <a:r>
              <a:rPr lang="vi-VN" alt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Số đứng trước bé hơn số đứng sau (</a:t>
            </a:r>
            <a:r>
              <a:rPr lang="vi-VN" altLang="pt-B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&lt; 9</a:t>
            </a:r>
            <a:r>
              <a:rPr lang="vi-VN" alt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vi-VN" alt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Số đứng sau lớn hơn số đứng trước (</a:t>
            </a:r>
            <a:r>
              <a:rPr lang="vi-VN" altLang="pt-B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r>
              <a:rPr lang="en-GB" altLang="pt-B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pt-B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&gt; 8</a:t>
            </a:r>
            <a:r>
              <a:rPr lang="vi-VN" alt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F86E7E-421B-40DD-A4F2-3C8E92BB7278}"/>
              </a:ext>
            </a:extLst>
          </p:cNvPr>
          <p:cNvSpPr txBox="1"/>
          <p:nvPr/>
        </p:nvSpPr>
        <p:spPr>
          <a:xfrm>
            <a:off x="685800" y="10024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Trong dãy số tự nhiên</a:t>
            </a:r>
            <a:r>
              <a:rPr lang="vi-VN" alt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1981200"/>
            <a:ext cx="8534399" cy="304800"/>
            <a:chOff x="1460500" y="4060031"/>
            <a:chExt cx="6553200" cy="304800"/>
          </a:xfrm>
        </p:grpSpPr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1460500" y="4212431"/>
              <a:ext cx="655320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3"/>
            <p:cNvSpPr>
              <a:spLocks noChangeShapeType="1"/>
            </p:cNvSpPr>
            <p:nvPr/>
          </p:nvSpPr>
          <p:spPr bwMode="auto">
            <a:xfrm>
              <a:off x="14605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20701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26797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6"/>
            <p:cNvSpPr>
              <a:spLocks noChangeShapeType="1"/>
            </p:cNvSpPr>
            <p:nvPr/>
          </p:nvSpPr>
          <p:spPr bwMode="auto">
            <a:xfrm>
              <a:off x="32893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7"/>
            <p:cNvSpPr>
              <a:spLocks noChangeShapeType="1"/>
            </p:cNvSpPr>
            <p:nvPr/>
          </p:nvSpPr>
          <p:spPr bwMode="auto">
            <a:xfrm>
              <a:off x="38989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45085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9"/>
            <p:cNvSpPr>
              <a:spLocks noChangeShapeType="1"/>
            </p:cNvSpPr>
            <p:nvPr/>
          </p:nvSpPr>
          <p:spPr bwMode="auto">
            <a:xfrm>
              <a:off x="51181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>
              <a:off x="57277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1"/>
            <p:cNvSpPr>
              <a:spLocks noChangeShapeType="1"/>
            </p:cNvSpPr>
            <p:nvPr/>
          </p:nvSpPr>
          <p:spPr bwMode="auto">
            <a:xfrm>
              <a:off x="63373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69469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>
              <a:off x="7556500" y="4060031"/>
              <a:ext cx="0" cy="30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8557024" y="2248303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2" name="Text Box 34"/>
          <p:cNvSpPr txBox="1">
            <a:spLocks noChangeArrowheads="1"/>
          </p:cNvSpPr>
          <p:nvPr/>
        </p:nvSpPr>
        <p:spPr bwMode="auto">
          <a:xfrm>
            <a:off x="9137315" y="2248303"/>
            <a:ext cx="94615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3781831" y="2226078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4567276" y="2226078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5381540" y="2234395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6159048" y="2226078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950843" y="2238778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7738242" y="2264178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1440638" y="2203853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2186152" y="2216553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2965247" y="2203853"/>
            <a:ext cx="56451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722894" y="2620616"/>
            <a:ext cx="8153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 marL="342900" indent="-342900" algn="just"/>
            <a:r>
              <a:rPr lang="en-US" sz="2000" dirty="0">
                <a:solidFill>
                  <a:srgbClr val="FF00FF"/>
                </a:solidFill>
                <a:latin typeface="Arial" charset="0"/>
                <a:sym typeface="Wingdings" pitchFamily="2" charset="2"/>
              </a:rPr>
              <a:t>             </a:t>
            </a:r>
          </a:p>
          <a:p>
            <a:pPr marL="342900" indent="-342900" algn="just"/>
            <a:r>
              <a:rPr lang="en-US" sz="2000" dirty="0">
                <a:solidFill>
                  <a:srgbClr val="FF00FF"/>
                </a:solidFill>
                <a:latin typeface="Arial" charset="0"/>
                <a:sym typeface="Wingdings" pitchFamily="2" charset="2"/>
              </a:rPr>
              <a:t>       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+ 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342900" indent="-342900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 marL="342900" indent="-342900" algn="just"/>
            <a:r>
              <a:rPr lang="en-US" sz="2000" dirty="0">
                <a:latin typeface="Arial" charset="0"/>
              </a:rPr>
              <a:t>	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4BD773-698F-4A8E-B672-0934F0B1CB7B}"/>
              </a:ext>
            </a:extLst>
          </p:cNvPr>
          <p:cNvSpPr txBox="1"/>
          <p:nvPr/>
        </p:nvSpPr>
        <p:spPr>
          <a:xfrm>
            <a:off x="-343828" y="8917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Trên tia số</a:t>
            </a:r>
            <a:r>
              <a:rPr lang="vi-VN" alt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8900" y="3253644"/>
            <a:ext cx="6400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7698 ; 7869 ; 7896 ; 7968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6400" y="2194575"/>
            <a:ext cx="83058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Xếp các số sau theo thứ tự từ </a:t>
            </a:r>
            <a:r>
              <a:rPr lang="en-US" sz="3600" b="1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7698 ; 7968 ; 7896 ; 7869.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00" y="792606"/>
            <a:ext cx="10896600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Vì có thể so sánh các số tự nhiên nên có thể xếp thứ tự các số tự nhiên từ bé </a:t>
            </a:r>
            <a:r>
              <a:rPr lang="vi-VN" b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ến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lớn hoặc ng</a:t>
            </a:r>
            <a:r>
              <a:rPr lang="vi-VN" b="1" dirty="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ợc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lại.	</a:t>
            </a:r>
          </a:p>
          <a:p>
            <a:pPr algn="just" eaLnBrk="1" hangingPunct="1">
              <a:lnSpc>
                <a:spcPct val="110000"/>
              </a:lnSpc>
              <a:buFont typeface="Arial" charset="0"/>
              <a:buNone/>
            </a:pP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lnSpc>
                <a:spcPct val="110000"/>
              </a:lnSpc>
              <a:buFont typeface="Arial" charset="0"/>
              <a:buNone/>
            </a:pP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lnSpc>
                <a:spcPct val="110000"/>
              </a:lnSpc>
              <a:buFont typeface="Arial" charset="0"/>
              <a:buNone/>
            </a:pP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E691BAC6-AD60-4CF0-A87D-6117749F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" y="241935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Xếp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419DE587-8BC1-4BB7-9500-15C6DC00B2FA}"/>
              </a:ext>
            </a:extLst>
          </p:cNvPr>
          <p:cNvSpPr/>
          <p:nvPr/>
        </p:nvSpPr>
        <p:spPr>
          <a:xfrm>
            <a:off x="1866898" y="4084113"/>
            <a:ext cx="7696202" cy="1078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7698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7968 ; 7896 ; 7869.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796D5DD-E425-4012-B548-0910AF67743B}"/>
              </a:ext>
            </a:extLst>
          </p:cNvPr>
          <p:cNvSpPr txBox="1">
            <a:spLocks/>
          </p:cNvSpPr>
          <p:nvPr/>
        </p:nvSpPr>
        <p:spPr>
          <a:xfrm>
            <a:off x="3094565" y="5119018"/>
            <a:ext cx="5469469" cy="83820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7968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7896 ; 7869 ; 7698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1164" y="-2651617"/>
            <a:ext cx="6997626" cy="12328851"/>
          </a:xfrm>
          <a:prstGeom prst="rect">
            <a:avLst/>
          </a:prstGeom>
        </p:spPr>
      </p:pic>
      <p:sp>
        <p:nvSpPr>
          <p:cNvPr id="5" name="Text Box 45"/>
          <p:cNvSpPr txBox="1"/>
          <p:nvPr/>
        </p:nvSpPr>
        <p:spPr>
          <a:xfrm>
            <a:off x="1308100" y="628117"/>
            <a:ext cx="1313180" cy="64516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vi-VN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1"/>
          <p:cNvSpPr txBox="1"/>
          <p:nvPr/>
        </p:nvSpPr>
        <p:spPr>
          <a:xfrm>
            <a:off x="2621280" y="628118"/>
            <a:ext cx="708660" cy="175323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0000CC"/>
                </a:solidFill>
              </a:rPr>
              <a:t>&gt;</a:t>
            </a:r>
          </a:p>
          <a:p>
            <a:pPr algn="ctr"/>
            <a:r>
              <a:rPr lang="vi-VN" altLang="en-US" sz="3600" b="1">
                <a:solidFill>
                  <a:srgbClr val="0000CC"/>
                </a:solidFill>
              </a:rPr>
              <a:t>&lt;</a:t>
            </a:r>
          </a:p>
          <a:p>
            <a:pPr algn="ctr"/>
            <a:r>
              <a:rPr lang="vi-VN" altLang="en-US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7" name="Text Box 34"/>
          <p:cNvSpPr txBox="1"/>
          <p:nvPr/>
        </p:nvSpPr>
        <p:spPr>
          <a:xfrm>
            <a:off x="3480673" y="1182154"/>
            <a:ext cx="427355" cy="6451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8" name="Text Box 37"/>
          <p:cNvSpPr txBox="1"/>
          <p:nvPr/>
        </p:nvSpPr>
        <p:spPr>
          <a:xfrm>
            <a:off x="1371600" y="2625010"/>
            <a:ext cx="4508500" cy="262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vi-VN" altLang="en-US" sz="3200">
                <a:latin typeface="+mj-lt"/>
              </a:rPr>
              <a:t>  1234 ...... 999</a:t>
            </a:r>
          </a:p>
          <a:p>
            <a:pPr algn="l">
              <a:lnSpc>
                <a:spcPct val="180000"/>
              </a:lnSpc>
            </a:pPr>
            <a:r>
              <a:rPr lang="vi-VN" altLang="en-US" sz="3200">
                <a:latin typeface="+mj-lt"/>
              </a:rPr>
              <a:t>8754 ...... 87 540</a:t>
            </a:r>
          </a:p>
          <a:p>
            <a:pPr algn="l">
              <a:lnSpc>
                <a:spcPct val="180000"/>
              </a:lnSpc>
            </a:pPr>
            <a:r>
              <a:rPr lang="vi-VN" altLang="en-US" sz="3200">
                <a:latin typeface="+mj-lt"/>
              </a:rPr>
              <a:t>39 680 ...... 39000 + 680</a:t>
            </a:r>
          </a:p>
        </p:txBody>
      </p:sp>
      <p:sp>
        <p:nvSpPr>
          <p:cNvPr id="9" name="Text Box 38"/>
          <p:cNvSpPr txBox="1"/>
          <p:nvPr/>
        </p:nvSpPr>
        <p:spPr>
          <a:xfrm>
            <a:off x="6085197" y="2710309"/>
            <a:ext cx="4274503" cy="262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vi-VN" altLang="en-US" sz="3200">
                <a:latin typeface="+mj-lt"/>
              </a:rPr>
              <a:t>35 784 ...... 35 790</a:t>
            </a:r>
          </a:p>
          <a:p>
            <a:pPr algn="l">
              <a:lnSpc>
                <a:spcPct val="180000"/>
              </a:lnSpc>
            </a:pPr>
            <a:r>
              <a:rPr lang="vi-VN" altLang="en-US" sz="3200">
                <a:latin typeface="+mj-lt"/>
              </a:rPr>
              <a:t>92 501 ...... 92 410</a:t>
            </a:r>
          </a:p>
          <a:p>
            <a:pPr algn="l">
              <a:lnSpc>
                <a:spcPct val="180000"/>
              </a:lnSpc>
            </a:pPr>
            <a:r>
              <a:rPr lang="vi-VN" altLang="en-US" sz="3200">
                <a:latin typeface="+mj-lt"/>
              </a:rPr>
              <a:t>17 600 ...... 17000 + 600</a:t>
            </a:r>
          </a:p>
        </p:txBody>
      </p:sp>
      <p:sp>
        <p:nvSpPr>
          <p:cNvPr id="10" name="Text Box 39"/>
          <p:cNvSpPr txBox="1"/>
          <p:nvPr/>
        </p:nvSpPr>
        <p:spPr>
          <a:xfrm>
            <a:off x="2514600" y="2878557"/>
            <a:ext cx="77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Text Box 40"/>
          <p:cNvSpPr txBox="1"/>
          <p:nvPr/>
        </p:nvSpPr>
        <p:spPr>
          <a:xfrm>
            <a:off x="2374900" y="3716757"/>
            <a:ext cx="77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Text Box 41"/>
          <p:cNvSpPr txBox="1"/>
          <p:nvPr/>
        </p:nvSpPr>
        <p:spPr>
          <a:xfrm>
            <a:off x="2640652" y="4665501"/>
            <a:ext cx="77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4174490" y="4502887"/>
            <a:ext cx="417830" cy="173101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4"/>
          <p:cNvSpPr txBox="1"/>
          <p:nvPr/>
        </p:nvSpPr>
        <p:spPr>
          <a:xfrm>
            <a:off x="3725546" y="5581117"/>
            <a:ext cx="131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atin typeface="+mj-lt"/>
              </a:rPr>
              <a:t>39680</a:t>
            </a:r>
          </a:p>
        </p:txBody>
      </p:sp>
      <p:sp>
        <p:nvSpPr>
          <p:cNvPr id="15" name="Text Box 46"/>
          <p:cNvSpPr txBox="1"/>
          <p:nvPr/>
        </p:nvSpPr>
        <p:spPr>
          <a:xfrm>
            <a:off x="7363775" y="3763780"/>
            <a:ext cx="77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 Box 47"/>
          <p:cNvSpPr txBox="1"/>
          <p:nvPr/>
        </p:nvSpPr>
        <p:spPr>
          <a:xfrm>
            <a:off x="7327900" y="2892157"/>
            <a:ext cx="77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9000161" y="4596326"/>
            <a:ext cx="417830" cy="173101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4"/>
          <p:cNvSpPr txBox="1"/>
          <p:nvPr/>
        </p:nvSpPr>
        <p:spPr>
          <a:xfrm>
            <a:off x="8551217" y="5674556"/>
            <a:ext cx="131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atin typeface="+mj-lt"/>
              </a:rPr>
              <a:t>17600</a:t>
            </a:r>
          </a:p>
        </p:txBody>
      </p:sp>
      <p:sp>
        <p:nvSpPr>
          <p:cNvPr id="19" name="Text Box 41"/>
          <p:cNvSpPr txBox="1"/>
          <p:nvPr/>
        </p:nvSpPr>
        <p:spPr>
          <a:xfrm>
            <a:off x="7359121" y="4723231"/>
            <a:ext cx="77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058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7" grpId="0" animBg="1"/>
      <p:bldP spid="17" grpId="1" animBg="1"/>
      <p:bldP spid="17" grpId="2" animBg="1"/>
      <p:bldP spid="18" grpId="0"/>
      <p:bldP spid="18" grpId="1"/>
      <p:bldP spid="18" grpId="2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6800" cy="6954061"/>
          </a:xfrm>
          <a:prstGeom prst="rect">
            <a:avLst/>
          </a:prstGeom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1668202" y="651556"/>
            <a:ext cx="105802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="" xmlns:a16="http://schemas.microsoft.com/office/drawing/2014/main" id="{9A0D74CF-0357-487C-B4FE-AC5A99D5E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832" y="1476563"/>
            <a:ext cx="1098669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17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17"/>
          <p:cNvSpPr txBox="1"/>
          <p:nvPr/>
        </p:nvSpPr>
        <p:spPr>
          <a:xfrm>
            <a:off x="366805" y="173087"/>
            <a:ext cx="1023534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725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725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3725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725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2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số sau theo thứ tự từ bé đến lớn:</a:t>
            </a:r>
          </a:p>
        </p:txBody>
      </p:sp>
      <p:sp>
        <p:nvSpPr>
          <p:cNvPr id="4" name="Text Box 22"/>
          <p:cNvSpPr txBox="1"/>
          <p:nvPr/>
        </p:nvSpPr>
        <p:spPr>
          <a:xfrm>
            <a:off x="915960" y="837932"/>
            <a:ext cx="10235340" cy="238526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3725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8316; 8136; 8361.</a:t>
            </a:r>
          </a:p>
          <a:p>
            <a:pPr marL="533400" indent="-5334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3725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5724; 5742; 5740.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3725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vi-VN" sz="3725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3725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" name="Text Box 23"/>
          <p:cNvSpPr txBox="1"/>
          <p:nvPr/>
        </p:nvSpPr>
        <p:spPr>
          <a:xfrm>
            <a:off x="1983488" y="3174313"/>
            <a:ext cx="6838807" cy="6655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3725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vi-VN" sz="3725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25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vi-VN" sz="3725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3719801" y="3992468"/>
            <a:ext cx="6838807" cy="6655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altLang="vi-VN" sz="372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8136; 8316; 8361</a:t>
            </a: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vi-VN" sz="3725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3"/>
          <p:cNvSpPr txBox="1"/>
          <p:nvPr/>
        </p:nvSpPr>
        <p:spPr>
          <a:xfrm>
            <a:off x="3719803" y="4665936"/>
            <a:ext cx="6838807" cy="6655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sz="372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5724; 5742; 5740</a:t>
            </a: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vi-VN" sz="3725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3"/>
          <p:cNvSpPr txBox="1"/>
          <p:nvPr/>
        </p:nvSpPr>
        <p:spPr>
          <a:xfrm>
            <a:off x="3719802" y="5411308"/>
            <a:ext cx="6838807" cy="6655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vi-VN" sz="372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63 841; 64 813; 64 831. </a:t>
            </a:r>
          </a:p>
        </p:txBody>
      </p:sp>
    </p:spTree>
    <p:extLst>
      <p:ext uri="{BB962C8B-B14F-4D97-AF65-F5344CB8AC3E}">
        <p14:creationId xmlns:p14="http://schemas.microsoft.com/office/powerpoint/2010/main" val="2233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420600" cy="6836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2" b="90000" l="0" r="100000">
                        <a14:backgroundMark x1="41395" y1="66395" x2="41395" y2="66395"/>
                        <a14:backgroundMark x1="41395" y1="65349" x2="41395" y2="65349"/>
                        <a14:backgroundMark x1="55814" y1="64767" x2="55814" y2="64767"/>
                        <a14:backgroundMark x1="58256" y1="63372" x2="58256" y2="63372"/>
                        <a14:backgroundMark x1="60930" y1="63140" x2="61744" y2="63140"/>
                        <a14:backgroundMark x1="66163" y1="62907" x2="66163" y2="62907"/>
                        <a14:backgroundMark x1="69419" y1="62907" x2="69419" y2="62907"/>
                        <a14:backgroundMark x1="71860" y1="63140" x2="71860" y2="63140"/>
                        <a14:backgroundMark x1="73721" y1="64186" x2="73721" y2="64186"/>
                        <a14:backgroundMark x1="74884" y1="64767" x2="74884" y2="64767"/>
                        <a14:backgroundMark x1="75349" y1="67442" x2="75349" y2="67442"/>
                        <a14:backgroundMark x1="71860" y1="65814" x2="71860" y2="65814"/>
                        <a14:backgroundMark x1="70233" y1="66163" x2="70233" y2="66163"/>
                        <a14:backgroundMark x1="68372" y1="66163" x2="68372" y2="66163"/>
                        <a14:backgroundMark x1="66395" y1="65814" x2="66395" y2="65814"/>
                        <a14:backgroundMark x1="63721" y1="65814" x2="63721" y2="65814"/>
                        <a14:backgroundMark x1="62093" y1="65814" x2="62093" y2="65814"/>
                        <a14:backgroundMark x1="59070" y1="66977" x2="59070" y2="66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39" y="589365"/>
            <a:ext cx="2426594" cy="2426594"/>
          </a:xfrm>
          <a:prstGeom prst="rect">
            <a:avLst/>
          </a:prstGeom>
        </p:spPr>
      </p:pic>
      <p:sp>
        <p:nvSpPr>
          <p:cNvPr id="4" name="Text Box 8"/>
          <p:cNvSpPr txBox="1"/>
          <p:nvPr/>
        </p:nvSpPr>
        <p:spPr>
          <a:xfrm>
            <a:off x="1752600" y="228600"/>
            <a:ext cx="11513155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số sau theo thứ tự từ lớn đến bé: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a) 1942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1978; 1952; 1984.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b) </a:t>
            </a:r>
            <a:r>
              <a:rPr lang="en-US" altLang="vi-VN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1890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1945; 1969; 1954.</a:t>
            </a:r>
          </a:p>
        </p:txBody>
      </p:sp>
      <p:sp>
        <p:nvSpPr>
          <p:cNvPr id="5" name="Text Box 12"/>
          <p:cNvSpPr txBox="1"/>
          <p:nvPr/>
        </p:nvSpPr>
        <p:spPr>
          <a:xfrm>
            <a:off x="1905000" y="2841173"/>
            <a:ext cx="10235340" cy="6655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3725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vi-VN" sz="3725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25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án</a:t>
            </a:r>
            <a:endParaRPr lang="en-US" altLang="vi-VN" sz="3725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2"/>
          <p:cNvSpPr txBox="1"/>
          <p:nvPr/>
        </p:nvSpPr>
        <p:spPr>
          <a:xfrm>
            <a:off x="3581400" y="3518546"/>
            <a:ext cx="10235340" cy="6655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altLang="vi-VN" sz="372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1984; 1978; 1952; 1942</a:t>
            </a: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vi-VN" sz="3725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2"/>
          <p:cNvSpPr txBox="1"/>
          <p:nvPr/>
        </p:nvSpPr>
        <p:spPr>
          <a:xfrm>
            <a:off x="3567447" y="4248508"/>
            <a:ext cx="10235340" cy="6655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33400" indent="-533400" eaLnBrk="1" hangingPunct="1">
              <a:spcBef>
                <a:spcPct val="50000"/>
              </a:spcBef>
              <a:buNone/>
            </a:pPr>
            <a:r>
              <a:rPr lang="en-US" altLang="vi-VN" sz="3725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sz="372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1969; 1954; 1945; 1890. </a:t>
            </a:r>
          </a:p>
        </p:txBody>
      </p:sp>
    </p:spTree>
    <p:extLst>
      <p:ext uri="{BB962C8B-B14F-4D97-AF65-F5344CB8AC3E}">
        <p14:creationId xmlns:p14="http://schemas.microsoft.com/office/powerpoint/2010/main" val="1221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3">
            <a:extLst>
              <a:ext uri="{FF2B5EF4-FFF2-40B4-BE49-F238E27FC236}">
                <a16:creationId xmlns="" xmlns:a16="http://schemas.microsoft.com/office/drawing/2014/main" id="{F4F0663C-B654-46BA-82A9-2ADA13F8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" y="42334"/>
            <a:ext cx="12041481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图片 4">
            <a:extLst>
              <a:ext uri="{FF2B5EF4-FFF2-40B4-BE49-F238E27FC236}">
                <a16:creationId xmlns="" xmlns:a16="http://schemas.microsoft.com/office/drawing/2014/main" id="{62852C25-9B1F-4214-BFF5-C8D9FF29D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" y="224209"/>
            <a:ext cx="2270321" cy="20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图片 5">
            <a:extLst>
              <a:ext uri="{FF2B5EF4-FFF2-40B4-BE49-F238E27FC236}">
                <a16:creationId xmlns="" xmlns:a16="http://schemas.microsoft.com/office/drawing/2014/main" id="{99B6F2DB-F18C-42A0-88E7-849FEDE8F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309" y="-333962"/>
            <a:ext cx="2740692" cy="360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="" xmlns:a16="http://schemas.microsoft.com/office/drawing/2014/main" id="{964D52D0-C882-4E00-85FD-FDFA38D43286}"/>
              </a:ext>
            </a:extLst>
          </p:cNvPr>
          <p:cNvSpPr/>
          <p:nvPr/>
        </p:nvSpPr>
        <p:spPr>
          <a:xfrm>
            <a:off x="860779" y="848235"/>
            <a:ext cx="10302680" cy="3195383"/>
          </a:xfrm>
          <a:prstGeom prst="cloudCallout">
            <a:avLst>
              <a:gd name="adj1" fmla="val -35115"/>
              <a:gd name="adj2" fmla="val 876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031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519" b="1" i="1" dirty="0">
              <a:solidFill>
                <a:srgbClr val="2B05CD"/>
              </a:solidFill>
              <a:latin typeface="Calibri" panose="020F0502020204030204"/>
              <a:cs typeface="Times New Roman" pitchFamily="18" charset="0"/>
            </a:endParaRPr>
          </a:p>
        </p:txBody>
      </p:sp>
      <p:pic>
        <p:nvPicPr>
          <p:cNvPr id="61447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AB309AD1-A0CF-4155-821C-7F21A7EA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457" y="5862383"/>
            <a:ext cx="802765" cy="8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>
            <a:extLst>
              <a:ext uri="{FF2B5EF4-FFF2-40B4-BE49-F238E27FC236}">
                <a16:creationId xmlns="" xmlns:a16="http://schemas.microsoft.com/office/drawing/2014/main" id="{E68DA818-8B46-4EBA-83F6-45A21967A3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9594" y="1468341"/>
            <a:ext cx="5405045" cy="14681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03130" eaLnBrk="0" hangingPunct="0"/>
            <a:r>
              <a:rPr lang="en-GB" sz="3556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lt"/>
                <a:cs typeface="Calibri" panose="020F0502020204030204"/>
              </a:rPr>
              <a:t>Khởi</a:t>
            </a:r>
            <a:r>
              <a:rPr lang="en-GB" sz="3556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lang="en-GB" sz="3556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lt"/>
                <a:cs typeface="Calibri" panose="020F0502020204030204"/>
              </a:rPr>
              <a:t>động</a:t>
            </a:r>
            <a:endParaRPr lang="en-GB" sz="3556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/>
              <a:ea typeface="+mn-lt"/>
              <a:cs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4">
            <a:extLst>
              <a:ext uri="{FF2B5EF4-FFF2-40B4-BE49-F238E27FC236}">
                <a16:creationId xmlns="" xmlns:a16="http://schemas.microsoft.com/office/drawing/2014/main" id="{03A063B3-8892-42F7-9DCF-7C8F163B3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4" y="569150"/>
            <a:ext cx="2270321" cy="204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图片 5">
            <a:extLst>
              <a:ext uri="{FF2B5EF4-FFF2-40B4-BE49-F238E27FC236}">
                <a16:creationId xmlns="" xmlns:a16="http://schemas.microsoft.com/office/drawing/2014/main" id="{9E77AE48-C9BA-4A02-BB20-4076E0AD4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309" y="10975"/>
            <a:ext cx="2740691" cy="360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WordArt 3">
            <a:extLst>
              <a:ext uri="{FF2B5EF4-FFF2-40B4-BE49-F238E27FC236}">
                <a16:creationId xmlns="" xmlns:a16="http://schemas.microsoft.com/office/drawing/2014/main" id="{FC88E46F-C276-4008-9E27-BF65A4983F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603642"/>
            <a:ext cx="7543800" cy="136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03153" eaLnBrk="0" hangingPunct="0"/>
            <a:r>
              <a:rPr lang="vi-VN" sz="3556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Arial" panose="020B0604020202020204" pitchFamily="34" charset="0"/>
              </a:rPr>
              <a:t>Định hướng bài sau</a:t>
            </a:r>
            <a:endParaRPr lang="en-GB" sz="3556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6759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ED96878D-824E-4EE7-A7BF-56D0389F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457" y="5862383"/>
            <a:ext cx="802765" cy="8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">
            <a:extLst>
              <a:ext uri="{FF2B5EF4-FFF2-40B4-BE49-F238E27FC236}">
                <a16:creationId xmlns="" xmlns:a16="http://schemas.microsoft.com/office/drawing/2014/main" id="{775B3145-96DD-4F60-964F-771818079C54}"/>
              </a:ext>
            </a:extLst>
          </p:cNvPr>
          <p:cNvSpPr txBox="1"/>
          <p:nvPr/>
        </p:nvSpPr>
        <p:spPr>
          <a:xfrm>
            <a:off x="1611312" y="2651823"/>
            <a:ext cx="8969375" cy="321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vi-VN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trước b</a:t>
            </a:r>
            <a:r>
              <a:rPr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TẬP”</a:t>
            </a:r>
            <a:r>
              <a:rPr lang="vi-VN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vi-VN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5400" b="1" i="1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 T</a:t>
            </a:r>
            <a:r>
              <a:rPr sz="5400" b="1" i="1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 </a:t>
            </a:r>
            <a:r>
              <a:rPr lang="vi-VN" sz="5400" b="1" i="1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22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3">
            <a:extLst>
              <a:ext uri="{FF2B5EF4-FFF2-40B4-BE49-F238E27FC236}">
                <a16:creationId xmlns="" xmlns:a16="http://schemas.microsoft.com/office/drawing/2014/main" id="{FA3B62AE-D161-412B-B0EC-9F3F982B2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" y="42334"/>
            <a:ext cx="12041481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4">
            <a:extLst>
              <a:ext uri="{FF2B5EF4-FFF2-40B4-BE49-F238E27FC236}">
                <a16:creationId xmlns="" xmlns:a16="http://schemas.microsoft.com/office/drawing/2014/main" id="{1F369AB9-ED8D-4023-8BB2-25D8E234E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4" y="224210"/>
            <a:ext cx="2270321" cy="20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图片 5">
            <a:extLst>
              <a:ext uri="{FF2B5EF4-FFF2-40B4-BE49-F238E27FC236}">
                <a16:creationId xmlns="" xmlns:a16="http://schemas.microsoft.com/office/drawing/2014/main" id="{45B36988-090C-41AE-8D39-FA9FB57DB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309" y="-333962"/>
            <a:ext cx="2740691" cy="360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="" xmlns:a16="http://schemas.microsoft.com/office/drawing/2014/main" id="{C9C039A3-C6C4-4DCD-8C5B-0641993B8C80}"/>
              </a:ext>
            </a:extLst>
          </p:cNvPr>
          <p:cNvSpPr/>
          <p:nvPr/>
        </p:nvSpPr>
        <p:spPr>
          <a:xfrm>
            <a:off x="827853" y="1923816"/>
            <a:ext cx="10302680" cy="3195383"/>
          </a:xfrm>
          <a:prstGeom prst="cloudCallout">
            <a:avLst>
              <a:gd name="adj1" fmla="val -35115"/>
              <a:gd name="adj2" fmla="val 876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0315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519" b="1" i="1" dirty="0">
              <a:solidFill>
                <a:srgbClr val="2B05CD"/>
              </a:solidFill>
              <a:latin typeface="Calibri" panose="020F0502020204030204"/>
              <a:cs typeface="Times New Roman" pitchFamily="18" charset="0"/>
            </a:endParaRPr>
          </a:p>
        </p:txBody>
      </p:sp>
      <p:sp>
        <p:nvSpPr>
          <p:cNvPr id="69638" name="WordArt 3">
            <a:extLst>
              <a:ext uri="{FF2B5EF4-FFF2-40B4-BE49-F238E27FC236}">
                <a16:creationId xmlns="" xmlns:a16="http://schemas.microsoft.com/office/drawing/2014/main" id="{F67478FA-CE39-45B6-B780-3F1F94F206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59718" y="2751668"/>
            <a:ext cx="8926061" cy="1646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03153" eaLnBrk="0" hangingPunct="0"/>
            <a:r>
              <a:rPr lang="en-GB" sz="3556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lt"/>
                <a:cs typeface="Calibri" panose="020F0502020204030204"/>
              </a:rPr>
              <a:t>Chào tạm biệt các em!</a:t>
            </a:r>
          </a:p>
        </p:txBody>
      </p:sp>
      <p:pic>
        <p:nvPicPr>
          <p:cNvPr id="69639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BBD9C587-3CF0-4750-A037-C0BF3D8E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457" y="5862383"/>
            <a:ext cx="802765" cy="8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6400" y="1565739"/>
            <a:ext cx="9220200" cy="9410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 giá trị của chữ số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trong các số sau</a:t>
            </a:r>
            <a:r>
              <a:rPr lang="vi-VN" altLang="en-US" sz="40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30060" y="3064120"/>
            <a:ext cx="4841631" cy="25219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99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600</a:t>
            </a:r>
            <a:endParaRPr lang="en-US" sz="199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0028" y="3080974"/>
            <a:ext cx="4961692" cy="27380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39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652</a:t>
            </a:r>
            <a:endParaRPr lang="en-US" sz="23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70029" y="3054597"/>
            <a:ext cx="5474679" cy="25219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99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6000</a:t>
            </a:r>
            <a:endParaRPr lang="en-US" sz="199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2289" y="3040308"/>
            <a:ext cx="6528140" cy="27380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39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6952</a:t>
            </a:r>
            <a:endParaRPr lang="en-US" sz="23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1926" y="3011003"/>
            <a:ext cx="5437896" cy="27380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39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526</a:t>
            </a:r>
            <a:endParaRPr lang="en-US" sz="23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81396" y="3064120"/>
            <a:ext cx="4243756" cy="25219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99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en-US" sz="199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20" name="Picture 24" descr="D:\Tây Úc\hih\raise-your-hand-clipart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404" y="2819400"/>
            <a:ext cx="1467196" cy="2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13924"/>
            <a:ext cx="3348135" cy="159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  <p:bldP spid="9" grpId="1" bldLvl="0" animBg="1"/>
      <p:bldP spid="14" grpId="0" bldLvl="0" animBg="1"/>
      <p:bldP spid="14" grpId="1" bldLvl="0" animBg="1"/>
      <p:bldP spid="10" grpId="0" bldLvl="0" animBg="1"/>
      <p:bldP spid="10" grpId="1" bldLvl="0" animBg="1"/>
      <p:bldP spid="8" grpId="0" bldLvl="0" animBg="1"/>
      <p:bldP spid="8" grpId="1" bldLvl="0" animBg="1"/>
      <p:bldP spid="13" grpId="0" bldLvl="0" animBg="1"/>
      <p:bldP spid="13" grpId="1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>
            <a:extLst>
              <a:ext uri="{FF2B5EF4-FFF2-40B4-BE49-F238E27FC236}">
                <a16:creationId xmlns="" xmlns:a16="http://schemas.microsoft.com/office/drawing/2014/main" id="{A0DB501A-3823-47EF-BD36-601C0D1D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7652"/>
            <a:ext cx="12192000" cy="7214491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DCFEC8-B86D-470E-AA27-39BF4E6C31AE}"/>
              </a:ext>
            </a:extLst>
          </p:cNvPr>
          <p:cNvSpPr txBox="1"/>
          <p:nvPr/>
        </p:nvSpPr>
        <p:spPr>
          <a:xfrm>
            <a:off x="2972594" y="996535"/>
            <a:ext cx="6570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27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2021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067579-8406-44B9-8A0A-DE26E4BBEC2A}"/>
              </a:ext>
            </a:extLst>
          </p:cNvPr>
          <p:cNvSpPr txBox="1"/>
          <p:nvPr/>
        </p:nvSpPr>
        <p:spPr>
          <a:xfrm>
            <a:off x="4983480" y="1711782"/>
            <a:ext cx="29146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Tập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làm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văn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7413" name="TextBox 1">
            <a:extLst>
              <a:ext uri="{FF2B5EF4-FFF2-40B4-BE49-F238E27FC236}">
                <a16:creationId xmlns="" xmlns:a16="http://schemas.microsoft.com/office/drawing/2014/main" id="{60A6A34B-6AEA-4EAC-B99B-3E1636C9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540" y="2425822"/>
            <a:ext cx="731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So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sánh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xếp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nhiên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(tr21)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39716A9-EF59-4331-96C9-A3C31E07BB9B}"/>
              </a:ext>
            </a:extLst>
          </p:cNvPr>
          <p:cNvCxnSpPr/>
          <p:nvPr/>
        </p:nvCxnSpPr>
        <p:spPr>
          <a:xfrm flipH="1">
            <a:off x="2362200" y="627182"/>
            <a:ext cx="76200" cy="577361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2192000" cy="68462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7900" y="22860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lvl="0" indent="-571500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so sánh các số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 algn="ctr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so sánh để xếp thứ tự các số tự nhiên </a:t>
            </a:r>
          </a:p>
        </p:txBody>
      </p:sp>
    </p:spTree>
    <p:extLst>
      <p:ext uri="{BB962C8B-B14F-4D97-AF65-F5344CB8AC3E}">
        <p14:creationId xmlns:p14="http://schemas.microsoft.com/office/powerpoint/2010/main" val="25791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86855" y="1484830"/>
            <a:ext cx="1334218" cy="12287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04102" y="76200"/>
            <a:ext cx="8584124" cy="9411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 sánh các cặp số tự nhiên sau: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68227" y="1484830"/>
            <a:ext cx="1334218" cy="12287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76582" y="1447801"/>
            <a:ext cx="1334218" cy="12287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395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90582" y="1484830"/>
            <a:ext cx="1334218" cy="12287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4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412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00348" y="3496089"/>
            <a:ext cx="1334218" cy="12287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95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69936" y="3460208"/>
            <a:ext cx="1334218" cy="12287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95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3752" y="1612167"/>
            <a:ext cx="816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&lt;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0552" y="1561030"/>
            <a:ext cx="816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1" y="3669567"/>
            <a:ext cx="816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956502" y="5231002"/>
            <a:ext cx="8584124" cy="14745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Luôn thực hiện được phép so sánh hai số tự nhiên bất kì.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" grpId="0"/>
      <p:bldP spid="12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33955" y="3149114"/>
            <a:ext cx="3493477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3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04035" y="1759528"/>
            <a:ext cx="8583930" cy="15323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</a:t>
            </a:r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có </a:t>
            </a:r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số </a:t>
            </a:r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 thì lớn hơn.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99031" y="3125670"/>
            <a:ext cx="3436491" cy="30597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6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72755" y="3125670"/>
            <a:ext cx="3089844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endParaRPr lang="en-US" sz="115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8706" y="3137392"/>
            <a:ext cx="1606061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70370" y="609601"/>
            <a:ext cx="5373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sánh các số tự nhiên: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animBg="1"/>
      <p:bldP spid="15" grpId="0" bldLvl="0" animBg="1"/>
      <p:bldP spid="11" grpId="0" bldLvl="0" animBg="1"/>
      <p:bldP spid="11" grpId="1" bldLvl="0" animBg="1"/>
      <p:bldP spid="12" grpId="0" bldLvl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57450" y="3149114"/>
            <a:ext cx="3493477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altLang="en-US" sz="13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99</a:t>
            </a:r>
            <a:endParaRPr lang="vi-VN" altLang="en-US" sz="138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85036" y="1762760"/>
            <a:ext cx="7873365" cy="1529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</a:t>
            </a:r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có</a:t>
            </a:r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ít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số </a:t>
            </a:r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 thì bé hơn.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99276" y="3125470"/>
            <a:ext cx="3618865" cy="3059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vi-VN" altLang="en-US" sz="16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</a:t>
            </a:r>
            <a:endParaRPr lang="vi-VN" altLang="en-US" sz="16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2755" y="3125670"/>
            <a:ext cx="3089844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endParaRPr lang="en-US" sz="115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8706" y="3137392"/>
            <a:ext cx="1606061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vi-VN" altLang="en-US" sz="16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animBg="1"/>
      <p:bldP spid="15" grpId="0" bldLvl="0" animBg="1"/>
      <p:bldP spid="11" grpId="0" bldLvl="0" animBg="1"/>
      <p:bldP spid="11" grpId="1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24001" y="3453914"/>
            <a:ext cx="3927231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29 869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04035" y="1536286"/>
            <a:ext cx="8583930" cy="21913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 hai s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 có</a:t>
            </a:r>
            <a:r>
              <a:rPr lang="vi-V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số bằng nhau</a:t>
            </a:r>
            <a:r>
              <a:rPr lang="vi-V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thì so sánh từng cặp chữ số ở cùng một hàng kể từ trái sang phải.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22830" y="3430470"/>
            <a:ext cx="3845170" cy="30597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30 005</a:t>
            </a:r>
            <a:endParaRPr 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2156" y="3430470"/>
            <a:ext cx="3089844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1571" y="3470974"/>
            <a:ext cx="1606061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&lt;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55531" y="4499643"/>
            <a:ext cx="914400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 dirty="0">
                <a:solidFill>
                  <a:srgbClr val="1896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0400" y="4507526"/>
            <a:ext cx="914400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 dirty="0">
                <a:solidFill>
                  <a:srgbClr val="1896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20438" y="4507526"/>
            <a:ext cx="1046327" cy="3036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9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&lt;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animBg="1"/>
      <p:bldP spid="15" grpId="0" bldLvl="0" animBg="1"/>
      <p:bldP spid="11" grpId="0" bldLvl="0" animBg="1"/>
      <p:bldP spid="11" grpId="1" bldLvl="0" animBg="1"/>
      <p:bldP spid="12" grpId="0" bldLvl="0" animBg="1"/>
      <p:bldP spid="9" grpId="0" bldLvl="0"/>
      <p:bldP spid="9" grpId="1"/>
      <p:bldP spid="10" grpId="0" bldLvl="0"/>
      <p:bldP spid="10" grpId="1"/>
      <p:bldP spid="16" grpId="0" bldLvl="0"/>
      <p:bldP spid="16" grpId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814</Words>
  <Application>Microsoft Office PowerPoint</Application>
  <PresentationFormat>Widescreen</PresentationFormat>
  <Paragraphs>142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.VnVogue</vt:lpstr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等线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82</cp:revision>
  <dcterms:created xsi:type="dcterms:W3CDTF">2010-07-26T06:54:00Z</dcterms:created>
  <dcterms:modified xsi:type="dcterms:W3CDTF">2021-09-26T08:56:27Z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86CCCF14DA4B49FDB5C589EA858ABBB9</vt:lpwstr>
  </property>
  <property fmtid="{D5CDD505-2E9C-101B-9397-08002B2CF9AE}" pid="3" name="KSOProductBuildVer">
    <vt:lpwstr>1033-11.2.0.10265</vt:lpwstr>
  </property>
</Properties>
</file>