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306" r:id="rId2"/>
    <p:sldId id="456" r:id="rId3"/>
    <p:sldId id="460" r:id="rId4"/>
    <p:sldId id="461" r:id="rId5"/>
    <p:sldId id="462" r:id="rId6"/>
    <p:sldId id="464" r:id="rId7"/>
    <p:sldId id="465" r:id="rId8"/>
    <p:sldId id="466" r:id="rId9"/>
    <p:sldId id="467" r:id="rId10"/>
    <p:sldId id="468" r:id="rId11"/>
    <p:sldId id="469" r:id="rId12"/>
    <p:sldId id="276" r:id="rId13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SimSun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SimSun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SimSun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SimSun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SimSun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SimSun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SimSun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SimSun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hung nguyễn" initials="n" lastIdx="786497536" clrIdx="0"/>
  <p:cmAuthor id="2" name="Người dùng Không xác định1" initials="Người dùng Không xác định1" lastIdx="78649753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FF7C80"/>
    <a:srgbClr val="66FFFF"/>
    <a:srgbClr val="0000FF"/>
    <a:srgbClr val="D7FAD2"/>
    <a:srgbClr val="DBF5D7"/>
    <a:srgbClr val="FF3300"/>
    <a:srgbClr val="E60A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howGuides="1">
      <p:cViewPr varScale="1">
        <p:scale>
          <a:sx n="73" d="100"/>
          <a:sy n="73" d="100"/>
        </p:scale>
        <p:origin x="1320" y="72"/>
      </p:cViewPr>
      <p:guideLst>
        <p:guide orient="horz" pos="216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ea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597200B-F086-4F88-B7A1-D6A0F8FB1294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24/11/2021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/>
            <a:fld id="{9A0DB2DC-4C9A-4742-B13C-FB6460FD3503}" type="slidenum">
              <a:rPr lang="en-US" altLang="en-US" sz="1200" strike="noStrike" noProof="1" dirty="0"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‹#›</a:t>
            </a:fld>
            <a:endParaRPr lang="en-US" altLang="en-US" sz="1200" strike="noStrike" noProof="1"/>
          </a:p>
        </p:txBody>
      </p:sp>
    </p:spTree>
    <p:extLst>
      <p:ext uri="{BB962C8B-B14F-4D97-AF65-F5344CB8AC3E}">
        <p14:creationId xmlns:p14="http://schemas.microsoft.com/office/powerpoint/2010/main" val="17318022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幻灯片图像占位符 17409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6146" name="文本占位符 17410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en-US" altLang="en-US" dirty="0"/>
          </a:p>
        </p:txBody>
      </p:sp>
      <p:sp>
        <p:nvSpPr>
          <p:cNvPr id="6147" name="灯片编号占位符 1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/>
            <a:fld id="{9A0DB2DC-4C9A-4742-B13C-FB6460FD3503}" type="slidenum">
              <a:rPr lang="en-US" altLang="zh-CN" sz="1200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fld>
            <a:endParaRPr lang="en-US" altLang="zh-CN" sz="1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661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幻灯片图像占位符 5632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4338" name="文本占位符 5632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endParaRPr lang="en-US" altLang="en-US" dirty="0"/>
          </a:p>
        </p:txBody>
      </p:sp>
      <p:sp>
        <p:nvSpPr>
          <p:cNvPr id="14339" name="灯片编号占位符 1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 anchorCtr="0"/>
          <a:lstStyle/>
          <a:p>
            <a:pPr lvl="0" algn="r"/>
            <a:fld id="{9A0DB2DC-4C9A-4742-B13C-FB6460FD3503}" type="slidenum">
              <a:rPr lang="en-US" altLang="zh-CN" sz="1200" dirty="0"/>
              <a:t>12</a:t>
            </a:fld>
            <a:endParaRPr lang="en-US" altLang="zh-CN" sz="1200" dirty="0"/>
          </a:p>
        </p:txBody>
      </p:sp>
    </p:spTree>
    <p:extLst>
      <p:ext uri="{BB962C8B-B14F-4D97-AF65-F5344CB8AC3E}">
        <p14:creationId xmlns:p14="http://schemas.microsoft.com/office/powerpoint/2010/main" val="1897357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22" y="1122400"/>
            <a:ext cx="6858130" cy="238768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22" y="3602158"/>
            <a:ext cx="6858130" cy="165581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9170" y="198996"/>
            <a:ext cx="4485050" cy="827234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49170" y="1158127"/>
            <a:ext cx="4485050" cy="3275847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799" y="365138"/>
            <a:ext cx="1971712" cy="5812032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62" y="365138"/>
            <a:ext cx="5800835" cy="5812032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62" y="1825686"/>
            <a:ext cx="3886273" cy="43514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29238" y="1825686"/>
            <a:ext cx="3886273" cy="2098745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29238" y="4076837"/>
            <a:ext cx="3886273" cy="210033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9170" y="198996"/>
            <a:ext cx="4485050" cy="827234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49170" y="1158127"/>
            <a:ext cx="4485050" cy="3275847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99" y="1709795"/>
            <a:ext cx="7886849" cy="285283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99" y="4589617"/>
            <a:ext cx="7886849" cy="15002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9170" y="198996"/>
            <a:ext cx="4485050" cy="827234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62" y="1825686"/>
            <a:ext cx="3886273" cy="43514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238" y="1825686"/>
            <a:ext cx="3886273" cy="43514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53" y="365138"/>
            <a:ext cx="7886849" cy="1325607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98" y="1778497"/>
            <a:ext cx="3655249" cy="82394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98" y="2665468"/>
            <a:ext cx="3655249" cy="3524402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92" y="1778497"/>
            <a:ext cx="3673251" cy="82394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92" y="2665468"/>
            <a:ext cx="3673251" cy="3524402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9170" y="198996"/>
            <a:ext cx="4485050" cy="827234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 advTm="300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53" y="457216"/>
            <a:ext cx="2949233" cy="1600253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465" y="987458"/>
            <a:ext cx="4629238" cy="48737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53" y="2057469"/>
            <a:ext cx="2949233" cy="38117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53" y="457216"/>
            <a:ext cx="3124071" cy="1600253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465" y="457216"/>
            <a:ext cx="4629238" cy="54040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81788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SimSun" panose="02010600030101010101" pitchFamily="2" charset="-122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53" y="2057469"/>
            <a:ext cx="3124071" cy="38117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</p:spTree>
  </p:cSld>
  <p:clrMapOvr>
    <a:masterClrMapping/>
  </p:clrMapOvr>
  <p:transition advClick="0" advTm="3000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033" descr="PPT素材-02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588" y="1588"/>
            <a:ext cx="9140825" cy="685482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advClick="0" advTm="3000">
    <p:random/>
  </p:transition>
  <p:hf sldNum="0" hdr="0" ftr="0" dt="0"/>
  <p:txStyles>
    <p:titleStyle>
      <a:lvl1pPr algn="ctr" defTabSz="817880" rtl="0" eaLnBrk="0" fontAlgn="base" hangingPunct="0">
        <a:spcBef>
          <a:spcPct val="0"/>
        </a:spcBef>
        <a:spcAft>
          <a:spcPct val="0"/>
        </a:spcAft>
        <a:defRPr sz="3900" kern="1200">
          <a:solidFill>
            <a:schemeClr val="tx2"/>
          </a:solidFill>
          <a:latin typeface="+mj-lt"/>
          <a:ea typeface="SimSun" panose="02010600030101010101" pitchFamily="2" charset="-122"/>
          <a:cs typeface="+mj-cs"/>
        </a:defRPr>
      </a:lvl1pPr>
      <a:lvl2pPr algn="ctr" defTabSz="817880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ctr" defTabSz="817880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ctr" defTabSz="817880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ctr" defTabSz="817880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ctr" defTabSz="817880" rtl="0" fontAlgn="base">
        <a:spcBef>
          <a:spcPct val="0"/>
        </a:spcBef>
        <a:spcAft>
          <a:spcPct val="0"/>
        </a:spcAft>
        <a:buClr>
          <a:srgbClr val="000000"/>
        </a:buClr>
        <a:defRPr sz="39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ctr" defTabSz="817880" rtl="0" fontAlgn="base">
        <a:spcBef>
          <a:spcPct val="0"/>
        </a:spcBef>
        <a:spcAft>
          <a:spcPct val="0"/>
        </a:spcAft>
        <a:buClr>
          <a:srgbClr val="000000"/>
        </a:buClr>
        <a:defRPr sz="39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ctr" defTabSz="817880" rtl="0" fontAlgn="base">
        <a:spcBef>
          <a:spcPct val="0"/>
        </a:spcBef>
        <a:spcAft>
          <a:spcPct val="0"/>
        </a:spcAft>
        <a:buClr>
          <a:srgbClr val="000000"/>
        </a:buClr>
        <a:defRPr sz="39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ctr" defTabSz="817880" rtl="0" fontAlgn="base">
        <a:spcBef>
          <a:spcPct val="0"/>
        </a:spcBef>
        <a:spcAft>
          <a:spcPct val="0"/>
        </a:spcAft>
        <a:buClr>
          <a:srgbClr val="000000"/>
        </a:buClr>
        <a:defRPr sz="3900">
          <a:solidFill>
            <a:schemeClr val="tx2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04800" indent="-304800" algn="l" defTabSz="817880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63575" lvl="1" indent="-255905" algn="l" defTabSz="817880" rtl="0" eaLnBrk="0" fontAlgn="base" hangingPunct="0">
        <a:spcBef>
          <a:spcPct val="20000"/>
        </a:spcBef>
        <a:spcAft>
          <a:spcPct val="0"/>
        </a:spcAft>
        <a:buChar char="–"/>
        <a:defRPr sz="25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021080" lvl="2" indent="-203200" algn="l" defTabSz="817880" rtl="0" eaLnBrk="0" fontAlgn="base" hangingPunct="0">
        <a:spcBef>
          <a:spcPct val="20000"/>
        </a:spcBef>
        <a:spcAft>
          <a:spcPct val="0"/>
        </a:spcAft>
        <a:buChar char="•"/>
        <a:defRPr sz="21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430655" lvl="3" indent="-205105" algn="l" defTabSz="817880" rtl="0" eaLnBrk="0" fontAlgn="base" hangingPunct="0">
        <a:spcBef>
          <a:spcPct val="20000"/>
        </a:spcBef>
        <a:spcAft>
          <a:spcPct val="0"/>
        </a:spcAft>
        <a:buChar char="–"/>
        <a:defRPr sz="17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1838325" lvl="4" indent="-203200" algn="l" defTabSz="817880" rtl="0" eaLnBrk="0" fontAlgn="base" hangingPunct="0">
        <a:spcBef>
          <a:spcPct val="20000"/>
        </a:spcBef>
        <a:spcAft>
          <a:spcPct val="0"/>
        </a:spcAft>
        <a:buChar char="»"/>
        <a:defRPr sz="17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1370330" lvl="5" indent="-124460" algn="l" defTabSz="81788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619885" lvl="6" indent="-124460" algn="l" defTabSz="81788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68805" lvl="7" indent="-124460" algn="l" defTabSz="81788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17725" lvl="8" indent="-124460" algn="l" defTabSz="81788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4984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98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248920" lvl="1" indent="0" algn="l" defTabSz="4984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63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498475" lvl="2" indent="0" algn="l" defTabSz="4984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63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747395" lvl="3" indent="0" algn="l" defTabSz="4984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63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996950" lvl="4" indent="0" algn="l" defTabSz="4984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63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245870" lvl="5" indent="0" algn="l" defTabSz="4984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63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494790" lvl="6" indent="0" algn="l" defTabSz="4984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63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44345" lvl="7" indent="0" algn="l" defTabSz="4984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63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93265" lvl="8" indent="0" algn="l" defTabSz="49847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63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jpe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2084" descr="封面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285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84" name="图片 2083" descr="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600" y="2986088"/>
            <a:ext cx="6019800" cy="57007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78" name="图片 2077" descr="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800" y="152400"/>
            <a:ext cx="1681163" cy="561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文本框 2055"/>
          <p:cNvSpPr txBox="1">
            <a:spLocks noChangeArrowheads="1"/>
          </p:cNvSpPr>
          <p:nvPr/>
        </p:nvSpPr>
        <p:spPr bwMode="auto">
          <a:xfrm>
            <a:off x="304912" y="769525"/>
            <a:ext cx="8583613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R="0" algn="ctr" defTabSz="817880">
              <a:spcBef>
                <a:spcPct val="50000"/>
              </a:spcBef>
              <a:buClrTx/>
              <a:buSzTx/>
              <a:buFontTx/>
            </a:pPr>
            <a:r>
              <a:rPr kumimoji="0" lang="en-US" altLang="zh-CN" sz="3200" b="1" kern="1200" cap="none" spc="0" normalizeH="0" baseline="0" noProof="1" smtClean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SimHei" pitchFamily="49" charset="-122"/>
                <a:cs typeface="+mn-cs"/>
              </a:rPr>
              <a:t>TRƯỜNG</a:t>
            </a:r>
            <a:r>
              <a:rPr kumimoji="0" lang="en-US" altLang="zh-CN" sz="3200" b="1" kern="1200" cap="none" spc="0" normalizeH="0" noProof="1" smtClean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Times New Roman" panose="02020603050405020304" pitchFamily="18" charset="0"/>
                <a:ea typeface="SimHei" pitchFamily="49" charset="-122"/>
                <a:cs typeface="+mn-cs"/>
              </a:rPr>
              <a:t> TIẾU HỌC </a:t>
            </a:r>
            <a:r>
              <a:rPr lang="en-US" altLang="zh-CN" sz="3200" b="1" noProof="1" smtClean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ea typeface="SimHei" pitchFamily="49" charset="-122"/>
              </a:rPr>
              <a:t>GIA </a:t>
            </a:r>
            <a:r>
              <a:rPr lang="en-US" altLang="zh-CN" sz="3200" b="1" noProof="1" smtClean="0">
                <a:solidFill>
                  <a:srgbClr val="FF0000"/>
                </a:solidFill>
                <a:effectLst>
                  <a:outerShdw blurRad="38100" dist="38100" dir="2700000">
                    <a:srgbClr val="000000"/>
                  </a:outerShdw>
                </a:effectLst>
                <a:ea typeface="SimHei" pitchFamily="49" charset="-122"/>
              </a:rPr>
              <a:t>THỤY</a:t>
            </a:r>
            <a:endParaRPr kumimoji="0" lang="vi-VN" altLang="zh-CN" sz="3200" b="1" kern="1200" cap="none" spc="0" normalizeH="0" baseline="0" noProof="1">
              <a:solidFill>
                <a:srgbClr val="FF0000"/>
              </a:solidFill>
              <a:effectLst>
                <a:outerShdw blurRad="38100" dist="38100" dir="2700000">
                  <a:srgbClr val="000000"/>
                </a:outerShdw>
              </a:effectLst>
              <a:latin typeface="Times New Roman" panose="02020603050405020304" pitchFamily="18" charset="0"/>
              <a:ea typeface="SimHei" pitchFamily="49" charset="-122"/>
              <a:cs typeface="+mn-cs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5000" fill="hold"/>
                                        <p:tgtEl>
                                          <p:spTgt spid="20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8570CC0-53C5-480C-872E-F771CF9115C3}"/>
              </a:ext>
            </a:extLst>
          </p:cNvPr>
          <p:cNvSpPr/>
          <p:nvPr/>
        </p:nvSpPr>
        <p:spPr>
          <a:xfrm>
            <a:off x="601318" y="1302440"/>
            <a:ext cx="73798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700" b="1" dirty="0" err="1"/>
              <a:t>Bài</a:t>
            </a:r>
            <a:r>
              <a:rPr lang="en-US" sz="2700" b="1" dirty="0"/>
              <a:t> 4: </a:t>
            </a:r>
            <a:r>
              <a:rPr lang="en-US" altLang="en-US" sz="2700" dirty="0" err="1">
                <a:latin typeface="Tahoma" panose="020B0604030504040204" pitchFamily="34" charset="0"/>
              </a:rPr>
              <a:t>Một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sân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vận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động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hình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chữ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nhật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có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chiều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dài</a:t>
            </a:r>
            <a:r>
              <a:rPr lang="en-US" altLang="en-US" sz="2700" dirty="0">
                <a:latin typeface="Tahoma" panose="020B0604030504040204" pitchFamily="34" charset="0"/>
              </a:rPr>
              <a:t> 180m, </a:t>
            </a:r>
            <a:r>
              <a:rPr lang="en-US" altLang="en-US" sz="2700" dirty="0" err="1">
                <a:latin typeface="Tahoma" panose="020B0604030504040204" pitchFamily="34" charset="0"/>
              </a:rPr>
              <a:t>chiều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rộng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bằng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nửa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chiều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dài</a:t>
            </a:r>
            <a:r>
              <a:rPr lang="en-US" altLang="en-US" sz="2700" dirty="0">
                <a:latin typeface="Tahoma" panose="020B0604030504040204" pitchFamily="34" charset="0"/>
              </a:rPr>
              <a:t>. </a:t>
            </a:r>
            <a:r>
              <a:rPr lang="en-US" altLang="en-US" sz="2700" dirty="0" err="1">
                <a:latin typeface="Tahoma" panose="020B0604030504040204" pitchFamily="34" charset="0"/>
              </a:rPr>
              <a:t>Tính</a:t>
            </a:r>
            <a:r>
              <a:rPr lang="en-US" altLang="en-US" sz="2700" dirty="0">
                <a:latin typeface="Tahoma" panose="020B0604030504040204" pitchFamily="34" charset="0"/>
              </a:rPr>
              <a:t> chu vi </a:t>
            </a:r>
            <a:r>
              <a:rPr lang="en-US" altLang="en-US" sz="2700" dirty="0" err="1">
                <a:latin typeface="Tahoma" panose="020B0604030504040204" pitchFamily="34" charset="0"/>
              </a:rPr>
              <a:t>và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diện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tích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của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sân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vận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động</a:t>
            </a:r>
            <a:r>
              <a:rPr lang="en-US" altLang="en-US" sz="2700" dirty="0"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latin typeface="Tahoma" panose="020B0604030504040204" pitchFamily="34" charset="0"/>
              </a:rPr>
              <a:t>đó</a:t>
            </a:r>
            <a:r>
              <a:rPr lang="en-US" altLang="en-US" sz="2700" dirty="0">
                <a:latin typeface="Tahoma" panose="020B0604030504040204" pitchFamily="34" charset="0"/>
              </a:rPr>
              <a:t>.</a:t>
            </a:r>
          </a:p>
        </p:txBody>
      </p:sp>
      <p:sp>
        <p:nvSpPr>
          <p:cNvPr id="4" name="Line 26">
            <a:extLst>
              <a:ext uri="{FF2B5EF4-FFF2-40B4-BE49-F238E27FC236}">
                <a16:creationId xmlns:a16="http://schemas.microsoft.com/office/drawing/2014/main" id="{F5C0CB2C-5A5E-4DF2-9BA1-7159C0F1347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1296" y="2559093"/>
            <a:ext cx="2758109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Line 27">
            <a:extLst>
              <a:ext uri="{FF2B5EF4-FFF2-40B4-BE49-F238E27FC236}">
                <a16:creationId xmlns:a16="http://schemas.microsoft.com/office/drawing/2014/main" id="{5F459D2B-EAAA-4AE3-977E-7B6A78A638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30218" y="2170923"/>
            <a:ext cx="1597715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Line 29">
            <a:extLst>
              <a:ext uri="{FF2B5EF4-FFF2-40B4-BE49-F238E27FC236}">
                <a16:creationId xmlns:a16="http://schemas.microsoft.com/office/drawing/2014/main" id="{08EA7D45-DD45-4B6E-B5D6-9D13B66155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89543" y="2156013"/>
            <a:ext cx="2072309" cy="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Line 29">
            <a:extLst>
              <a:ext uri="{FF2B5EF4-FFF2-40B4-BE49-F238E27FC236}">
                <a16:creationId xmlns:a16="http://schemas.microsoft.com/office/drawing/2014/main" id="{B0F34F8F-9DBF-424D-BA5E-6473F7FF64D4}"/>
              </a:ext>
            </a:extLst>
          </p:cNvPr>
          <p:cNvSpPr>
            <a:spLocks noChangeShapeType="1"/>
          </p:cNvSpPr>
          <p:nvPr/>
        </p:nvSpPr>
        <p:spPr bwMode="auto">
          <a:xfrm>
            <a:off x="698223" y="2148560"/>
            <a:ext cx="2251214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12">
            <a:extLst>
              <a:ext uri="{FF2B5EF4-FFF2-40B4-BE49-F238E27FC236}">
                <a16:creationId xmlns:a16="http://schemas.microsoft.com/office/drawing/2014/main" id="{28AD9504-9EE9-4D58-8752-5AEC6D487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6416" y="2628033"/>
            <a:ext cx="181611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u="sng" dirty="0" err="1">
                <a:solidFill>
                  <a:srgbClr val="0000CC"/>
                </a:solidFill>
                <a:latin typeface="Tahoma" panose="020B0604030504040204" pitchFamily="34" charset="0"/>
              </a:rPr>
              <a:t>Tóm</a:t>
            </a:r>
            <a:r>
              <a:rPr lang="en-US" altLang="en-US" sz="2400" b="1" u="sng" dirty="0">
                <a:solidFill>
                  <a:srgbClr val="0000CC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400" b="1" u="sng" dirty="0" err="1">
                <a:solidFill>
                  <a:srgbClr val="0000CC"/>
                </a:solidFill>
                <a:latin typeface="Tahoma" panose="020B0604030504040204" pitchFamily="34" charset="0"/>
              </a:rPr>
              <a:t>tắt</a:t>
            </a:r>
            <a:endParaRPr lang="en-US" altLang="en-US" sz="2400" b="1" u="sng" dirty="0">
              <a:solidFill>
                <a:srgbClr val="0000CC"/>
              </a:solidFill>
              <a:latin typeface="Tahoma" panose="020B0604030504040204" pitchFamily="34" charset="0"/>
            </a:endParaRPr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id="{3EF096BA-8EEE-4CC7-9DFD-B36D5697C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223" y="3281645"/>
            <a:ext cx="20377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 err="1">
                <a:solidFill>
                  <a:srgbClr val="006600"/>
                </a:solidFill>
                <a:latin typeface="Tahoma" panose="020B0604030504040204" pitchFamily="34" charset="0"/>
              </a:rPr>
              <a:t>Chiều</a:t>
            </a:r>
            <a:r>
              <a:rPr lang="en-US" altLang="en-US" sz="2400" b="1" dirty="0">
                <a:solidFill>
                  <a:srgbClr val="0066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rgbClr val="006600"/>
                </a:solidFill>
                <a:latin typeface="Tahoma" panose="020B0604030504040204" pitchFamily="34" charset="0"/>
              </a:rPr>
              <a:t>dài</a:t>
            </a:r>
            <a:r>
              <a:rPr lang="en-US" altLang="en-US" sz="2400" b="1" dirty="0">
                <a:solidFill>
                  <a:srgbClr val="006600"/>
                </a:solidFill>
                <a:latin typeface="Tahoma" panose="020B0604030504040204" pitchFamily="34" charset="0"/>
              </a:rPr>
              <a:t>: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8078BB1-CB71-4449-93A1-D292D04C6C06}"/>
              </a:ext>
            </a:extLst>
          </p:cNvPr>
          <p:cNvGrpSpPr/>
          <p:nvPr/>
        </p:nvGrpSpPr>
        <p:grpSpPr>
          <a:xfrm>
            <a:off x="2845571" y="3315694"/>
            <a:ext cx="4354319" cy="336893"/>
            <a:chOff x="5027889" y="3972201"/>
            <a:chExt cx="2743201" cy="369888"/>
          </a:xfrm>
        </p:grpSpPr>
        <p:grpSp>
          <p:nvGrpSpPr>
            <p:cNvPr id="10" name="Group 14">
              <a:extLst>
                <a:ext uri="{FF2B5EF4-FFF2-40B4-BE49-F238E27FC236}">
                  <a16:creationId xmlns:a16="http://schemas.microsoft.com/office/drawing/2014/main" id="{7914945C-A7EB-43DD-962B-640F216F5F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27889" y="4199214"/>
              <a:ext cx="2735262" cy="142875"/>
              <a:chOff x="2155" y="2111"/>
              <a:chExt cx="1723" cy="90"/>
            </a:xfrm>
          </p:grpSpPr>
          <p:sp>
            <p:nvSpPr>
              <p:cNvPr id="11" name="Line 15">
                <a:extLst>
                  <a:ext uri="{FF2B5EF4-FFF2-40B4-BE49-F238E27FC236}">
                    <a16:creationId xmlns:a16="http://schemas.microsoft.com/office/drawing/2014/main" id="{89562980-5FFF-4F86-9FF6-B159E77FE6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55" y="2156"/>
                <a:ext cx="1723" cy="0"/>
              </a:xfrm>
              <a:prstGeom prst="line">
                <a:avLst/>
              </a:prstGeom>
              <a:noFill/>
              <a:ln w="28575">
                <a:solidFill>
                  <a:srgbClr val="0000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" name="Line 16">
                <a:extLst>
                  <a:ext uri="{FF2B5EF4-FFF2-40B4-BE49-F238E27FC236}">
                    <a16:creationId xmlns:a16="http://schemas.microsoft.com/office/drawing/2014/main" id="{3ED641B7-6EDB-467C-B66D-A0E5B3F233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55" y="2111"/>
                <a:ext cx="0" cy="90"/>
              </a:xfrm>
              <a:prstGeom prst="line">
                <a:avLst/>
              </a:prstGeom>
              <a:noFill/>
              <a:ln w="19050">
                <a:solidFill>
                  <a:srgbClr val="0000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Line 17">
                <a:extLst>
                  <a:ext uri="{FF2B5EF4-FFF2-40B4-BE49-F238E27FC236}">
                    <a16:creationId xmlns:a16="http://schemas.microsoft.com/office/drawing/2014/main" id="{7E806867-8CD8-4463-8A1F-936B7E31CE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78" y="2111"/>
                <a:ext cx="0" cy="90"/>
              </a:xfrm>
              <a:prstGeom prst="line">
                <a:avLst/>
              </a:prstGeom>
              <a:noFill/>
              <a:ln w="19050">
                <a:solidFill>
                  <a:srgbClr val="0000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4" name="AutoShape 18">
              <a:extLst>
                <a:ext uri="{FF2B5EF4-FFF2-40B4-BE49-F238E27FC236}">
                  <a16:creationId xmlns:a16="http://schemas.microsoft.com/office/drawing/2014/main" id="{0C747870-C28D-4E11-B41A-13786A47A59A}"/>
                </a:ext>
              </a:extLst>
            </p:cNvPr>
            <p:cNvSpPr>
              <a:spLocks/>
            </p:cNvSpPr>
            <p:nvPr/>
          </p:nvSpPr>
          <p:spPr bwMode="auto">
            <a:xfrm rot="16200000">
              <a:off x="6258996" y="2749032"/>
              <a:ext cx="288925" cy="2735263"/>
            </a:xfrm>
            <a:prstGeom prst="rightBrace">
              <a:avLst>
                <a:gd name="adj1" fmla="val 78892"/>
                <a:gd name="adj2" fmla="val 50000"/>
              </a:avLst>
            </a:prstGeom>
            <a:noFill/>
            <a:ln w="9525">
              <a:solidFill>
                <a:srgbClr val="0066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5" name="Text Box 19">
            <a:extLst>
              <a:ext uri="{FF2B5EF4-FFF2-40B4-BE49-F238E27FC236}">
                <a16:creationId xmlns:a16="http://schemas.microsoft.com/office/drawing/2014/main" id="{C839929B-0C0C-43D0-AB47-C075559C1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318" y="3904847"/>
            <a:ext cx="23433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 err="1">
                <a:solidFill>
                  <a:srgbClr val="006600"/>
                </a:solidFill>
                <a:latin typeface="Tahoma" panose="020B0604030504040204" pitchFamily="34" charset="0"/>
              </a:rPr>
              <a:t>Chiều</a:t>
            </a:r>
            <a:r>
              <a:rPr lang="en-US" altLang="en-US" sz="2400" b="1" dirty="0">
                <a:solidFill>
                  <a:srgbClr val="0066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rgbClr val="006600"/>
                </a:solidFill>
                <a:latin typeface="Tahoma" panose="020B0604030504040204" pitchFamily="34" charset="0"/>
              </a:rPr>
              <a:t>rộng</a:t>
            </a:r>
            <a:endParaRPr lang="en-US" altLang="en-US" sz="2400" b="1" dirty="0">
              <a:solidFill>
                <a:srgbClr val="006600"/>
              </a:solidFill>
              <a:latin typeface="Tahoma" panose="020B0604030504040204" pitchFamily="34" charset="0"/>
            </a:endParaRPr>
          </a:p>
        </p:txBody>
      </p:sp>
      <p:grpSp>
        <p:nvGrpSpPr>
          <p:cNvPr id="16" name="Group 20">
            <a:extLst>
              <a:ext uri="{FF2B5EF4-FFF2-40B4-BE49-F238E27FC236}">
                <a16:creationId xmlns:a16="http://schemas.microsoft.com/office/drawing/2014/main" id="{CE5FD1E8-07EB-477B-8956-24FF83140AE9}"/>
              </a:ext>
            </a:extLst>
          </p:cNvPr>
          <p:cNvGrpSpPr>
            <a:grpSpLocks/>
          </p:cNvGrpSpPr>
          <p:nvPr/>
        </p:nvGrpSpPr>
        <p:grpSpPr bwMode="auto">
          <a:xfrm>
            <a:off x="2842166" y="4157290"/>
            <a:ext cx="2171695" cy="140679"/>
            <a:chOff x="2155" y="2387"/>
            <a:chExt cx="1723" cy="90"/>
          </a:xfrm>
        </p:grpSpPr>
        <p:sp>
          <p:nvSpPr>
            <p:cNvPr id="17" name="Line 21">
              <a:extLst>
                <a:ext uri="{FF2B5EF4-FFF2-40B4-BE49-F238E27FC236}">
                  <a16:creationId xmlns:a16="http://schemas.microsoft.com/office/drawing/2014/main" id="{EC2DBF48-3DDC-44E3-A5D9-374ADA2D6E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5" y="2432"/>
              <a:ext cx="1723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Line 22">
              <a:extLst>
                <a:ext uri="{FF2B5EF4-FFF2-40B4-BE49-F238E27FC236}">
                  <a16:creationId xmlns:a16="http://schemas.microsoft.com/office/drawing/2014/main" id="{D155A5E7-6BDF-4BCE-8E0A-1DE5D6E062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5" y="2387"/>
              <a:ext cx="0" cy="9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Line 23">
              <a:extLst>
                <a:ext uri="{FF2B5EF4-FFF2-40B4-BE49-F238E27FC236}">
                  <a16:creationId xmlns:a16="http://schemas.microsoft.com/office/drawing/2014/main" id="{6D289D33-0997-4EEC-BD90-056314F01D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8" y="2387"/>
              <a:ext cx="0" cy="9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0" name="Group 24">
            <a:extLst>
              <a:ext uri="{FF2B5EF4-FFF2-40B4-BE49-F238E27FC236}">
                <a16:creationId xmlns:a16="http://schemas.microsoft.com/office/drawing/2014/main" id="{027F7FDE-C4A1-4FCF-9508-7AF1D6D32780}"/>
              </a:ext>
            </a:extLst>
          </p:cNvPr>
          <p:cNvGrpSpPr>
            <a:grpSpLocks/>
          </p:cNvGrpSpPr>
          <p:nvPr/>
        </p:nvGrpSpPr>
        <p:grpSpPr bwMode="auto">
          <a:xfrm>
            <a:off x="2849619" y="3495601"/>
            <a:ext cx="2171700" cy="178805"/>
            <a:chOff x="2155" y="2387"/>
            <a:chExt cx="1723" cy="90"/>
          </a:xfrm>
        </p:grpSpPr>
        <p:sp>
          <p:nvSpPr>
            <p:cNvPr id="21" name="Line 25">
              <a:extLst>
                <a:ext uri="{FF2B5EF4-FFF2-40B4-BE49-F238E27FC236}">
                  <a16:creationId xmlns:a16="http://schemas.microsoft.com/office/drawing/2014/main" id="{B7EB9342-3EFC-4B8E-803A-AF081C9F45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5" y="2432"/>
              <a:ext cx="1723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Line 26">
              <a:extLst>
                <a:ext uri="{FF2B5EF4-FFF2-40B4-BE49-F238E27FC236}">
                  <a16:creationId xmlns:a16="http://schemas.microsoft.com/office/drawing/2014/main" id="{8686D11D-24A4-46F7-9EA7-C8919E94C0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5" y="2387"/>
              <a:ext cx="0" cy="9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Line 27">
              <a:extLst>
                <a:ext uri="{FF2B5EF4-FFF2-40B4-BE49-F238E27FC236}">
                  <a16:creationId xmlns:a16="http://schemas.microsoft.com/office/drawing/2014/main" id="{63B3D49A-DC20-40F8-9770-12BA1D3737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78" y="2387"/>
              <a:ext cx="0" cy="9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4" name="AutoShape 28">
            <a:extLst>
              <a:ext uri="{FF2B5EF4-FFF2-40B4-BE49-F238E27FC236}">
                <a16:creationId xmlns:a16="http://schemas.microsoft.com/office/drawing/2014/main" id="{8302E6AF-8C84-46AA-B65F-CD9D7178A98A}"/>
              </a:ext>
            </a:extLst>
          </p:cNvPr>
          <p:cNvSpPr>
            <a:spLocks/>
          </p:cNvSpPr>
          <p:nvPr/>
        </p:nvSpPr>
        <p:spPr bwMode="auto">
          <a:xfrm rot="5400000" flipV="1">
            <a:off x="3824520" y="3338710"/>
            <a:ext cx="206984" cy="2171693"/>
          </a:xfrm>
          <a:prstGeom prst="rightBrace">
            <a:avLst>
              <a:gd name="adj1" fmla="val 39779"/>
              <a:gd name="adj2" fmla="val 50000"/>
            </a:avLst>
          </a:prstGeom>
          <a:noFill/>
          <a:ln w="9525">
            <a:solidFill>
              <a:srgbClr val="0066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" name="Text Box 29">
            <a:extLst>
              <a:ext uri="{FF2B5EF4-FFF2-40B4-BE49-F238E27FC236}">
                <a16:creationId xmlns:a16="http://schemas.microsoft.com/office/drawing/2014/main" id="{048F2C34-D4B7-4FB2-8F53-E36AB21A75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5950" y="4526656"/>
            <a:ext cx="5405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B050"/>
                </a:solidFill>
                <a:latin typeface="Tahoma" panose="020B0604030504040204" pitchFamily="34" charset="0"/>
              </a:rPr>
              <a:t>m?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9ECC475-CC5E-432C-92CE-FA811B90FB42}"/>
              </a:ext>
            </a:extLst>
          </p:cNvPr>
          <p:cNvGrpSpPr/>
          <p:nvPr/>
        </p:nvGrpSpPr>
        <p:grpSpPr>
          <a:xfrm>
            <a:off x="890719" y="4544411"/>
            <a:ext cx="2984381" cy="1015663"/>
            <a:chOff x="1187625" y="4916215"/>
            <a:chExt cx="3979175" cy="1354218"/>
          </a:xfrm>
        </p:grpSpPr>
        <p:sp>
          <p:nvSpPr>
            <p:cNvPr id="29" name="Text Box 13">
              <a:extLst>
                <a:ext uri="{FF2B5EF4-FFF2-40B4-BE49-F238E27FC236}">
                  <a16:creationId xmlns:a16="http://schemas.microsoft.com/office/drawing/2014/main" id="{73BF0072-FB51-4681-A280-D68AF0D870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87625" y="4916215"/>
              <a:ext cx="3979175" cy="1354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 dirty="0">
                  <a:solidFill>
                    <a:srgbClr val="006600"/>
                  </a:solidFill>
                  <a:latin typeface="Tahoma" panose="020B0604030504040204" pitchFamily="34" charset="0"/>
                </a:rPr>
                <a:t>Chu vi: …m?</a:t>
              </a:r>
            </a:p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2400" b="1" dirty="0" err="1">
                  <a:solidFill>
                    <a:srgbClr val="006600"/>
                  </a:solidFill>
                  <a:latin typeface="Tahoma" panose="020B0604030504040204" pitchFamily="34" charset="0"/>
                </a:rPr>
                <a:t>Diện</a:t>
              </a:r>
              <a:r>
                <a:rPr lang="en-US" altLang="en-US" sz="2400" b="1" dirty="0">
                  <a:solidFill>
                    <a:srgbClr val="006600"/>
                  </a:solidFill>
                  <a:latin typeface="Tahoma" panose="020B0604030504040204" pitchFamily="34" charset="0"/>
                </a:rPr>
                <a:t> </a:t>
              </a:r>
              <a:r>
                <a:rPr lang="en-US" altLang="en-US" sz="2400" b="1" dirty="0" err="1">
                  <a:solidFill>
                    <a:srgbClr val="006600"/>
                  </a:solidFill>
                  <a:latin typeface="Tahoma" panose="020B0604030504040204" pitchFamily="34" charset="0"/>
                </a:rPr>
                <a:t>tích</a:t>
              </a:r>
              <a:r>
                <a:rPr lang="en-US" altLang="en-US" sz="2400" b="1" dirty="0">
                  <a:solidFill>
                    <a:srgbClr val="006600"/>
                  </a:solidFill>
                  <a:latin typeface="Tahoma" panose="020B0604030504040204" pitchFamily="34" charset="0"/>
                </a:rPr>
                <a:t>: …m  ?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276A6535-84AF-47FE-895D-94A2B293B0B5}"/>
                </a:ext>
              </a:extLst>
            </p:cNvPr>
            <p:cNvSpPr txBox="1"/>
            <p:nvPr/>
          </p:nvSpPr>
          <p:spPr>
            <a:xfrm>
              <a:off x="4065105" y="5577934"/>
              <a:ext cx="37446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b="1" dirty="0">
                  <a:solidFill>
                    <a:srgbClr val="00B050"/>
                  </a:solidFill>
                </a:rPr>
                <a:t>2</a:t>
              </a:r>
            </a:p>
          </p:txBody>
        </p:sp>
      </p:grpSp>
      <p:sp>
        <p:nvSpPr>
          <p:cNvPr id="31" name="Text Box 29">
            <a:extLst>
              <a:ext uri="{FF2B5EF4-FFF2-40B4-BE49-F238E27FC236}">
                <a16:creationId xmlns:a16="http://schemas.microsoft.com/office/drawing/2014/main" id="{A13988DE-F038-4FF8-A263-2B4741279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648" y="2970636"/>
            <a:ext cx="8303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B050"/>
                </a:solidFill>
                <a:latin typeface="Tahoma" panose="020B0604030504040204" pitchFamily="34" charset="0"/>
              </a:rPr>
              <a:t>180m</a:t>
            </a:r>
          </a:p>
        </p:txBody>
      </p:sp>
      <p:pic>
        <p:nvPicPr>
          <p:cNvPr id="32" name="图片 4111" descr="PPT素材-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078" y="5073887"/>
            <a:ext cx="7683848" cy="17841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3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4786" y="5202514"/>
            <a:ext cx="1686698" cy="1676729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4" name="图片 4108" descr="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721" y="169998"/>
            <a:ext cx="1157003" cy="83319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97981314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24" grpId="0" animBg="1"/>
      <p:bldP spid="25" grpId="0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11">
            <a:extLst>
              <a:ext uri="{FF2B5EF4-FFF2-40B4-BE49-F238E27FC236}">
                <a16:creationId xmlns:a16="http://schemas.microsoft.com/office/drawing/2014/main" id="{1F7C2815-17EF-4C69-B8AC-37CD25A25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42" y="308076"/>
            <a:ext cx="247084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u="sng" dirty="0" err="1">
                <a:solidFill>
                  <a:srgbClr val="0000CC"/>
                </a:solidFill>
                <a:latin typeface="Tahoma" panose="020B0604030504040204" pitchFamily="34" charset="0"/>
              </a:rPr>
              <a:t>Bài</a:t>
            </a:r>
            <a:r>
              <a:rPr lang="en-US" altLang="en-US" sz="2800" b="1" u="sng" dirty="0">
                <a:solidFill>
                  <a:srgbClr val="0000CC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b="1" u="sng" dirty="0" err="1">
                <a:solidFill>
                  <a:srgbClr val="0000CC"/>
                </a:solidFill>
                <a:latin typeface="Tahoma" panose="020B0604030504040204" pitchFamily="34" charset="0"/>
              </a:rPr>
              <a:t>giải</a:t>
            </a:r>
            <a:endParaRPr lang="en-US" altLang="en-US" sz="2800" b="1" u="sng" dirty="0">
              <a:solidFill>
                <a:srgbClr val="0000CC"/>
              </a:solidFill>
              <a:latin typeface="Tahoma" panose="020B0604030504040204" pitchFamily="34" charset="0"/>
            </a:endParaRPr>
          </a:p>
        </p:txBody>
      </p:sp>
      <p:sp>
        <p:nvSpPr>
          <p:cNvPr id="33" name="Text Box 12">
            <a:extLst>
              <a:ext uri="{FF2B5EF4-FFF2-40B4-BE49-F238E27FC236}">
                <a16:creationId xmlns:a16="http://schemas.microsoft.com/office/drawing/2014/main" id="{7251B2D8-B67C-4620-8795-46615B28E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9727" y="941572"/>
            <a:ext cx="6263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Chiều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rộng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của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sân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vận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động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là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: </a:t>
            </a:r>
          </a:p>
        </p:txBody>
      </p:sp>
      <p:sp>
        <p:nvSpPr>
          <p:cNvPr id="34" name="Text Box 13">
            <a:extLst>
              <a:ext uri="{FF2B5EF4-FFF2-40B4-BE49-F238E27FC236}">
                <a16:creationId xmlns:a16="http://schemas.microsoft.com/office/drawing/2014/main" id="{3C9AA8DF-5A7F-44C8-BB4C-7F87DBD9F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1012" y="1464792"/>
            <a:ext cx="6263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180 : 2 = 90 (m)</a:t>
            </a:r>
          </a:p>
        </p:txBody>
      </p:sp>
      <p:sp>
        <p:nvSpPr>
          <p:cNvPr id="35" name="Text Box 14">
            <a:extLst>
              <a:ext uri="{FF2B5EF4-FFF2-40B4-BE49-F238E27FC236}">
                <a16:creationId xmlns:a16="http://schemas.microsoft.com/office/drawing/2014/main" id="{206290E0-16EA-4705-889E-A24BF88A9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0756" y="1871226"/>
            <a:ext cx="6263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Chu vi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của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sân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vận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động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là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:</a:t>
            </a:r>
          </a:p>
        </p:txBody>
      </p:sp>
      <p:sp>
        <p:nvSpPr>
          <p:cNvPr id="36" name="Text Box 15">
            <a:extLst>
              <a:ext uri="{FF2B5EF4-FFF2-40B4-BE49-F238E27FC236}">
                <a16:creationId xmlns:a16="http://schemas.microsoft.com/office/drawing/2014/main" id="{5D90AFE6-4590-4CE8-AEAB-CA3541B2B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6297" y="2394446"/>
            <a:ext cx="6263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( 180 + 90 ) x 2 = 540 (m)</a:t>
            </a:r>
          </a:p>
        </p:txBody>
      </p:sp>
      <p:sp>
        <p:nvSpPr>
          <p:cNvPr id="37" name="Text Box 16">
            <a:extLst>
              <a:ext uri="{FF2B5EF4-FFF2-40B4-BE49-F238E27FC236}">
                <a16:creationId xmlns:a16="http://schemas.microsoft.com/office/drawing/2014/main" id="{13B8D2B2-C7B5-471D-A281-6A5532C4AA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9727" y="2863597"/>
            <a:ext cx="6263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Diện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tích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của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sân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vận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động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là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:</a:t>
            </a:r>
          </a:p>
        </p:txBody>
      </p:sp>
      <p:sp>
        <p:nvSpPr>
          <p:cNvPr id="38" name="Text Box 17">
            <a:extLst>
              <a:ext uri="{FF2B5EF4-FFF2-40B4-BE49-F238E27FC236}">
                <a16:creationId xmlns:a16="http://schemas.microsoft.com/office/drawing/2014/main" id="{2D5372FC-CBE2-43CC-BB40-D1A80118D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5602" y="3363348"/>
            <a:ext cx="6263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180 x 90 = 16200 (m2)</a:t>
            </a:r>
          </a:p>
        </p:txBody>
      </p:sp>
      <p:sp>
        <p:nvSpPr>
          <p:cNvPr id="39" name="Text Box 18">
            <a:extLst>
              <a:ext uri="{FF2B5EF4-FFF2-40B4-BE49-F238E27FC236}">
                <a16:creationId xmlns:a16="http://schemas.microsoft.com/office/drawing/2014/main" id="{4E7582FE-2F8D-4A1B-BA7E-6CB31711A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6701" y="3777965"/>
            <a:ext cx="678240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 </a:t>
            </a:r>
            <a:r>
              <a:rPr lang="en-US" altLang="en-US" sz="2800" u="sng" dirty="0" err="1">
                <a:solidFill>
                  <a:srgbClr val="0000FF"/>
                </a:solidFill>
                <a:latin typeface="Tahoma" panose="020B0604030504040204" pitchFamily="34" charset="0"/>
              </a:rPr>
              <a:t>Đáp</a:t>
            </a:r>
            <a:r>
              <a:rPr lang="en-US" altLang="en-US" sz="2800" u="sng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u="sng" dirty="0" err="1">
                <a:solidFill>
                  <a:srgbClr val="0000FF"/>
                </a:solidFill>
                <a:latin typeface="Tahoma" panose="020B0604030504040204" pitchFamily="34" charset="0"/>
              </a:rPr>
              <a:t>số</a:t>
            </a:r>
            <a:r>
              <a:rPr lang="en-US" altLang="en-US" sz="2800" u="sng" dirty="0">
                <a:solidFill>
                  <a:srgbClr val="0000FF"/>
                </a:solidFill>
                <a:latin typeface="Tahoma" panose="020B0604030504040204" pitchFamily="34" charset="0"/>
              </a:rPr>
              <a:t>: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 Chu vi    : 540m</a:t>
            </a:r>
            <a:b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</a:b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                      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Diện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0000FF"/>
                </a:solidFill>
                <a:latin typeface="Tahoma" panose="020B0604030504040204" pitchFamily="34" charset="0"/>
              </a:rPr>
              <a:t>tích</a:t>
            </a:r>
            <a:r>
              <a:rPr lang="en-US" altLang="en-US" sz="2800" dirty="0">
                <a:solidFill>
                  <a:srgbClr val="0000FF"/>
                </a:solidFill>
                <a:latin typeface="Tahoma" panose="020B0604030504040204" pitchFamily="34" charset="0"/>
              </a:rPr>
              <a:t> : 16200 (m2)</a:t>
            </a:r>
          </a:p>
        </p:txBody>
      </p:sp>
      <p:pic>
        <p:nvPicPr>
          <p:cNvPr id="10" name="图片 4108" descr="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604" y="21519"/>
            <a:ext cx="1411288" cy="10223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" name="图片 4111" descr="PPT素材-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54070" y="4668837"/>
            <a:ext cx="9372600" cy="21891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3763" y="4821844"/>
            <a:ext cx="2057400" cy="2057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" name="图片 4108" descr="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784" y="4900374"/>
            <a:ext cx="1411288" cy="102235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197311059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,5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97" name="图片 41996" descr="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64" y="0"/>
            <a:ext cx="5454650" cy="59229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15" name="图片 41997" descr="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5922963"/>
            <a:ext cx="9144000" cy="9350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Hộp Văn bản 2"/>
          <p:cNvSpPr txBox="1"/>
          <p:nvPr/>
        </p:nvSpPr>
        <p:spPr>
          <a:xfrm>
            <a:off x="2628900" y="3505198"/>
            <a:ext cx="4038600" cy="212365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914400">
              <a:buClrTx/>
              <a:buSzTx/>
              <a:buFontTx/>
              <a:defRPr/>
            </a:pPr>
            <a:r>
              <a:rPr kumimoji="0" lang="en-US" sz="6600" b="1" kern="1200" cap="none" spc="0" normalizeH="0" baseline="0" noProof="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Chúc</a:t>
            </a:r>
            <a:r>
              <a:rPr kumimoji="0" lang="en-US" sz="6600" b="1" kern="1200" cap="none" spc="0" normalizeH="0" noProof="0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6600" b="1" kern="1200" cap="none" spc="0" normalizeH="0" noProof="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các</a:t>
            </a:r>
            <a:r>
              <a:rPr kumimoji="0" lang="en-US" sz="6600" b="1" kern="1200" cap="none" spc="0" normalizeH="0" noProof="0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6600" b="1" kern="1200" cap="none" spc="0" normalizeH="0" noProof="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em</a:t>
            </a:r>
            <a:r>
              <a:rPr kumimoji="0" lang="en-US" sz="6600" b="1" kern="1200" cap="none" spc="0" normalizeH="0" noProof="0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6600" b="1" kern="1200" cap="none" spc="0" normalizeH="0" noProof="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học</a:t>
            </a:r>
            <a:r>
              <a:rPr kumimoji="0" lang="en-US" sz="6600" b="1" kern="1200" cap="none" spc="0" normalizeH="0" noProof="0" dirty="0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6600" b="1" kern="1200" cap="none" spc="0" normalizeH="0" noProof="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+mn-cs"/>
              </a:rPr>
              <a:t>tốt</a:t>
            </a:r>
            <a:endParaRPr kumimoji="0" lang="en-US" sz="6600" b="1" kern="1200" cap="none" spc="0" normalizeH="0" baseline="0" noProof="0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pic>
        <p:nvPicPr>
          <p:cNvPr id="8" name="Picture 4" descr="Volley Ball Vector Png Fondo Transparente, Balones Deportivos, Volley Ball  3d, Volley Ball Clip Art PNG y PSD para Descargar Gratis | Pngtree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474" y="359737"/>
            <a:ext cx="2450306" cy="2450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0.13079 L 0.16354 0.00625 C 0.19791 0.03727 0.24913 0.05393 0.3026 0.05393 C 0.36354 0.05393 0.41232 0.03727 0.44653 0.00625 L 0.61041 -0.13079 " pathEditMode="relative" rAng="0" ptsTypes="AAA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521" y="9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1996" descr="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64" y="0"/>
            <a:ext cx="5454650" cy="59229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图片 41997" descr="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5922963"/>
            <a:ext cx="9144000" cy="9350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9F4AB4C-2064-4A76-8DCB-93AC2D6F6F2E}"/>
              </a:ext>
            </a:extLst>
          </p:cNvPr>
          <p:cNvSpPr/>
          <p:nvPr/>
        </p:nvSpPr>
        <p:spPr>
          <a:xfrm>
            <a:off x="3860170" y="2981589"/>
            <a:ext cx="20016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defTabSz="91437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u="sng" cap="all" dirty="0" err="1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+mn-ea"/>
              </a:rPr>
              <a:t>Toán</a:t>
            </a:r>
            <a:r>
              <a:rPr lang="en-US" sz="5400" b="1" u="sng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+mn-ea"/>
              </a:rPr>
              <a:t>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109910-0338-49F9-B158-FCF6968F9A7A}"/>
              </a:ext>
            </a:extLst>
          </p:cNvPr>
          <p:cNvSpPr/>
          <p:nvPr/>
        </p:nvSpPr>
        <p:spPr>
          <a:xfrm>
            <a:off x="2764229" y="4206055"/>
            <a:ext cx="419352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defTabSz="91437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err="1" smtClean="0">
                <a:ln w="0"/>
                <a:solidFill>
                  <a:prstClr val="black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/>
                <a:ea typeface="+mn-ea"/>
              </a:rPr>
              <a:t>Tiết</a:t>
            </a:r>
            <a:r>
              <a:rPr lang="en-US" sz="4000" b="1" dirty="0" smtClean="0">
                <a:ln w="0"/>
                <a:solidFill>
                  <a:prstClr val="black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/>
                <a:ea typeface="+mn-ea"/>
              </a:rPr>
              <a:t> 58: </a:t>
            </a:r>
            <a:r>
              <a:rPr lang="en-US" sz="4000" b="1" dirty="0">
                <a:ln w="0"/>
                <a:solidFill>
                  <a:prstClr val="black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/>
                <a:ea typeface="+mn-ea"/>
              </a:rPr>
              <a:t>LUYỆN </a:t>
            </a:r>
            <a:r>
              <a:rPr lang="en-US" sz="4000" b="1" dirty="0" smtClean="0">
                <a:ln w="0"/>
                <a:solidFill>
                  <a:prstClr val="black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/>
                <a:ea typeface="+mn-ea"/>
              </a:rPr>
              <a:t>TẬP</a:t>
            </a:r>
            <a:endParaRPr lang="en-US" sz="4000" b="1" dirty="0">
              <a:ln w="0"/>
              <a:solidFill>
                <a:prstClr val="black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3715074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>
            <a:extLst>
              <a:ext uri="{FF2B5EF4-FFF2-40B4-BE49-F238E27FC236}">
                <a16:creationId xmlns:a16="http://schemas.microsoft.com/office/drawing/2014/main" id="{7B33ED3C-3FEE-49BC-B125-735348715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132" y="1908392"/>
            <a:ext cx="26289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ctr"/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135 x ( 20 + 3 ) </a:t>
            </a:r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2684BE42-6F82-4771-AC86-C62F378CE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132" y="3475282"/>
            <a:ext cx="26289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642 x ( 30 – 6 )   </a:t>
            </a: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33B9C313-63D4-483E-925B-4A541A1A5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1467" y="1915619"/>
            <a:ext cx="26289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135 x 20  +  135 x 3 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E7FE7600-0FC9-4030-BF74-BBB151709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6686" y="2322331"/>
            <a:ext cx="26289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=      2700   +    405 </a:t>
            </a: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50CDABC5-3222-449E-9D01-9DD8D78B9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6151" y="2775567"/>
            <a:ext cx="26289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=             3105 </a:t>
            </a:r>
          </a:p>
        </p:txBody>
      </p:sp>
      <p:sp>
        <p:nvSpPr>
          <p:cNvPr id="11" name="Rectangle 14">
            <a:extLst>
              <a:ext uri="{FF2B5EF4-FFF2-40B4-BE49-F238E27FC236}">
                <a16:creationId xmlns:a16="http://schemas.microsoft.com/office/drawing/2014/main" id="{0987FE1F-4E18-4664-AE6F-BD2FE00FD8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7272" y="3518517"/>
            <a:ext cx="26289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642 x 30 – 642 x 6 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BD90B826-4025-4347-877B-C331B4198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7272" y="4025165"/>
            <a:ext cx="26289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19260  –   3852  </a:t>
            </a:r>
          </a:p>
        </p:txBody>
      </p:sp>
      <p:sp>
        <p:nvSpPr>
          <p:cNvPr id="13" name="Rectangle 14">
            <a:extLst>
              <a:ext uri="{FF2B5EF4-FFF2-40B4-BE49-F238E27FC236}">
                <a16:creationId xmlns:a16="http://schemas.microsoft.com/office/drawing/2014/main" id="{E49E553E-4CD3-4233-B42A-BC2C5CEF5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6686" y="4531812"/>
            <a:ext cx="26289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      15408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22B4ADF-EB3E-4050-B8B8-401DAE4C8A31}"/>
              </a:ext>
            </a:extLst>
          </p:cNvPr>
          <p:cNvSpPr txBox="1"/>
          <p:nvPr/>
        </p:nvSpPr>
        <p:spPr>
          <a:xfrm>
            <a:off x="1423302" y="1127086"/>
            <a:ext cx="2037224" cy="553998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r>
              <a:rPr lang="en-US" sz="3000" b="1" u="sng" dirty="0" err="1"/>
              <a:t>Bài</a:t>
            </a:r>
            <a:r>
              <a:rPr lang="en-US" sz="3000" b="1" u="sng" dirty="0"/>
              <a:t> 1:</a:t>
            </a:r>
            <a:r>
              <a:rPr lang="en-US" sz="3000" b="1" dirty="0"/>
              <a:t> </a:t>
            </a:r>
            <a:r>
              <a:rPr lang="en-US" sz="3000" b="1" dirty="0" err="1"/>
              <a:t>Tính</a:t>
            </a:r>
            <a:endParaRPr lang="en-US" sz="3000" b="1" dirty="0"/>
          </a:p>
        </p:txBody>
      </p:sp>
      <p:pic>
        <p:nvPicPr>
          <p:cNvPr id="15" name="Rectangle 25604">
            <a:extLst>
              <a:ext uri="{FF2B5EF4-FFF2-40B4-BE49-F238E27FC236}">
                <a16:creationId xmlns:a16="http://schemas.microsoft.com/office/drawing/2014/main" id="{4941E9B3-222A-4FB4-8055-186E189E6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0947"/>
            <a:ext cx="1171575" cy="1187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图片 4111" descr="PPT素材-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84" y="5841562"/>
            <a:ext cx="8603805" cy="97826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7" name="图片 4109" descr="封面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17114" y="5521846"/>
            <a:ext cx="3346120" cy="1336154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8" name="图片 4108" descr="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0632" y="145516"/>
            <a:ext cx="1411288" cy="7411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9" name="Picture 4" descr="Những icon đẹp cute, đáng yêu, dí dỏm nhất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12" y="4934844"/>
            <a:ext cx="1898514" cy="1642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460458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,5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922B4ADF-EB3E-4050-B8B8-401DAE4C8A31}"/>
              </a:ext>
            </a:extLst>
          </p:cNvPr>
          <p:cNvSpPr txBox="1"/>
          <p:nvPr/>
        </p:nvSpPr>
        <p:spPr>
          <a:xfrm>
            <a:off x="1617614" y="979924"/>
            <a:ext cx="3082852" cy="52322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</a:t>
            </a:r>
            <a:r>
              <a:rPr lang="en-US" sz="28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1: </a:t>
            </a:r>
            <a:r>
              <a:rPr lang="en-US" sz="2800" b="1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Tính</a:t>
            </a:r>
            <a:endParaRPr lang="en-US" sz="2800" b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3511149A-A94E-40B7-BDA8-7D07F2E135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282" y="1926822"/>
            <a:ext cx="255179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427 x ( 10 + 8 ) </a:t>
            </a:r>
          </a:p>
        </p:txBody>
      </p:sp>
      <p:sp>
        <p:nvSpPr>
          <p:cNvPr id="16" name="Rectangle 14">
            <a:extLst>
              <a:ext uri="{FF2B5EF4-FFF2-40B4-BE49-F238E27FC236}">
                <a16:creationId xmlns:a16="http://schemas.microsoft.com/office/drawing/2014/main" id="{046E80FE-DA7D-470D-891C-CF1DA3FB2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772" y="1898247"/>
            <a:ext cx="2551793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287 x ( 40 – 8 )   </a:t>
            </a:r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id="{634AFBEC-42A1-4B9A-B17D-6DE9C4248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279" y="2596314"/>
            <a:ext cx="255179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427 x 10  +  427 x 8 </a:t>
            </a:r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624B7D96-E433-4398-9372-ACD8F5DA9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956" y="3296689"/>
            <a:ext cx="255179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=      4270   +    3416 </a:t>
            </a:r>
          </a:p>
        </p:txBody>
      </p:sp>
      <p:sp>
        <p:nvSpPr>
          <p:cNvPr id="19" name="Rectangle 10">
            <a:extLst>
              <a:ext uri="{FF2B5EF4-FFF2-40B4-BE49-F238E27FC236}">
                <a16:creationId xmlns:a16="http://schemas.microsoft.com/office/drawing/2014/main" id="{05282CC0-132C-4059-B0AF-BAD6BF6610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632" y="4032113"/>
            <a:ext cx="255179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        7686 </a:t>
            </a: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2CF20881-6E76-46E9-9FE4-00E7B13FD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9106" y="2562198"/>
            <a:ext cx="2551793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 287 x 40 – 287 x 8  </a:t>
            </a:r>
          </a:p>
        </p:txBody>
      </p:sp>
      <p:sp>
        <p:nvSpPr>
          <p:cNvPr id="21" name="Rectangle 14">
            <a:extLst>
              <a:ext uri="{FF2B5EF4-FFF2-40B4-BE49-F238E27FC236}">
                <a16:creationId xmlns:a16="http://schemas.microsoft.com/office/drawing/2014/main" id="{ECEEABC9-FC53-4B6A-98B4-AAE90FBBF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376" y="3277809"/>
            <a:ext cx="2551793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    11480  –   2296</a:t>
            </a:r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49EE56D1-9ADB-4B2D-A65D-64B4579AA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309" y="3914942"/>
            <a:ext cx="2551793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           9184  </a:t>
            </a:r>
          </a:p>
        </p:txBody>
      </p:sp>
      <p:pic>
        <p:nvPicPr>
          <p:cNvPr id="11" name="Rectangle 25604">
            <a:extLst>
              <a:ext uri="{FF2B5EF4-FFF2-40B4-BE49-F238E27FC236}">
                <a16:creationId xmlns:a16="http://schemas.microsoft.com/office/drawing/2014/main" id="{4941E9B3-222A-4FB4-8055-186E189E6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09" y="5668264"/>
            <a:ext cx="1137212" cy="1187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图片 4111" descr="PPT素材-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110" y="5879735"/>
            <a:ext cx="8351451" cy="97826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" name="图片 4109" descr="封面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17114" y="5521846"/>
            <a:ext cx="3247977" cy="1336154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" name="图片 4108" descr="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0632" y="145516"/>
            <a:ext cx="1369894" cy="74118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3276267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,5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3">
            <a:extLst>
              <a:ext uri="{FF2B5EF4-FFF2-40B4-BE49-F238E27FC236}">
                <a16:creationId xmlns:a16="http://schemas.microsoft.com/office/drawing/2014/main" id="{A42418A3-2FED-438A-8876-20F6A977A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984" y="2113721"/>
            <a:ext cx="290968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000" b="1" dirty="0">
                <a:solidFill>
                  <a:srgbClr val="0000FF"/>
                </a:solidFill>
              </a:rPr>
              <a:t>35 x 4 x 5</a:t>
            </a:r>
          </a:p>
        </p:txBody>
      </p:sp>
      <p:sp>
        <p:nvSpPr>
          <p:cNvPr id="12" name="Text Box 15">
            <a:extLst>
              <a:ext uri="{FF2B5EF4-FFF2-40B4-BE49-F238E27FC236}">
                <a16:creationId xmlns:a16="http://schemas.microsoft.com/office/drawing/2014/main" id="{5A2775E9-258D-46C6-BBB1-7C245E29E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3154" y="2104609"/>
            <a:ext cx="215717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000" b="1" dirty="0">
                <a:solidFill>
                  <a:srgbClr val="0000FF"/>
                </a:solidFill>
              </a:rPr>
              <a:t>5 x 36 x 2</a:t>
            </a:r>
          </a:p>
        </p:txBody>
      </p:sp>
      <p:sp>
        <p:nvSpPr>
          <p:cNvPr id="13" name="AutoShape 30">
            <a:extLst>
              <a:ext uri="{FF2B5EF4-FFF2-40B4-BE49-F238E27FC236}">
                <a16:creationId xmlns:a16="http://schemas.microsoft.com/office/drawing/2014/main" id="{B346C182-CF19-4880-A14C-9CEECD479714}"/>
              </a:ext>
            </a:extLst>
          </p:cNvPr>
          <p:cNvSpPr>
            <a:spLocks noChangeArrowheads="1"/>
          </p:cNvSpPr>
          <p:nvPr/>
        </p:nvSpPr>
        <p:spPr bwMode="auto">
          <a:xfrm rot="1859385">
            <a:off x="6582966" y="1321594"/>
            <a:ext cx="32147" cy="247650"/>
          </a:xfrm>
          <a:prstGeom prst="flowChartMagneticDisk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vi-VN" altLang="en-US" sz="1350">
              <a:solidFill>
                <a:srgbClr val="000000"/>
              </a:solidFill>
              <a:latin typeface="VNI-Times" pitchFamily="2" charset="0"/>
            </a:endParaRPr>
          </a:p>
        </p:txBody>
      </p:sp>
      <p:pic>
        <p:nvPicPr>
          <p:cNvPr id="23" name="Rectangle 25604">
            <a:extLst>
              <a:ext uri="{FF2B5EF4-FFF2-40B4-BE49-F238E27FC236}">
                <a16:creationId xmlns:a16="http://schemas.microsoft.com/office/drawing/2014/main" id="{4941E9B3-222A-4FB4-8055-186E189E6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70947"/>
            <a:ext cx="1171575" cy="1187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 Box 15">
            <a:extLst>
              <a:ext uri="{FF2B5EF4-FFF2-40B4-BE49-F238E27FC236}">
                <a16:creationId xmlns:a16="http://schemas.microsoft.com/office/drawing/2014/main" id="{F8D6A982-6118-4C23-98E8-EC718CEA3E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5365" y="2104609"/>
            <a:ext cx="331101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000" b="1">
                <a:solidFill>
                  <a:srgbClr val="0000FF"/>
                </a:solidFill>
              </a:rPr>
              <a:t>42 x 2 x 7 x 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4B3100-AD80-4B6D-8E0F-5A904D67D582}"/>
              </a:ext>
            </a:extLst>
          </p:cNvPr>
          <p:cNvSpPr txBox="1"/>
          <p:nvPr/>
        </p:nvSpPr>
        <p:spPr>
          <a:xfrm>
            <a:off x="548109" y="991842"/>
            <a:ext cx="7608173" cy="553998"/>
          </a:xfrm>
          <a:prstGeom prst="rect">
            <a:avLst/>
          </a:prstGeom>
          <a:solidFill>
            <a:srgbClr val="FFFFCC"/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Bài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2: a) </a:t>
            </a: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Tính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bằng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cách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thuận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tiện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nhất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:</a:t>
            </a:r>
          </a:p>
        </p:txBody>
      </p:sp>
      <p:pic>
        <p:nvPicPr>
          <p:cNvPr id="9" name="图片 4111" descr="PPT素材-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284" y="5841562"/>
            <a:ext cx="8603805" cy="97826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" name="图片 4109" descr="封面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17114" y="5521846"/>
            <a:ext cx="3346120" cy="1336154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" name="图片 4108" descr="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0632" y="145516"/>
            <a:ext cx="1411288" cy="7411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" name="Text Box 3">
            <a:extLst>
              <a:ext uri="{FF2B5EF4-FFF2-40B4-BE49-F238E27FC236}">
                <a16:creationId xmlns:a16="http://schemas.microsoft.com/office/drawing/2014/main" id="{F736732B-D752-4564-B484-EA810B32F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247" y="2716216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 dirty="0">
                <a:solidFill>
                  <a:srgbClr val="0000FF"/>
                </a:solidFill>
              </a:rPr>
              <a:t>= 134 x (4 x 5)</a:t>
            </a: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C28AD669-F70B-4342-9308-EEE8D8BAB8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047" y="3249616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 =  134 x    20</a:t>
            </a:r>
          </a:p>
        </p:txBody>
      </p:sp>
      <p:sp>
        <p:nvSpPr>
          <p:cNvPr id="21" name="Text Box 3">
            <a:extLst>
              <a:ext uri="{FF2B5EF4-FFF2-40B4-BE49-F238E27FC236}">
                <a16:creationId xmlns:a16="http://schemas.microsoft.com/office/drawing/2014/main" id="{A7CA22D1-D650-4F58-83E2-4BFC9417F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47" y="3706816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=     2680</a:t>
            </a:r>
          </a:p>
        </p:txBody>
      </p:sp>
      <p:sp>
        <p:nvSpPr>
          <p:cNvPr id="22" name="Text Box 15">
            <a:extLst>
              <a:ext uri="{FF2B5EF4-FFF2-40B4-BE49-F238E27FC236}">
                <a16:creationId xmlns:a16="http://schemas.microsoft.com/office/drawing/2014/main" id="{22857F53-8514-481C-9913-D96AEA681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0047" y="2716217"/>
            <a:ext cx="25146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=  (5 x 2) x 36</a:t>
            </a: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/>
            </a:r>
            <a:br>
              <a:rPr lang="en-US" altLang="en-US" sz="2400" b="1">
                <a:solidFill>
                  <a:srgbClr val="0000FF"/>
                </a:solidFill>
              </a:rPr>
            </a:br>
            <a:endParaRPr lang="en-US" altLang="en-US" sz="2400" b="1">
              <a:solidFill>
                <a:srgbClr val="0000FF"/>
              </a:solidFill>
            </a:endParaRPr>
          </a:p>
        </p:txBody>
      </p:sp>
      <p:sp>
        <p:nvSpPr>
          <p:cNvPr id="27" name="Rectangle 16">
            <a:extLst>
              <a:ext uri="{FF2B5EF4-FFF2-40B4-BE49-F238E27FC236}">
                <a16:creationId xmlns:a16="http://schemas.microsoft.com/office/drawing/2014/main" id="{44B762DB-D4A7-44BF-A67D-8E0794B70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8647" y="3173416"/>
            <a:ext cx="1968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</a:rPr>
              <a:t>=     10   x 36</a:t>
            </a:r>
            <a:endParaRPr lang="vi-VN" altLang="en-US" sz="2400" b="1">
              <a:solidFill>
                <a:srgbClr val="0000FF"/>
              </a:solidFill>
            </a:endParaRPr>
          </a:p>
        </p:txBody>
      </p:sp>
      <p:sp>
        <p:nvSpPr>
          <p:cNvPr id="28" name="Rectangle 17">
            <a:extLst>
              <a:ext uri="{FF2B5EF4-FFF2-40B4-BE49-F238E27FC236}">
                <a16:creationId xmlns:a16="http://schemas.microsoft.com/office/drawing/2014/main" id="{637E88C1-52F2-4064-9434-0BB7F0A163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8648" y="3706816"/>
            <a:ext cx="1628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</a:rPr>
              <a:t>=         360</a:t>
            </a:r>
            <a:endParaRPr lang="vi-VN" altLang="en-US" sz="2400" b="1">
              <a:solidFill>
                <a:srgbClr val="0000FF"/>
              </a:solidFill>
            </a:endParaRPr>
          </a:p>
        </p:txBody>
      </p:sp>
      <p:sp>
        <p:nvSpPr>
          <p:cNvPr id="29" name="Text Box 15">
            <a:extLst>
              <a:ext uri="{FF2B5EF4-FFF2-40B4-BE49-F238E27FC236}">
                <a16:creationId xmlns:a16="http://schemas.microsoft.com/office/drawing/2014/main" id="{45C519B2-4CB5-44BB-A9E1-72ADFCE7A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8047" y="2792416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= (42 x 7) x (2 x 5)</a:t>
            </a:r>
          </a:p>
        </p:txBody>
      </p:sp>
      <p:sp>
        <p:nvSpPr>
          <p:cNvPr id="30" name="Text Box 15">
            <a:extLst>
              <a:ext uri="{FF2B5EF4-FFF2-40B4-BE49-F238E27FC236}">
                <a16:creationId xmlns:a16="http://schemas.microsoft.com/office/drawing/2014/main" id="{97C4A746-7176-4427-9C9A-442E46DE1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5647" y="3249616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=     294   x    10</a:t>
            </a:r>
          </a:p>
        </p:txBody>
      </p:sp>
      <p:sp>
        <p:nvSpPr>
          <p:cNvPr id="31" name="Text Box 15">
            <a:extLst>
              <a:ext uri="{FF2B5EF4-FFF2-40B4-BE49-F238E27FC236}">
                <a16:creationId xmlns:a16="http://schemas.microsoft.com/office/drawing/2014/main" id="{8D3CA16E-9404-41E3-BF2F-112FB0D2C8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0847" y="3706816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FF"/>
                </a:solidFill>
              </a:rPr>
              <a:t>=        2940</a:t>
            </a:r>
          </a:p>
        </p:txBody>
      </p:sp>
    </p:spTree>
    <p:extLst>
      <p:ext uri="{BB962C8B-B14F-4D97-AF65-F5344CB8AC3E}">
        <p14:creationId xmlns:p14="http://schemas.microsoft.com/office/powerpoint/2010/main" val="921717733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path" presetSubtype="0" repeatCount="indefinite" accel="50000" decel="50000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11216 0.01226 L -0.10851 0.01226 C -0.1066 0.01226 -0.10469 0.00902 -0.10278 0.00856 C -0.10157 0.00856 -0.09896 0.01157 -0.09792 0.01157 C -0.09636 0.01157 -0.0948 0.01064 -0.09184 0.01064 L -0.08976 -0.02544 L -0.0875 0.01828 L -0.0849 0.01226 L -0.08247 0.01064 L -0.07709 0.01203 C -0.07466 0.01134 -0.07257 0.00833 -0.07032 0.00717 C -0.06927 0.00694 -0.06719 0.00671 -0.0658 0.00717 C -0.06459 0.00764 -0.06355 0.01087 -0.06302 0.01087 C -0.06233 0.01203 -0.06077 0.01087 -0.0599 0.01157 L -0.05851 0.01226 L -0.05591 0.01226 " pathEditMode="relative" rAng="0" ptsTypes="FfffFFFFFffffFFF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-159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,5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3BEC51-9B9C-4D62-9DEB-F6FC8AC0228C}"/>
              </a:ext>
            </a:extLst>
          </p:cNvPr>
          <p:cNvSpPr txBox="1"/>
          <p:nvPr/>
        </p:nvSpPr>
        <p:spPr>
          <a:xfrm>
            <a:off x="1517173" y="924753"/>
            <a:ext cx="4826962" cy="553998"/>
          </a:xfrm>
          <a:prstGeom prst="rect">
            <a:avLst/>
          </a:prstGeom>
          <a:solidFill>
            <a:srgbClr val="FFFFCC"/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Bài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2: b) </a:t>
            </a: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Tính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3000" b="1" i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(</a:t>
            </a:r>
            <a:r>
              <a:rPr lang="en-US" sz="3000" b="1" i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theo</a:t>
            </a:r>
            <a:r>
              <a:rPr lang="en-US" sz="3000" b="1" i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mẫu</a:t>
            </a:r>
            <a:r>
              <a:rPr lang="en-US" sz="3000" b="1" i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)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:</a:t>
            </a:r>
          </a:p>
        </p:txBody>
      </p:sp>
      <p:sp>
        <p:nvSpPr>
          <p:cNvPr id="4" name="Text Box 11">
            <a:extLst>
              <a:ext uri="{FF2B5EF4-FFF2-40B4-BE49-F238E27FC236}">
                <a16:creationId xmlns:a16="http://schemas.microsoft.com/office/drawing/2014/main" id="{8DEAEFF0-A017-415E-B623-9EE4F5F4C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974" y="1600200"/>
            <a:ext cx="126476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 err="1">
                <a:solidFill>
                  <a:srgbClr val="000099"/>
                </a:solidFill>
                <a:latin typeface="Tahoma" panose="020B0604030504040204" pitchFamily="34" charset="0"/>
              </a:rPr>
              <a:t>Mẫu</a:t>
            </a:r>
            <a:r>
              <a:rPr lang="en-US" altLang="en-US" sz="2800" dirty="0">
                <a:solidFill>
                  <a:srgbClr val="000099"/>
                </a:solidFill>
                <a:latin typeface="Tahoma" panose="020B0604030504040204" pitchFamily="34" charset="0"/>
              </a:rPr>
              <a:t>:</a:t>
            </a:r>
          </a:p>
        </p:txBody>
      </p:sp>
      <p:sp>
        <p:nvSpPr>
          <p:cNvPr id="5" name="Text Box 12">
            <a:extLst>
              <a:ext uri="{FF2B5EF4-FFF2-40B4-BE49-F238E27FC236}">
                <a16:creationId xmlns:a16="http://schemas.microsoft.com/office/drawing/2014/main" id="{880D31B8-F957-455E-A1F2-56E98DD068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497" y="2117670"/>
            <a:ext cx="412897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CC"/>
                </a:solidFill>
                <a:latin typeface="Tahoma" panose="020B0604030504040204" pitchFamily="34" charset="0"/>
              </a:rPr>
              <a:t>145 x 2 + 145 x 98 =</a:t>
            </a:r>
            <a:endParaRPr lang="en-US" altLang="en-US" sz="2800" dirty="0">
              <a:solidFill>
                <a:srgbClr val="009999"/>
              </a:solidFill>
              <a:latin typeface="Tahoma" panose="020B0604030504040204" pitchFamily="34" charset="0"/>
            </a:endParaRPr>
          </a:p>
        </p:txBody>
      </p:sp>
      <p:sp>
        <p:nvSpPr>
          <p:cNvPr id="6" name="Text Box 13">
            <a:extLst>
              <a:ext uri="{FF2B5EF4-FFF2-40B4-BE49-F238E27FC236}">
                <a16:creationId xmlns:a16="http://schemas.microsoft.com/office/drawing/2014/main" id="{5016B8E7-7F7F-49A8-BA8D-B46649590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3896" y="2136110"/>
            <a:ext cx="10832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99"/>
                </a:solidFill>
                <a:latin typeface="Tahoma" panose="020B0604030504040204" pitchFamily="34" charset="0"/>
              </a:rPr>
              <a:t>145</a:t>
            </a:r>
          </a:p>
        </p:txBody>
      </p:sp>
      <p:sp>
        <p:nvSpPr>
          <p:cNvPr id="7" name="Text Box 15">
            <a:extLst>
              <a:ext uri="{FF2B5EF4-FFF2-40B4-BE49-F238E27FC236}">
                <a16:creationId xmlns:a16="http://schemas.microsoft.com/office/drawing/2014/main" id="{0B202188-B6BC-4D7A-8004-6E379CCF7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5999" y="1600200"/>
            <a:ext cx="474067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CC"/>
                </a:solidFill>
                <a:latin typeface="Tahoma" panose="020B0604030504040204" pitchFamily="34" charset="0"/>
              </a:rPr>
              <a:t>145 x 2 + 145 x 98 = </a:t>
            </a:r>
            <a:r>
              <a:rPr lang="en-US" altLang="en-US" sz="2800" dirty="0">
                <a:solidFill>
                  <a:srgbClr val="009999"/>
                </a:solidFill>
                <a:latin typeface="Tahoma" panose="020B0604030504040204" pitchFamily="34" charset="0"/>
              </a:rPr>
              <a:t>?</a:t>
            </a:r>
          </a:p>
        </p:txBody>
      </p:sp>
      <p:sp>
        <p:nvSpPr>
          <p:cNvPr id="8" name="Text Box 16">
            <a:extLst>
              <a:ext uri="{FF2B5EF4-FFF2-40B4-BE49-F238E27FC236}">
                <a16:creationId xmlns:a16="http://schemas.microsoft.com/office/drawing/2014/main" id="{061E282B-24FC-457F-81A4-EEB7A27688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2962" y="2050894"/>
            <a:ext cx="10832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99"/>
                </a:solidFill>
                <a:latin typeface="Tahoma" panose="020B0604030504040204" pitchFamily="34" charset="0"/>
              </a:rPr>
              <a:t>x</a:t>
            </a:r>
          </a:p>
        </p:txBody>
      </p:sp>
      <p:sp>
        <p:nvSpPr>
          <p:cNvPr id="9" name="Text Box 17">
            <a:extLst>
              <a:ext uri="{FF2B5EF4-FFF2-40B4-BE49-F238E27FC236}">
                <a16:creationId xmlns:a16="http://schemas.microsoft.com/office/drawing/2014/main" id="{0D5FA191-713C-4194-B012-B072EAA0E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1103" y="2038204"/>
            <a:ext cx="22938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99"/>
                </a:solidFill>
                <a:latin typeface="Tahoma" panose="020B0604030504040204" pitchFamily="34" charset="0"/>
              </a:rPr>
              <a:t>( 2 + 98 )</a:t>
            </a:r>
          </a:p>
        </p:txBody>
      </p:sp>
      <p:sp>
        <p:nvSpPr>
          <p:cNvPr id="10" name="Text Box 18">
            <a:extLst>
              <a:ext uri="{FF2B5EF4-FFF2-40B4-BE49-F238E27FC236}">
                <a16:creationId xmlns:a16="http://schemas.microsoft.com/office/drawing/2014/main" id="{320AC3E7-2F37-4FD8-A11F-FC05FCF8C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5854" y="2677123"/>
            <a:ext cx="4656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dirty="0">
                <a:solidFill>
                  <a:srgbClr val="000099"/>
                </a:solidFill>
                <a:latin typeface="Tahoma" panose="020B0604030504040204" pitchFamily="34" charset="0"/>
              </a:rPr>
              <a:t> =  145 x  100 = 14500</a:t>
            </a:r>
          </a:p>
        </p:txBody>
      </p:sp>
      <p:sp>
        <p:nvSpPr>
          <p:cNvPr id="11" name="Text Box 8">
            <a:extLst>
              <a:ext uri="{FF2B5EF4-FFF2-40B4-BE49-F238E27FC236}">
                <a16:creationId xmlns:a16="http://schemas.microsoft.com/office/drawing/2014/main" id="{3A2448C5-1962-4684-AA9B-1CA7DDDA0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54" y="3433350"/>
            <a:ext cx="3873155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700" b="1" dirty="0">
                <a:solidFill>
                  <a:srgbClr val="0000FF"/>
                </a:solidFill>
              </a:rPr>
              <a:t>137 x 3 + 137 x 97</a:t>
            </a:r>
          </a:p>
        </p:txBody>
      </p:sp>
      <p:sp>
        <p:nvSpPr>
          <p:cNvPr id="12" name="Text Box 24">
            <a:extLst>
              <a:ext uri="{FF2B5EF4-FFF2-40B4-BE49-F238E27FC236}">
                <a16:creationId xmlns:a16="http://schemas.microsoft.com/office/drawing/2014/main" id="{20C569BE-94B7-49EE-B9F4-E37D205AD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1462" y="3433350"/>
            <a:ext cx="476500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700" b="1" dirty="0">
                <a:solidFill>
                  <a:srgbClr val="0000FF"/>
                </a:solidFill>
              </a:rPr>
              <a:t>428 x 12 – 428 x 2</a:t>
            </a:r>
          </a:p>
        </p:txBody>
      </p:sp>
      <p:pic>
        <p:nvPicPr>
          <p:cNvPr id="13" name="图片 4111" descr="PPT素材-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284" y="5841562"/>
            <a:ext cx="8603805" cy="97826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" name="图片 4109" descr="封面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7114" y="5521846"/>
            <a:ext cx="3346120" cy="1336154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" name="图片 4108" descr="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0632" y="145516"/>
            <a:ext cx="1411288" cy="74118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5323699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,5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>
            <a:extLst>
              <a:ext uri="{FF2B5EF4-FFF2-40B4-BE49-F238E27FC236}">
                <a16:creationId xmlns:a16="http://schemas.microsoft.com/office/drawing/2014/main" id="{0A3B9625-1348-4CD5-B28E-2400C4BA1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757" y="1824858"/>
            <a:ext cx="35300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b="1">
                <a:solidFill>
                  <a:srgbClr val="0000FF"/>
                </a:solidFill>
              </a:rPr>
              <a:t>137 x 3 + 137 x 97</a:t>
            </a:r>
          </a:p>
        </p:txBody>
      </p:sp>
      <p:sp>
        <p:nvSpPr>
          <p:cNvPr id="3" name="Text Box 24">
            <a:extLst>
              <a:ext uri="{FF2B5EF4-FFF2-40B4-BE49-F238E27FC236}">
                <a16:creationId xmlns:a16="http://schemas.microsoft.com/office/drawing/2014/main" id="{776BD483-6B8E-4511-9D9F-E887017F7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4152" y="1800139"/>
            <a:ext cx="43428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b="1">
                <a:solidFill>
                  <a:srgbClr val="0000FF"/>
                </a:solidFill>
              </a:rPr>
              <a:t>428 x 12 – 428 x 2</a:t>
            </a:r>
          </a:p>
        </p:txBody>
      </p:sp>
      <p:sp>
        <p:nvSpPr>
          <p:cNvPr id="4" name="AutoShape 30">
            <a:extLst>
              <a:ext uri="{FF2B5EF4-FFF2-40B4-BE49-F238E27FC236}">
                <a16:creationId xmlns:a16="http://schemas.microsoft.com/office/drawing/2014/main" id="{A083E5F4-9E7A-4E64-AA8E-E00AE0889925}"/>
              </a:ext>
            </a:extLst>
          </p:cNvPr>
          <p:cNvSpPr>
            <a:spLocks noChangeArrowheads="1"/>
          </p:cNvSpPr>
          <p:nvPr/>
        </p:nvSpPr>
        <p:spPr bwMode="auto">
          <a:xfrm rot="1859385">
            <a:off x="6767920" y="1523069"/>
            <a:ext cx="53325" cy="247650"/>
          </a:xfrm>
          <a:prstGeom prst="flowChartMagneticDisk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vi-VN" altLang="en-US" sz="280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5" name="Text Box 15">
            <a:extLst>
              <a:ext uri="{FF2B5EF4-FFF2-40B4-BE49-F238E27FC236}">
                <a16:creationId xmlns:a16="http://schemas.microsoft.com/office/drawing/2014/main" id="{E98F7429-C9AE-494D-9C0C-C7F317C99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548" y="2224908"/>
            <a:ext cx="131602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</a:rPr>
              <a:t>= 137</a:t>
            </a:r>
          </a:p>
        </p:txBody>
      </p:sp>
      <p:sp>
        <p:nvSpPr>
          <p:cNvPr id="6" name="Text Box 16">
            <a:extLst>
              <a:ext uri="{FF2B5EF4-FFF2-40B4-BE49-F238E27FC236}">
                <a16:creationId xmlns:a16="http://schemas.microsoft.com/office/drawing/2014/main" id="{FB0BA174-83AF-44CC-8B45-E8340E6B29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9616" y="2220473"/>
            <a:ext cx="22294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99"/>
                </a:solidFill>
              </a:rPr>
              <a:t>x ( 3 + 97 )</a:t>
            </a:r>
          </a:p>
        </p:txBody>
      </p:sp>
      <p:sp>
        <p:nvSpPr>
          <p:cNvPr id="7" name="Text Box 17">
            <a:extLst>
              <a:ext uri="{FF2B5EF4-FFF2-40B4-BE49-F238E27FC236}">
                <a16:creationId xmlns:a16="http://schemas.microsoft.com/office/drawing/2014/main" id="{15C04DA5-AE65-4042-ABF4-54B66406F7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308" y="2682108"/>
            <a:ext cx="41803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</a:rPr>
              <a:t>= 137 x    100   = 13700</a:t>
            </a:r>
          </a:p>
        </p:txBody>
      </p:sp>
      <p:sp>
        <p:nvSpPr>
          <p:cNvPr id="8" name="Text Box 18">
            <a:extLst>
              <a:ext uri="{FF2B5EF4-FFF2-40B4-BE49-F238E27FC236}">
                <a16:creationId xmlns:a16="http://schemas.microsoft.com/office/drawing/2014/main" id="{2A94B25F-75AF-4925-A58D-5D4AF4F258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8582" y="2257339"/>
            <a:ext cx="16721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99"/>
                </a:solidFill>
              </a:rPr>
              <a:t>= 428</a:t>
            </a:r>
          </a:p>
        </p:txBody>
      </p:sp>
      <p:sp>
        <p:nvSpPr>
          <p:cNvPr id="9" name="Text Box 19">
            <a:extLst>
              <a:ext uri="{FF2B5EF4-FFF2-40B4-BE49-F238E27FC236}">
                <a16:creationId xmlns:a16="http://schemas.microsoft.com/office/drawing/2014/main" id="{9C93ECFB-347B-44C1-834B-943E2E47E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0788" y="2200189"/>
            <a:ext cx="20437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</a:rPr>
              <a:t>x ( 12 – 2 )</a:t>
            </a:r>
          </a:p>
        </p:txBody>
      </p:sp>
      <p:sp>
        <p:nvSpPr>
          <p:cNvPr id="10" name="Text Box 20">
            <a:extLst>
              <a:ext uri="{FF2B5EF4-FFF2-40B4-BE49-F238E27FC236}">
                <a16:creationId xmlns:a16="http://schemas.microsoft.com/office/drawing/2014/main" id="{941EA41E-BADB-4929-8E92-9C16E3C09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8639" y="2657389"/>
            <a:ext cx="45518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</a:rPr>
              <a:t>= 428 x   10     =  4280</a:t>
            </a:r>
          </a:p>
        </p:txBody>
      </p:sp>
      <p:sp>
        <p:nvSpPr>
          <p:cNvPr id="11" name="Text Box 8">
            <a:extLst>
              <a:ext uri="{FF2B5EF4-FFF2-40B4-BE49-F238E27FC236}">
                <a16:creationId xmlns:a16="http://schemas.microsoft.com/office/drawing/2014/main" id="{474EBDA3-3387-478D-82CC-88FFB3445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207" y="3248638"/>
            <a:ext cx="35300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b="1">
                <a:solidFill>
                  <a:srgbClr val="0000FF"/>
                </a:solidFill>
              </a:rPr>
              <a:t>94 x 12 + 94 x 88</a:t>
            </a:r>
          </a:p>
        </p:txBody>
      </p:sp>
      <p:sp>
        <p:nvSpPr>
          <p:cNvPr id="12" name="Text Box 24">
            <a:extLst>
              <a:ext uri="{FF2B5EF4-FFF2-40B4-BE49-F238E27FC236}">
                <a16:creationId xmlns:a16="http://schemas.microsoft.com/office/drawing/2014/main" id="{059A7064-E3EC-49A2-9F74-21D1A11DA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5602" y="3223919"/>
            <a:ext cx="43428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b="1">
                <a:solidFill>
                  <a:srgbClr val="0000FF"/>
                </a:solidFill>
              </a:rPr>
              <a:t>537 x 39 – 537 x 19</a:t>
            </a:r>
          </a:p>
        </p:txBody>
      </p:sp>
      <p:sp>
        <p:nvSpPr>
          <p:cNvPr id="13" name="AutoShape 30">
            <a:extLst>
              <a:ext uri="{FF2B5EF4-FFF2-40B4-BE49-F238E27FC236}">
                <a16:creationId xmlns:a16="http://schemas.microsoft.com/office/drawing/2014/main" id="{53935E77-4145-44A4-925A-3CC7B0C8DBB3}"/>
              </a:ext>
            </a:extLst>
          </p:cNvPr>
          <p:cNvSpPr>
            <a:spLocks noChangeArrowheads="1"/>
          </p:cNvSpPr>
          <p:nvPr/>
        </p:nvSpPr>
        <p:spPr bwMode="auto">
          <a:xfrm rot="1859385">
            <a:off x="6939370" y="2946849"/>
            <a:ext cx="53325" cy="247650"/>
          </a:xfrm>
          <a:prstGeom prst="flowChartMagneticDisk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vi-VN" altLang="en-US" sz="2800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BF4C146F-4EF5-4B03-8B22-039EB08D8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157" y="3648688"/>
            <a:ext cx="380872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</a:rPr>
              <a:t>= 94 X (12 + 88)</a:t>
            </a: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99628C8A-BB9B-4DCE-B5D4-BB9C18D15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057" y="4105888"/>
            <a:ext cx="27868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</a:rPr>
              <a:t>= 94 x    100   </a:t>
            </a:r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id="{602B4065-BF1E-4F27-B57E-82827705A1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6489" y="3681119"/>
            <a:ext cx="37158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</a:rPr>
              <a:t>= 537 X (39 – 19 ) </a:t>
            </a:r>
          </a:p>
        </p:txBody>
      </p:sp>
      <p:sp>
        <p:nvSpPr>
          <p:cNvPr id="17" name="Text Box 12">
            <a:extLst>
              <a:ext uri="{FF2B5EF4-FFF2-40B4-BE49-F238E27FC236}">
                <a16:creationId xmlns:a16="http://schemas.microsoft.com/office/drawing/2014/main" id="{401FD5A9-09D3-417F-BFC8-C1052F804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4389" y="4081169"/>
            <a:ext cx="45518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</a:rPr>
              <a:t>= 537 x   20</a:t>
            </a:r>
          </a:p>
        </p:txBody>
      </p:sp>
      <p:sp>
        <p:nvSpPr>
          <p:cNvPr id="18" name="Text Box 13">
            <a:extLst>
              <a:ext uri="{FF2B5EF4-FFF2-40B4-BE49-F238E27FC236}">
                <a16:creationId xmlns:a16="http://schemas.microsoft.com/office/drawing/2014/main" id="{09EC2CE4-5B9C-43AF-8AAF-C2CBCE4BF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057" y="4505938"/>
            <a:ext cx="27868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</a:rPr>
              <a:t>= 9400   </a:t>
            </a:r>
          </a:p>
        </p:txBody>
      </p:sp>
      <p:sp>
        <p:nvSpPr>
          <p:cNvPr id="19" name="Text Box 14">
            <a:extLst>
              <a:ext uri="{FF2B5EF4-FFF2-40B4-BE49-F238E27FC236}">
                <a16:creationId xmlns:a16="http://schemas.microsoft.com/office/drawing/2014/main" id="{35DC0F7C-8A8E-48C9-A0BD-C3F949DB0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4389" y="4366919"/>
            <a:ext cx="45518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99"/>
                </a:solidFill>
              </a:rPr>
              <a:t>= 10740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225E8CD-6EAA-4A20-8A17-1FD2971CB2EF}"/>
              </a:ext>
            </a:extLst>
          </p:cNvPr>
          <p:cNvSpPr txBox="1"/>
          <p:nvPr/>
        </p:nvSpPr>
        <p:spPr>
          <a:xfrm>
            <a:off x="1669569" y="699124"/>
            <a:ext cx="4826962" cy="553998"/>
          </a:xfrm>
          <a:prstGeom prst="rect">
            <a:avLst/>
          </a:prstGeom>
          <a:solidFill>
            <a:srgbClr val="FFFFCC"/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Bài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2: b) </a:t>
            </a: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Tính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3000" b="1" i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(</a:t>
            </a:r>
            <a:r>
              <a:rPr lang="en-US" sz="3000" b="1" i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theo</a:t>
            </a:r>
            <a:r>
              <a:rPr lang="en-US" sz="3000" b="1" i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</a:t>
            </a:r>
            <a:r>
              <a:rPr lang="en-US" sz="3000" b="1" i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mẫu</a:t>
            </a:r>
            <a:r>
              <a:rPr lang="en-US" sz="3000" b="1" i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)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:</a:t>
            </a:r>
          </a:p>
        </p:txBody>
      </p:sp>
      <p:pic>
        <p:nvPicPr>
          <p:cNvPr id="21" name="图片 4111" descr="PPT素材-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284" y="5841562"/>
            <a:ext cx="8603805" cy="97826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" name="图片 4109" descr="封面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6948" y="5097035"/>
            <a:ext cx="3346120" cy="164635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" name="图片 4108" descr="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733" y="114292"/>
            <a:ext cx="1411288" cy="74118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7323833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,5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1CCE8C50-F49B-4B06-9B52-C71FC0B960FA}"/>
              </a:ext>
            </a:extLst>
          </p:cNvPr>
          <p:cNvSpPr txBox="1"/>
          <p:nvPr/>
        </p:nvSpPr>
        <p:spPr>
          <a:xfrm>
            <a:off x="1502265" y="1021659"/>
            <a:ext cx="2153154" cy="553998"/>
          </a:xfrm>
          <a:prstGeom prst="rect">
            <a:avLst/>
          </a:prstGeom>
          <a:solidFill>
            <a:srgbClr val="FFFFCC"/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Bài</a:t>
            </a:r>
            <a:r>
              <a:rPr lang="en-US" sz="30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3: </a:t>
            </a:r>
            <a:r>
              <a:rPr lang="en-US" sz="30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Tính</a:t>
            </a:r>
            <a:endParaRPr lang="en-US" sz="3000" b="1" dirty="0">
              <a:solidFill>
                <a:srgbClr val="000000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C7822A1-0183-4070-825B-75FFC7CAC8FB}"/>
              </a:ext>
            </a:extLst>
          </p:cNvPr>
          <p:cNvSpPr/>
          <p:nvPr/>
        </p:nvSpPr>
        <p:spPr>
          <a:xfrm>
            <a:off x="663437" y="1998232"/>
            <a:ext cx="231146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ea typeface="Calibri" panose="020F0502020204030204" pitchFamily="34" charset="0"/>
              </a:rPr>
              <a:t>a)     217 x 11</a:t>
            </a:r>
            <a:endParaRPr lang="en-US" sz="30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9C5BDB-2204-4BA0-8DB7-F5004F875122}"/>
              </a:ext>
            </a:extLst>
          </p:cNvPr>
          <p:cNvSpPr/>
          <p:nvPr/>
        </p:nvSpPr>
        <p:spPr>
          <a:xfrm>
            <a:off x="663437" y="2539267"/>
            <a:ext cx="45720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000" b="1" dirty="0">
                <a:ea typeface="Calibri" panose="020F0502020204030204" pitchFamily="34" charset="0"/>
              </a:rPr>
              <a:t>= 217 x (10 + 1)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000" b="1" dirty="0">
                <a:ea typeface="Calibri" panose="020F0502020204030204" pitchFamily="34" charset="0"/>
              </a:rPr>
              <a:t>= 217 x 10 + 217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000" b="1" dirty="0">
                <a:ea typeface="Calibri" panose="020F0502020204030204" pitchFamily="34" charset="0"/>
              </a:rPr>
              <a:t>= 2170 + 217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000" b="1" dirty="0">
                <a:ea typeface="Calibri" panose="020F0502020204030204" pitchFamily="34" charset="0"/>
              </a:rPr>
              <a:t>= 2387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29DC5A9-5246-4C9D-9AED-B2A68D050BCE}"/>
              </a:ext>
            </a:extLst>
          </p:cNvPr>
          <p:cNvSpPr/>
          <p:nvPr/>
        </p:nvSpPr>
        <p:spPr>
          <a:xfrm>
            <a:off x="5148469" y="2008351"/>
            <a:ext cx="3192946" cy="2746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3000" b="1" dirty="0">
                <a:ea typeface="Calibri" panose="020F0502020204030204" pitchFamily="34" charset="0"/>
              </a:rPr>
              <a:t>217 x 9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000" b="1" dirty="0">
                <a:ea typeface="Calibri" panose="020F0502020204030204" pitchFamily="34" charset="0"/>
              </a:rPr>
              <a:t>= 217 x (10 - 1)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000" b="1" dirty="0">
                <a:ea typeface="Calibri" panose="020F0502020204030204" pitchFamily="34" charset="0"/>
              </a:rPr>
              <a:t>= 217 x 10 – 217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000" b="1" dirty="0">
                <a:ea typeface="Calibri" panose="020F0502020204030204" pitchFamily="34" charset="0"/>
              </a:rPr>
              <a:t>= 2170 - 217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000" b="1" dirty="0">
                <a:ea typeface="Calibri" panose="020F0502020204030204" pitchFamily="34" charset="0"/>
              </a:rPr>
              <a:t>= 1957</a:t>
            </a:r>
          </a:p>
        </p:txBody>
      </p:sp>
      <p:pic>
        <p:nvPicPr>
          <p:cNvPr id="6" name="图片 4111" descr="PPT素材-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284" y="5841562"/>
            <a:ext cx="8603805" cy="97826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" name="图片 4109" descr="封面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6948" y="5097035"/>
            <a:ext cx="3346120" cy="164635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" name="图片 4108" descr="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733" y="114292"/>
            <a:ext cx="1411288" cy="74118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420829247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,5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1CCE8C50-F49B-4B06-9B52-C71FC0B960FA}"/>
              </a:ext>
            </a:extLst>
          </p:cNvPr>
          <p:cNvSpPr txBox="1"/>
          <p:nvPr/>
        </p:nvSpPr>
        <p:spPr>
          <a:xfrm>
            <a:off x="1511982" y="145516"/>
            <a:ext cx="20217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Bài</a:t>
            </a:r>
            <a:r>
              <a:rPr lang="en-US" sz="2800" b="1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 3: </a:t>
            </a:r>
            <a:r>
              <a:rPr lang="en-US" sz="2800" b="1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Tính</a:t>
            </a:r>
            <a:endParaRPr lang="en-US" sz="2800" b="1" dirty="0">
              <a:solidFill>
                <a:srgbClr val="000000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D28506-F68E-40C7-9D88-3E725127D7F0}"/>
              </a:ext>
            </a:extLst>
          </p:cNvPr>
          <p:cNvSpPr/>
          <p:nvPr/>
        </p:nvSpPr>
        <p:spPr>
          <a:xfrm>
            <a:off x="931571" y="568756"/>
            <a:ext cx="4102160" cy="5007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b,  </a:t>
            </a:r>
            <a:r>
              <a:rPr lang="en-US" sz="2800" b="1" dirty="0">
                <a:solidFill>
                  <a:srgbClr val="00B050"/>
                </a:solidFill>
                <a:ea typeface="Calibri" panose="020F0502020204030204" pitchFamily="34" charset="0"/>
              </a:rPr>
              <a:t>413 x 21</a:t>
            </a:r>
            <a:r>
              <a:rPr lang="en-US" sz="2800" dirty="0">
                <a:solidFill>
                  <a:srgbClr val="00B050"/>
                </a:solidFill>
                <a:ea typeface="Calibri" panose="020F0502020204030204" pitchFamily="34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413 x (20 + 1)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413 x 20 + 413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8260 + 413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8673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ea typeface="Calibri" panose="020F0502020204030204" pitchFamily="34" charset="0"/>
              </a:rPr>
              <a:t>   </a:t>
            </a:r>
            <a:r>
              <a:rPr lang="en-US" sz="2800" b="1" dirty="0">
                <a:solidFill>
                  <a:srgbClr val="00B050"/>
                </a:solidFill>
                <a:ea typeface="Calibri" panose="020F0502020204030204" pitchFamily="34" charset="0"/>
              </a:rPr>
              <a:t>413 x 19</a:t>
            </a:r>
            <a:r>
              <a:rPr lang="en-US" sz="2800" dirty="0">
                <a:solidFill>
                  <a:srgbClr val="00B050"/>
                </a:solidFill>
                <a:ea typeface="Calibri" panose="020F0502020204030204" pitchFamily="34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413 x (20 - 1)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413 x 20 - 413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8260 – 413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7847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327914-F1AE-4DD2-8C72-A37EF206E1A7}"/>
              </a:ext>
            </a:extLst>
          </p:cNvPr>
          <p:cNvSpPr/>
          <p:nvPr/>
        </p:nvSpPr>
        <p:spPr>
          <a:xfrm>
            <a:off x="4800594" y="568756"/>
            <a:ext cx="4102160" cy="5007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c,   </a:t>
            </a:r>
            <a:r>
              <a:rPr lang="en-US" sz="2800" b="1" dirty="0">
                <a:solidFill>
                  <a:srgbClr val="00B050"/>
                </a:solidFill>
                <a:ea typeface="Calibri" panose="020F0502020204030204" pitchFamily="34" charset="0"/>
              </a:rPr>
              <a:t>1234 x 31</a:t>
            </a:r>
            <a:r>
              <a:rPr lang="en-US" sz="2800" dirty="0">
                <a:solidFill>
                  <a:srgbClr val="00B050"/>
                </a:solidFill>
                <a:ea typeface="Calibri" panose="020F0502020204030204" pitchFamily="34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1234 x (30 + 1)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1234 x 30 + 1234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37020 + 1234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38254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00B050"/>
                </a:solidFill>
                <a:ea typeface="Calibri" panose="020F0502020204030204" pitchFamily="34" charset="0"/>
              </a:rPr>
              <a:t>     875 x 29</a:t>
            </a:r>
            <a:r>
              <a:rPr lang="en-US" sz="2800" dirty="0">
                <a:solidFill>
                  <a:srgbClr val="00B050"/>
                </a:solidFill>
                <a:ea typeface="Calibri" panose="020F0502020204030204" pitchFamily="34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875 x (30 – 1)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875 x 30 – 875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26250 – 875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libri" panose="020F0502020204030204" pitchFamily="34" charset="0"/>
              </a:rPr>
              <a:t>= 25 375</a:t>
            </a:r>
          </a:p>
        </p:txBody>
      </p:sp>
      <p:pic>
        <p:nvPicPr>
          <p:cNvPr id="7" name="图片 4111" descr="PPT素材-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284" y="5841562"/>
            <a:ext cx="8603805" cy="97826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" name="图片 4109" descr="封面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7114" y="5521846"/>
            <a:ext cx="3346120" cy="1336154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" name="图片 4108" descr="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0632" y="145516"/>
            <a:ext cx="1411288" cy="74118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535278874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strVal val="0,5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strVal val="0,000000"/>
                                          </p:val>
                                        </p:tav>
                                        <p:tav tm="100000">
                                          <p:val>
                                            <p:strVal val="1,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629</Words>
  <Application>Microsoft Office PowerPoint</Application>
  <PresentationFormat>On-screen Show (4:3)</PresentationFormat>
  <Paragraphs>114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SimHei</vt:lpstr>
      <vt:lpstr>宋体</vt:lpstr>
      <vt:lpstr>宋体</vt:lpstr>
      <vt:lpstr>Arial</vt:lpstr>
      <vt:lpstr>Calibri</vt:lpstr>
      <vt:lpstr>Tahoma</vt:lpstr>
      <vt:lpstr>Times New Roman</vt:lpstr>
      <vt:lpstr>VNI-Times</vt:lpstr>
      <vt:lpstr>默认设计模板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ASUS</dc:creator>
  <cp:lastModifiedBy>MTC</cp:lastModifiedBy>
  <cp:revision>107</cp:revision>
  <dcterms:created xsi:type="dcterms:W3CDTF">2012-09-16T08:14:00Z</dcterms:created>
  <dcterms:modified xsi:type="dcterms:W3CDTF">2021-11-24T01:59:42Z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1033-11.2.0.10224</vt:lpwstr>
  </property>
</Properties>
</file>