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310" r:id="rId4"/>
    <p:sldId id="311" r:id="rId5"/>
    <p:sldId id="312" r:id="rId6"/>
    <p:sldId id="313" r:id="rId7"/>
    <p:sldId id="259" r:id="rId8"/>
    <p:sldId id="260" r:id="rId9"/>
    <p:sldId id="282" r:id="rId10"/>
    <p:sldId id="283" r:id="rId11"/>
    <p:sldId id="284" r:id="rId12"/>
    <p:sldId id="285" r:id="rId13"/>
    <p:sldId id="264" r:id="rId14"/>
    <p:sldId id="265" r:id="rId15"/>
    <p:sldId id="266" r:id="rId16"/>
    <p:sldId id="268" r:id="rId17"/>
    <p:sldId id="297" r:id="rId18"/>
    <p:sldId id="279" r:id="rId19"/>
    <p:sldId id="286" r:id="rId20"/>
    <p:sldId id="314" r:id="rId21"/>
    <p:sldId id="272" r:id="rId22"/>
    <p:sldId id="316" r:id="rId23"/>
    <p:sldId id="317" r:id="rId24"/>
    <p:sldId id="273" r:id="rId25"/>
    <p:sldId id="274" r:id="rId26"/>
    <p:sldId id="275" r:id="rId27"/>
    <p:sldId id="277" r:id="rId28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81" autoAdjust="0"/>
  </p:normalViewPr>
  <p:slideViewPr>
    <p:cSldViewPr>
      <p:cViewPr>
        <p:scale>
          <a:sx n="70" d="100"/>
          <a:sy n="70" d="100"/>
        </p:scale>
        <p:origin x="-726" y="24"/>
      </p:cViewPr>
      <p:guideLst>
        <p:guide orient="horz" pos="2160"/>
        <p:guide pos="3831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chủ</a:t>
            </a:r>
            <a:r>
              <a:rPr lang="en-US" baseline="0" smtClean="0"/>
              <a:t> động hỏi HS để khai thác nội dung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1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Hay còn</a:t>
            </a:r>
            <a:r>
              <a:rPr lang="en-US" baseline="0" smtClean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</a:t>
            </a:r>
            <a:r>
              <a:rPr lang="en-US" baseline="0" smtClean="0"/>
              <a:t> giáo dục thêm về tác dụng của lá tía tô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2.png"/><Relationship Id="rId7" Type="http://schemas.openxmlformats.org/officeDocument/2006/relationships/image" Target="../media/image1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66319" y="5257800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 thư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13481" y="5261562"/>
            <a:ext cx="16342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2" descr="LÁ THƯ GỬI THẦY: XÚC ĐỘNG TIẾNG LÒNG TỪ GIẢNG ĐƯỜNG THÂN YÊU – Trường Trung  Học Phổ Thông F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619" y="381000"/>
            <a:ext cx="6502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41688" y="5562600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thìa dĩa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90119" y="5566362"/>
            <a:ext cx="23050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1" name="Picture 12" descr="Bộ dao thìa dĩa Mulex Rococo 30 món mạ vàng Germany | Shope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54" y="206532"/>
            <a:ext cx="4975067" cy="497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2603" y="5133975"/>
            <a:ext cx="433349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 tía tô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AutoShape 2" descr="hình ảnh : thực vật, giống nho, trái cây, Lá, món ăn, Sản xuất, Nông  nghiệp, Cây bụi, những chiếc lá xanh, thực vật có hoa, Vitis, lá nho, Tím  và xanh"/>
          <p:cNvSpPr>
            <a:spLocks noChangeAspect="1" noChangeArrowheads="1"/>
          </p:cNvSpPr>
          <p:nvPr/>
        </p:nvSpPr>
        <p:spPr bwMode="auto">
          <a:xfrm>
            <a:off x="2089822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/>
        </p:blipFill>
        <p:spPr bwMode="auto">
          <a:xfrm>
            <a:off x="4914674" y="5146675"/>
            <a:ext cx="2395537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ách chữa mề đay bằng lá tía tô đơn giản mà h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51" y="932177"/>
            <a:ext cx="5572035" cy="355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Lá tía tô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579" y="914400"/>
            <a:ext cx="5278664" cy="357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41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719" y="5455392"/>
            <a:ext cx="3870351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344" y="5486400"/>
            <a:ext cx="4122014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534" y="1600200"/>
            <a:ext cx="3723648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69" y="1828800"/>
            <a:ext cx="3526850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Năm 2019, Thủ đô Hà Nội đón chờ những thời cơ, vận hội mới - Hànộimớ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9" y="533400"/>
            <a:ext cx="2585911" cy="145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LÁ THƯ GỬI THẦY: XÚC ĐỘNG TIẾNG LÒNG TỪ GIẢNG ĐƯỜNG THÂN YÊU – Trường Trung  Học Phổ Thông FP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280" y="462996"/>
            <a:ext cx="228154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Bộ dao thìa dĩa Mulex Rococo 30 món mạ vàng Germany | Shopee Việt Na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230" y="3884629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ách chữa mề đay bằng lá tía tô đơn giản mà ha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560" y="3696869"/>
            <a:ext cx="3086668" cy="197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319" y="5049431"/>
            <a:ext cx="3870351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319" y="5049431"/>
            <a:ext cx="4122014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119" y="5049431"/>
            <a:ext cx="3723648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681" y="5056689"/>
            <a:ext cx="3526850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10" y="-228600"/>
            <a:ext cx="11405466" cy="59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515531"/>
              </p:ext>
            </p:extLst>
          </p:nvPr>
        </p:nvGraphicFramePr>
        <p:xfrm>
          <a:off x="215396" y="115824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23119" y="2033190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700" smtClean="0">
                <a:solidFill>
                  <a:srgbClr val="FF0000"/>
                </a:solidFill>
                <a:latin typeface="HP001 4H"/>
                <a:ea typeface="HP001 4H"/>
              </a:rPr>
              <a:t>κ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235465" y="2032958"/>
            <a:ext cx="6705600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>
                <a:solidFill>
                  <a:srgbClr val="FF0000"/>
                </a:solidFill>
                <a:latin typeface="HP001 4H"/>
                <a:ea typeface="HP001 4H"/>
              </a:rPr>
              <a:t> Ła </a:t>
            </a:r>
            <a:endParaRPr lang="en-US" sz="283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8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29795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903412" y="3124199"/>
            <a:ext cx="4167982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8000">
                <a:solidFill>
                  <a:srgbClr val="FF0000"/>
                </a:solidFill>
                <a:latin typeface="HP001 TD 4H" pitchFamily="34" charset="0"/>
                <a:ea typeface="HP001 4H"/>
              </a:rPr>
              <a:t>κ</a:t>
            </a:r>
            <a:endParaRPr lang="en-US" sz="18000">
              <a:solidFill>
                <a:srgbClr val="FF0000"/>
              </a:solidFill>
              <a:latin typeface="HP001 TD 4H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023769" y="3124199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8000">
                <a:solidFill>
                  <a:srgbClr val="FF0000"/>
                </a:solidFill>
                <a:latin typeface="HP001 4H"/>
                <a:ea typeface="HP001 4H"/>
              </a:rPr>
              <a:t>κ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0139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719094" y="3124199"/>
            <a:ext cx="520065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H"/>
                <a:ea typeface="HP001 4H"/>
              </a:rPr>
              <a:t>Ła </a:t>
            </a:r>
            <a:endParaRPr lang="en-US" sz="177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94744" y="3105148"/>
            <a:ext cx="502920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TD 4H" pitchFamily="34" charset="0"/>
                <a:ea typeface="HP001 4H"/>
              </a:rPr>
              <a:t>Ła</a:t>
            </a:r>
            <a:endParaRPr lang="en-US" sz="17700">
              <a:solidFill>
                <a:srgbClr val="FF0000"/>
              </a:solidFill>
              <a:latin typeface="HP001 TD 4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61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831092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840554" y="31268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18000">
                <a:solidFill>
                  <a:srgbClr val="FF0000"/>
                </a:solidFill>
                <a:latin typeface="HP001 4H"/>
                <a:ea typeface="HP001 4H"/>
              </a:rPr>
              <a:t>κ</a:t>
            </a:r>
            <a:r>
              <a:rPr lang="vi-VN" sz="18000">
                <a:solidFill>
                  <a:srgbClr val="FF0000"/>
                </a:solidFill>
                <a:latin typeface="HP001 4H"/>
                <a:ea typeface="HP001 4H"/>
              </a:rPr>
              <a:t>ủ đô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76852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32744" y="31268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 κ</a:t>
            </a:r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ìa </a:t>
            </a:r>
          </a:p>
        </p:txBody>
      </p:sp>
    </p:spTree>
    <p:extLst>
      <p:ext uri="{BB962C8B-B14F-4D97-AF65-F5344CB8AC3E}">
        <p14:creationId xmlns:p14="http://schemas.microsoft.com/office/powerpoint/2010/main" val="30060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guồn gốc Tết Trung Thu - Đêm rằm trăng tròn nhất nă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835" y="1144419"/>
            <a:ext cx="7010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4111172" y="936176"/>
            <a:ext cx="3505200" cy="2819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7616372" y="940770"/>
            <a:ext cx="3479233" cy="2819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4111171" y="3755576"/>
            <a:ext cx="3505200" cy="2819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7616371" y="3760170"/>
            <a:ext cx="3479233" cy="2819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472592" y="1447801"/>
            <a:ext cx="2747222" cy="2307776"/>
          </a:xfrm>
          <a:prstGeom prst="roundRect">
            <a:avLst/>
          </a:prstGeom>
          <a:solidFill>
            <a:srgbClr val="61D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 CỬA </a:t>
            </a:r>
          </a:p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BÍ MẬT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Right Arrow 3">
            <a:hlinkClick r:id="rId7" action="ppaction://hlinksldjump"/>
          </p:cNvPr>
          <p:cNvSpPr/>
          <p:nvPr/>
        </p:nvSpPr>
        <p:spPr>
          <a:xfrm>
            <a:off x="10348119" y="76200"/>
            <a:ext cx="1813719" cy="53340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ĐI TỚI BÀI HỌC</a:t>
            </a:r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1603887" y="3784205"/>
            <a:ext cx="484632" cy="711595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71147" y="4572000"/>
            <a:ext cx="2747222" cy="1733866"/>
          </a:xfrm>
          <a:prstGeom prst="roundRect">
            <a:avLst/>
          </a:prstGeom>
          <a:solidFill>
            <a:srgbClr val="61D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TRUNG THU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0" t="26953" r="37189" b="47656"/>
          <a:stretch/>
        </p:blipFill>
        <p:spPr bwMode="auto">
          <a:xfrm>
            <a:off x="2457839" y="2743200"/>
            <a:ext cx="6555595" cy="329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2" t="55859" r="36347" b="25391"/>
          <a:stretch/>
        </p:blipFill>
        <p:spPr bwMode="auto">
          <a:xfrm>
            <a:off x="2457839" y="313325"/>
            <a:ext cx="6606215" cy="242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380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" t="3830" b="60847"/>
          <a:stretch/>
        </p:blipFill>
        <p:spPr>
          <a:xfrm>
            <a:off x="1010845" y="-14514"/>
            <a:ext cx="9997675" cy="519284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-13204" y="4876800"/>
            <a:ext cx="12113923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Bé chia thìa, chia dĩa cho cả nhà. Thìa dĩa to cho bố mẹ. Thìa dĩa nhỏ cho bé.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639219" y="4886647"/>
            <a:ext cx="1981200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endParaRPr lang="en-US" sz="54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4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5306335" y="5440472"/>
            <a:ext cx="1479456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endParaRPr lang="en-US" sz="54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636919" y="4703455"/>
            <a:ext cx="2714624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endParaRPr lang="en-US" sz="54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531291" y="5148824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7392" y="4936014"/>
            <a:ext cx="561467" cy="48464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.VnArial" pitchFamily="34" charset="0"/>
              </a:rPr>
              <a:t>1</a:t>
            </a:r>
            <a:endParaRPr lang="en-US" sz="3200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531291" y="4703455"/>
            <a:ext cx="617614" cy="58641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.VnArial" pitchFamily="34" charset="0"/>
              </a:rPr>
              <a:t>2</a:t>
            </a:r>
            <a:endParaRPr lang="en-US" sz="3200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692289" y="5750422"/>
            <a:ext cx="561467" cy="44058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.VnArial" pitchFamily="34" charset="0"/>
              </a:rPr>
              <a:t>3</a:t>
            </a:r>
            <a:endParaRPr lang="en-US" sz="3200">
              <a:solidFill>
                <a:schemeClr val="tx1"/>
              </a:solidFill>
              <a:latin typeface=".Vn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5515599" y="6025156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1622253" y="5870502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/>
        </p:blipFill>
        <p:spPr bwMode="auto">
          <a:xfrm>
            <a:off x="3490119" y="5387842"/>
            <a:ext cx="1352219" cy="96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2201163" y="4699144"/>
            <a:ext cx="1479456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ia</a:t>
            </a:r>
            <a:endParaRPr lang="en-US" sz="54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944363" y="4683352"/>
            <a:ext cx="1479456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ia</a:t>
            </a:r>
            <a:endParaRPr lang="en-US" sz="54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/>
        </p:blipFill>
        <p:spPr bwMode="auto">
          <a:xfrm>
            <a:off x="6089188" y="5381696"/>
            <a:ext cx="1352219" cy="96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/>
        </p:blipFill>
        <p:spPr bwMode="auto">
          <a:xfrm>
            <a:off x="10899312" y="5400203"/>
            <a:ext cx="1352219" cy="96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/>
        </p:blipFill>
        <p:spPr bwMode="auto">
          <a:xfrm>
            <a:off x="545307" y="6131605"/>
            <a:ext cx="1352219" cy="96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/>
        </p:blipFill>
        <p:spPr bwMode="auto">
          <a:xfrm>
            <a:off x="5958735" y="6131605"/>
            <a:ext cx="1352219" cy="96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/>
        </p:blipFill>
        <p:spPr bwMode="auto">
          <a:xfrm>
            <a:off x="7028655" y="6131605"/>
            <a:ext cx="1352219" cy="96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2" grpId="0"/>
      <p:bldP spid="14" grpId="0" animBg="1"/>
      <p:bldP spid="15" grpId="0" animBg="1"/>
      <p:bldP spid="17" grpId="0" animBg="1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91623" y="1447800"/>
            <a:ext cx="4674896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chia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89398" y="1447800"/>
            <a:ext cx="4952016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thìa</a:t>
            </a:r>
            <a:endParaRPr lang="en-US" sz="96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94919" y="3984256"/>
            <a:ext cx="4249904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dĩa</a:t>
            </a:r>
          </a:p>
        </p:txBody>
      </p:sp>
    </p:spTree>
    <p:extLst>
      <p:ext uri="{BB962C8B-B14F-4D97-AF65-F5344CB8AC3E}">
        <p14:creationId xmlns:p14="http://schemas.microsoft.com/office/powerpoint/2010/main" val="16960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32045" y="1524000"/>
            <a:ext cx="11437794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 chia thìa, chia dĩa cho cả nhà. Thìa dĩa to cho bố mẹ. Thìa dĩa nhỏ cho bé.</a:t>
            </a:r>
          </a:p>
        </p:txBody>
      </p:sp>
    </p:spTree>
    <p:extLst>
      <p:ext uri="{BB962C8B-B14F-4D97-AF65-F5344CB8AC3E}">
        <p14:creationId xmlns:p14="http://schemas.microsoft.com/office/powerpoint/2010/main" val="179237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838" y="0"/>
            <a:ext cx="9490412" cy="542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81" y="4903715"/>
            <a:ext cx="11157239" cy="206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7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270919" y="838200"/>
            <a:ext cx="7620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Cảm ơn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73" b="4974"/>
          <a:stretch/>
        </p:blipFill>
        <p:spPr>
          <a:xfrm>
            <a:off x="1361555" y="1549214"/>
            <a:ext cx="9438729" cy="523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035" y="1439864"/>
            <a:ext cx="2962460" cy="213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7" y="1371601"/>
            <a:ext cx="3224855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316" y="3570526"/>
            <a:ext cx="3547605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7" y="3547677"/>
            <a:ext cx="4197035" cy="213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hlinkClick r:id="rId6" action="ppaction://hlinksldjump"/>
          </p:cNvPr>
          <p:cNvSpPr/>
          <p:nvPr/>
        </p:nvSpPr>
        <p:spPr>
          <a:xfrm>
            <a:off x="10957719" y="6096000"/>
            <a:ext cx="823990" cy="6677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4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46029" y="2209800"/>
            <a:ext cx="9136379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 tả hồ cá. Hồ to, có cá mè, cá trê, cá rô. 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10957719" y="6096000"/>
            <a:ext cx="823990" cy="6677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5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5417" y="685800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18000" smtClean="0">
                <a:solidFill>
                  <a:srgbClr val="FF0000"/>
                </a:solidFill>
                <a:latin typeface="HP001 4 hàng" pitchFamily="34" charset="0"/>
              </a:rPr>
              <a:t>ô Ǉô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8519" y="3147739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smtClean="0">
                <a:solidFill>
                  <a:srgbClr val="FF0000"/>
                </a:solidFill>
                <a:latin typeface="HP001 4 hàng" pitchFamily="34" charset="0"/>
              </a:rPr>
              <a:t>cá </a:t>
            </a:r>
            <a:r>
              <a:rPr lang="el-GR" sz="18000" smtClean="0">
                <a:solidFill>
                  <a:srgbClr val="FF0000"/>
                </a:solidFill>
                <a:latin typeface="HP001 4 hàng" pitchFamily="34" charset="0"/>
              </a:rPr>
              <a:t>Λ</a:t>
            </a:r>
            <a:r>
              <a:rPr lang="en-US" sz="18000" smtClean="0">
                <a:solidFill>
                  <a:srgbClr val="FF0000"/>
                </a:solidFill>
                <a:latin typeface="HP001 4H"/>
                <a:ea typeface="HP001 4H"/>
              </a:rPr>
              <a:t>ɐ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319" y="4953000"/>
            <a:ext cx="2709556" cy="1712343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11099342" y="152400"/>
            <a:ext cx="823990" cy="6677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7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200025"/>
            <a:ext cx="12277726" cy="645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11186319" y="98456"/>
            <a:ext cx="823990" cy="6677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" t="-904" r="-478" b="64482"/>
          <a:stretch/>
        </p:blipFill>
        <p:spPr>
          <a:xfrm>
            <a:off x="-55833" y="-306404"/>
            <a:ext cx="12333783" cy="63535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23</a:t>
            </a:r>
            <a:endParaRPr lang="en-US" sz="5300" b="1">
              <a:solidFill>
                <a:srgbClr val="1BBF23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4823" y="2030615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-65406" y="5410200"/>
            <a:ext cx="12246294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6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Trung </a:t>
            </a:r>
            <a:r>
              <a:rPr lang="en-US" sz="60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r>
              <a:rPr lang="en-US" sz="6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u, bé được ch</a:t>
            </a:r>
            <a:r>
              <a:rPr lang="en-US" sz="60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ia</a:t>
            </a:r>
            <a:r>
              <a:rPr lang="en-US" sz="6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quà.</a:t>
            </a:r>
            <a:endParaRPr lang="en-US" sz="60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78549" y="-53288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Th  th    ia</a:t>
            </a:r>
            <a:endParaRPr lang="en-US" sz="88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67754" y="114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31577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28390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32884" y="3682085"/>
            <a:ext cx="4295089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016295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215251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ia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017569" y="3682085"/>
            <a:ext cx="4295803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ia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9559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thẻ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04851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thọ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16112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3395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đĩa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4898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mía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949506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thìa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84293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endParaRPr lang="en-US" sz="8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197071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endParaRPr lang="en-US" sz="8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133096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endParaRPr lang="en-US" sz="8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3" name="Title 1"/>
          <p:cNvSpPr txBox="1">
            <a:spLocks/>
          </p:cNvSpPr>
          <p:nvPr/>
        </p:nvSpPr>
        <p:spPr>
          <a:xfrm>
            <a:off x="8214519" y="1143000"/>
            <a:ext cx="205740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ia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21"/>
          <a:stretch/>
        </p:blipFill>
        <p:spPr bwMode="auto">
          <a:xfrm>
            <a:off x="6468462" y="5596208"/>
            <a:ext cx="2007315" cy="142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21"/>
          <a:stretch/>
        </p:blipFill>
        <p:spPr bwMode="auto">
          <a:xfrm>
            <a:off x="8516429" y="5601689"/>
            <a:ext cx="2007315" cy="142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21"/>
          <a:stretch/>
        </p:blipFill>
        <p:spPr bwMode="auto">
          <a:xfrm>
            <a:off x="10396159" y="5601689"/>
            <a:ext cx="2007315" cy="142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794919" y="5135837"/>
            <a:ext cx="433349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thủ đô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017117" y="5135698"/>
            <a:ext cx="161173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4" descr="Hà Nội trên đà đổi mới: Thủ đô khởi nghiệp, thành phố vì hòa bì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" y="595924"/>
            <a:ext cx="5573333" cy="35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ăm 2019, Thủ đô Hà Nội đón chờ những thời cơ, vận hội mới - Hànộimớ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219" y="608188"/>
            <a:ext cx="628650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169</Words>
  <Application>Microsoft Office PowerPoint</Application>
  <PresentationFormat>Custom</PresentationFormat>
  <Paragraphs>88</Paragraphs>
  <Slides>27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MTC</cp:lastModifiedBy>
  <cp:revision>141</cp:revision>
  <dcterms:created xsi:type="dcterms:W3CDTF">2021-05-08T14:00:55Z</dcterms:created>
  <dcterms:modified xsi:type="dcterms:W3CDTF">2021-10-17T13:57:32Z</dcterms:modified>
</cp:coreProperties>
</file>