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26" r:id="rId1"/>
  </p:sldMasterIdLst>
  <p:notesMasterIdLst>
    <p:notesMasterId r:id="rId18"/>
  </p:notesMasterIdLst>
  <p:sldIdLst>
    <p:sldId id="390" r:id="rId2"/>
    <p:sldId id="414" r:id="rId3"/>
    <p:sldId id="406" r:id="rId4"/>
    <p:sldId id="407" r:id="rId5"/>
    <p:sldId id="408" r:id="rId6"/>
    <p:sldId id="391" r:id="rId7"/>
    <p:sldId id="409" r:id="rId8"/>
    <p:sldId id="394" r:id="rId9"/>
    <p:sldId id="395" r:id="rId10"/>
    <p:sldId id="400" r:id="rId11"/>
    <p:sldId id="405" r:id="rId12"/>
    <p:sldId id="413" r:id="rId13"/>
    <p:sldId id="410" r:id="rId14"/>
    <p:sldId id="412" r:id="rId15"/>
    <p:sldId id="404" r:id="rId16"/>
    <p:sldId id="378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5D03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386" autoAdjust="0"/>
    <p:restoredTop sz="94660"/>
  </p:normalViewPr>
  <p:slideViewPr>
    <p:cSldViewPr snapToGrid="0">
      <p:cViewPr>
        <p:scale>
          <a:sx n="40" d="100"/>
          <a:sy n="40" d="100"/>
        </p:scale>
        <p:origin x="-3066" y="-17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4146CD-EF81-401F-9485-6183B737F4D6}" type="datetimeFigureOut">
              <a:rPr lang="vi-VN" smtClean="0"/>
              <a:pPr/>
              <a:t>22/08/2020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9D184D-B8C1-4C75-9492-931EEFACAA3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6773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="" xmlns:a16="http://schemas.microsoft.com/office/drawing/2014/main" id="{98EBFA88-1FC4-45C9-8AD0-1FEC8FCAE8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B8624DC-A8CD-4424-8635-5ABCB5DF2BF2}" type="slidenum">
              <a:rPr lang="en-US" altLang="vi-VN" smtClean="0"/>
              <a:pPr/>
              <a:t>16</a:t>
            </a:fld>
            <a:endParaRPr lang="en-US" altLang="vi-VN"/>
          </a:p>
        </p:txBody>
      </p:sp>
      <p:sp>
        <p:nvSpPr>
          <p:cNvPr id="38915" name="Rectangle 2">
            <a:extLst>
              <a:ext uri="{FF2B5EF4-FFF2-40B4-BE49-F238E27FC236}">
                <a16:creationId xmlns="" xmlns:a16="http://schemas.microsoft.com/office/drawing/2014/main" id="{53C55C39-B4F8-4E07-AC54-1BD904E41D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="" xmlns:a16="http://schemas.microsoft.com/office/drawing/2014/main" id="{E7D46D0E-050F-4470-80C3-5BB38EAF00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879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pPr/>
              <a:t>8/22/2020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8525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8/22/2020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48272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8/22/2020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12222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8/22/2020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7767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8/22/2020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05585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8/22/2020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06497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8/22/2020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38898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8/22/2020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57320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8/22/2020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53255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8/22/2020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66158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pPr/>
              <a:t>8/22/2020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0031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pPr/>
              <a:t>8/22/2020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994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esktop\Bai%20day%20on%20line%201\TUAN%2021%20PHONG%20D&#7882;CH\Tap%20vi&#234;t%20on%20t&#226;p\b&#224;i%2089%20I&#202;P%20-%20LI&#7870;P%20-%20&#431;&#7898;P%20-%20M&#431;&#7898;P\GHi%20&#226;m%20tap%20viet\VIET%20VO.m4a" TargetMode="External"/><Relationship Id="rId6" Type="http://schemas.openxmlformats.org/officeDocument/2006/relationships/image" Target="../media/image13.jpeg"/><Relationship Id="rId5" Type="http://schemas.openxmlformats.org/officeDocument/2006/relationships/image" Target="../media/image12.wmf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61D90F77-5E6B-470C-85C6-AAF3BE020A04}"/>
              </a:ext>
            </a:extLst>
          </p:cNvPr>
          <p:cNvSpPr txBox="1"/>
          <p:nvPr/>
        </p:nvSpPr>
        <p:spPr>
          <a:xfrm>
            <a:off x="2107809" y="323557"/>
            <a:ext cx="7976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chemeClr val="bg1"/>
                </a:solidFill>
              </a:rPr>
              <a:t>PHÒNG GIÁO DỤC &amp; ĐÀO TẠO LONG BIÊN 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C11F8414-431B-4993-9DBD-467D26AA11B8}"/>
              </a:ext>
            </a:extLst>
          </p:cNvPr>
          <p:cNvSpPr txBox="1"/>
          <p:nvPr/>
        </p:nvSpPr>
        <p:spPr>
          <a:xfrm>
            <a:off x="2260209" y="2529840"/>
            <a:ext cx="7976382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chemeClr val="bg1"/>
                </a:solidFill>
              </a:rPr>
              <a:t>TIẾNG VIỆT   </a:t>
            </a:r>
            <a:r>
              <a:rPr lang="vi-VN" sz="4000" b="1" dirty="0" smtClean="0">
                <a:solidFill>
                  <a:schemeClr val="bg1"/>
                </a:solidFill>
              </a:rPr>
              <a:t>LỚP 1</a:t>
            </a:r>
            <a:endParaRPr lang="en-US" sz="4000" b="1" dirty="0" smtClean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 24: </a:t>
            </a:r>
            <a:r>
              <a:rPr lang="en-US" sz="6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ua</a:t>
            </a:r>
            <a:r>
              <a:rPr lang="en-US" sz="6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6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ưa</a:t>
            </a:r>
            <a:endParaRPr lang="en-US" sz="6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endParaRPr lang="vi-VN" sz="4000" b="1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vi-VN" sz="4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09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="" xmlns:a16="http://schemas.microsoft.com/office/drawing/2014/main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279400"/>
            <a:ext cx="12184062" cy="650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AutoShape 10">
            <a:extLst>
              <a:ext uri="{FF2B5EF4-FFF2-40B4-BE49-F238E27FC236}">
                <a16:creationId xmlns="" xmlns:a16="http://schemas.microsoft.com/office/drawing/2014/main" id="{45B27D8A-34FE-448F-A4AD-7A2AE8BE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036763"/>
            <a:ext cx="6416675" cy="2306637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3600">
              <a:solidFill>
                <a:schemeClr val="folHlink"/>
              </a:solidFill>
            </a:endParaRPr>
          </a:p>
        </p:txBody>
      </p:sp>
      <p:sp>
        <p:nvSpPr>
          <p:cNvPr id="32772" name="Text Box 11">
            <a:extLst>
              <a:ext uri="{FF2B5EF4-FFF2-40B4-BE49-F238E27FC236}">
                <a16:creationId xmlns=""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2438400"/>
            <a:ext cx="5867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7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vi-VN" altLang="en-US" sz="7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altLang="en-US" sz="72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0">
            <a:extLst>
              <a:ext uri="{FF2B5EF4-FFF2-40B4-BE49-F238E27FC236}">
                <a16:creationId xmlns="" xmlns:a16="http://schemas.microsoft.com/office/drawing/2014/main" id="{45B27D8A-34FE-448F-A4AD-7A2AE8BE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1300" y="0"/>
            <a:ext cx="6416675" cy="2306637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3600">
              <a:solidFill>
                <a:schemeClr val="folHlink"/>
              </a:solidFill>
            </a:endParaRPr>
          </a:p>
        </p:txBody>
      </p:sp>
      <p:sp>
        <p:nvSpPr>
          <p:cNvPr id="4" name="Text Box 11">
            <a:extLst>
              <a:ext uri="{FF2B5EF4-FFF2-40B4-BE49-F238E27FC236}">
                <a16:creationId xmlns=""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7550" y="552450"/>
            <a:ext cx="5867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7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vi-VN" altLang="en-US" sz="7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altLang="en-US" sz="72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6400" y="2628900"/>
            <a:ext cx="87439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 smtClean="0">
                <a:latin typeface="Times New Roman" pitchFamily="18" charset="0"/>
                <a:cs typeface="Times New Roman" pitchFamily="18" charset="0"/>
              </a:rPr>
              <a:t>ua</a:t>
            </a:r>
            <a:r>
              <a:rPr lang="en-US" sz="6600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6600" dirty="0" err="1" smtClean="0">
                <a:latin typeface="Times New Roman" pitchFamily="18" charset="0"/>
                <a:cs typeface="Times New Roman" pitchFamily="18" charset="0"/>
              </a:rPr>
              <a:t>ưa</a:t>
            </a:r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47800" y="4057650"/>
            <a:ext cx="87439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 smtClean="0">
                <a:latin typeface="Times New Roman" pitchFamily="18" charset="0"/>
                <a:cs typeface="Times New Roman" pitchFamily="18" charset="0"/>
              </a:rPr>
              <a:t>chua</a:t>
            </a:r>
            <a:r>
              <a:rPr lang="en-US" sz="6600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6600" dirty="0" err="1" smtClean="0">
                <a:latin typeface="Times New Roman" pitchFamily="18" charset="0"/>
                <a:cs typeface="Times New Roman" pitchFamily="18" charset="0"/>
              </a:rPr>
              <a:t>dưa</a:t>
            </a:r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44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WordArt 7" descr="Picture1"/>
          <p:cNvSpPr>
            <a:spLocks noChangeArrowheads="1" noChangeShapeType="1" noTextEdit="1"/>
          </p:cNvSpPr>
          <p:nvPr/>
        </p:nvSpPr>
        <p:spPr bwMode="auto">
          <a:xfrm>
            <a:off x="2391834" y="457201"/>
            <a:ext cx="7666567" cy="14398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Arial" pitchFamily="34" charset="0"/>
              </a:rPr>
              <a:t>LuyÖn</a:t>
            </a:r>
            <a:r>
              <a:rPr lang="en-US" sz="3600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Arial" pitchFamily="34" charset="0"/>
              </a:rPr>
              <a:t> </a:t>
            </a:r>
            <a:r>
              <a:rPr lang="en-US" sz="3600" kern="10" dirty="0" err="1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Arial" pitchFamily="34" charset="0"/>
              </a:rPr>
              <a:t>viÕt</a:t>
            </a:r>
            <a:r>
              <a:rPr lang="en-US" sz="3600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Arial" pitchFamily="34" charset="0"/>
              </a:rPr>
              <a:t> </a:t>
            </a:r>
            <a:r>
              <a:rPr lang="en-US" sz="3600" kern="10" dirty="0" err="1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Arial" pitchFamily="34" charset="0"/>
              </a:rPr>
              <a:t>vë</a:t>
            </a:r>
            <a:endParaRPr lang="en-US" sz="3600" kern="10" dirty="0">
              <a:ln w="19050">
                <a:solidFill>
                  <a:srgbClr val="0000FF"/>
                </a:solidFill>
                <a:round/>
                <a:headEnd/>
                <a:tailEnd/>
              </a:ln>
              <a:blipFill dpi="0" rotWithShape="1">
                <a:blip r:embed="rId4"/>
                <a:srcRect/>
                <a:stretch>
                  <a:fillRect/>
                </a:stretch>
              </a:blipFill>
              <a:effectLst>
                <a:outerShdw dist="35921" dir="2700000" algn="ctr" rotWithShape="0">
                  <a:srgbClr val="990000"/>
                </a:outerShdw>
              </a:effectLst>
              <a:latin typeface=".VnArial" pitchFamily="34" charset="0"/>
            </a:endParaRPr>
          </a:p>
        </p:txBody>
      </p:sp>
      <p:pic>
        <p:nvPicPr>
          <p:cNvPr id="14339" name="Picture 24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5" y="-265"/>
            <a:ext cx="2732088" cy="2732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25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8538"/>
            <a:ext cx="3642784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26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549218" y="1"/>
            <a:ext cx="3642783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27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9459649" y="4125649"/>
            <a:ext cx="2732087" cy="2732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tu the ngo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1"/>
          <a:stretch>
            <a:fillRect/>
          </a:stretch>
        </p:blipFill>
        <p:spPr bwMode="auto">
          <a:xfrm>
            <a:off x="3507317" y="2170114"/>
            <a:ext cx="5636683" cy="428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IET VO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3124200"/>
            <a:ext cx="812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2507212"/>
      </p:ext>
    </p:extLst>
  </p:cSld>
  <p:clrMapOvr>
    <a:masterClrMapping/>
  </p:clrMapOvr>
  <p:transition spd="slow" advClick="0" advTm="22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r="1411" b="1877"/>
          <a:stretch>
            <a:fillRect/>
          </a:stretch>
        </p:blipFill>
        <p:spPr bwMode="auto">
          <a:xfrm>
            <a:off x="2668971" y="171450"/>
            <a:ext cx="6932229" cy="6477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553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42950" y="5353050"/>
            <a:ext cx="1074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Mẹ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đi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chợ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mua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cá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mua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cua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Mẹ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mua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cả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sữa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chua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dưa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lê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Đường nối Thẳng 8">
            <a:extLst>
              <a:ext uri="{FF2B5EF4-FFF2-40B4-BE49-F238E27FC236}">
                <a16:creationId xmlns="" xmlns:a16="http://schemas.microsoft.com/office/drawing/2014/main" id="{941B548F-9E9D-424F-AFD7-976BAB460E9C}"/>
              </a:ext>
            </a:extLst>
          </p:cNvPr>
          <p:cNvCxnSpPr>
            <a:cxnSpLocks/>
          </p:cNvCxnSpPr>
          <p:nvPr/>
        </p:nvCxnSpPr>
        <p:spPr>
          <a:xfrm flipV="1">
            <a:off x="6598806" y="5921805"/>
            <a:ext cx="678294" cy="123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Đường nối Thẳng 8">
            <a:extLst>
              <a:ext uri="{FF2B5EF4-FFF2-40B4-BE49-F238E27FC236}">
                <a16:creationId xmlns="" xmlns:a16="http://schemas.microsoft.com/office/drawing/2014/main" id="{941B548F-9E9D-424F-AFD7-976BAB460E9C}"/>
              </a:ext>
            </a:extLst>
          </p:cNvPr>
          <p:cNvCxnSpPr>
            <a:cxnSpLocks/>
          </p:cNvCxnSpPr>
          <p:nvPr/>
        </p:nvCxnSpPr>
        <p:spPr>
          <a:xfrm flipV="1">
            <a:off x="3931806" y="5921805"/>
            <a:ext cx="678294" cy="123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Đường nối Thẳng 8">
            <a:extLst>
              <a:ext uri="{FF2B5EF4-FFF2-40B4-BE49-F238E27FC236}">
                <a16:creationId xmlns="" xmlns:a16="http://schemas.microsoft.com/office/drawing/2014/main" id="{941B548F-9E9D-424F-AFD7-976BAB460E9C}"/>
              </a:ext>
            </a:extLst>
          </p:cNvPr>
          <p:cNvCxnSpPr>
            <a:cxnSpLocks/>
          </p:cNvCxnSpPr>
          <p:nvPr/>
        </p:nvCxnSpPr>
        <p:spPr>
          <a:xfrm flipV="1">
            <a:off x="9928803" y="5902755"/>
            <a:ext cx="678294" cy="123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4019" b="61981"/>
          <a:stretch>
            <a:fillRect/>
          </a:stretch>
        </p:blipFill>
        <p:spPr bwMode="auto">
          <a:xfrm>
            <a:off x="1564105" y="288758"/>
            <a:ext cx="9240253" cy="5057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5426F2D-D81D-4EC5-87F9-74036207D26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3050" y="521251"/>
            <a:ext cx="1809750" cy="647451"/>
          </a:xfrm>
          <a:prstGeom prst="rect">
            <a:avLst/>
          </a:prstGeom>
        </p:spPr>
      </p:pic>
      <p:cxnSp>
        <p:nvCxnSpPr>
          <p:cNvPr id="9" name="Đường nối Thẳng 8">
            <a:extLst>
              <a:ext uri="{FF2B5EF4-FFF2-40B4-BE49-F238E27FC236}">
                <a16:creationId xmlns="" xmlns:a16="http://schemas.microsoft.com/office/drawing/2014/main" id="{941B548F-9E9D-424F-AFD7-976BAB460E9C}"/>
              </a:ext>
            </a:extLst>
          </p:cNvPr>
          <p:cNvCxnSpPr>
            <a:cxnSpLocks/>
          </p:cNvCxnSpPr>
          <p:nvPr/>
        </p:nvCxnSpPr>
        <p:spPr>
          <a:xfrm flipV="1">
            <a:off x="1222953" y="6455205"/>
            <a:ext cx="678294" cy="123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Đường nối Thẳng 8">
            <a:extLst>
              <a:ext uri="{FF2B5EF4-FFF2-40B4-BE49-F238E27FC236}">
                <a16:creationId xmlns="" xmlns:a16="http://schemas.microsoft.com/office/drawing/2014/main" id="{941B548F-9E9D-424F-AFD7-976BAB460E9C}"/>
              </a:ext>
            </a:extLst>
          </p:cNvPr>
          <p:cNvCxnSpPr>
            <a:cxnSpLocks/>
          </p:cNvCxnSpPr>
          <p:nvPr/>
        </p:nvCxnSpPr>
        <p:spPr>
          <a:xfrm flipV="1">
            <a:off x="2308803" y="6455205"/>
            <a:ext cx="678294" cy="123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020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1183" y="120315"/>
            <a:ext cx="9998243" cy="6665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256F8F7-95BA-432B-874F-D81842FC22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158" y="96254"/>
            <a:ext cx="2639075" cy="100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84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="" xmlns:a16="http://schemas.microsoft.com/office/drawing/2014/main" id="{EF6EDE1F-9DE4-4193-9161-CAA38AAAB3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vi-VN"/>
              <a:t> 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="" xmlns:a16="http://schemas.microsoft.com/office/drawing/2014/main" id="{F63127CC-1BE4-44BB-BC5B-784329AA44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altLang="vi-VN"/>
          </a:p>
        </p:txBody>
      </p:sp>
      <p:pic>
        <p:nvPicPr>
          <p:cNvPr id="37892" name="Picture 1">
            <a:extLst>
              <a:ext uri="{FF2B5EF4-FFF2-40B4-BE49-F238E27FC236}">
                <a16:creationId xmlns="" xmlns:a16="http://schemas.microsoft.com/office/drawing/2014/main" id="{E78FA6C9-2542-4602-B78C-A6ACA2B626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WordArt 6">
            <a:extLst>
              <a:ext uri="{FF2B5EF4-FFF2-40B4-BE49-F238E27FC236}">
                <a16:creationId xmlns="" xmlns:a16="http://schemas.microsoft.com/office/drawing/2014/main" id="{C90E0876-D01D-4673-ABEF-F7A5065069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19200" y="2438400"/>
            <a:ext cx="9753600" cy="13716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65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chăm ngoan học giỏi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Xuân Nghi – Nắng Sớm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102" y="6405035"/>
            <a:ext cx="649817" cy="48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3556002" y="838201"/>
            <a:ext cx="5725279" cy="1246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4" tIns="60957" rIns="121914" bIns="60957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73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KHỞI ĐỘNG</a:t>
            </a:r>
          </a:p>
        </p:txBody>
      </p:sp>
      <p:pic>
        <p:nvPicPr>
          <p:cNvPr id="2" name="Chau-Ve-Ong-Mat-Troi-Hop-C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7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3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4071" y="154781"/>
            <a:ext cx="11785896" cy="6550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4267200" y="2647950"/>
            <a:ext cx="6705600" cy="1390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ÔN BÀI CŨ</a:t>
            </a:r>
            <a:endParaRPr lang="en-US" sz="54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30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E13E092D-314A-42D5-B434-49538CECF1F1}"/>
              </a:ext>
            </a:extLst>
          </p:cNvPr>
          <p:cNvSpPr txBox="1">
            <a:spLocks/>
          </p:cNvSpPr>
          <p:nvPr/>
        </p:nvSpPr>
        <p:spPr>
          <a:xfrm>
            <a:off x="788997" y="430830"/>
            <a:ext cx="10670820" cy="30743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ia</a:t>
            </a:r>
            <a:endParaRPr lang="en-US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thọ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</a:t>
            </a:r>
            <a:r>
              <a:rPr lang="en-US" sz="5000" b="1" dirty="0" err="1" smtClean="0">
                <a:solidFill>
                  <a:srgbClr val="002060"/>
                </a:solidFill>
                <a:latin typeface=".VnAvant" pitchFamily="34" charset="0"/>
                <a:cs typeface="Times New Roman" panose="02020603050405020304" pitchFamily="18" charset="0"/>
              </a:rPr>
              <a:t>a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</a:t>
            </a:r>
            <a:r>
              <a:rPr lang="en-US" sz="5000" b="1" dirty="0" err="1" smtClean="0">
                <a:solidFill>
                  <a:srgbClr val="002060"/>
                </a:solidFill>
                <a:latin typeface=".VnAvant" pitchFamily="34" charset="0"/>
                <a:cs typeface="Times New Roman" panose="02020603050405020304" pitchFamily="18" charset="0"/>
              </a:rPr>
              <a:t>a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5000" b="1" dirty="0" err="1" smtClean="0">
                <a:solidFill>
                  <a:srgbClr val="002060"/>
                </a:solidFill>
                <a:latin typeface=".VnAvant" pitchFamily="34" charset="0"/>
                <a:cs typeface="Times New Roman" panose="02020603050405020304" pitchFamily="18" charset="0"/>
              </a:rPr>
              <a:t>a</a:t>
            </a:r>
            <a:endParaRPr lang="en-US" sz="5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500" y="3752850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US" sz="4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Bé</a:t>
            </a:r>
            <a:r>
              <a:rPr lang="en-US" sz="4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chia </a:t>
            </a:r>
            <a:r>
              <a:rPr lang="en-US" sz="4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thìa</a:t>
            </a:r>
            <a:r>
              <a:rPr lang="en-US" sz="4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chia </a:t>
            </a:r>
            <a:r>
              <a:rPr lang="en-US" sz="4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dĩa</a:t>
            </a:r>
            <a:r>
              <a:rPr lang="en-US" sz="4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4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4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4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4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Thìa</a:t>
            </a:r>
            <a:r>
              <a:rPr lang="en-US" sz="4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dĩa</a:t>
            </a:r>
            <a:r>
              <a:rPr lang="en-US" sz="4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to </a:t>
            </a:r>
            <a:r>
              <a:rPr lang="en-US" sz="4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4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bố</a:t>
            </a:r>
            <a:r>
              <a:rPr lang="en-US" sz="4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mẹ</a:t>
            </a:r>
            <a:r>
              <a:rPr lang="en-US" sz="4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4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Thìa</a:t>
            </a:r>
            <a:r>
              <a:rPr lang="en-US" sz="4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dĩa</a:t>
            </a:r>
            <a:r>
              <a:rPr lang="en-US" sz="4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4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4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bé</a:t>
            </a:r>
            <a:r>
              <a:rPr lang="en-US" sz="4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4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77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8457" y="4911043"/>
            <a:ext cx="10772775" cy="1658198"/>
          </a:xfrm>
        </p:spPr>
        <p:txBody>
          <a:bodyPr/>
          <a:lstStyle/>
          <a:p>
            <a:pPr algn="ctr"/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Mẹ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</a:t>
            </a:r>
            <a:r>
              <a:rPr lang="en-US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ưa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Hà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lớp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úa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t="23589" b="12219"/>
          <a:stretch>
            <a:fillRect/>
          </a:stretch>
        </p:blipFill>
        <p:spPr bwMode="auto">
          <a:xfrm>
            <a:off x="168441" y="0"/>
            <a:ext cx="11914594" cy="4957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29941" y="491104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-12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Mẹ</a:t>
            </a:r>
            <a:r>
              <a:rPr kumimoji="0" lang="en-US" sz="5400" b="0" i="0" u="none" strike="noStrike" kern="1200" cap="none" spc="-12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sz="5400" b="0" i="0" u="none" strike="noStrike" kern="1200" cap="none" spc="-12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đưa</a:t>
            </a:r>
            <a:r>
              <a:rPr kumimoji="0" lang="en-US" sz="5400" b="0" i="0" u="none" strike="noStrike" kern="1200" cap="none" spc="-12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sz="5400" b="0" i="0" u="none" strike="noStrike" kern="1200" cap="none" spc="-12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Hà</a:t>
            </a:r>
            <a:r>
              <a:rPr kumimoji="0" lang="en-US" sz="5400" b="0" i="0" u="none" strike="noStrike" kern="1200" cap="none" spc="-12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sz="5400" b="0" i="0" u="none" strike="noStrike" kern="1200" cap="none" spc="-12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đến</a:t>
            </a:r>
            <a:r>
              <a:rPr kumimoji="0" lang="en-US" sz="5400" b="0" i="0" u="none" strike="noStrike" kern="1200" cap="none" spc="-12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sz="5400" b="0" i="0" u="none" strike="noStrike" kern="1200" cap="none" spc="-12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lớp</a:t>
            </a:r>
            <a:r>
              <a:rPr kumimoji="0" lang="en-US" sz="5400" b="0" i="0" u="none" strike="noStrike" kern="1200" cap="none" spc="-12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sz="5400" b="0" i="0" u="none" strike="noStrike" kern="1200" cap="none" spc="-12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học</a:t>
            </a:r>
            <a:r>
              <a:rPr kumimoji="0" lang="en-US" sz="5400" b="0" i="0" u="none" strike="noStrike" kern="1200" cap="none" spc="-12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sz="5400" b="0" i="0" u="none" strike="noStrike" kern="1200" cap="none" spc="-12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múa</a:t>
            </a:r>
            <a:r>
              <a:rPr kumimoji="0" lang="en-US" sz="5400" b="0" i="0" u="none" strike="noStrike" kern="1200" cap="none" spc="-12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. </a:t>
            </a:r>
            <a:endParaRPr kumimoji="0" lang="en-US" sz="5400" b="0" i="0" u="none" strike="noStrike" kern="1200" cap="none" spc="-12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81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0348" y="-64770"/>
            <a:ext cx="7787143" cy="1377950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ua</a:t>
            </a:r>
            <a:r>
              <a:rPr lang="en-US" sz="6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ưa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Table 2"/>
          <p:cNvGraphicFramePr/>
          <p:nvPr>
            <p:extLst>
              <p:ext uri="{D42A27DB-BD31-4B8C-83A1-F6EECF244321}">
                <p14:modId xmlns:p14="http://schemas.microsoft.com/office/powerpoint/2010/main" val="2231330753"/>
              </p:ext>
            </p:extLst>
          </p:nvPr>
        </p:nvGraphicFramePr>
        <p:xfrm>
          <a:off x="1364808" y="1108197"/>
          <a:ext cx="3962400" cy="21916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839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2400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095831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95831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/>
        </p:nvSpPr>
        <p:spPr>
          <a:xfrm>
            <a:off x="1854835" y="1059400"/>
            <a:ext cx="1265555" cy="13779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m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itle 1"/>
          <p:cNvSpPr>
            <a:spLocks noGrp="1"/>
          </p:cNvSpPr>
          <p:nvPr/>
        </p:nvSpPr>
        <p:spPr>
          <a:xfrm>
            <a:off x="3265171" y="1081625"/>
            <a:ext cx="2133918" cy="13779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ua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itle 1"/>
          <p:cNvSpPr>
            <a:spLocks noGrp="1"/>
          </p:cNvSpPr>
          <p:nvPr/>
        </p:nvSpPr>
        <p:spPr>
          <a:xfrm>
            <a:off x="2015490" y="2051905"/>
            <a:ext cx="2286000" cy="13779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úa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E13E092D-314A-42D5-B434-49538CECF1F1}"/>
              </a:ext>
            </a:extLst>
          </p:cNvPr>
          <p:cNvSpPr txBox="1">
            <a:spLocks/>
          </p:cNvSpPr>
          <p:nvPr/>
        </p:nvSpPr>
        <p:spPr>
          <a:xfrm>
            <a:off x="721895" y="3326431"/>
            <a:ext cx="10966522" cy="1377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cua</a:t>
            </a:r>
            <a:r>
              <a:rPr lang="en-US" sz="5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5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đũa</a:t>
            </a:r>
            <a:r>
              <a:rPr lang="en-US" sz="5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5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rùa</a:t>
            </a:r>
            <a:r>
              <a:rPr lang="en-US" sz="5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5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5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5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dứa</a:t>
            </a:r>
            <a:r>
              <a:rPr lang="en-US" sz="5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5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nhựa</a:t>
            </a:r>
            <a:endParaRPr lang="en-US" sz="5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Đường nối Thẳng 4">
            <a:extLst>
              <a:ext uri="{FF2B5EF4-FFF2-40B4-BE49-F238E27FC236}">
                <a16:creationId xmlns="" xmlns:a16="http://schemas.microsoft.com/office/drawing/2014/main" id="{22EED34E-C943-4461-96BF-DF9C307F7C59}"/>
              </a:ext>
            </a:extLst>
          </p:cNvPr>
          <p:cNvCxnSpPr/>
          <p:nvPr/>
        </p:nvCxnSpPr>
        <p:spPr>
          <a:xfrm>
            <a:off x="1058518" y="4305300"/>
            <a:ext cx="617882" cy="190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Đường nối Thẳng 10">
            <a:extLst>
              <a:ext uri="{FF2B5EF4-FFF2-40B4-BE49-F238E27FC236}">
                <a16:creationId xmlns="" xmlns:a16="http://schemas.microsoft.com/office/drawing/2014/main" id="{5722053E-96FF-4F56-83EA-E85B02E928A2}"/>
              </a:ext>
            </a:extLst>
          </p:cNvPr>
          <p:cNvCxnSpPr/>
          <p:nvPr/>
        </p:nvCxnSpPr>
        <p:spPr>
          <a:xfrm flipV="1">
            <a:off x="2630059" y="4324350"/>
            <a:ext cx="635112" cy="190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="" xmlns:a16="http://schemas.microsoft.com/office/drawing/2014/main" id="{430B7158-A79A-4093-B284-30EC39DCCA78}"/>
              </a:ext>
            </a:extLst>
          </p:cNvPr>
          <p:cNvCxnSpPr/>
          <p:nvPr/>
        </p:nvCxnSpPr>
        <p:spPr>
          <a:xfrm flipV="1">
            <a:off x="4415790" y="4324350"/>
            <a:ext cx="689610" cy="190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Table 17"/>
          <p:cNvGraphicFramePr/>
          <p:nvPr>
            <p:extLst>
              <p:ext uri="{D42A27DB-BD31-4B8C-83A1-F6EECF244321}">
                <p14:modId xmlns:p14="http://schemas.microsoft.com/office/powerpoint/2010/main" val="3497826739"/>
              </p:ext>
            </p:extLst>
          </p:nvPr>
        </p:nvGraphicFramePr>
        <p:xfrm>
          <a:off x="6298758" y="1146297"/>
          <a:ext cx="3962400" cy="21916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839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2400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095831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95831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1" name="Title 1"/>
          <p:cNvSpPr>
            <a:spLocks noGrp="1"/>
          </p:cNvSpPr>
          <p:nvPr/>
        </p:nvSpPr>
        <p:spPr>
          <a:xfrm>
            <a:off x="6788785" y="1097500"/>
            <a:ext cx="1265555" cy="13779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đ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itle 1"/>
          <p:cNvSpPr>
            <a:spLocks noGrp="1"/>
          </p:cNvSpPr>
          <p:nvPr/>
        </p:nvSpPr>
        <p:spPr>
          <a:xfrm>
            <a:off x="8199121" y="1119725"/>
            <a:ext cx="2133918" cy="13779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ưa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itle 1"/>
          <p:cNvSpPr>
            <a:spLocks noGrp="1"/>
          </p:cNvSpPr>
          <p:nvPr/>
        </p:nvSpPr>
        <p:spPr>
          <a:xfrm>
            <a:off x="6797040" y="2090005"/>
            <a:ext cx="2590800" cy="13779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ưa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1" name="Đường nối Thẳng 11">
            <a:extLst>
              <a:ext uri="{FF2B5EF4-FFF2-40B4-BE49-F238E27FC236}">
                <a16:creationId xmlns="" xmlns:a16="http://schemas.microsoft.com/office/drawing/2014/main" id="{430B7158-A79A-4093-B284-30EC39DCCA78}"/>
              </a:ext>
            </a:extLst>
          </p:cNvPr>
          <p:cNvCxnSpPr/>
          <p:nvPr/>
        </p:nvCxnSpPr>
        <p:spPr>
          <a:xfrm flipV="1">
            <a:off x="8092440" y="4343400"/>
            <a:ext cx="689610" cy="190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Đường nối Thẳng 11">
            <a:extLst>
              <a:ext uri="{FF2B5EF4-FFF2-40B4-BE49-F238E27FC236}">
                <a16:creationId xmlns="" xmlns:a16="http://schemas.microsoft.com/office/drawing/2014/main" id="{430B7158-A79A-4093-B284-30EC39DCCA78}"/>
              </a:ext>
            </a:extLst>
          </p:cNvPr>
          <p:cNvCxnSpPr/>
          <p:nvPr/>
        </p:nvCxnSpPr>
        <p:spPr>
          <a:xfrm flipV="1">
            <a:off x="9833929" y="4324350"/>
            <a:ext cx="689610" cy="190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Đường nối Thẳng 11">
            <a:extLst>
              <a:ext uri="{FF2B5EF4-FFF2-40B4-BE49-F238E27FC236}">
                <a16:creationId xmlns="" xmlns:a16="http://schemas.microsoft.com/office/drawing/2014/main" id="{430B7158-A79A-4093-B284-30EC39DCCA78}"/>
              </a:ext>
            </a:extLst>
          </p:cNvPr>
          <p:cNvCxnSpPr/>
          <p:nvPr/>
        </p:nvCxnSpPr>
        <p:spPr>
          <a:xfrm flipV="1">
            <a:off x="6166485" y="4324350"/>
            <a:ext cx="689610" cy="190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284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9" grpId="0"/>
      <p:bldP spid="20" grpId="0"/>
      <p:bldP spid="8" grpId="0"/>
      <p:bldP spid="21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533900"/>
            <a:ext cx="1203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chua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múa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ô   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dưa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sổ</a:t>
            </a:r>
            <a:endParaRPr lang="en-US" sz="6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Đường nối Thẳng 4">
            <a:extLst>
              <a:ext uri="{FF2B5EF4-FFF2-40B4-BE49-F238E27FC236}">
                <a16:creationId xmlns="" xmlns:a16="http://schemas.microsoft.com/office/drawing/2014/main" id="{22EED34E-C943-4461-96BF-DF9C307F7C59}"/>
              </a:ext>
            </a:extLst>
          </p:cNvPr>
          <p:cNvCxnSpPr/>
          <p:nvPr/>
        </p:nvCxnSpPr>
        <p:spPr>
          <a:xfrm>
            <a:off x="2087218" y="5467350"/>
            <a:ext cx="61788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Đường nối Thẳng 4">
            <a:extLst>
              <a:ext uri="{FF2B5EF4-FFF2-40B4-BE49-F238E27FC236}">
                <a16:creationId xmlns="" xmlns:a16="http://schemas.microsoft.com/office/drawing/2014/main" id="{22EED34E-C943-4461-96BF-DF9C307F7C59}"/>
              </a:ext>
            </a:extLst>
          </p:cNvPr>
          <p:cNvCxnSpPr/>
          <p:nvPr/>
        </p:nvCxnSpPr>
        <p:spPr>
          <a:xfrm>
            <a:off x="9973918" y="5441097"/>
            <a:ext cx="61788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Đường nối Thẳng 4">
            <a:extLst>
              <a:ext uri="{FF2B5EF4-FFF2-40B4-BE49-F238E27FC236}">
                <a16:creationId xmlns="" xmlns:a16="http://schemas.microsoft.com/office/drawing/2014/main" id="{22EED34E-C943-4461-96BF-DF9C307F7C59}"/>
              </a:ext>
            </a:extLst>
          </p:cNvPr>
          <p:cNvCxnSpPr/>
          <p:nvPr/>
        </p:nvCxnSpPr>
        <p:spPr>
          <a:xfrm>
            <a:off x="4582768" y="5402997"/>
            <a:ext cx="61788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nối Thẳng 4">
            <a:extLst>
              <a:ext uri="{FF2B5EF4-FFF2-40B4-BE49-F238E27FC236}">
                <a16:creationId xmlns="" xmlns:a16="http://schemas.microsoft.com/office/drawing/2014/main" id="{22EED34E-C943-4461-96BF-DF9C307F7C59}"/>
              </a:ext>
            </a:extLst>
          </p:cNvPr>
          <p:cNvCxnSpPr/>
          <p:nvPr/>
        </p:nvCxnSpPr>
        <p:spPr>
          <a:xfrm>
            <a:off x="7040218" y="5448300"/>
            <a:ext cx="61788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7917" t="38467" b="39309"/>
          <a:stretch>
            <a:fillRect/>
          </a:stretch>
        </p:blipFill>
        <p:spPr bwMode="auto">
          <a:xfrm>
            <a:off x="95250" y="647699"/>
            <a:ext cx="11981426" cy="38100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166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3056" b="30309"/>
          <a:stretch>
            <a:fillRect/>
          </a:stretch>
        </p:blipFill>
        <p:spPr bwMode="auto">
          <a:xfrm>
            <a:off x="400050" y="-76199"/>
            <a:ext cx="11353799" cy="6764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5030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981709" y="2823503"/>
            <a:ext cx="2142857" cy="21428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2050" y="596900"/>
            <a:ext cx="2466975" cy="1847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760000">
            <a:off x="2045970" y="1884680"/>
            <a:ext cx="2466975" cy="19081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920000">
            <a:off x="7244715" y="2556510"/>
            <a:ext cx="4828540" cy="1371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421710" y="579390"/>
            <a:ext cx="398538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Thư</a:t>
            </a:r>
            <a:r>
              <a:rPr lang="en-US" sz="6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giãn</a:t>
            </a:r>
            <a:endParaRPr lang="en-US" sz="6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Ca-Tuan-Deu-Ngoan-Be-Bao-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81600" y="517759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91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etropolitan">
  <a:themeElements>
    <a:clrScheme name="Giấy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Metropolita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395</TotalTime>
  <Words>143</Words>
  <Application>Microsoft Office PowerPoint</Application>
  <PresentationFormat>Custom</PresentationFormat>
  <Paragraphs>32</Paragraphs>
  <Slides>16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Metropolitan</vt:lpstr>
      <vt:lpstr>PowerPoint Presentation</vt:lpstr>
      <vt:lpstr>PowerPoint Presentation</vt:lpstr>
      <vt:lpstr>PowerPoint Presentation</vt:lpstr>
      <vt:lpstr>PowerPoint Presentation</vt:lpstr>
      <vt:lpstr>Mẹ đưa Hà đến lớp học múa. </vt:lpstr>
      <vt:lpstr>  ua                      ưa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       KẾ HOẠCH BÀI DẠY                                  BÀI 1: B  b ( 2 tiết ) I. MỤC TIÊU: 1. Phẩm chất:  - Chăm chỉ: Đi học đều, đúng giờ. 2. Năng lực chung: - Giao tiếp và hợp tác: có thói quen giúp đỡ nhau trong học tập. 3. Năng lực đặt thù: - Năng lực ngôn ngữ:  + Đọc, viết được chữ b, số 2 + Nhận biết được tiếng có chữ b, nói được câu có từ ngữ chứa tiếng có chữ b.</dc:title>
  <dc:creator/>
  <cp:lastModifiedBy>VinVin</cp:lastModifiedBy>
  <cp:revision>56</cp:revision>
  <dcterms:created xsi:type="dcterms:W3CDTF">2020-08-10T13:50:00Z</dcterms:created>
  <dcterms:modified xsi:type="dcterms:W3CDTF">2020-08-22T09:57:30Z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1033-11.2.0.9281</vt:lpwstr>
  </property>
</Properties>
</file>