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323" r:id="rId3"/>
    <p:sldId id="326" r:id="rId4"/>
    <p:sldId id="339" r:id="rId5"/>
    <p:sldId id="333" r:id="rId6"/>
    <p:sldId id="330" r:id="rId7"/>
    <p:sldId id="349" r:id="rId8"/>
    <p:sldId id="257" r:id="rId9"/>
    <p:sldId id="350" r:id="rId10"/>
    <p:sldId id="345" r:id="rId11"/>
    <p:sldId id="289" r:id="rId12"/>
    <p:sldId id="34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3073" autoAdjust="0"/>
  </p:normalViewPr>
  <p:slideViewPr>
    <p:cSldViewPr>
      <p:cViewPr varScale="1">
        <p:scale>
          <a:sx n="70" d="100"/>
          <a:sy n="70" d="100"/>
        </p:scale>
        <p:origin x="1512"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0148A7-D5D6-4954-B9D6-3D80DCB4DA20}" type="datetimeFigureOut">
              <a:rPr lang="en-US" smtClean="0"/>
              <a:pPr/>
              <a:t>12/20/2020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8B9C26-27FD-40E7-937F-3A4553036645}" type="slidenum">
              <a:rPr lang="en-US" smtClean="0"/>
              <a:pPr/>
              <a:t>‹#›</a:t>
            </a:fld>
            <a:endParaRPr lang="en-US"/>
          </a:p>
        </p:txBody>
      </p:sp>
    </p:spTree>
    <p:extLst>
      <p:ext uri="{BB962C8B-B14F-4D97-AF65-F5344CB8AC3E}">
        <p14:creationId xmlns:p14="http://schemas.microsoft.com/office/powerpoint/2010/main" val="38906763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8B9C26-27FD-40E7-937F-3A4553036645}" type="slidenum">
              <a:rPr lang="en-US" smtClean="0"/>
              <a:pPr/>
              <a:t>3</a:t>
            </a:fld>
            <a:endParaRPr lang="en-US"/>
          </a:p>
        </p:txBody>
      </p:sp>
    </p:spTree>
    <p:extLst>
      <p:ext uri="{BB962C8B-B14F-4D97-AF65-F5344CB8AC3E}">
        <p14:creationId xmlns:p14="http://schemas.microsoft.com/office/powerpoint/2010/main" val="1462303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96686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70867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638603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279396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974754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227204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387617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42769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43117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19628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53928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12/20/2020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71790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12/20/2020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08202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10225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6531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06509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D8BD707-D9CF-40AE-B4C6-C98DA3205C09}" type="datetimeFigureOut">
              <a:rPr lang="en-US" smtClean="0"/>
              <a:pPr/>
              <a:t>12/20/2020</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01627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542" y="355593"/>
            <a:ext cx="7924791" cy="1524000"/>
          </a:xfrm>
        </p:spPr>
        <p:txBody>
          <a:bodyPr anchor="ctr"/>
          <a:lstStyle/>
          <a:p>
            <a:pPr algn="ctr"/>
            <a:r>
              <a:rPr lang="en-US" sz="3800" b="1" smtClean="0"/>
              <a:t>HOẠT </a:t>
            </a:r>
            <a:r>
              <a:rPr lang="en-US" sz="3800" b="1" dirty="0"/>
              <a:t>ĐỘNG TRẢI NGHIỆM 1</a:t>
            </a:r>
            <a:endParaRPr lang="en-US" sz="3800" b="1" dirty="0">
              <a:solidFill>
                <a:srgbClr val="00B050"/>
              </a:solidFill>
              <a:effectLst>
                <a:outerShdw blurRad="38100" dist="38100" dir="2700000" algn="tl">
                  <a:srgbClr val="000000">
                    <a:alpha val="43137"/>
                  </a:srgbClr>
                </a:outerShdw>
              </a:effectLst>
              <a:cs typeface="Calibri" panose="020F0502020204030204" pitchFamily="34" charset="0"/>
            </a:endParaRPr>
          </a:p>
        </p:txBody>
      </p:sp>
      <p:sp>
        <p:nvSpPr>
          <p:cNvPr id="7" name="Title 1"/>
          <p:cNvSpPr txBox="1">
            <a:spLocks/>
          </p:cNvSpPr>
          <p:nvPr/>
        </p:nvSpPr>
        <p:spPr>
          <a:xfrm>
            <a:off x="152391" y="2237510"/>
            <a:ext cx="7772400" cy="160020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30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8" name="Title 1"/>
          <p:cNvSpPr txBox="1">
            <a:spLocks/>
          </p:cNvSpPr>
          <p:nvPr/>
        </p:nvSpPr>
        <p:spPr>
          <a:xfrm>
            <a:off x="878881" y="3276600"/>
            <a:ext cx="6436319" cy="1816564"/>
          </a:xfrm>
          <a:prstGeom prst="rect">
            <a:avLst/>
          </a:prstGeom>
        </p:spPr>
        <p:txBody>
          <a:bodyPr vert="horz" lIns="91440" tIns="45720" rIns="91440" bIns="45720" rtlCol="0" anchor="ctr">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15000" b="1" dirty="0">
              <a:effectLst>
                <a:outerShdw blurRad="38100" dist="38100" dir="2700000" algn="tl">
                  <a:srgbClr val="000000">
                    <a:alpha val="43137"/>
                  </a:srgbClr>
                </a:outerShdw>
              </a:effectLst>
              <a:cs typeface="Calibri" panose="020F0502020204030204" pitchFamily="34" charset="0"/>
            </a:endParaRPr>
          </a:p>
        </p:txBody>
      </p:sp>
      <p:sp>
        <p:nvSpPr>
          <p:cNvPr id="9" name="Title 1"/>
          <p:cNvSpPr txBox="1">
            <a:spLocks/>
          </p:cNvSpPr>
          <p:nvPr/>
        </p:nvSpPr>
        <p:spPr>
          <a:xfrm>
            <a:off x="0" y="1780309"/>
            <a:ext cx="7924791" cy="1524000"/>
          </a:xfrm>
          <a:prstGeom prst="rect">
            <a:avLst/>
          </a:prstGeom>
        </p:spPr>
        <p:txBody>
          <a:bodyPr vert="horz" lIns="91440" tIns="45720" rIns="91440" bIns="45720" rtlCol="0" anchor="ctr">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000" b="1">
                <a:solidFill>
                  <a:srgbClr val="0070C0"/>
                </a:solidFill>
              </a:rPr>
              <a:t>BÀI 10: SỬ DỤNG AN TOÀN ĐỒ DÙNG TRONG GIA ĐÌNH</a:t>
            </a:r>
            <a:endParaRPr lang="en-US" sz="3800" b="1" dirty="0">
              <a:solidFill>
                <a:srgbClr val="0070C0"/>
              </a:solidFill>
              <a:effectLst>
                <a:outerShdw blurRad="38100" dist="38100" dir="2700000" algn="tl">
                  <a:srgbClr val="000000">
                    <a:alpha val="43137"/>
                  </a:srgbClr>
                </a:outerShdw>
              </a:effectLst>
              <a:cs typeface="Calibri" panose="020F0502020204030204" pitchFamily="34" charset="0"/>
            </a:endParaRPr>
          </a:p>
        </p:txBody>
      </p:sp>
      <p:sp>
        <p:nvSpPr>
          <p:cNvPr id="6" name="Rectangle 2"/>
          <p:cNvSpPr>
            <a:spLocks noChangeArrowheads="1"/>
          </p:cNvSpPr>
          <p:nvPr/>
        </p:nvSpPr>
        <p:spPr bwMode="auto">
          <a:xfrm>
            <a:off x="457200" y="4412878"/>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defRPr/>
            </a:pPr>
            <a:r>
              <a:rPr lang="en-US" altLang="en-US" sz="2800" b="1" dirty="0" err="1" smtClean="0">
                <a:solidFill>
                  <a:srgbClr val="FF0000"/>
                </a:solidFill>
                <a:latin typeface="+mj-lt"/>
              </a:rPr>
              <a:t>Giáo</a:t>
            </a:r>
            <a:r>
              <a:rPr lang="en-US" altLang="en-US" sz="2800" b="1" dirty="0" smtClean="0">
                <a:solidFill>
                  <a:srgbClr val="FF0000"/>
                </a:solidFill>
                <a:latin typeface="+mj-lt"/>
              </a:rPr>
              <a:t> </a:t>
            </a:r>
            <a:r>
              <a:rPr lang="en-US" altLang="en-US" sz="2800" b="1" dirty="0" err="1" smtClean="0">
                <a:solidFill>
                  <a:srgbClr val="FF0000"/>
                </a:solidFill>
                <a:latin typeface="+mj-lt"/>
              </a:rPr>
              <a:t>viên</a:t>
            </a:r>
            <a:r>
              <a:rPr lang="en-US" altLang="en-US" sz="2800" b="1" dirty="0" smtClean="0">
                <a:solidFill>
                  <a:srgbClr val="FF0000"/>
                </a:solidFill>
                <a:latin typeface="+mj-lt"/>
              </a:rPr>
              <a:t>: </a:t>
            </a:r>
            <a:r>
              <a:rPr lang="en-US" altLang="en-US" sz="2800" b="1" dirty="0" err="1" smtClean="0">
                <a:solidFill>
                  <a:srgbClr val="FF0000"/>
                </a:solidFill>
                <a:latin typeface="+mj-lt"/>
              </a:rPr>
              <a:t>Nguyễn</a:t>
            </a:r>
            <a:r>
              <a:rPr lang="en-US" altLang="en-US" sz="2800" b="1" dirty="0" smtClean="0">
                <a:solidFill>
                  <a:srgbClr val="FF0000"/>
                </a:solidFill>
                <a:latin typeface="+mj-lt"/>
              </a:rPr>
              <a:t> </a:t>
            </a:r>
            <a:r>
              <a:rPr lang="en-US" altLang="en-US" sz="2800" b="1" dirty="0" err="1" smtClean="0">
                <a:solidFill>
                  <a:srgbClr val="FF0000"/>
                </a:solidFill>
                <a:latin typeface="+mj-lt"/>
              </a:rPr>
              <a:t>Ngọc</a:t>
            </a:r>
            <a:r>
              <a:rPr lang="en-US" altLang="en-US" sz="2800" b="1" dirty="0" smtClean="0">
                <a:solidFill>
                  <a:srgbClr val="FF0000"/>
                </a:solidFill>
                <a:latin typeface="+mj-lt"/>
              </a:rPr>
              <a:t> </a:t>
            </a:r>
            <a:r>
              <a:rPr lang="en-US" altLang="en-US" sz="2800" b="1" dirty="0" err="1" smtClean="0">
                <a:solidFill>
                  <a:srgbClr val="FF0000"/>
                </a:solidFill>
                <a:latin typeface="+mj-lt"/>
              </a:rPr>
              <a:t>Yên</a:t>
            </a:r>
            <a:endParaRPr lang="en-US" altLang="en-US" sz="2800" b="1" dirty="0" smtClean="0">
              <a:solidFill>
                <a:srgbClr val="FF0000"/>
              </a:solidFill>
              <a:latin typeface="+mj-lt"/>
            </a:endParaRPr>
          </a:p>
        </p:txBody>
      </p:sp>
    </p:spTree>
    <p:extLst>
      <p:ext uri="{BB962C8B-B14F-4D97-AF65-F5344CB8AC3E}">
        <p14:creationId xmlns:p14="http://schemas.microsoft.com/office/powerpoint/2010/main" val="343131119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000"/>
                                        <p:tgtEl>
                                          <p:spTgt spid="2"/>
                                        </p:tgtEl>
                                      </p:cBhvr>
                                    </p:animEffect>
                                  </p:childTnLst>
                                </p:cTn>
                              </p:par>
                            </p:childTnLst>
                          </p:cTn>
                        </p:par>
                        <p:par>
                          <p:cTn id="8" fill="hold">
                            <p:stCondLst>
                              <p:cond delay="1000"/>
                            </p:stCondLst>
                            <p:childTnLst>
                              <p:par>
                                <p:cTn id="9" presetID="16" presetClass="entr" presetSubtype="21" fill="hold" grpId="0" nodeType="after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animEffect transition="in" filter="barn(inVertical)">
                                      <p:cBhvr>
                                        <p:cTn id="11" dur="500"/>
                                        <p:tgtEl>
                                          <p:spTgt spid="7"/>
                                        </p:tgtEl>
                                      </p:cBhvr>
                                    </p:animEffect>
                                  </p:childTnLst>
                                </p:cTn>
                              </p:par>
                            </p:childTnLst>
                          </p:cTn>
                        </p:par>
                        <p:par>
                          <p:cTn id="12" fill="hold">
                            <p:stCondLst>
                              <p:cond delay="1500"/>
                            </p:stCondLst>
                            <p:childTnLst>
                              <p:par>
                                <p:cTn id="13" presetID="10" presetClass="entr" presetSubtype="0" fill="hold" grpId="0" nodeType="afterEffect" nodePh="1">
                                  <p:stCondLst>
                                    <p:cond delay="0"/>
                                  </p:stCondLst>
                                  <p:endCondLst>
                                    <p:cond evt="begin" delay="0">
                                      <p:tn val="13"/>
                                    </p:cond>
                                  </p:endCondLst>
                                  <p:childTnLst>
                                    <p:set>
                                      <p:cBhvr>
                                        <p:cTn id="14" dur="1" fill="hold">
                                          <p:stCondLst>
                                            <p:cond delay="0"/>
                                          </p:stCondLst>
                                        </p:cTn>
                                        <p:tgtEl>
                                          <p:spTgt spid="8"/>
                                        </p:tgtEl>
                                        <p:attrNameLst>
                                          <p:attrName>style.visibility</p:attrName>
                                        </p:attrNameLst>
                                      </p:cBhvr>
                                      <p:to>
                                        <p:strVal val="visible"/>
                                      </p:to>
                                    </p:set>
                                    <p:animEffect transition="in" filter="fade">
                                      <p:cBhvr>
                                        <p:cTn id="15" dur="1500"/>
                                        <p:tgtEl>
                                          <p:spTgt spid="8"/>
                                        </p:tgtEl>
                                      </p:cBhvr>
                                    </p:animEffect>
                                  </p:childTnLst>
                                </p:cTn>
                              </p:par>
                            </p:childTnLst>
                          </p:cTn>
                        </p:par>
                        <p:par>
                          <p:cTn id="16" fill="hold">
                            <p:stCondLst>
                              <p:cond delay="3000"/>
                            </p:stCondLst>
                            <p:childTnLst>
                              <p:par>
                                <p:cTn id="17" presetID="6" presetClass="entr" presetSubtype="16"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circle(in)">
                                      <p:cBhvr>
                                        <p:cTn id="19" dur="1000"/>
                                        <p:tgtEl>
                                          <p:spTgt spid="9"/>
                                        </p:tgtEl>
                                      </p:cBhvr>
                                    </p:animEffect>
                                  </p:childTnLst>
                                </p:cTn>
                              </p:par>
                            </p:childTnLst>
                          </p:cTn>
                        </p:par>
                        <p:par>
                          <p:cTn id="20" fill="hold">
                            <p:stCondLst>
                              <p:cond delay="4000"/>
                            </p:stCondLst>
                            <p:childTnLst>
                              <p:par>
                                <p:cTn id="21" presetID="41" presetClass="entr" presetSubtype="0" fill="hold" grpId="0" nodeType="afterEffect">
                                  <p:stCondLst>
                                    <p:cond delay="0"/>
                                  </p:stCondLst>
                                  <p:iterate type="lt">
                                    <p:tmPct val="10000"/>
                                  </p:iterate>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6"/>
                                        </p:tgtEl>
                                        <p:attrNameLst>
                                          <p:attrName>ppt_y</p:attrName>
                                        </p:attrNameLst>
                                      </p:cBhvr>
                                      <p:tavLst>
                                        <p:tav tm="0">
                                          <p:val>
                                            <p:strVal val="#ppt_y"/>
                                          </p:val>
                                        </p:tav>
                                        <p:tav tm="100000">
                                          <p:val>
                                            <p:strVal val="#ppt_y"/>
                                          </p:val>
                                        </p:tav>
                                      </p:tavLst>
                                    </p:anim>
                                    <p:anim calcmode="lin" valueType="num">
                                      <p:cBhvr>
                                        <p:cTn id="25"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P spid="9"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631370" y="1752600"/>
            <a:ext cx="6325942" cy="4572000"/>
          </a:xfrm>
        </p:spPr>
        <p:txBody>
          <a:bodyPr>
            <a:noAutofit/>
          </a:bodyPr>
          <a:lstStyle/>
          <a:p>
            <a:r>
              <a:rPr lang="en-US" sz="2400"/>
              <a:t>-Chia sẻ với bố mẹ, người thân những điều đã học hỏi được về việc sử dụng dụng cụ gia đình an toàn</a:t>
            </a:r>
          </a:p>
          <a:p>
            <a:r>
              <a:rPr lang="en-US" sz="2400"/>
              <a:t>-Nhờ bố mẹ, người thân hướng dẫn cách sử dụng 1 số đồ dùng gia đình bảo đảm an toàn</a:t>
            </a:r>
          </a:p>
          <a:p>
            <a:r>
              <a:rPr lang="en-US" sz="2400"/>
              <a:t>-Thực hành sử dụng một số đồ dùng vào việc giúp đỡ gia đình những việc vừa sức như quét nhà, lau bàn ghế, rửa rau, chăm sóc cây,…</a:t>
            </a:r>
          </a:p>
          <a:p>
            <a:r>
              <a:rPr lang="en-US" sz="2400"/>
              <a:t>-Nghe bố mẹ, người thân nhận xét việc sử dụng đồ dùng gia đình của em</a:t>
            </a:r>
          </a:p>
          <a:p>
            <a:pPr marL="1371600" lvl="3" indent="0">
              <a:buNone/>
            </a:pPr>
            <a:endParaRPr lang="en-US" sz="2800" dirty="0"/>
          </a:p>
        </p:txBody>
      </p:sp>
    </p:spTree>
    <p:extLst>
      <p:ext uri="{BB962C8B-B14F-4D97-AF65-F5344CB8AC3E}">
        <p14:creationId xmlns:p14="http://schemas.microsoft.com/office/powerpoint/2010/main" val="29034762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858000" cy="6186920"/>
          </a:xfrm>
        </p:spPr>
        <p:txBody>
          <a:bodyPr>
            <a:noAutofit/>
          </a:bodyPr>
          <a:lstStyle/>
          <a:p>
            <a:r>
              <a:rPr lang="en-US" sz="4400" i="1" smtClean="0"/>
              <a:t>Thông điệp:</a:t>
            </a:r>
            <a:br>
              <a:rPr lang="en-US" sz="4400" i="1" smtClean="0"/>
            </a:br>
            <a:r>
              <a:rPr lang="en-US" sz="4400" i="1" smtClean="0">
                <a:solidFill>
                  <a:schemeClr val="tx1"/>
                </a:solidFill>
              </a:rPr>
              <a:t>Mỗi </a:t>
            </a:r>
            <a:r>
              <a:rPr lang="en-US" sz="4400" i="1">
                <a:solidFill>
                  <a:schemeClr val="tx1"/>
                </a:solidFill>
              </a:rPr>
              <a:t>người cần phải biết cách và thực hiện đúng những quy định về sử dụng an toàn đồ dùng trong nhà để đảm bảo an toàn cho bản thân gia đình</a:t>
            </a:r>
            <a:endParaRPr lang="en-US" sz="4400" dirty="0">
              <a:solidFill>
                <a:schemeClr val="tx1"/>
              </a:solidFill>
              <a:effectLst>
                <a:outerShdw blurRad="50800" dist="38100" dir="2700000" algn="tl" rotWithShape="0">
                  <a:prstClr val="black">
                    <a:alpha val="40000"/>
                  </a:prstClr>
                </a:outerShdw>
              </a:effectLst>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4364" y="3653270"/>
            <a:ext cx="1886236" cy="3067050"/>
          </a:xfrm>
          <a:prstGeom prst="rect">
            <a:avLst/>
          </a:prstGeom>
          <a:effectLst>
            <a:outerShdw blurRad="50800" dist="38100" dir="2700000" algn="tl" rotWithShape="0">
              <a:prstClr val="black">
                <a:alpha val="16000"/>
              </a:prstClr>
            </a:outerShdw>
          </a:effectLst>
        </p:spPr>
      </p:pic>
    </p:spTree>
    <p:extLst>
      <p:ext uri="{BB962C8B-B14F-4D97-AF65-F5344CB8AC3E}">
        <p14:creationId xmlns:p14="http://schemas.microsoft.com/office/powerpoint/2010/main" val="202989377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par>
                                <p:cTn id="8" presetID="14" presetClass="entr" presetSubtype="1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randombar(horizontal)">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a:t>CỦNG CỐ - DẶN DÒ</a:t>
            </a:r>
            <a:r>
              <a:rPr lang="en-US"/>
              <a:t/>
            </a:r>
            <a:br>
              <a:rPr lang="en-US"/>
            </a:br>
            <a:endParaRPr lang="en-US" b="1"/>
          </a:p>
        </p:txBody>
      </p:sp>
    </p:spTree>
    <p:extLst>
      <p:ext uri="{BB962C8B-B14F-4D97-AF65-F5344CB8AC3E}">
        <p14:creationId xmlns:p14="http://schemas.microsoft.com/office/powerpoint/2010/main" val="870541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 </a:t>
            </a:r>
            <a:r>
              <a:rPr lang="en-US" b="1" u="sng"/>
              <a:t>KHÁM PHÁ – KẾT NỐI</a:t>
            </a:r>
            <a:r>
              <a:rPr lang="en-US"/>
              <a:t/>
            </a:r>
            <a:br>
              <a:rPr lang="en-US"/>
            </a:br>
            <a:endParaRPr lang="en-US" dirty="0"/>
          </a:p>
        </p:txBody>
      </p:sp>
      <p:sp>
        <p:nvSpPr>
          <p:cNvPr id="3" name="Content Placeholder 2"/>
          <p:cNvSpPr>
            <a:spLocks noGrp="1"/>
          </p:cNvSpPr>
          <p:nvPr>
            <p:ph idx="1"/>
          </p:nvPr>
        </p:nvSpPr>
        <p:spPr>
          <a:xfrm>
            <a:off x="866899" y="1600200"/>
            <a:ext cx="5991101" cy="1676400"/>
          </a:xfrm>
        </p:spPr>
        <p:txBody>
          <a:bodyPr>
            <a:noAutofit/>
          </a:bodyPr>
          <a:lstStyle/>
          <a:p>
            <a:pPr marL="0" indent="0">
              <a:buNone/>
            </a:pPr>
            <a:r>
              <a:rPr lang="en-US" sz="2400" b="1" smtClean="0"/>
              <a:t>Hoạt </a:t>
            </a:r>
            <a:r>
              <a:rPr lang="en-US" sz="2400" b="1"/>
              <a:t>động 1: Xác định những hành động sử dụng đồ dùng trong nhà an toàn và không an toàn</a:t>
            </a:r>
            <a:endParaRPr lang="en-US" sz="2400"/>
          </a:p>
          <a:p>
            <a:pPr marL="0" lvl="0" indent="0">
              <a:buNone/>
            </a:pPr>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2819400"/>
            <a:ext cx="7086600" cy="3505200"/>
          </a:xfrm>
          <a:prstGeom prst="rect">
            <a:avLst/>
          </a:prstGeom>
        </p:spPr>
      </p:pic>
    </p:spTree>
    <p:extLst>
      <p:ext uri="{BB962C8B-B14F-4D97-AF65-F5344CB8AC3E}">
        <p14:creationId xmlns:p14="http://schemas.microsoft.com/office/powerpoint/2010/main" val="30621357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a:t>
            </a:r>
            <a:r>
              <a:rPr lang="en-US" smtClean="0"/>
              <a:t>rò </a:t>
            </a:r>
            <a:r>
              <a:rPr lang="en-US"/>
              <a:t>chơi “Kể chuyện về đồ dùng gia đình”</a:t>
            </a:r>
            <a:br>
              <a:rPr lang="en-US"/>
            </a:br>
            <a:r>
              <a:rPr lang="en-US" dirty="0"/>
              <a:t/>
            </a:r>
            <a:br>
              <a:rPr lang="en-US" dirty="0"/>
            </a:br>
            <a:endParaRPr lang="en-US" dirty="0"/>
          </a:p>
        </p:txBody>
      </p:sp>
      <p:sp>
        <p:nvSpPr>
          <p:cNvPr id="3" name="Content Placeholder 2"/>
          <p:cNvSpPr>
            <a:spLocks noGrp="1"/>
          </p:cNvSpPr>
          <p:nvPr>
            <p:ph idx="1"/>
          </p:nvPr>
        </p:nvSpPr>
        <p:spPr/>
        <p:txBody>
          <a:bodyPr>
            <a:noAutofit/>
          </a:bodyPr>
          <a:lstStyle/>
          <a:p>
            <a:pPr marL="0" indent="0">
              <a:buNone/>
            </a:pPr>
            <a:endParaRPr lang="en-US" sz="2400" smtClean="0"/>
          </a:p>
          <a:p>
            <a:r>
              <a:rPr lang="en-US" sz="3600"/>
              <a:t>T</a:t>
            </a:r>
            <a:r>
              <a:rPr lang="en-US" sz="3600" smtClean="0"/>
              <a:t>hảo </a:t>
            </a:r>
            <a:r>
              <a:rPr lang="en-US" sz="3600"/>
              <a:t>luận nhóm </a:t>
            </a:r>
            <a:r>
              <a:rPr lang="en-US" sz="3600" smtClean="0"/>
              <a:t>đôi:</a:t>
            </a:r>
          </a:p>
          <a:p>
            <a:r>
              <a:rPr lang="en-US" sz="3600" smtClean="0"/>
              <a:t> Chỉ </a:t>
            </a:r>
            <a:r>
              <a:rPr lang="en-US" sz="3600"/>
              <a:t>ra những hành động sử dụng đồ dùng gia đình an toàn và không an toàn</a:t>
            </a:r>
          </a:p>
          <a:p>
            <a:endParaRPr lang="en-US" sz="2400" dirty="0"/>
          </a:p>
          <a:p>
            <a:pPr lvl="0"/>
            <a:endParaRPr lang="en-US" sz="2400" dirty="0"/>
          </a:p>
          <a:p>
            <a:endParaRPr lang="en-US" sz="2400" dirty="0"/>
          </a:p>
        </p:txBody>
      </p:sp>
    </p:spTree>
    <p:extLst>
      <p:ext uri="{BB962C8B-B14F-4D97-AF65-F5344CB8AC3E}">
        <p14:creationId xmlns:p14="http://schemas.microsoft.com/office/powerpoint/2010/main" val="4229967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a:t>
            </a:r>
            <a:r>
              <a:rPr lang="en-US" b="1"/>
              <a:t>Kết luận</a:t>
            </a:r>
            <a:r>
              <a:rPr lang="en-US"/>
              <a:t>: </a:t>
            </a:r>
            <a:r>
              <a:rPr lang="en-US">
                <a:solidFill>
                  <a:srgbClr val="0070C0"/>
                </a:solidFill>
              </a:rPr>
              <a:t>Khi làm việc nhà, các em chú ý thực hiện những hành động sử dụng đồ dùng gia đình an toàn, phù hợp với sức của mình; tuyệt đối không được thực hiện những hành động sử dụng đồ dùng gia đình không an toàn để tránh những tai nạn, thương tích có thể xảy ra.</a:t>
            </a:r>
            <a:endParaRPr lang="en-US" dirty="0">
              <a:solidFill>
                <a:srgbClr val="0070C0"/>
              </a:solidFill>
            </a:endParaRPr>
          </a:p>
        </p:txBody>
      </p:sp>
    </p:spTree>
    <p:extLst>
      <p:ext uri="{BB962C8B-B14F-4D97-AF65-F5344CB8AC3E}">
        <p14:creationId xmlns:p14="http://schemas.microsoft.com/office/powerpoint/2010/main" val="10527303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 </a:t>
            </a:r>
            <a:r>
              <a:rPr lang="en-US" b="1" u="sng"/>
              <a:t>THỰC HÀNH</a:t>
            </a:r>
            <a:r>
              <a:rPr lang="en-US"/>
              <a:t/>
            </a:r>
            <a:br>
              <a:rPr lang="en-US"/>
            </a:br>
            <a:endParaRPr lang="en-US" dirty="0"/>
          </a:p>
        </p:txBody>
      </p:sp>
      <p:sp>
        <p:nvSpPr>
          <p:cNvPr id="3" name="Content Placeholder 2"/>
          <p:cNvSpPr>
            <a:spLocks noGrp="1"/>
          </p:cNvSpPr>
          <p:nvPr>
            <p:ph idx="1"/>
          </p:nvPr>
        </p:nvSpPr>
        <p:spPr>
          <a:xfrm>
            <a:off x="609598" y="1447801"/>
            <a:ext cx="6339795" cy="1371600"/>
          </a:xfrm>
        </p:spPr>
        <p:txBody>
          <a:bodyPr>
            <a:normAutofit/>
          </a:bodyPr>
          <a:lstStyle/>
          <a:p>
            <a:pPr marL="0" indent="0">
              <a:buNone/>
            </a:pPr>
            <a:r>
              <a:rPr lang="en-US" sz="3200" b="1"/>
              <a:t>Hoạt động 2: Nhận xét các hành vi sử dụng đồ dùng gia </a:t>
            </a:r>
            <a:r>
              <a:rPr lang="en-US" sz="3200" b="1" smtClean="0"/>
              <a:t>đình</a:t>
            </a:r>
            <a:r>
              <a:rPr lang="en-US" sz="3200" dirty="0">
                <a:latin typeface="Times New Roman" pitchFamily="18" charset="0"/>
                <a:cs typeface="Times New Roman" pitchFamily="18" charset="0"/>
              </a:rPr>
              <a:t>.</a:t>
            </a:r>
            <a:endParaRPr lang="en-US" sz="320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2514600"/>
            <a:ext cx="7162801" cy="3962399"/>
          </a:xfrm>
          <a:prstGeom prst="rect">
            <a:avLst/>
          </a:prstGeom>
        </p:spPr>
      </p:pic>
    </p:spTree>
    <p:extLst>
      <p:ext uri="{BB962C8B-B14F-4D97-AF65-F5344CB8AC3E}">
        <p14:creationId xmlns:p14="http://schemas.microsoft.com/office/powerpoint/2010/main" val="2528342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Thảo luận nhóm:</a:t>
            </a:r>
            <a:endParaRPr lang="en-US" dirty="0"/>
          </a:p>
        </p:txBody>
      </p:sp>
      <p:sp>
        <p:nvSpPr>
          <p:cNvPr id="3" name="Content Placeholder 2"/>
          <p:cNvSpPr>
            <a:spLocks noGrp="1"/>
          </p:cNvSpPr>
          <p:nvPr>
            <p:ph idx="1"/>
          </p:nvPr>
        </p:nvSpPr>
        <p:spPr>
          <a:xfrm>
            <a:off x="609598" y="1447800"/>
            <a:ext cx="6347714" cy="1420810"/>
          </a:xfrm>
        </p:spPr>
        <p:txBody>
          <a:bodyPr>
            <a:normAutofit fontScale="25000" lnSpcReduction="20000"/>
          </a:bodyPr>
          <a:lstStyle/>
          <a:p>
            <a:r>
              <a:rPr lang="en-US" sz="4000" b="1">
                <a:latin typeface="Times New Roman" panose="02020603050405020304" pitchFamily="18" charset="0"/>
                <a:cs typeface="Times New Roman" panose="02020603050405020304" pitchFamily="18" charset="0"/>
              </a:rPr>
              <a:t> </a:t>
            </a:r>
            <a:r>
              <a:rPr lang="en-US" sz="10000" b="1" smtClean="0">
                <a:solidFill>
                  <a:srgbClr val="92D050"/>
                </a:solidFill>
                <a:latin typeface="Times New Roman" panose="02020603050405020304" pitchFamily="18" charset="0"/>
                <a:cs typeface="Times New Roman" panose="02020603050405020304" pitchFamily="18" charset="0"/>
              </a:rPr>
              <a:t>Tranh 1</a:t>
            </a:r>
            <a:r>
              <a:rPr lang="en-US" sz="10000" b="1" smtClean="0">
                <a:latin typeface="Times New Roman" panose="02020603050405020304" pitchFamily="18" charset="0"/>
                <a:cs typeface="Times New Roman" panose="02020603050405020304" pitchFamily="18" charset="0"/>
              </a:rPr>
              <a:t>: </a:t>
            </a:r>
            <a:r>
              <a:rPr lang="en-US" sz="10000" smtClean="0">
                <a:latin typeface="Times New Roman" panose="02020603050405020304" pitchFamily="18" charset="0"/>
                <a:cs typeface="Times New Roman" panose="02020603050405020304" pitchFamily="18" charset="0"/>
              </a:rPr>
              <a:t>Bạn </a:t>
            </a:r>
            <a:r>
              <a:rPr lang="en-US" sz="10000">
                <a:latin typeface="Times New Roman" panose="02020603050405020304" pitchFamily="18" charset="0"/>
                <a:cs typeface="Times New Roman" panose="02020603050405020304" pitchFamily="18" charset="0"/>
              </a:rPr>
              <a:t>sờ tay vào ấm điện đang cắm</a:t>
            </a:r>
          </a:p>
          <a:p>
            <a:pPr marL="0" indent="0">
              <a:buNone/>
            </a:pPr>
            <a:r>
              <a:rPr lang="en-US" sz="4000" smtClean="0">
                <a:latin typeface="Times New Roman" panose="02020603050405020304" pitchFamily="18" charset="0"/>
                <a:cs typeface="Times New Roman" panose="02020603050405020304" pitchFamily="18" charset="0"/>
              </a:rPr>
              <a:t> </a:t>
            </a:r>
            <a:endParaRPr lang="en-US" sz="4000">
              <a:latin typeface="Times New Roman" panose="02020603050405020304" pitchFamily="18" charset="0"/>
              <a:cs typeface="Times New Roman" panose="02020603050405020304" pitchFamily="18" charset="0"/>
            </a:endParaRPr>
          </a:p>
          <a:p>
            <a:pPr marL="0" indent="0">
              <a:buNone/>
            </a:pPr>
            <a:r>
              <a:rPr lang="en-US" sz="3600" b="1" smtClean="0"/>
              <a:t> </a:t>
            </a:r>
            <a:endParaRPr lang="en-US" sz="36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2057400"/>
            <a:ext cx="6934200" cy="4038600"/>
          </a:xfrm>
          <a:prstGeom prst="rect">
            <a:avLst/>
          </a:prstGeom>
        </p:spPr>
      </p:pic>
    </p:spTree>
    <p:extLst>
      <p:ext uri="{BB962C8B-B14F-4D97-AF65-F5344CB8AC3E}">
        <p14:creationId xmlns:p14="http://schemas.microsoft.com/office/powerpoint/2010/main" val="24300276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Thảo luận nhóm:</a:t>
            </a:r>
            <a:endParaRPr lang="en-US" dirty="0"/>
          </a:p>
        </p:txBody>
      </p:sp>
      <p:sp>
        <p:nvSpPr>
          <p:cNvPr id="3" name="Content Placeholder 2"/>
          <p:cNvSpPr>
            <a:spLocks noGrp="1"/>
          </p:cNvSpPr>
          <p:nvPr>
            <p:ph idx="1"/>
          </p:nvPr>
        </p:nvSpPr>
        <p:spPr>
          <a:xfrm>
            <a:off x="609598" y="1282865"/>
            <a:ext cx="6347714" cy="2222335"/>
          </a:xfrm>
        </p:spPr>
        <p:txBody>
          <a:bodyPr>
            <a:normAutofit fontScale="92500" lnSpcReduction="20000"/>
          </a:bodyPr>
          <a:lstStyle/>
          <a:p>
            <a:pPr marL="0" indent="0">
              <a:buNone/>
            </a:pPr>
            <a:endParaRPr lang="en-US" sz="4000">
              <a:latin typeface="Times New Roman" panose="02020603050405020304" pitchFamily="18" charset="0"/>
              <a:cs typeface="Times New Roman" panose="02020603050405020304" pitchFamily="18" charset="0"/>
            </a:endParaRPr>
          </a:p>
          <a:p>
            <a:r>
              <a:rPr lang="en-US" sz="4000" b="1" smtClean="0">
                <a:solidFill>
                  <a:srgbClr val="92D050"/>
                </a:solidFill>
                <a:latin typeface="Times New Roman" panose="02020603050405020304" pitchFamily="18" charset="0"/>
                <a:cs typeface="Times New Roman" panose="02020603050405020304" pitchFamily="18" charset="0"/>
              </a:rPr>
              <a:t>Tranh 2</a:t>
            </a:r>
            <a:r>
              <a:rPr lang="en-US" sz="4000" smtClean="0">
                <a:latin typeface="Times New Roman" panose="02020603050405020304" pitchFamily="18" charset="0"/>
                <a:cs typeface="Times New Roman" panose="02020603050405020304" pitchFamily="18" charset="0"/>
              </a:rPr>
              <a:t>: Một </a:t>
            </a:r>
            <a:r>
              <a:rPr lang="en-US" sz="4000">
                <a:latin typeface="Times New Roman" panose="02020603050405020304" pitchFamily="18" charset="0"/>
                <a:cs typeface="Times New Roman" panose="02020603050405020304" pitchFamily="18" charset="0"/>
              </a:rPr>
              <a:t>bạn nam cầm kéo đùa với một bạn nữ </a:t>
            </a:r>
          </a:p>
          <a:p>
            <a:pPr marL="0" indent="0">
              <a:buNone/>
            </a:pPr>
            <a:r>
              <a:rPr lang="en-US" sz="3600" b="1" smtClean="0"/>
              <a:t> </a:t>
            </a:r>
            <a:endParaRPr lang="en-US" sz="36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2819400"/>
            <a:ext cx="6384330" cy="3352800"/>
          </a:xfrm>
          <a:prstGeom prst="rect">
            <a:avLst/>
          </a:prstGeom>
        </p:spPr>
      </p:pic>
    </p:spTree>
    <p:extLst>
      <p:ext uri="{BB962C8B-B14F-4D97-AF65-F5344CB8AC3E}">
        <p14:creationId xmlns:p14="http://schemas.microsoft.com/office/powerpoint/2010/main" val="12659033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06665"/>
            <a:ext cx="7086602" cy="1841335"/>
          </a:xfrm>
        </p:spPr>
        <p:txBody>
          <a:bodyPr>
            <a:noAutofit/>
          </a:bodyPr>
          <a:lstStyle/>
          <a:p>
            <a:pPr>
              <a:lnSpc>
                <a:spcPct val="150000"/>
              </a:lnSpc>
            </a:pPr>
            <a:r>
              <a:rPr lang="en-US" sz="4000" b="1"/>
              <a:t>Hoạt động 3: thực hành </a:t>
            </a:r>
            <a:r>
              <a:rPr lang="en-US" sz="4000" b="1" smtClean="0"/>
              <a:t>ở gia </a:t>
            </a:r>
            <a:r>
              <a:rPr lang="en-US" sz="4000" b="1"/>
              <a:t>đình.</a:t>
            </a:r>
            <a:endParaRPr lang="en-US" sz="4000"/>
          </a:p>
          <a:p>
            <a:pPr marL="0" indent="0">
              <a:lnSpc>
                <a:spcPct val="150000"/>
              </a:lnSpc>
              <a:buNone/>
            </a:pPr>
            <a:endParaRPr lang="en-US" sz="2800" dirty="0"/>
          </a:p>
          <a:p>
            <a:pPr marL="0" lvl="1" indent="0">
              <a:lnSpc>
                <a:spcPct val="150000"/>
              </a:lnSpc>
              <a:buNone/>
            </a:pPr>
            <a:endParaRPr lang="en-US" sz="2800" dirty="0"/>
          </a:p>
        </p:txBody>
      </p:sp>
      <p:sp>
        <p:nvSpPr>
          <p:cNvPr id="10" name="Title 1"/>
          <p:cNvSpPr txBox="1">
            <a:spLocks/>
          </p:cNvSpPr>
          <p:nvPr/>
        </p:nvSpPr>
        <p:spPr>
          <a:xfrm>
            <a:off x="133351" y="533400"/>
            <a:ext cx="6347713" cy="1320800"/>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b="1" u="sng"/>
              <a:t>VẬN </a:t>
            </a:r>
            <a:r>
              <a:rPr lang="en-US" sz="3200" b="1" u="sng" smtClean="0"/>
              <a:t>DỤNG</a:t>
            </a:r>
            <a:endParaRPr lang="en-US" sz="3200"/>
          </a:p>
          <a:p>
            <a:pPr>
              <a:lnSpc>
                <a:spcPct val="150000"/>
              </a:lnSpc>
            </a:pPr>
            <a:endParaRPr lang="en-US" sz="3200" b="1"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4364" y="3653270"/>
            <a:ext cx="1886236" cy="3067050"/>
          </a:xfrm>
          <a:prstGeom prst="rect">
            <a:avLst/>
          </a:prstGeom>
          <a:effectLst>
            <a:outerShdw blurRad="50800" dist="38100" dir="2700000" algn="tl" rotWithShape="0">
              <a:prstClr val="black">
                <a:alpha val="16000"/>
              </a:prstClr>
            </a:outerShdw>
          </a:effectLst>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4340" y="2971800"/>
            <a:ext cx="7391400" cy="3433330"/>
          </a:xfrm>
          <a:prstGeom prst="rect">
            <a:avLst/>
          </a:prstGeom>
        </p:spPr>
      </p:pic>
    </p:spTree>
    <p:extLst>
      <p:ext uri="{BB962C8B-B14F-4D97-AF65-F5344CB8AC3E}">
        <p14:creationId xmlns:p14="http://schemas.microsoft.com/office/powerpoint/2010/main" val="214676260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ox(in)">
                                      <p:cBhvr>
                                        <p:cTn id="7" dur="1000"/>
                                        <p:tgtEl>
                                          <p:spTgt spid="10"/>
                                        </p:tgtEl>
                                      </p:cBhvr>
                                    </p:animEffect>
                                  </p:childTnLst>
                                </p:cTn>
                              </p:par>
                              <p:par>
                                <p:cTn id="8" presetID="14" presetClass="entr" presetSubtype="1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randombar(horizontal)">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 </a:t>
            </a:r>
            <a:r>
              <a:rPr lang="en-US" b="1" smtClean="0"/>
              <a:t>Học sinh thực hiện những điều sau:</a:t>
            </a:r>
            <a:endParaRPr 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 y="2557187"/>
            <a:ext cx="6348413" cy="3088238"/>
          </a:xfrm>
        </p:spPr>
      </p:pic>
    </p:spTree>
    <p:extLst>
      <p:ext uri="{BB962C8B-B14F-4D97-AF65-F5344CB8AC3E}">
        <p14:creationId xmlns:p14="http://schemas.microsoft.com/office/powerpoint/2010/main" val="45109304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Custom 1">
      <a:majorFont>
        <a:latin typeface="Cambria"/>
        <a:ea typeface=""/>
        <a:cs typeface=""/>
      </a:majorFont>
      <a:minorFont>
        <a:latin typeface="Cambria"/>
        <a:ea typeface=""/>
        <a:cs typeface=""/>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4408</TotalTime>
  <Words>333</Words>
  <Application>Microsoft Office PowerPoint</Application>
  <PresentationFormat>On-screen Show (4:3)</PresentationFormat>
  <Paragraphs>31</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Cambria</vt:lpstr>
      <vt:lpstr>Times New Roman</vt:lpstr>
      <vt:lpstr>Wingdings 3</vt:lpstr>
      <vt:lpstr>Facet</vt:lpstr>
      <vt:lpstr>HOẠT ĐỘNG TRẢI NGHIỆM 1</vt:lpstr>
      <vt:lpstr> KHÁM PHÁ – KẾT NỐI </vt:lpstr>
      <vt:lpstr>Trò chơi “Kể chuyện về đồ dùng gia đình”  </vt:lpstr>
      <vt:lpstr>-Kết luận: Khi làm việc nhà, các em chú ý thực hiện những hành động sử dụng đồ dùng gia đình an toàn, phù hợp với sức của mình; tuyệt đối không được thực hiện những hành động sử dụng đồ dùng gia đình không an toàn để tránh những tai nạn, thương tích có thể xảy ra.</vt:lpstr>
      <vt:lpstr> THỰC HÀNH </vt:lpstr>
      <vt:lpstr>Thảo luận nhóm:</vt:lpstr>
      <vt:lpstr>Thảo luận nhóm:</vt:lpstr>
      <vt:lpstr>PowerPoint Presentation</vt:lpstr>
      <vt:lpstr> Học sinh thực hiện những điều sau:</vt:lpstr>
      <vt:lpstr>PowerPoint Presentation</vt:lpstr>
      <vt:lpstr>Thông điệp: Mỗi người cần phải biết cách và thực hiện đúng những quy định về sử dụng an toàn đồ dùng trong nhà để đảm bảo an toàn cho bản thân gia đình</vt:lpstr>
      <vt:lpstr>CỦNG CỐ - DẶN DÒ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Ngoc Yen</cp:lastModifiedBy>
  <cp:revision>271</cp:revision>
  <dcterms:created xsi:type="dcterms:W3CDTF">2006-08-16T00:00:00Z</dcterms:created>
  <dcterms:modified xsi:type="dcterms:W3CDTF">2020-12-21T01:00:12Z</dcterms:modified>
</cp:coreProperties>
</file>