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7" r:id="rId2"/>
    <p:sldId id="338" r:id="rId3"/>
    <p:sldId id="353" r:id="rId4"/>
    <p:sldId id="347" r:id="rId5"/>
    <p:sldId id="348" r:id="rId6"/>
    <p:sldId id="349" r:id="rId7"/>
    <p:sldId id="350" r:id="rId8"/>
    <p:sldId id="351" r:id="rId9"/>
    <p:sldId id="355" r:id="rId10"/>
    <p:sldId id="343" r:id="rId11"/>
  </p:sldIdLst>
  <p:sldSz cx="12195175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85D"/>
    <a:srgbClr val="FDF5C5"/>
    <a:srgbClr val="85CA3A"/>
    <a:srgbClr val="CCE9AD"/>
    <a:srgbClr val="BCE292"/>
    <a:srgbClr val="F3F3F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4" autoAdjust="0"/>
    <p:restoredTop sz="89324" autoAdjust="0"/>
  </p:normalViewPr>
  <p:slideViewPr>
    <p:cSldViewPr showGuides="1">
      <p:cViewPr varScale="1">
        <p:scale>
          <a:sx n="61" d="100"/>
          <a:sy n="61" d="100"/>
        </p:scale>
        <p:origin x="932" y="52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 smtClean="0"/>
              <a:t>Câu</a:t>
            </a:r>
            <a:r>
              <a:rPr lang="vi-VN" altLang="zh-CN" baseline="0" dirty="0" smtClean="0"/>
              <a:t> hỏi thêm: Những phép tính có kết quả bằng 12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 smtClean="0"/>
              <a:t>Thêm</a:t>
            </a:r>
            <a:r>
              <a:rPr lang="vi-VN" altLang="zh-CN" baseline="0" dirty="0" smtClean="0"/>
              <a:t> BTMR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 smtClean="0"/>
              <a:t>GV kích</a:t>
            </a:r>
            <a:r>
              <a:rPr lang="vi-VN" altLang="zh-CN" baseline="0" dirty="0" smtClean="0"/>
              <a:t> chuột vào từng con gấu để hiện đáp án.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GV MR: Không</a:t>
            </a:r>
            <a:r>
              <a:rPr lang="vi-VN" baseline="0" dirty="0" smtClean="0"/>
              <a:t> thực hiện tính điền dấu so sánh.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215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294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119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915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632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623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725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949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3584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351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3248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83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448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258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44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82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461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09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643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683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71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77" r:id="rId3"/>
    <p:sldLayoutId id="2147483671" r:id="rId4"/>
    <p:sldLayoutId id="2147483669" r:id="rId5"/>
    <p:sldLayoutId id="2147483664" r:id="rId6"/>
    <p:sldLayoutId id="2147483650" r:id="rId7"/>
    <p:sldLayoutId id="2147483651" r:id="rId8"/>
    <p:sldLayoutId id="2147483682" r:id="rId9"/>
    <p:sldLayoutId id="2147483681" r:id="rId10"/>
    <p:sldLayoutId id="2147483680" r:id="rId11"/>
    <p:sldLayoutId id="2147483679" r:id="rId12"/>
    <p:sldLayoutId id="2147483676" r:id="rId13"/>
    <p:sldLayoutId id="2147483675" r:id="rId14"/>
    <p:sldLayoutId id="2147483674" r:id="rId15"/>
    <p:sldLayoutId id="2147483673" r:id="rId16"/>
    <p:sldLayoutId id="2147483668" r:id="rId17"/>
    <p:sldLayoutId id="2147483667" r:id="rId18"/>
    <p:sldLayoutId id="2147483666" r:id="rId19"/>
    <p:sldLayoutId id="2147483652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  <p:sldLayoutId id="2147483663" r:id="rId28"/>
    <p:sldLayoutId id="2147483678" r:id="rId29"/>
    <p:sldLayoutId id="2147483672" r:id="rId30"/>
    <p:sldLayoutId id="2147483670" r:id="rId31"/>
    <p:sldLayoutId id="2147483665" r:id="rId3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3649315" y="2361029"/>
            <a:ext cx="6219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LUYỆN TẬP (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2)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2353171" y="1052736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8: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54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(qua 10)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9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344462" y="1781868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 TIẾP NỐI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1163" y="2729550"/>
            <a:ext cx="77099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Bài toán về thêm, bớt một số bao nhiêu đơn vị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713211" y="2856418"/>
            <a:ext cx="1041574" cy="968416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59710" y="2021833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649315" y="2928426"/>
            <a:ext cx="57606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00" b="1" dirty="0" err="1" smtClean="0">
                <a:solidFill>
                  <a:srgbClr val="DC69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zh-CN" sz="2600" b="1" dirty="0" smtClean="0">
                <a:solidFill>
                  <a:srgbClr val="DC69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zh-CN" sz="2600" b="1" dirty="0" smtClean="0">
                <a:solidFill>
                  <a:srgbClr val="DC69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zh-CN" sz="2600" b="1" dirty="0" smtClean="0">
                <a:solidFill>
                  <a:srgbClr val="DC69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zh-CN" sz="2600" b="1" dirty="0" smtClean="0">
                <a:solidFill>
                  <a:srgbClr val="DC69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zh-CN" sz="2600" b="1" dirty="0" smtClean="0">
                <a:solidFill>
                  <a:srgbClr val="DC69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zh-CN" sz="2600" b="1" dirty="0" smtClean="0">
                <a:solidFill>
                  <a:srgbClr val="DC69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(qua 10)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zh-CN" sz="2600" b="1" dirty="0" smtClean="0">
                <a:solidFill>
                  <a:srgbClr val="DC69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zh-CN" sz="2600" b="1" dirty="0" smtClean="0">
                <a:solidFill>
                  <a:srgbClr val="DC69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rgbClr val="DC69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zh-CN" sz="2600" b="1" dirty="0" smtClean="0">
                <a:solidFill>
                  <a:srgbClr val="DC69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600" b="1" dirty="0">
              <a:solidFill>
                <a:srgbClr val="DC69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49314" y="4008546"/>
            <a:ext cx="57606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1443" y="1988840"/>
            <a:ext cx="2639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16"/>
          <p:cNvGrpSpPr/>
          <p:nvPr/>
        </p:nvGrpSpPr>
        <p:grpSpPr>
          <a:xfrm>
            <a:off x="2641203" y="4080554"/>
            <a:ext cx="1041574" cy="968416"/>
            <a:chOff x="3128671" y="1872384"/>
            <a:chExt cx="769036" cy="726312"/>
          </a:xfrm>
        </p:grpSpPr>
        <p:pic>
          <p:nvPicPr>
            <p:cNvPr id="12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3" name="文本框 18"/>
            <p:cNvSpPr txBox="1"/>
            <p:nvPr/>
          </p:nvSpPr>
          <p:spPr>
            <a:xfrm>
              <a:off x="3259710" y="2021833"/>
              <a:ext cx="43223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7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3212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67" y="70056"/>
            <a:ext cx="9362505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7346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996" y="1433871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61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63787" y="397386"/>
            <a:ext cx="7315424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lang="en-US" sz="30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30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5 </a:t>
            </a:r>
            <a:r>
              <a:rPr lang="en-US" sz="30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30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10 </a:t>
            </a:r>
            <a:r>
              <a:rPr lang="en-US" sz="30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30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2021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5587" y="1006986"/>
            <a:ext cx="266763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Toán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8187" y="1649105"/>
            <a:ext cx="5492358" cy="1246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30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Luyện</a:t>
            </a:r>
            <a:r>
              <a:rPr lang="en-US" sz="30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tập</a:t>
            </a:r>
            <a:r>
              <a:rPr lang="en-US" sz="30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815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01" l="0" r="100000">
                        <a14:foregroundMark x1="14535" y1="25974" x2="23256" y2="25325"/>
                        <a14:foregroundMark x1="58721" y1="74026" x2="68023" y2="75974"/>
                        <a14:foregroundMark x1="73837" y1="68182" x2="97384" y2="7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-69454"/>
            <a:ext cx="2520280" cy="1189364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221164" y="1628800"/>
            <a:ext cx="1741578" cy="597184"/>
            <a:chOff x="238537" y="208174"/>
            <a:chExt cx="1741578" cy="597184"/>
          </a:xfrm>
        </p:grpSpPr>
        <p:sp>
          <p:nvSpPr>
            <p:cNvPr id="108" name="Rounded Rectangle 10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78913" y="220583"/>
              <a:ext cx="7200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590265" y="20817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381887"/>
              </p:ext>
            </p:extLst>
          </p:nvPr>
        </p:nvGraphicFramePr>
        <p:xfrm>
          <a:off x="1689992" y="2851786"/>
          <a:ext cx="9160123" cy="24494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7184">
                  <a:extLst>
                    <a:ext uri="{9D8B030D-6E8A-4147-A177-3AD203B41FA5}">
                      <a16:colId xmlns:a16="http://schemas.microsoft.com/office/drawing/2014/main" val="445180498"/>
                    </a:ext>
                  </a:extLst>
                </a:gridCol>
                <a:gridCol w="1292034">
                  <a:extLst>
                    <a:ext uri="{9D8B030D-6E8A-4147-A177-3AD203B41FA5}">
                      <a16:colId xmlns:a16="http://schemas.microsoft.com/office/drawing/2014/main" val="635703943"/>
                    </a:ext>
                  </a:extLst>
                </a:gridCol>
                <a:gridCol w="1301466">
                  <a:extLst>
                    <a:ext uri="{9D8B030D-6E8A-4147-A177-3AD203B41FA5}">
                      <a16:colId xmlns:a16="http://schemas.microsoft.com/office/drawing/2014/main" val="3250306580"/>
                    </a:ext>
                  </a:extLst>
                </a:gridCol>
                <a:gridCol w="1254312">
                  <a:extLst>
                    <a:ext uri="{9D8B030D-6E8A-4147-A177-3AD203B41FA5}">
                      <a16:colId xmlns:a16="http://schemas.microsoft.com/office/drawing/2014/main" val="122851537"/>
                    </a:ext>
                  </a:extLst>
                </a:gridCol>
                <a:gridCol w="1131709">
                  <a:extLst>
                    <a:ext uri="{9D8B030D-6E8A-4147-A177-3AD203B41FA5}">
                      <a16:colId xmlns:a16="http://schemas.microsoft.com/office/drawing/2014/main" val="2168795036"/>
                    </a:ext>
                  </a:extLst>
                </a:gridCol>
                <a:gridCol w="1131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17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7055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trừ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4903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79290"/>
                  </a:ext>
                </a:extLst>
              </a:tr>
            </a:tbl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7882680" y="4537121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0042920" y="4537120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586536" y="4509120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5058754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766665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979232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343444" y="4533238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6370512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874677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962800" y="4510861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1"/>
      <p:bldP spid="117" grpId="1"/>
      <p:bldP spid="118" grpId="1"/>
      <p:bldP spid="119" grpId="0"/>
      <p:bldP spid="120" grpId="0"/>
      <p:bldP spid="121" grpId="0"/>
      <p:bldP spid="122" grpId="1"/>
      <p:bldP spid="123" grpId="0"/>
      <p:bldP spid="124" grpId="0"/>
      <p:bldP spid="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221164" y="1268760"/>
            <a:ext cx="1786462" cy="597184"/>
            <a:chOff x="238537" y="208174"/>
            <a:chExt cx="1786462" cy="597184"/>
          </a:xfrm>
        </p:grpSpPr>
        <p:sp>
          <p:nvSpPr>
            <p:cNvPr id="48" name="Rounded Rectangle 4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01" l="0" r="100000">
                        <a14:foregroundMark x1="14535" y1="25974" x2="23256" y2="25325"/>
                        <a14:foregroundMark x1="58721" y1="74026" x2="68023" y2="75974"/>
                        <a14:foregroundMark x1="73837" y1="68182" x2="97384" y2="7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-69454"/>
            <a:ext cx="2520280" cy="11893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217147" y="2284864"/>
            <a:ext cx="640080" cy="64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4939" y="3219294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stCxn id="9" idx="3"/>
            <a:endCxn id="8" idx="2"/>
          </p:cNvCxnSpPr>
          <p:nvPr/>
        </p:nvCxnSpPr>
        <p:spPr>
          <a:xfrm flipV="1">
            <a:off x="905019" y="2604904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5-Point Star 11"/>
          <p:cNvSpPr/>
          <p:nvPr/>
        </p:nvSpPr>
        <p:spPr>
          <a:xfrm>
            <a:off x="4044458" y="3140968"/>
            <a:ext cx="720080" cy="641754"/>
          </a:xfrm>
          <a:prstGeom prst="star5">
            <a:avLst>
              <a:gd name="adj" fmla="val 23255"/>
              <a:gd name="hf" fmla="val 105146"/>
              <a:gd name="vf" fmla="val 110557"/>
            </a:avLst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2857227" y="2603230"/>
            <a:ext cx="1187232" cy="782866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9405551">
            <a:off x="1000525" y="260638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2000530">
            <a:off x="3311296" y="2566646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14102" y="2276872"/>
            <a:ext cx="643125" cy="640080"/>
            <a:chOff x="2137147" y="3436992"/>
            <a:chExt cx="643125" cy="640080"/>
          </a:xfrm>
        </p:grpSpPr>
        <p:sp>
          <p:nvSpPr>
            <p:cNvPr id="57" name="Oval 56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137147" y="3501008"/>
              <a:ext cx="64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" b="1" dirty="0" smtClean="0">
                  <a:solidFill>
                    <a:srgbClr val="FDF5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vi-VN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44458" y="3147286"/>
            <a:ext cx="720080" cy="641754"/>
            <a:chOff x="4044458" y="4132518"/>
            <a:chExt cx="720080" cy="641754"/>
          </a:xfrm>
        </p:grpSpPr>
        <p:sp>
          <p:nvSpPr>
            <p:cNvPr id="60" name="5-Point Star 59"/>
            <p:cNvSpPr/>
            <p:nvPr/>
          </p:nvSpPr>
          <p:spPr>
            <a:xfrm>
              <a:off x="4044458" y="4132518"/>
              <a:ext cx="720080" cy="641754"/>
            </a:xfrm>
            <a:prstGeom prst="star5">
              <a:avLst>
                <a:gd name="adj" fmla="val 23255"/>
                <a:gd name="hf" fmla="val 105146"/>
                <a:gd name="vf" fmla="val 110557"/>
              </a:avLst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129718" y="426347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1164" y="198884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57627" y="206084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726660" y="2400786"/>
            <a:ext cx="640080" cy="64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5774452" y="3335216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Straight Arrow Connector 77"/>
          <p:cNvCxnSpPr>
            <a:stCxn id="77" idx="3"/>
            <a:endCxn id="76" idx="2"/>
          </p:cNvCxnSpPr>
          <p:nvPr/>
        </p:nvCxnSpPr>
        <p:spPr>
          <a:xfrm flipV="1">
            <a:off x="6414532" y="2720826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5-Point Star 78"/>
          <p:cNvSpPr/>
          <p:nvPr/>
        </p:nvSpPr>
        <p:spPr>
          <a:xfrm>
            <a:off x="11138147" y="2276872"/>
            <a:ext cx="720080" cy="641754"/>
          </a:xfrm>
          <a:prstGeom prst="star5">
            <a:avLst>
              <a:gd name="adj" fmla="val 23255"/>
              <a:gd name="hf" fmla="val 105146"/>
              <a:gd name="vf" fmla="val 110557"/>
            </a:avLst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8366739" y="2780928"/>
            <a:ext cx="1187232" cy="782866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 rot="19405551">
            <a:off x="6545141" y="275040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2000530">
            <a:off x="8388202" y="300976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7726660" y="2391546"/>
            <a:ext cx="643125" cy="640080"/>
            <a:chOff x="2137147" y="3436992"/>
            <a:chExt cx="643125" cy="640080"/>
          </a:xfrm>
        </p:grpSpPr>
        <p:sp>
          <p:nvSpPr>
            <p:cNvPr id="84" name="Oval 83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137147" y="3501008"/>
              <a:ext cx="64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" b="1" dirty="0" smtClean="0">
                  <a:solidFill>
                    <a:srgbClr val="FDF5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vi-VN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138147" y="2276872"/>
            <a:ext cx="720080" cy="641754"/>
            <a:chOff x="4044458" y="4132518"/>
            <a:chExt cx="720080" cy="641754"/>
          </a:xfrm>
        </p:grpSpPr>
        <p:sp>
          <p:nvSpPr>
            <p:cNvPr id="87" name="5-Point Star 86"/>
            <p:cNvSpPr/>
            <p:nvPr/>
          </p:nvSpPr>
          <p:spPr>
            <a:xfrm>
              <a:off x="4044458" y="4132518"/>
              <a:ext cx="720080" cy="641754"/>
            </a:xfrm>
            <a:prstGeom prst="star5">
              <a:avLst>
                <a:gd name="adj" fmla="val 23255"/>
                <a:gd name="hf" fmla="val 105146"/>
                <a:gd name="vf" fmla="val 110557"/>
              </a:avLst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129718" y="426347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Isosceles Triangle 20"/>
          <p:cNvSpPr/>
          <p:nvPr/>
        </p:nvSpPr>
        <p:spPr>
          <a:xfrm>
            <a:off x="9417947" y="3284984"/>
            <a:ext cx="640080" cy="641754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405278" y="3284984"/>
            <a:ext cx="640080" cy="754492"/>
            <a:chOff x="9091289" y="4762740"/>
            <a:chExt cx="640080" cy="754492"/>
          </a:xfrm>
        </p:grpSpPr>
        <p:sp>
          <p:nvSpPr>
            <p:cNvPr id="89" name="Isosceles Triangle 88"/>
            <p:cNvSpPr/>
            <p:nvPr/>
          </p:nvSpPr>
          <p:spPr>
            <a:xfrm>
              <a:off x="9091289" y="4762740"/>
              <a:ext cx="640080" cy="641754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112570" y="499401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9969662" y="2729573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 rot="19790073">
            <a:off x="10257953" y="2775958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75" b="89193" l="11054" r="28258">
                        <a14:foregroundMark x1="18741" y1="76042" x2="21010" y2="78776"/>
                        <a14:foregroundMark x1="18228" y1="79948" x2="21230" y2="76563"/>
                        <a14:foregroundMark x1="14348" y1="79427" x2="12592" y2="81250"/>
                        <a14:foregroundMark x1="13104" y1="77995" x2="14129" y2="81771"/>
                        <a14:foregroundMark x1="24231" y1="75000" x2="24451" y2="77995"/>
                        <a14:foregroundMark x1="18594" y1="78125" x2="19839" y2="75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59285" r="71837" b="12295"/>
          <a:stretch/>
        </p:blipFill>
        <p:spPr bwMode="auto">
          <a:xfrm>
            <a:off x="7969795" y="836712"/>
            <a:ext cx="2218277" cy="207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719" b="88021" l="49488" r="67643">
                        <a14:foregroundMark x1="59004" y1="77083" x2="61493" y2="81510"/>
                        <a14:foregroundMark x1="60176" y1="77083" x2="57833" y2="78906"/>
                        <a14:foregroundMark x1="54539" y1="78125" x2="54173" y2="82422"/>
                        <a14:foregroundMark x1="52928" y1="70443" x2="52635" y2="7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68" t="61237" r="31052" b="12295"/>
          <a:stretch/>
        </p:blipFill>
        <p:spPr bwMode="auto">
          <a:xfrm>
            <a:off x="7903334" y="2636912"/>
            <a:ext cx="2586741" cy="193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47" b="90104" l="29502" r="46852">
                        <a14:foregroundMark x1="31113" y1="68490" x2="34041" y2="68099"/>
                        <a14:foregroundMark x1="38067" y1="75651" x2="40410" y2="78385"/>
                        <a14:foregroundMark x1="42972" y1="80339" x2="43851" y2="82682"/>
                        <a14:foregroundMark x1="32723" y1="70573" x2="32430" y2="71875"/>
                        <a14:foregroundMark x1="32430" y1="70052" x2="31991" y2="70443"/>
                        <a14:foregroundMark x1="43558" y1="78776" x2="43119" y2="8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1" t="59153" r="52027" b="10212"/>
          <a:stretch/>
        </p:blipFill>
        <p:spPr bwMode="auto">
          <a:xfrm>
            <a:off x="8052238" y="4149080"/>
            <a:ext cx="2365829" cy="224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ấu 6 +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81" b="52734" l="46413" r="6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02" t="26435" r="32223" b="47097"/>
          <a:stretch/>
        </p:blipFill>
        <p:spPr bwMode="auto">
          <a:xfrm>
            <a:off x="2884717" y="4189077"/>
            <a:ext cx="3716926" cy="233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ấu 8 +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21" b="57813" l="27160" r="49488">
                        <a14:foregroundMark x1="37189" y1="30339" x2="38067" y2="34635"/>
                        <a14:foregroundMark x1="37848" y1="31641" x2="39239" y2="32422"/>
                        <a14:foregroundMark x1="38799" y1="30599" x2="39019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8" t="26435" r="51722" b="45013"/>
          <a:stretch/>
        </p:blipFill>
        <p:spPr bwMode="auto">
          <a:xfrm>
            <a:off x="331006" y="3068960"/>
            <a:ext cx="389437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gấu 9 +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2" b="51823" l="9224" r="28624">
                        <a14:foregroundMark x1="15739" y1="39063" x2="20205" y2="38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26435" r="69907" b="46685"/>
          <a:stretch/>
        </p:blipFill>
        <p:spPr bwMode="auto">
          <a:xfrm>
            <a:off x="3001243" y="1683428"/>
            <a:ext cx="3096344" cy="246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940343" y="404664"/>
            <a:ext cx="4177223" cy="584775"/>
            <a:chOff x="238537" y="208174"/>
            <a:chExt cx="4177223" cy="584775"/>
          </a:xfrm>
        </p:grpSpPr>
        <p:sp>
          <p:nvSpPr>
            <p:cNvPr id="40" name="Oval 3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58376" y="208174"/>
              <a:ext cx="35573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tổ ong cho gấu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" name="Curved Connector 6"/>
          <p:cNvCxnSpPr/>
          <p:nvPr/>
        </p:nvCxnSpPr>
        <p:spPr>
          <a:xfrm rot="21780000" flipH="1">
            <a:off x="5925857" y="2445151"/>
            <a:ext cx="2808312" cy="3200400"/>
          </a:xfrm>
          <a:prstGeom prst="curvedConnector3">
            <a:avLst>
              <a:gd name="adj1" fmla="val 35754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2838450" y="3581400"/>
            <a:ext cx="5791200" cy="1104900"/>
          </a:xfrm>
          <a:custGeom>
            <a:avLst/>
            <a:gdLst>
              <a:gd name="connsiteX0" fmla="*/ 0 w 5791200"/>
              <a:gd name="connsiteY0" fmla="*/ 1104900 h 1104900"/>
              <a:gd name="connsiteX1" fmla="*/ 2686050 w 5791200"/>
              <a:gd name="connsiteY1" fmla="*/ 95250 h 1104900"/>
              <a:gd name="connsiteX2" fmla="*/ 5791200 w 5791200"/>
              <a:gd name="connsiteY2" fmla="*/ 57150 h 1104900"/>
              <a:gd name="connsiteX3" fmla="*/ 5791200 w 5791200"/>
              <a:gd name="connsiteY3" fmla="*/ 57150 h 1104900"/>
              <a:gd name="connsiteX4" fmla="*/ 5791200 w 5791200"/>
              <a:gd name="connsiteY4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1200" h="1104900">
                <a:moveTo>
                  <a:pt x="0" y="1104900"/>
                </a:moveTo>
                <a:cubicBezTo>
                  <a:pt x="860425" y="687387"/>
                  <a:pt x="1720850" y="269875"/>
                  <a:pt x="2686050" y="95250"/>
                </a:cubicBezTo>
                <a:cubicBezTo>
                  <a:pt x="3651250" y="-79375"/>
                  <a:pt x="5791200" y="57150"/>
                  <a:pt x="5791200" y="57150"/>
                </a:cubicBezTo>
                <a:lnTo>
                  <a:pt x="5791200" y="57150"/>
                </a:lnTo>
                <a:lnTo>
                  <a:pt x="5791200" y="0"/>
                </a:lnTo>
              </a:path>
            </a:pathLst>
          </a:cu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 rot="2787601" flipV="1">
            <a:off x="2272006" y="260979"/>
            <a:ext cx="9018997" cy="3737224"/>
          </a:xfrm>
          <a:prstGeom prst="arc">
            <a:avLst>
              <a:gd name="adj1" fmla="val 15584138"/>
              <a:gd name="adj2" fmla="val 20833644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61083" y="404664"/>
            <a:ext cx="1406154" cy="572924"/>
          </a:xfrm>
          <a:prstGeom prst="roundRect">
            <a:avLst/>
          </a:prstGeom>
          <a:solidFill>
            <a:srgbClr val="FFD85D"/>
          </a:solidFill>
          <a:ln>
            <a:solidFill>
              <a:srgbClr val="FFD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40343" y="404664"/>
            <a:ext cx="2503688" cy="584775"/>
            <a:chOff x="238537" y="208174"/>
            <a:chExt cx="2503688" cy="584775"/>
          </a:xfrm>
        </p:grpSpPr>
        <p:sp>
          <p:nvSpPr>
            <p:cNvPr id="3" name="Oval 2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4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8376" y="208174"/>
              <a:ext cx="18838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 smtClean="0">
                  <a:latin typeface="Arial" pitchFamily="34" charset="0"/>
                  <a:cs typeface="Arial" pitchFamily="34" charset="0"/>
                </a:rPr>
                <a:t>&gt;; &lt;; =  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41003" y="908720"/>
            <a:ext cx="34980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300000"/>
              </a:lnSpc>
              <a:buAutoNum type="alphaLcParenR"/>
            </a:pP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+ 6             11</a:t>
            </a:r>
          </a:p>
          <a:p>
            <a:pPr>
              <a:lnSpc>
                <a:spcPct val="30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 + 5             12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6216" y="908720"/>
            <a:ext cx="40799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             3 + 9</a:t>
            </a:r>
          </a:p>
          <a:p>
            <a:pPr>
              <a:lnSpc>
                <a:spcPct val="30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 + 2             7  + 7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446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85219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343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90432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58203" y="2132857"/>
            <a:ext cx="822960" cy="811251"/>
            <a:chOff x="2034267" y="2132857"/>
            <a:chExt cx="822960" cy="811251"/>
          </a:xfrm>
        </p:grpSpPr>
        <p:sp>
          <p:nvSpPr>
            <p:cNvPr id="12" name="Left Brace 11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74446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58203" y="3645024"/>
            <a:ext cx="822960" cy="811251"/>
            <a:chOff x="2034267" y="2132857"/>
            <a:chExt cx="822960" cy="811251"/>
          </a:xfrm>
        </p:grpSpPr>
        <p:sp>
          <p:nvSpPr>
            <p:cNvPr id="17" name="Left Brace 16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2795959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265939" y="1563265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952676" y="3645024"/>
            <a:ext cx="822960" cy="811251"/>
            <a:chOff x="2034267" y="2132857"/>
            <a:chExt cx="822960" cy="811251"/>
          </a:xfrm>
        </p:grpSpPr>
        <p:sp>
          <p:nvSpPr>
            <p:cNvPr id="25" name="Left Brace 24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37147" y="2420888"/>
              <a:ext cx="5656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9290432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0370552" y="3645023"/>
            <a:ext cx="822960" cy="811251"/>
            <a:chOff x="2034267" y="2132857"/>
            <a:chExt cx="822960" cy="811251"/>
          </a:xfrm>
        </p:grpSpPr>
        <p:sp>
          <p:nvSpPr>
            <p:cNvPr id="29" name="Left Brace 28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Left Brace 30"/>
          <p:cNvSpPr/>
          <p:nvPr/>
        </p:nvSpPr>
        <p:spPr>
          <a:xfrm rot="16200000">
            <a:off x="8246427" y="1813560"/>
            <a:ext cx="182880" cy="822960"/>
          </a:xfrm>
          <a:prstGeom prst="leftBrace">
            <a:avLst>
              <a:gd name="adj1" fmla="val 41402"/>
              <a:gd name="adj2" fmla="val 5082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078787" y="236220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Left Brace 32"/>
          <p:cNvSpPr/>
          <p:nvPr/>
        </p:nvSpPr>
        <p:spPr>
          <a:xfrm rot="16200000">
            <a:off x="10700067" y="1737360"/>
            <a:ext cx="182880" cy="822960"/>
          </a:xfrm>
          <a:prstGeom prst="leftBrace">
            <a:avLst>
              <a:gd name="adj1" fmla="val 41402"/>
              <a:gd name="adj2" fmla="val 5082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532427" y="228600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63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3" grpId="0" animBg="1"/>
      <p:bldP spid="27" grpId="0" animBg="1"/>
      <p:bldP spid="31" grpId="0" animBg="1"/>
      <p:bldP spid="32" grpId="0"/>
      <p:bldP spid="33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0923" y="188640"/>
            <a:ext cx="11665295" cy="1569660"/>
            <a:chOff x="238537" y="208174"/>
            <a:chExt cx="11042683" cy="1569660"/>
          </a:xfrm>
        </p:grpSpPr>
        <p:sp>
          <p:nvSpPr>
            <p:cNvPr id="3" name="Oval 2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4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8375" y="208174"/>
              <a:ext cx="104228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Trong ca – bin thứ nhất có 7 người, trong ca – bin thứ hai có 8 người. Hỏi trong hai ca – bin có tất cả bao nhiêu người?</a:t>
              </a:r>
              <a:endPara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53" b="84375" l="15813" r="76720">
                        <a14:foregroundMark x1="50805" y1="58854" x2="61347" y2="59115"/>
                        <a14:foregroundMark x1="56076" y1="58073" x2="57394" y2="57552"/>
                        <a14:foregroundMark x1="54026" y1="56771" x2="57101" y2="56510"/>
                        <a14:foregroundMark x1="53441" y1="55990" x2="56955" y2="58594"/>
                        <a14:foregroundMark x1="73939" y1="54688" x2="74524" y2="60156"/>
                        <a14:foregroundMark x1="74963" y1="61719" x2="75110" y2="77604"/>
                        <a14:foregroundMark x1="72621" y1="37500" x2="74963" y2="58073"/>
                        <a14:foregroundMark x1="73206" y1="39063" x2="75110" y2="54167"/>
                        <a14:foregroundMark x1="75256" y1="55469" x2="74817" y2="64583"/>
                        <a14:foregroundMark x1="75256" y1="61979" x2="75256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7213" r="22694" b="16146"/>
          <a:stretch/>
        </p:blipFill>
        <p:spPr bwMode="auto">
          <a:xfrm>
            <a:off x="4081363" y="1340768"/>
            <a:ext cx="4203253" cy="217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260702" y="668288"/>
            <a:ext cx="1645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553971" y="1172344"/>
            <a:ext cx="136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1163" y="1172344"/>
            <a:ext cx="1554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4939" y="3573016"/>
            <a:ext cx="5779146" cy="2955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  <a:p>
            <a:pPr algn="just">
              <a:lnSpc>
                <a:spcPct val="150000"/>
              </a:lnSpc>
            </a:pP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– bin thứ nhất: 7 người</a:t>
            </a:r>
          </a:p>
          <a:p>
            <a:pPr algn="just">
              <a:lnSpc>
                <a:spcPct val="150000"/>
              </a:lnSpc>
            </a:pP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– bin thứ hai  : 8 người</a:t>
            </a:r>
          </a:p>
          <a:p>
            <a:pPr algn="just">
              <a:lnSpc>
                <a:spcPct val="150000"/>
              </a:lnSpc>
            </a:pP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              : ....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gười?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81163" y="668288"/>
            <a:ext cx="3240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276203" y="668288"/>
            <a:ext cx="22939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41003" y="1124744"/>
            <a:ext cx="50405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60702" y="1172344"/>
            <a:ext cx="25011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065139" y="1676400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7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7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3212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67" y="70056"/>
            <a:ext cx="9362505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7346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996" y="1433871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61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44563" y="428635"/>
            <a:ext cx="685822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5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2021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22358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Toán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7787" y="1649849"/>
            <a:ext cx="5492358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tập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    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5987" y="2275553"/>
            <a:ext cx="5492358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5: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1360" y="2895600"/>
            <a:ext cx="5492358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giải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       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09019" y="3505200"/>
            <a:ext cx="8712968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ca – bin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tất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: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        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8429" y="4114800"/>
            <a:ext cx="5492358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… + … = … (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)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         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91429" y="4707721"/>
            <a:ext cx="5492358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Đáp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: …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người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474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  <p:tag name="INKNOELEADERBOARD" val="1454646024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374</Words>
  <Application>Microsoft Office PowerPoint</Application>
  <PresentationFormat>Custom</PresentationFormat>
  <Paragraphs>124</Paragraphs>
  <Slides>10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宋体</vt:lpstr>
      <vt:lpstr>Arial</vt:lpstr>
      <vt:lpstr>Calibri</vt:lpstr>
      <vt:lpstr>HP001 4 hàng</vt:lpstr>
      <vt:lpstr>HP001 4H</vt:lpstr>
      <vt:lpstr>Times New Roman</vt:lpstr>
      <vt:lpstr>思源黑体 CN Bold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Admin</cp:lastModifiedBy>
  <cp:revision>237</cp:revision>
  <dcterms:created xsi:type="dcterms:W3CDTF">2015-10-14T02:42:14Z</dcterms:created>
  <dcterms:modified xsi:type="dcterms:W3CDTF">2021-10-04T17:36:01Z</dcterms:modified>
</cp:coreProperties>
</file>