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70" r:id="rId5"/>
    <p:sldId id="259" r:id="rId6"/>
    <p:sldId id="271" r:id="rId7"/>
    <p:sldId id="272" r:id="rId8"/>
    <p:sldId id="273" r:id="rId9"/>
    <p:sldId id="260" r:id="rId10"/>
    <p:sldId id="261" r:id="rId11"/>
    <p:sldId id="277" r:id="rId12"/>
    <p:sldId id="267" r:id="rId13"/>
    <p:sldId id="279" r:id="rId14"/>
    <p:sldId id="275" r:id="rId15"/>
    <p:sldId id="281" r:id="rId16"/>
    <p:sldId id="280" r:id="rId17"/>
    <p:sldId id="268" r:id="rId18"/>
    <p:sldId id="278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42608"/>
    <a:srgbClr val="FB6799"/>
    <a:srgbClr val="F4DA5A"/>
    <a:srgbClr val="F0CC1C"/>
    <a:srgbClr val="E9C20F"/>
    <a:srgbClr val="40235D"/>
    <a:srgbClr val="103451"/>
    <a:srgbClr val="D2AF0D"/>
    <a:srgbClr val="C86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34FE6-C9E0-4BAA-8940-1EE031426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2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8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9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D90B-70F8-4A06-B9E4-9F0034B2AA0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581400" y="190500"/>
            <a:ext cx="533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3300413" y="3048001"/>
            <a:ext cx="6019800" cy="429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số đo </a:t>
            </a:r>
            <a:r>
              <a:rPr lang="vi-VN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endParaRPr lang="vi-VN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dưới dạng số thập phân.</a:t>
            </a:r>
          </a:p>
          <a:p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UN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90500"/>
            <a:ext cx="92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4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2184" y="933534"/>
            <a:ext cx="134822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114435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56dm²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m²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17dm² 23cm²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….………..dm²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23cm²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dm²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2cm² 5mm² = ………………….cm²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509" y="2462151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0,56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245242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17,23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7357" y="4092846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0,23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4878" y="4874678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2,05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262" y="5397898"/>
            <a:ext cx="2595737" cy="14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2730501" y="2219326"/>
            <a:ext cx="1221358" cy="555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graphicFrame>
        <p:nvGraphicFramePr>
          <p:cNvPr id="168045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6340"/>
              </p:ext>
            </p:extLst>
          </p:nvPr>
        </p:nvGraphicFramePr>
        <p:xfrm>
          <a:off x="1638297" y="720090"/>
          <a:ext cx="8590510" cy="975360"/>
        </p:xfrm>
        <a:graphic>
          <a:graphicData uri="http://schemas.openxmlformats.org/drawingml/2006/table">
            <a:tbl>
              <a:tblPr/>
              <a:tblGrid>
                <a:gridCol w="1093338"/>
                <a:gridCol w="1204458"/>
                <a:gridCol w="1144130"/>
                <a:gridCol w="1946667"/>
                <a:gridCol w="1093338"/>
                <a:gridCol w="1093338"/>
                <a:gridCol w="1015241"/>
              </a:tblGrid>
              <a:tr h="49816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 mét vuông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vuông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 hơn mét vuông</a:t>
                      </a:r>
                      <a:endParaRPr kumimoji="0" lang="en-US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67970" name="Group 34"/>
          <p:cNvGrpSpPr>
            <a:grpSpLocks/>
          </p:cNvGrpSpPr>
          <p:nvPr/>
        </p:nvGrpSpPr>
        <p:grpSpPr bwMode="auto">
          <a:xfrm>
            <a:off x="1618207" y="1698069"/>
            <a:ext cx="8602116" cy="533400"/>
            <a:chOff x="240" y="1488"/>
            <a:chExt cx="5294" cy="486"/>
          </a:xfrm>
        </p:grpSpPr>
        <p:sp>
          <p:nvSpPr>
            <p:cNvPr id="167971" name="Rectangle 35"/>
            <p:cNvSpPr>
              <a:spLocks noChangeArrowheads="1"/>
            </p:cNvSpPr>
            <p:nvPr/>
          </p:nvSpPr>
          <p:spPr bwMode="auto">
            <a:xfrm>
              <a:off x="254" y="1492"/>
              <a:ext cx="5280" cy="4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en-US">
                <a:latin typeface="Arial" panose="020B0604020202020204" pitchFamily="34" charset="0"/>
              </a:endParaRPr>
            </a:p>
          </p:txBody>
        </p:sp>
        <p:sp>
          <p:nvSpPr>
            <p:cNvPr id="167972" name="Line 36"/>
            <p:cNvSpPr>
              <a:spLocks noChangeShapeType="1"/>
            </p:cNvSpPr>
            <p:nvPr/>
          </p:nvSpPr>
          <p:spPr bwMode="auto">
            <a:xfrm>
              <a:off x="932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3" name="Line 37"/>
            <p:cNvSpPr>
              <a:spLocks noChangeShapeType="1"/>
            </p:cNvSpPr>
            <p:nvPr/>
          </p:nvSpPr>
          <p:spPr bwMode="auto">
            <a:xfrm>
              <a:off x="23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4" name="Line 38"/>
            <p:cNvSpPr>
              <a:spLocks noChangeShapeType="1"/>
            </p:cNvSpPr>
            <p:nvPr/>
          </p:nvSpPr>
          <p:spPr bwMode="auto">
            <a:xfrm>
              <a:off x="35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5" name="Line 39"/>
            <p:cNvSpPr>
              <a:spLocks noChangeShapeType="1"/>
            </p:cNvSpPr>
            <p:nvPr/>
          </p:nvSpPr>
          <p:spPr bwMode="auto">
            <a:xfrm>
              <a:off x="4238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6" name="Line 40"/>
            <p:cNvSpPr>
              <a:spLocks noChangeShapeType="1"/>
            </p:cNvSpPr>
            <p:nvPr/>
          </p:nvSpPr>
          <p:spPr bwMode="auto">
            <a:xfrm>
              <a:off x="4910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7" name="Line 41"/>
            <p:cNvSpPr>
              <a:spLocks noChangeShapeType="1"/>
            </p:cNvSpPr>
            <p:nvPr/>
          </p:nvSpPr>
          <p:spPr bwMode="auto">
            <a:xfrm>
              <a:off x="240" y="1968"/>
              <a:ext cx="52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82" name="Rectangle 46"/>
          <p:cNvSpPr>
            <a:spLocks noChangeArrowheads="1"/>
          </p:cNvSpPr>
          <p:nvPr/>
        </p:nvSpPr>
        <p:spPr bwMode="auto">
          <a:xfrm>
            <a:off x="1914525" y="1754188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endParaRPr lang="vi-VN" altLang="en-US" sz="2400">
              <a:solidFill>
                <a:srgbClr val="0000FF"/>
              </a:solidFill>
            </a:endParaRPr>
          </a:p>
        </p:txBody>
      </p:sp>
      <p:sp>
        <p:nvSpPr>
          <p:cNvPr id="167984" name="Rectangle 48"/>
          <p:cNvSpPr>
            <a:spLocks noChangeArrowheads="1"/>
          </p:cNvSpPr>
          <p:nvPr/>
        </p:nvSpPr>
        <p:spPr bwMode="auto">
          <a:xfrm>
            <a:off x="3055494" y="227622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grpSp>
        <p:nvGrpSpPr>
          <p:cNvPr id="167986" name="Group 50"/>
          <p:cNvGrpSpPr>
            <a:grpSpLocks/>
          </p:cNvGrpSpPr>
          <p:nvPr/>
        </p:nvGrpSpPr>
        <p:grpSpPr bwMode="auto">
          <a:xfrm>
            <a:off x="1598339" y="2219560"/>
            <a:ext cx="8610598" cy="561975"/>
            <a:chOff x="242" y="2692"/>
            <a:chExt cx="5294" cy="354"/>
          </a:xfrm>
        </p:grpSpPr>
        <p:grpSp>
          <p:nvGrpSpPr>
            <p:cNvPr id="167987" name="Group 51"/>
            <p:cNvGrpSpPr>
              <a:grpSpLocks/>
            </p:cNvGrpSpPr>
            <p:nvPr/>
          </p:nvGrpSpPr>
          <p:grpSpPr bwMode="auto">
            <a:xfrm>
              <a:off x="242" y="2692"/>
              <a:ext cx="5294" cy="336"/>
              <a:chOff x="240" y="1488"/>
              <a:chExt cx="5294" cy="486"/>
            </a:xfrm>
          </p:grpSpPr>
          <p:sp>
            <p:nvSpPr>
              <p:cNvPr id="167988" name="Rectangle 52"/>
              <p:cNvSpPr>
                <a:spLocks noChangeArrowheads="1"/>
              </p:cNvSpPr>
              <p:nvPr/>
            </p:nvSpPr>
            <p:spPr bwMode="auto">
              <a:xfrm>
                <a:off x="254" y="1492"/>
                <a:ext cx="5280" cy="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67989" name="Line 53"/>
              <p:cNvSpPr>
                <a:spLocks noChangeShapeType="1"/>
              </p:cNvSpPr>
              <p:nvPr/>
            </p:nvSpPr>
            <p:spPr bwMode="auto">
              <a:xfrm>
                <a:off x="932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0" name="Line 54"/>
              <p:cNvSpPr>
                <a:spLocks noChangeShapeType="1"/>
              </p:cNvSpPr>
              <p:nvPr/>
            </p:nvSpPr>
            <p:spPr bwMode="auto">
              <a:xfrm>
                <a:off x="23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1" name="Line 55"/>
              <p:cNvSpPr>
                <a:spLocks noChangeShapeType="1"/>
              </p:cNvSpPr>
              <p:nvPr/>
            </p:nvSpPr>
            <p:spPr bwMode="auto">
              <a:xfrm>
                <a:off x="35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2" name="Line 56"/>
              <p:cNvSpPr>
                <a:spLocks noChangeShapeType="1"/>
              </p:cNvSpPr>
              <p:nvPr/>
            </p:nvSpPr>
            <p:spPr bwMode="auto">
              <a:xfrm>
                <a:off x="4238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3" name="Line 57"/>
              <p:cNvSpPr>
                <a:spLocks noChangeShapeType="1"/>
              </p:cNvSpPr>
              <p:nvPr/>
            </p:nvSpPr>
            <p:spPr bwMode="auto">
              <a:xfrm>
                <a:off x="4910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4" name="Line 58"/>
              <p:cNvSpPr>
                <a:spLocks noChangeShapeType="1"/>
              </p:cNvSpPr>
              <p:nvPr/>
            </p:nvSpPr>
            <p:spPr bwMode="auto">
              <a:xfrm>
                <a:off x="240" y="1968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95" name="Line 59"/>
            <p:cNvSpPr>
              <a:spLocks noChangeShapeType="1"/>
            </p:cNvSpPr>
            <p:nvPr/>
          </p:nvSpPr>
          <p:spPr bwMode="auto">
            <a:xfrm>
              <a:off x="1689" y="2708"/>
              <a:ext cx="2" cy="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997" name="Group 61"/>
          <p:cNvGrpSpPr>
            <a:grpSpLocks/>
          </p:cNvGrpSpPr>
          <p:nvPr/>
        </p:nvGrpSpPr>
        <p:grpSpPr bwMode="auto">
          <a:xfrm>
            <a:off x="1609726" y="2752725"/>
            <a:ext cx="8610598" cy="533400"/>
            <a:chOff x="240" y="2146"/>
            <a:chExt cx="5294" cy="336"/>
          </a:xfrm>
        </p:grpSpPr>
        <p:grpSp>
          <p:nvGrpSpPr>
            <p:cNvPr id="167998" name="Group 62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7999" name="Group 63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00" name="Rectangle 64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01" name="Line 65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2" name="Line 66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3" name="Line 67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4" name="Line 68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5" name="Line 69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6" name="Line 70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07" name="Line 71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08" name="Line 72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09" name="Line 73"/>
          <p:cNvSpPr>
            <a:spLocks noChangeShapeType="1"/>
          </p:cNvSpPr>
          <p:nvPr/>
        </p:nvSpPr>
        <p:spPr bwMode="auto">
          <a:xfrm>
            <a:off x="3951859" y="1692511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8010" name="Group 74"/>
          <p:cNvGrpSpPr>
            <a:grpSpLocks/>
          </p:cNvGrpSpPr>
          <p:nvPr/>
        </p:nvGrpSpPr>
        <p:grpSpPr bwMode="auto">
          <a:xfrm>
            <a:off x="1609724" y="3286125"/>
            <a:ext cx="8610599" cy="533400"/>
            <a:chOff x="240" y="2146"/>
            <a:chExt cx="5294" cy="336"/>
          </a:xfrm>
        </p:grpSpPr>
        <p:grpSp>
          <p:nvGrpSpPr>
            <p:cNvPr id="168011" name="Group 75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8012" name="Group 76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13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14" name="Line 78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5" name="Line 79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6" name="Line 80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7" name="Line 81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8" name="Line 82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9" name="Line 83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20" name="Line 84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21" name="Line 85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34" name="Text Box 98"/>
          <p:cNvSpPr txBox="1">
            <a:spLocks noChangeArrowheads="1"/>
          </p:cNvSpPr>
          <p:nvPr/>
        </p:nvSpPr>
        <p:spPr bwMode="auto">
          <a:xfrm>
            <a:off x="1870135" y="1295999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km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5" name="Text Box 99"/>
          <p:cNvSpPr txBox="1">
            <a:spLocks noChangeArrowheads="1"/>
          </p:cNvSpPr>
          <p:nvPr/>
        </p:nvSpPr>
        <p:spPr bwMode="auto">
          <a:xfrm>
            <a:off x="2766406" y="1316981"/>
            <a:ext cx="12266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66"/>
                </a:solidFill>
              </a:rPr>
              <a:t>hm</a:t>
            </a:r>
            <a:r>
              <a:rPr lang="en-US" altLang="en-US" sz="2000" b="1" baseline="30000" dirty="0" smtClean="0">
                <a:solidFill>
                  <a:srgbClr val="FF0066"/>
                </a:solidFill>
              </a:rPr>
              <a:t>2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(ha</a:t>
            </a:r>
            <a:r>
              <a:rPr lang="en-US" altLang="en-US" sz="2000" b="1" dirty="0">
                <a:solidFill>
                  <a:srgbClr val="FF0066"/>
                </a:solidFill>
              </a:rPr>
              <a:t>)</a:t>
            </a:r>
            <a:endParaRPr lang="en-US" altLang="en-US" sz="2000" b="1" baseline="30000" dirty="0">
              <a:solidFill>
                <a:srgbClr val="FF0066"/>
              </a:solidFill>
            </a:endParaRPr>
          </a:p>
        </p:txBody>
      </p:sp>
      <p:sp>
        <p:nvSpPr>
          <p:cNvPr id="168036" name="Text Box 100"/>
          <p:cNvSpPr txBox="1">
            <a:spLocks noChangeArrowheads="1"/>
          </p:cNvSpPr>
          <p:nvPr/>
        </p:nvSpPr>
        <p:spPr bwMode="auto">
          <a:xfrm>
            <a:off x="4070398" y="1321612"/>
            <a:ext cx="1143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dam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7" name="Text Box 101"/>
          <p:cNvSpPr txBox="1">
            <a:spLocks noChangeArrowheads="1"/>
          </p:cNvSpPr>
          <p:nvPr/>
        </p:nvSpPr>
        <p:spPr bwMode="auto">
          <a:xfrm>
            <a:off x="5651835" y="1236464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m</a:t>
            </a:r>
            <a:r>
              <a:rPr lang="en-US" altLang="en-US" sz="24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8" name="Text Box 102"/>
          <p:cNvSpPr txBox="1">
            <a:spLocks noChangeArrowheads="1"/>
          </p:cNvSpPr>
          <p:nvPr/>
        </p:nvSpPr>
        <p:spPr bwMode="auto">
          <a:xfrm>
            <a:off x="7096125" y="1285875"/>
            <a:ext cx="99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9" name="Text Box 103"/>
          <p:cNvSpPr txBox="1">
            <a:spLocks noChangeArrowheads="1"/>
          </p:cNvSpPr>
          <p:nvPr/>
        </p:nvSpPr>
        <p:spPr bwMode="auto">
          <a:xfrm>
            <a:off x="8299481" y="1305850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cm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0" name="Text Box 104"/>
          <p:cNvSpPr txBox="1">
            <a:spLocks noChangeArrowheads="1"/>
          </p:cNvSpPr>
          <p:nvPr/>
        </p:nvSpPr>
        <p:spPr bwMode="auto">
          <a:xfrm>
            <a:off x="9343740" y="1328737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mm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7" name="Text Box 111"/>
          <p:cNvSpPr txBox="1">
            <a:spLocks noChangeArrowheads="1"/>
          </p:cNvSpPr>
          <p:nvPr/>
        </p:nvSpPr>
        <p:spPr bwMode="auto">
          <a:xfrm>
            <a:off x="752475" y="3985974"/>
            <a:ext cx="17039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9966"/>
                </a:solidFill>
              </a:rPr>
              <a:t> </a:t>
            </a:r>
            <a:r>
              <a:rPr lang="vi-VN" altLang="en-US" sz="3000" b="1" dirty="0" smtClean="0">
                <a:solidFill>
                  <a:srgbClr val="FF0000"/>
                </a:solidFill>
              </a:rPr>
              <a:t>Bài 2:</a:t>
            </a:r>
            <a:r>
              <a:rPr lang="vi-VN" altLang="en-US" sz="3000" b="1" dirty="0" smtClean="0">
                <a:solidFill>
                  <a:srgbClr val="339966"/>
                </a:solidFill>
              </a:rPr>
              <a:t> </a:t>
            </a:r>
            <a:endParaRPr lang="en-US" altLang="en-US" sz="30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048" name="Text Box 112"/>
          <p:cNvSpPr txBox="1">
            <a:spLocks noChangeArrowheads="1"/>
          </p:cNvSpPr>
          <p:nvPr/>
        </p:nvSpPr>
        <p:spPr bwMode="auto">
          <a:xfrm>
            <a:off x="2133600" y="3971925"/>
            <a:ext cx="79819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 b="1" i="1" dirty="0" smtClean="0"/>
              <a:t>Viết số thập phân thích hợp vào chỗ chấm</a:t>
            </a:r>
            <a:r>
              <a:rPr lang="en-US" altLang="en-US" sz="3000" b="1" i="1" dirty="0" smtClean="0"/>
              <a:t>:</a:t>
            </a:r>
            <a:endParaRPr lang="en-US" altLang="en-US" sz="3000" b="1" i="1" dirty="0"/>
          </a:p>
        </p:txBody>
      </p:sp>
      <p:sp>
        <p:nvSpPr>
          <p:cNvPr id="168049" name="Text Box 113"/>
          <p:cNvSpPr txBox="1">
            <a:spLocks noChangeArrowheads="1"/>
          </p:cNvSpPr>
          <p:nvPr/>
        </p:nvSpPr>
        <p:spPr bwMode="auto">
          <a:xfrm>
            <a:off x="1266825" y="4785558"/>
            <a:ext cx="41885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a)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1654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0" name="Text Box 114"/>
          <p:cNvSpPr txBox="1">
            <a:spLocks noChangeArrowheads="1"/>
          </p:cNvSpPr>
          <p:nvPr/>
        </p:nvSpPr>
        <p:spPr bwMode="auto">
          <a:xfrm>
            <a:off x="3556084" y="4792702"/>
            <a:ext cx="16478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0,1654</a:t>
            </a:r>
          </a:p>
        </p:txBody>
      </p:sp>
      <p:sp>
        <p:nvSpPr>
          <p:cNvPr id="168051" name="Text Box 115"/>
          <p:cNvSpPr txBox="1">
            <a:spLocks noChangeArrowheads="1"/>
          </p:cNvSpPr>
          <p:nvPr/>
        </p:nvSpPr>
        <p:spPr bwMode="auto">
          <a:xfrm>
            <a:off x="6236495" y="4778042"/>
            <a:ext cx="44815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b)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5000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 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2" name="Text Box 116"/>
          <p:cNvSpPr txBox="1">
            <a:spLocks noChangeArrowheads="1"/>
          </p:cNvSpPr>
          <p:nvPr/>
        </p:nvSpPr>
        <p:spPr bwMode="auto">
          <a:xfrm>
            <a:off x="8649534" y="4785558"/>
            <a:ext cx="819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0,5</a:t>
            </a:r>
          </a:p>
        </p:txBody>
      </p:sp>
      <p:sp>
        <p:nvSpPr>
          <p:cNvPr id="168056" name="Text Box 120"/>
          <p:cNvSpPr txBox="1">
            <a:spLocks noChangeArrowheads="1"/>
          </p:cNvSpPr>
          <p:nvPr/>
        </p:nvSpPr>
        <p:spPr bwMode="auto">
          <a:xfrm>
            <a:off x="1785065" y="4779554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0000CC"/>
                </a:solidFill>
              </a:rPr>
              <a:t>16</a:t>
            </a:r>
          </a:p>
        </p:txBody>
      </p:sp>
      <p:sp>
        <p:nvSpPr>
          <p:cNvPr id="168057" name="Text Box 121"/>
          <p:cNvSpPr txBox="1">
            <a:spLocks noChangeArrowheads="1"/>
          </p:cNvSpPr>
          <p:nvPr/>
        </p:nvSpPr>
        <p:spPr bwMode="auto">
          <a:xfrm>
            <a:off x="2217485" y="4792702"/>
            <a:ext cx="7803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54</a:t>
            </a:r>
          </a:p>
        </p:txBody>
      </p:sp>
      <p:sp>
        <p:nvSpPr>
          <p:cNvPr id="168060" name="Text Box 124"/>
          <p:cNvSpPr txBox="1">
            <a:spLocks noChangeArrowheads="1"/>
          </p:cNvSpPr>
          <p:nvPr/>
        </p:nvSpPr>
        <p:spPr bwMode="auto">
          <a:xfrm>
            <a:off x="7222847" y="477804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00</a:t>
            </a:r>
          </a:p>
        </p:txBody>
      </p:sp>
      <p:sp>
        <p:nvSpPr>
          <p:cNvPr id="168061" name="Text Box 125"/>
          <p:cNvSpPr txBox="1">
            <a:spLocks noChangeArrowheads="1"/>
          </p:cNvSpPr>
          <p:nvPr/>
        </p:nvSpPr>
        <p:spPr bwMode="auto">
          <a:xfrm>
            <a:off x="6746043" y="475999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50</a:t>
            </a:r>
          </a:p>
        </p:txBody>
      </p:sp>
      <p:sp>
        <p:nvSpPr>
          <p:cNvPr id="168072" name="Rectangle 136"/>
          <p:cNvSpPr>
            <a:spLocks noChangeArrowheads="1"/>
          </p:cNvSpPr>
          <p:nvPr/>
        </p:nvSpPr>
        <p:spPr bwMode="auto">
          <a:xfrm>
            <a:off x="2731301" y="1733839"/>
            <a:ext cx="1198587" cy="4794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3" name="Rectangle 137"/>
          <p:cNvSpPr>
            <a:spLocks noChangeArrowheads="1"/>
          </p:cNvSpPr>
          <p:nvPr/>
        </p:nvSpPr>
        <p:spPr bwMode="auto">
          <a:xfrm>
            <a:off x="3127007" y="1762337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4" name="Rectangle 138"/>
          <p:cNvSpPr>
            <a:spLocks noChangeArrowheads="1"/>
          </p:cNvSpPr>
          <p:nvPr/>
        </p:nvSpPr>
        <p:spPr bwMode="auto">
          <a:xfrm>
            <a:off x="1609724" y="2752725"/>
            <a:ext cx="1134009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5" name="Rectangle 139"/>
          <p:cNvSpPr>
            <a:spLocks noChangeArrowheads="1"/>
          </p:cNvSpPr>
          <p:nvPr/>
        </p:nvSpPr>
        <p:spPr bwMode="auto">
          <a:xfrm>
            <a:off x="1609725" y="3286125"/>
            <a:ext cx="1134008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6" name="Rectangle 140"/>
          <p:cNvSpPr>
            <a:spLocks noChangeArrowheads="1"/>
          </p:cNvSpPr>
          <p:nvPr/>
        </p:nvSpPr>
        <p:spPr bwMode="auto">
          <a:xfrm>
            <a:off x="2027160" y="2800901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7" name="Rectangle 141"/>
          <p:cNvSpPr>
            <a:spLocks noChangeArrowheads="1"/>
          </p:cNvSpPr>
          <p:nvPr/>
        </p:nvSpPr>
        <p:spPr bwMode="auto">
          <a:xfrm>
            <a:off x="1962150" y="3290652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8" name="Text Box 142"/>
          <p:cNvSpPr txBox="1">
            <a:spLocks noChangeArrowheads="1"/>
          </p:cNvSpPr>
          <p:nvPr/>
        </p:nvSpPr>
        <p:spPr bwMode="auto">
          <a:xfrm>
            <a:off x="1193847" y="5723176"/>
            <a:ext cx="3692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c) 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 ha 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 smtClean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79" name="Text Box 143"/>
          <p:cNvSpPr txBox="1">
            <a:spLocks noChangeArrowheads="1"/>
          </p:cNvSpPr>
          <p:nvPr/>
        </p:nvSpPr>
        <p:spPr bwMode="auto">
          <a:xfrm>
            <a:off x="2934293" y="5716032"/>
            <a:ext cx="1066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0,01</a:t>
            </a:r>
          </a:p>
        </p:txBody>
      </p:sp>
      <p:sp>
        <p:nvSpPr>
          <p:cNvPr id="168080" name="Text Box 144"/>
          <p:cNvSpPr txBox="1">
            <a:spLocks noChangeArrowheads="1"/>
          </p:cNvSpPr>
          <p:nvPr/>
        </p:nvSpPr>
        <p:spPr bwMode="auto">
          <a:xfrm>
            <a:off x="6252914" y="5551822"/>
            <a:ext cx="41576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d)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15 ha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 smtClean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81" name="Text Box 145"/>
          <p:cNvSpPr txBox="1">
            <a:spLocks noChangeArrowheads="1"/>
          </p:cNvSpPr>
          <p:nvPr/>
        </p:nvSpPr>
        <p:spPr bwMode="auto">
          <a:xfrm>
            <a:off x="8120885" y="5584159"/>
            <a:ext cx="99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0,15</a:t>
            </a:r>
          </a:p>
        </p:txBody>
      </p:sp>
      <p:sp>
        <p:nvSpPr>
          <p:cNvPr id="168082" name="Text Box 146"/>
          <p:cNvSpPr txBox="1">
            <a:spLocks noChangeArrowheads="1"/>
          </p:cNvSpPr>
          <p:nvPr/>
        </p:nvSpPr>
        <p:spPr bwMode="auto">
          <a:xfrm>
            <a:off x="1763217" y="5744179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68083" name="Rectangle 147"/>
          <p:cNvSpPr>
            <a:spLocks noChangeArrowheads="1"/>
          </p:cNvSpPr>
          <p:nvPr/>
        </p:nvSpPr>
        <p:spPr bwMode="auto">
          <a:xfrm>
            <a:off x="3019313" y="279255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84" name="Text Box 148"/>
          <p:cNvSpPr txBox="1">
            <a:spLocks noChangeArrowheads="1"/>
          </p:cNvSpPr>
          <p:nvPr/>
        </p:nvSpPr>
        <p:spPr bwMode="auto">
          <a:xfrm>
            <a:off x="6788146" y="5544306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15</a:t>
            </a:r>
          </a:p>
        </p:txBody>
      </p:sp>
      <p:sp>
        <p:nvSpPr>
          <p:cNvPr id="168085" name="AutoShape 14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29814" y="6553200"/>
            <a:ext cx="738187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6166" y="5729718"/>
            <a:ext cx="2005834" cy="11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8425 -0.45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8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44 L 0.1958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8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16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3568 -0.375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8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21302 -0.3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8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2409 -0.4340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8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16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6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"/>
                                        <p:tgtEl>
                                          <p:spTgt spid="16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32239 -0.3317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8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16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16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6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7940" grpId="0" animBg="1"/>
      <p:bldP spid="167982" grpId="0"/>
      <p:bldP spid="167984" grpId="0"/>
      <p:bldP spid="168009" grpId="0" animBg="1"/>
      <p:bldP spid="168050" grpId="0"/>
      <p:bldP spid="168052" grpId="0"/>
      <p:bldP spid="168056" grpId="0"/>
      <p:bldP spid="168057" grpId="0"/>
      <p:bldP spid="168060" grpId="0"/>
      <p:bldP spid="168061" grpId="0"/>
      <p:bldP spid="168072" grpId="0" animBg="1"/>
      <p:bldP spid="168073" grpId="0"/>
      <p:bldP spid="168074" grpId="0" animBg="1"/>
      <p:bldP spid="168075" grpId="0" animBg="1"/>
      <p:bldP spid="168076" grpId="0"/>
      <p:bldP spid="168077" grpId="0"/>
      <p:bldP spid="168081" grpId="0"/>
      <p:bldP spid="168082" grpId="0"/>
      <p:bldP spid="168083" grpId="0"/>
      <p:bldP spid="1680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2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276360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1654m²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5000m²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….………..ha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1ha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km²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15ha = ………….km²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507" y="2392802"/>
            <a:ext cx="1782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0,1654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0995" y="3188572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8082" y="4052488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0,01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6673" y="4840497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0,15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81200" y="762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0" y="14478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0" y="22860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271715" y="29924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</a:t>
            </a:r>
            <a:r>
              <a:rPr lang="en-US" altLang="en-US" sz="3200" b="1" dirty="0" smtClean="0">
                <a:latin typeface="+mn-lt"/>
              </a:rPr>
              <a:t>.......     </a:t>
            </a:r>
            <a:r>
              <a:rPr lang="en-US" altLang="en-US" sz="3200" b="1" dirty="0">
                <a:latin typeface="+mn-lt"/>
              </a:rPr>
              <a:t>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271715" y="38306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4058" y="5092908"/>
            <a:ext cx="3137941" cy="17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1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58264" y="293928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12034" y="93858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93188" y="1592597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137297" y="223642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........     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125389" y="283536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4800672" y="952493"/>
            <a:ext cx="1285875" cy="57943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534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4705561" y="1551523"/>
            <a:ext cx="11318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6404839" y="1583232"/>
            <a:ext cx="762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361064" y="3857938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36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12472"/>
              </p:ext>
            </p:extLst>
          </p:nvPr>
        </p:nvGraphicFramePr>
        <p:xfrm>
          <a:off x="1502434" y="4512538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3687" name="Rectangle 39"/>
          <p:cNvSpPr>
            <a:spLocks noChangeArrowheads="1"/>
          </p:cNvSpPr>
          <p:nvPr/>
        </p:nvSpPr>
        <p:spPr bwMode="auto">
          <a:xfrm>
            <a:off x="6211164" y="50959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83688" name="Rectangle 40"/>
          <p:cNvSpPr>
            <a:spLocks noChangeArrowheads="1"/>
          </p:cNvSpPr>
          <p:nvPr/>
        </p:nvSpPr>
        <p:spPr bwMode="auto">
          <a:xfrm>
            <a:off x="6363563" y="50959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3689" name="Rectangle 41"/>
          <p:cNvSpPr>
            <a:spLocks noChangeArrowheads="1"/>
          </p:cNvSpPr>
          <p:nvPr/>
        </p:nvSpPr>
        <p:spPr bwMode="auto">
          <a:xfrm>
            <a:off x="5053878" y="5048274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283690" name="Rectangle 42"/>
          <p:cNvSpPr>
            <a:spLocks noChangeArrowheads="1"/>
          </p:cNvSpPr>
          <p:nvPr/>
        </p:nvSpPr>
        <p:spPr bwMode="auto">
          <a:xfrm>
            <a:off x="5415034" y="4818675"/>
            <a:ext cx="325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3692" name="Text Box 44"/>
          <p:cNvSpPr txBox="1">
            <a:spLocks noChangeArrowheads="1"/>
          </p:cNvSpPr>
          <p:nvPr/>
        </p:nvSpPr>
        <p:spPr bwMode="auto">
          <a:xfrm>
            <a:off x="3883889" y="3804677"/>
            <a:ext cx="1071563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93" name="Text Box 45"/>
          <p:cNvSpPr txBox="1">
            <a:spLocks noChangeArrowheads="1"/>
          </p:cNvSpPr>
          <p:nvPr/>
        </p:nvSpPr>
        <p:spPr bwMode="auto">
          <a:xfrm>
            <a:off x="8212503" y="462390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4" name="Text Box 46"/>
          <p:cNvSpPr txBox="1">
            <a:spLocks noChangeArrowheads="1"/>
          </p:cNvSpPr>
          <p:nvPr/>
        </p:nvSpPr>
        <p:spPr bwMode="auto">
          <a:xfrm>
            <a:off x="7166839" y="45625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5" name="Text Box 47"/>
          <p:cNvSpPr txBox="1">
            <a:spLocks noChangeArrowheads="1"/>
          </p:cNvSpPr>
          <p:nvPr/>
        </p:nvSpPr>
        <p:spPr bwMode="auto">
          <a:xfrm>
            <a:off x="6211164" y="4552857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6" name="Text Box 48"/>
          <p:cNvSpPr txBox="1">
            <a:spLocks noChangeArrowheads="1"/>
          </p:cNvSpPr>
          <p:nvPr/>
        </p:nvSpPr>
        <p:spPr bwMode="auto">
          <a:xfrm>
            <a:off x="5079276" y="451487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7" name="Text Box 49"/>
          <p:cNvSpPr txBox="1">
            <a:spLocks noChangeArrowheads="1"/>
          </p:cNvSpPr>
          <p:nvPr/>
        </p:nvSpPr>
        <p:spPr bwMode="auto">
          <a:xfrm>
            <a:off x="3736252" y="4530750"/>
            <a:ext cx="1066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8" name="Text Box 50"/>
          <p:cNvSpPr txBox="1">
            <a:spLocks noChangeArrowheads="1"/>
          </p:cNvSpPr>
          <p:nvPr/>
        </p:nvSpPr>
        <p:spPr bwMode="auto">
          <a:xfrm>
            <a:off x="2705964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9" name="Text Box 51"/>
          <p:cNvSpPr txBox="1">
            <a:spLocks noChangeArrowheads="1"/>
          </p:cNvSpPr>
          <p:nvPr/>
        </p:nvSpPr>
        <p:spPr bwMode="auto">
          <a:xfrm>
            <a:off x="1504226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700" name="Text Box 52"/>
          <p:cNvSpPr txBox="1">
            <a:spLocks noChangeArrowheads="1"/>
          </p:cNvSpPr>
          <p:nvPr/>
        </p:nvSpPr>
        <p:spPr bwMode="auto">
          <a:xfrm>
            <a:off x="1" y="3263250"/>
            <a:ext cx="3981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83705" name="Text Box 57"/>
          <p:cNvSpPr txBox="1">
            <a:spLocks noChangeArrowheads="1"/>
          </p:cNvSpPr>
          <p:nvPr/>
        </p:nvSpPr>
        <p:spPr bwMode="auto">
          <a:xfrm>
            <a:off x="1618028" y="3857938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      </a:t>
            </a:r>
            <a:r>
              <a:rPr lang="en-US" altLang="en-US" sz="3200" b="1" dirty="0">
                <a:latin typeface="+mn-lt"/>
              </a:rPr>
              <a:t>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707" name="Text Box 59"/>
          <p:cNvSpPr txBox="1">
            <a:spLocks noChangeArrowheads="1"/>
          </p:cNvSpPr>
          <p:nvPr/>
        </p:nvSpPr>
        <p:spPr bwMode="auto">
          <a:xfrm>
            <a:off x="5109097" y="3788113"/>
            <a:ext cx="1219200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093234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8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8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8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8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8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000" fill="hold"/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60" grpId="0" animBg="1"/>
      <p:bldP spid="283687" grpId="0"/>
      <p:bldP spid="283688" grpId="0"/>
      <p:bldP spid="283689" grpId="0"/>
      <p:bldP spid="283690" grpId="0"/>
      <p:bldP spid="283692" grpId="0"/>
      <p:bldP spid="283693" grpId="0" autoUpdateAnimBg="0"/>
      <p:bldP spid="283694" grpId="0" autoUpdateAnimBg="0"/>
      <p:bldP spid="283695" grpId="0" autoUpdateAnimBg="0"/>
      <p:bldP spid="283695" grpId="1"/>
      <p:bldP spid="283696" grpId="0" autoUpdateAnimBg="0"/>
      <p:bldP spid="283696" grpId="1"/>
      <p:bldP spid="283697" grpId="0" autoUpdateAnimBg="0"/>
      <p:bldP spid="283698" grpId="0" autoUpdateAnimBg="0"/>
      <p:bldP spid="283699" grpId="0" autoUpdateAnimBg="0"/>
      <p:bldP spid="283700" grpId="0"/>
      <p:bldP spid="283705" grpId="0"/>
      <p:bldP spid="2837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1" y="1020619"/>
            <a:ext cx="7148946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731817" y="2313709"/>
                <a:ext cx="9864437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5,34km2=5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34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/>
                  <a:t>km2=5x100ha+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34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/>
                  <a:t>x100ha=500ha+34ha=534ha</a:t>
                </a:r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817" y="2313709"/>
                <a:ext cx="9864437" cy="704295"/>
              </a:xfrm>
              <a:prstGeom prst="rect">
                <a:avLst/>
              </a:prstGeom>
              <a:blipFill rotWithShape="1">
                <a:blip r:embed="rId3"/>
                <a:stretch>
                  <a:fillRect l="-1236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1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1" y="1020619"/>
            <a:ext cx="7148946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31273" y="2313707"/>
                <a:ext cx="9864437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5,34km2=5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34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/>
                  <a:t>km2=5x100ha+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34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/>
                  <a:t>x100ha=500ha+34ha=534ha</a:t>
                </a:r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3" y="2313707"/>
                <a:ext cx="9864437" cy="704295"/>
              </a:xfrm>
              <a:prstGeom prst="rect">
                <a:avLst/>
              </a:prstGeom>
              <a:blipFill rotWithShape="1">
                <a:blip r:embed="rId3"/>
                <a:stretch>
                  <a:fillRect l="-1235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65018" y="3429000"/>
                <a:ext cx="10972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16,5m2=16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/>
                  <a:t>m2=16m2+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/>
                  <a:t>m2=16m2+</a:t>
                </a:r>
                <a:r>
                  <a:rPr lang="en-US" sz="2800" dirty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x</m:t>
                    </m:r>
                    <m:r>
                      <a:rPr lang="en-US" sz="2800" b="0" i="0" smtClean="0">
                        <a:latin typeface="Cambria Math"/>
                      </a:rPr>
                      <m:t>100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dm</m:t>
                    </m:r>
                    <m:r>
                      <a:rPr lang="en-US" sz="2800" b="0" i="0" smtClean="0">
                        <a:latin typeface="Cambria Math"/>
                      </a:rPr>
                      <m:t>2</m:t>
                    </m:r>
                    <m:r>
                      <a:rPr lang="en-US" sz="2800" b="0" i="0" smtClean="0">
                        <a:latin typeface="Cambria Math"/>
                      </a:rPr>
                      <m:t>=</m:t>
                    </m:r>
                    <m:r>
                      <a:rPr lang="en-US" sz="2800" b="0" i="0" smtClean="0">
                        <a:latin typeface="Cambria Math"/>
                      </a:rPr>
                      <m:t>16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m</m:t>
                    </m:r>
                    <m:r>
                      <a:rPr lang="en-US" sz="2800" b="0" i="0" smtClean="0">
                        <a:latin typeface="Cambria Math"/>
                      </a:rPr>
                      <m:t>2</m:t>
                    </m:r>
                    <m:r>
                      <a:rPr lang="en-US" sz="2800" b="0" i="0" smtClean="0">
                        <a:latin typeface="Cambria Math"/>
                      </a:rPr>
                      <m:t>+</m:t>
                    </m:r>
                    <m:r>
                      <a:rPr lang="en-US" sz="2800" b="0" i="0" smtClean="0">
                        <a:latin typeface="Cambria Math"/>
                      </a:rPr>
                      <m:t>50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dm</m:t>
                    </m:r>
                    <m:r>
                      <a:rPr lang="en-US" sz="2800" b="0" i="0" smtClean="0">
                        <a:latin typeface="Cambria Math"/>
                      </a:rPr>
                      <m:t>2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" y="3429000"/>
                <a:ext cx="10972800" cy="710451"/>
              </a:xfrm>
              <a:prstGeom prst="rect">
                <a:avLst/>
              </a:prstGeom>
              <a:blipFill rotWithShape="1">
                <a:blip r:embed="rId4"/>
                <a:stretch>
                  <a:fillRect l="-1111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51164" y="4124120"/>
                <a:ext cx="9864437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6,5km2=6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/>
                  <a:t>km2=6x100ha+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/>
                  <a:t>x100ha=600ha+50ha=650ha</a:t>
                </a:r>
                <a:endParaRPr lang="en-US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4124120"/>
                <a:ext cx="9864437" cy="710451"/>
              </a:xfrm>
              <a:prstGeom prst="rect">
                <a:avLst/>
              </a:prstGeom>
              <a:blipFill rotWithShape="1">
                <a:blip r:embed="rId5"/>
                <a:stretch>
                  <a:fillRect l="-1298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71054" y="5237018"/>
                <a:ext cx="11610109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7,6256ha=7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6256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10000</m:t>
                        </m:r>
                      </m:den>
                    </m:f>
                  </m:oMath>
                </a14:m>
                <a:r>
                  <a:rPr lang="en-US" sz="2400" dirty="0" smtClean="0"/>
                  <a:t>ha=7ha+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6256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10000</m:t>
                        </m:r>
                      </m:den>
                    </m:f>
                  </m:oMath>
                </a14:m>
                <a:r>
                  <a:rPr lang="en-US" sz="2400" dirty="0" smtClean="0"/>
                  <a:t>ha=7x10000m2+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6256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10000</m:t>
                        </m:r>
                      </m:den>
                    </m:f>
                  </m:oMath>
                </a14:m>
                <a:r>
                  <a:rPr lang="en-US" sz="2400" dirty="0" smtClean="0"/>
                  <a:t>x10000m2=70000m2+6256m2</a:t>
                </a:r>
              </a:p>
              <a:p>
                <a:r>
                  <a:rPr lang="en-US" sz="2400" dirty="0" smtClean="0"/>
                  <a:t>=76256m2</a:t>
                </a:r>
                <a:endParaRPr lang="en-US" sz="2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4" y="5237018"/>
                <a:ext cx="11610109" cy="991553"/>
              </a:xfrm>
              <a:prstGeom prst="rect">
                <a:avLst/>
              </a:prstGeom>
              <a:blipFill rotWithShape="1">
                <a:blip r:embed="rId6"/>
                <a:stretch>
                  <a:fillRect l="-78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2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1" y="1020619"/>
            <a:ext cx="7148946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5,34km²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16,5m²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……..dm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endParaRPr lang="en-US" sz="3000" dirty="0" smtClean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6,5km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7,6256ha = ………………….m²</a:t>
            </a:r>
            <a:endParaRPr lang="en-US" sz="3000" dirty="0">
              <a:solidFill>
                <a:srgbClr val="000000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739" y="2451610"/>
            <a:ext cx="148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2953" y="3242451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8992" y="4083855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2750" y="4910570"/>
            <a:ext cx="142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76256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293014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Oval 2" descr="Parchment"/>
          <p:cNvSpPr>
            <a:spLocks noChangeArrowheads="1"/>
          </p:cNvSpPr>
          <p:nvPr/>
        </p:nvSpPr>
        <p:spPr bwMode="auto">
          <a:xfrm>
            <a:off x="6366168" y="6034088"/>
            <a:ext cx="590550" cy="533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9" name="Oval 3" descr="Parchment"/>
          <p:cNvSpPr>
            <a:spLocks noChangeArrowheads="1"/>
          </p:cNvSpPr>
          <p:nvPr/>
        </p:nvSpPr>
        <p:spPr bwMode="auto">
          <a:xfrm>
            <a:off x="6172200" y="2133600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0" name="Oval 4" descr="Parchment"/>
          <p:cNvSpPr>
            <a:spLocks noChangeArrowheads="1"/>
          </p:cNvSpPr>
          <p:nvPr/>
        </p:nvSpPr>
        <p:spPr bwMode="auto">
          <a:xfrm>
            <a:off x="1676400" y="5353050"/>
            <a:ext cx="685800" cy="6858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1" name="Oval 5" descr="Parchment"/>
          <p:cNvSpPr>
            <a:spLocks noChangeArrowheads="1"/>
          </p:cNvSpPr>
          <p:nvPr/>
        </p:nvSpPr>
        <p:spPr bwMode="auto">
          <a:xfrm>
            <a:off x="1597025" y="3349623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3062" name="Group 6"/>
          <p:cNvGrpSpPr>
            <a:grpSpLocks/>
          </p:cNvGrpSpPr>
          <p:nvPr/>
        </p:nvGrpSpPr>
        <p:grpSpPr bwMode="auto">
          <a:xfrm>
            <a:off x="1524000" y="1600200"/>
            <a:ext cx="9144000" cy="5257800"/>
            <a:chOff x="0" y="1080"/>
            <a:chExt cx="5760" cy="3216"/>
          </a:xfrm>
        </p:grpSpPr>
        <p:sp>
          <p:nvSpPr>
            <p:cNvPr id="173063" name="Rectangle 7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4" name="Rectangle 8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5" name="Rectangle 9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6" name="Rectangle 10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3067" name="Rectangle 11" descr="Parchment"/>
          <p:cNvSpPr>
            <a:spLocks noChangeArrowheads="1"/>
          </p:cNvSpPr>
          <p:nvPr/>
        </p:nvSpPr>
        <p:spPr bwMode="auto">
          <a:xfrm>
            <a:off x="1638300" y="4222023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b="1">
              <a:solidFill>
                <a:srgbClr val="0000FF"/>
              </a:solidFill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6324600" y="42672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3300"/>
                </a:solidFill>
              </a:rPr>
              <a:t>  </a:t>
            </a:r>
          </a:p>
          <a:p>
            <a:pPr eaLnBrk="1" hangingPunct="1"/>
            <a:endParaRPr lang="en-US" altLang="en-US" sz="2000">
              <a:solidFill>
                <a:srgbClr val="FF3300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Chọn chữ cái đặt trước kết quả đúng</a:t>
            </a:r>
            <a:r>
              <a:rPr lang="en-US" altLang="en-US" sz="2000">
                <a:solidFill>
                  <a:srgbClr val="FF3300"/>
                </a:solidFill>
              </a:rPr>
              <a:t>.</a:t>
            </a:r>
          </a:p>
          <a:p>
            <a:pPr eaLnBrk="1" hangingPunct="1"/>
            <a:r>
              <a:rPr lang="en-US" altLang="en-US" sz="2000"/>
              <a:t>                 </a:t>
            </a:r>
            <a:endParaRPr lang="en-US" altLang="en-US" sz="20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71" name="AutoShape 15"/>
          <p:cNvSpPr>
            <a:spLocks noChangeArrowheads="1"/>
          </p:cNvSpPr>
          <p:nvPr/>
        </p:nvSpPr>
        <p:spPr bwMode="auto">
          <a:xfrm>
            <a:off x="1562100" y="1733550"/>
            <a:ext cx="228600" cy="76200"/>
          </a:xfrm>
          <a:prstGeom prst="cloudCallout">
            <a:avLst>
              <a:gd name="adj1" fmla="val -4375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73072" name="AutoShape 16"/>
          <p:cNvSpPr>
            <a:spLocks noChangeArrowheads="1"/>
          </p:cNvSpPr>
          <p:nvPr/>
        </p:nvSpPr>
        <p:spPr bwMode="auto">
          <a:xfrm>
            <a:off x="1524000" y="4454525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>
            <a:off x="6153150" y="1619250"/>
            <a:ext cx="76200" cy="1524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6248400" y="4419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5" name="Text Box 19"/>
          <p:cNvSpPr txBox="1">
            <a:spLocks noChangeArrowheads="1"/>
          </p:cNvSpPr>
          <p:nvPr/>
        </p:nvSpPr>
        <p:spPr bwMode="auto">
          <a:xfrm>
            <a:off x="1666876" y="3344862"/>
            <a:ext cx="666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076" name="Text Box 20"/>
          <p:cNvSpPr txBox="1">
            <a:spLocks noChangeArrowheads="1"/>
          </p:cNvSpPr>
          <p:nvPr/>
        </p:nvSpPr>
        <p:spPr bwMode="auto">
          <a:xfrm>
            <a:off x="1757837" y="5421311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.  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3078" name="Rectangle 22" descr="Parchment"/>
          <p:cNvSpPr>
            <a:spLocks noChangeArrowheads="1"/>
          </p:cNvSpPr>
          <p:nvPr/>
        </p:nvSpPr>
        <p:spPr bwMode="auto">
          <a:xfrm>
            <a:off x="6448425" y="17653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3300"/>
                </a:solidFill>
              </a:rPr>
              <a:t>  .</a:t>
            </a:r>
          </a:p>
          <a:p>
            <a:pPr algn="ctr" eaLnBrk="1" hangingPunct="1"/>
            <a:r>
              <a:rPr lang="en-US" altLang="en-US" sz="2000">
                <a:solidFill>
                  <a:srgbClr val="FF3300"/>
                </a:solidFill>
              </a:rPr>
              <a:t>Chọn chữ cái đặt trước kết quả đúng.</a:t>
            </a:r>
          </a:p>
          <a:p>
            <a:pPr algn="ctr" eaLnBrk="1" hangingPunct="1"/>
            <a:r>
              <a:rPr lang="en-US" altLang="en-US" sz="2400">
                <a:solidFill>
                  <a:srgbClr val="0000FF"/>
                </a:solidFill>
              </a:rPr>
              <a:t>     </a:t>
            </a:r>
          </a:p>
        </p:txBody>
      </p:sp>
      <p:sp>
        <p:nvSpPr>
          <p:cNvPr id="173079" name="Rectangle 23" descr="Parchment"/>
          <p:cNvSpPr>
            <a:spLocks noChangeArrowheads="1"/>
          </p:cNvSpPr>
          <p:nvPr/>
        </p:nvSpPr>
        <p:spPr bwMode="auto">
          <a:xfrm>
            <a:off x="6858000" y="22860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1,65</a:t>
            </a:r>
            <a:r>
              <a:rPr lang="en-US" altLang="en-US" sz="28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080" name="Rectangle 24" descr="Parchment"/>
          <p:cNvSpPr>
            <a:spLocks noChangeArrowheads="1"/>
          </p:cNvSpPr>
          <p:nvPr/>
        </p:nvSpPr>
        <p:spPr bwMode="auto">
          <a:xfrm>
            <a:off x="6400800" y="2228850"/>
            <a:ext cx="30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A.</a:t>
            </a:r>
          </a:p>
        </p:txBody>
      </p:sp>
      <p:sp>
        <p:nvSpPr>
          <p:cNvPr id="173092" name="Rectangle 36" descr="Parchment"/>
          <p:cNvSpPr>
            <a:spLocks noChangeArrowheads="1"/>
          </p:cNvSpPr>
          <p:nvPr/>
        </p:nvSpPr>
        <p:spPr bwMode="auto">
          <a:xfrm>
            <a:off x="61722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B.</a:t>
            </a:r>
            <a:r>
              <a:rPr lang="en-US" altLang="en-US" b="1">
                <a:solidFill>
                  <a:srgbClr val="0000FF"/>
                </a:solidFill>
              </a:rPr>
              <a:t>   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73093" name="Rectangle 37" descr="Parchment"/>
          <p:cNvSpPr>
            <a:spLocks noChangeArrowheads="1"/>
          </p:cNvSpPr>
          <p:nvPr/>
        </p:nvSpPr>
        <p:spPr bwMode="auto">
          <a:xfrm>
            <a:off x="6233081" y="3595687"/>
            <a:ext cx="417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C.</a:t>
            </a:r>
            <a:r>
              <a:rPr lang="en-US" altLang="en-US" b="1" dirty="0">
                <a:solidFill>
                  <a:srgbClr val="0000FF"/>
                </a:solidFill>
              </a:rPr>
              <a:t>    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094" name="Rectangle 38"/>
          <p:cNvSpPr>
            <a:spLocks noChangeArrowheads="1"/>
          </p:cNvSpPr>
          <p:nvPr/>
        </p:nvSpPr>
        <p:spPr bwMode="auto">
          <a:xfrm>
            <a:off x="1736726" y="1727201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Chọn chữ cái đặt trước kết quả đúng</a:t>
            </a:r>
          </a:p>
        </p:txBody>
      </p:sp>
      <p:sp>
        <p:nvSpPr>
          <p:cNvPr id="173095" name="Rectangle 39" descr="Parchment"/>
          <p:cNvSpPr>
            <a:spLocks noChangeArrowheads="1"/>
          </p:cNvSpPr>
          <p:nvPr/>
        </p:nvSpPr>
        <p:spPr bwMode="auto">
          <a:xfrm>
            <a:off x="1676400" y="2200275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</a:rPr>
              <a:t>A.</a:t>
            </a:r>
            <a:r>
              <a:rPr lang="en-US" altLang="en-US" sz="1800" dirty="0"/>
              <a:t> </a:t>
            </a:r>
            <a:r>
              <a:rPr lang="en-US" altLang="en-US" dirty="0"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53,4 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73096" name="Rectangle 40" descr="Parchment"/>
          <p:cNvSpPr>
            <a:spLocks noChangeArrowheads="1"/>
          </p:cNvSpPr>
          <p:nvPr/>
        </p:nvSpPr>
        <p:spPr bwMode="auto">
          <a:xfrm>
            <a:off x="2514600" y="3657601"/>
            <a:ext cx="34734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7" name="Rectangle 41" descr="Parchment"/>
          <p:cNvSpPr>
            <a:spLocks noChangeArrowheads="1"/>
          </p:cNvSpPr>
          <p:nvPr/>
        </p:nvSpPr>
        <p:spPr bwMode="auto">
          <a:xfrm>
            <a:off x="6324600" y="5410200"/>
            <a:ext cx="2209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5,1dm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.VnTime" pitchFamily="34" charset="0"/>
              </a:rPr>
              <a:t> </a:t>
            </a:r>
          </a:p>
        </p:txBody>
      </p:sp>
      <p:sp>
        <p:nvSpPr>
          <p:cNvPr id="173098" name="Rectangle 42" descr="Parchment"/>
          <p:cNvSpPr>
            <a:spLocks noChangeArrowheads="1"/>
          </p:cNvSpPr>
          <p:nvPr/>
        </p:nvSpPr>
        <p:spPr bwMode="auto">
          <a:xfrm>
            <a:off x="6343650" y="4817268"/>
            <a:ext cx="20383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   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5100dm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9" name="Rectangle 43" descr="Parchment"/>
          <p:cNvSpPr>
            <a:spLocks noChangeArrowheads="1"/>
          </p:cNvSpPr>
          <p:nvPr/>
        </p:nvSpPr>
        <p:spPr bwMode="auto">
          <a:xfrm>
            <a:off x="7090068" y="6026150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0,51dm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3100" name="Text Box 44"/>
          <p:cNvSpPr txBox="1">
            <a:spLocks noChangeArrowheads="1"/>
          </p:cNvSpPr>
          <p:nvPr/>
        </p:nvSpPr>
        <p:spPr bwMode="auto">
          <a:xfrm>
            <a:off x="6413794" y="60340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101" name="Rectangle 45" descr="Parchment"/>
          <p:cNvSpPr>
            <a:spLocks noChangeArrowheads="1"/>
          </p:cNvSpPr>
          <p:nvPr/>
        </p:nvSpPr>
        <p:spPr bwMode="auto">
          <a:xfrm>
            <a:off x="2489200" y="4924422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  65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9966"/>
              </a:solidFill>
              <a:latin typeface=".VnTime" pitchFamily="34" charset="0"/>
            </a:endParaRPr>
          </a:p>
          <a:p>
            <a:pPr eaLnBrk="1" hangingPunct="1"/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103" name="Text Box 47"/>
          <p:cNvSpPr txBox="1">
            <a:spLocks noChangeArrowheads="1"/>
          </p:cNvSpPr>
          <p:nvPr/>
        </p:nvSpPr>
        <p:spPr bwMode="auto">
          <a:xfrm>
            <a:off x="1741988" y="6102746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C.  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800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112" name="Oval 56"/>
          <p:cNvSpPr>
            <a:spLocks noChangeArrowheads="1"/>
          </p:cNvSpPr>
          <p:nvPr/>
        </p:nvSpPr>
        <p:spPr bwMode="auto">
          <a:xfrm>
            <a:off x="3886200" y="0"/>
            <a:ext cx="3886200" cy="14478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 i="1">
                <a:solidFill>
                  <a:srgbClr val="FF0000"/>
                </a:solidFill>
                <a:latin typeface="Arial" panose="020B0604020202020204" pitchFamily="34" charset="0"/>
              </a:rPr>
              <a:t>Ô CỬA BÍ MẬT</a:t>
            </a:r>
            <a:endParaRPr lang="en-US" altLang="en-US" sz="2400" b="1" i="1">
              <a:latin typeface="Arial" panose="020B0604020202020204" pitchFamily="34" charset="0"/>
            </a:endParaRPr>
          </a:p>
        </p:txBody>
      </p:sp>
      <p:sp>
        <p:nvSpPr>
          <p:cNvPr id="173114" name="Rectangle 58" descr="Parchment"/>
          <p:cNvSpPr>
            <a:spLocks noChangeArrowheads="1"/>
          </p:cNvSpPr>
          <p:nvPr/>
        </p:nvSpPr>
        <p:spPr bwMode="auto">
          <a:xfrm>
            <a:off x="1600200" y="27606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B.</a:t>
            </a:r>
            <a:r>
              <a:rPr lang="en-US" altLang="en-US" sz="1800" dirty="0" smtClean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0,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5" name="Rectangle 59" descr="Parchment"/>
          <p:cNvSpPr>
            <a:spLocks noChangeArrowheads="1"/>
          </p:cNvSpPr>
          <p:nvPr/>
        </p:nvSpPr>
        <p:spPr bwMode="auto">
          <a:xfrm>
            <a:off x="2116136" y="34464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5,34km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6" name="Rectangle 60" descr="Parchment"/>
          <p:cNvSpPr>
            <a:spLocks noChangeArrowheads="1"/>
          </p:cNvSpPr>
          <p:nvPr/>
        </p:nvSpPr>
        <p:spPr bwMode="auto">
          <a:xfrm>
            <a:off x="68580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16,5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7" name="Rectangle 61" descr="Parchment"/>
          <p:cNvSpPr>
            <a:spLocks noChangeArrowheads="1"/>
          </p:cNvSpPr>
          <p:nvPr/>
        </p:nvSpPr>
        <p:spPr bwMode="auto">
          <a:xfrm>
            <a:off x="6778627" y="3606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1650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8" name="Rectangle 62"/>
          <p:cNvSpPr>
            <a:spLocks noChangeArrowheads="1"/>
          </p:cNvSpPr>
          <p:nvPr/>
        </p:nvSpPr>
        <p:spPr bwMode="auto">
          <a:xfrm>
            <a:off x="1627981" y="4309267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cái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đúng</a:t>
            </a: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73119" name="Rectangle 63"/>
          <p:cNvSpPr>
            <a:spLocks noChangeArrowheads="1"/>
          </p:cNvSpPr>
          <p:nvPr/>
        </p:nvSpPr>
        <p:spPr bwMode="auto">
          <a:xfrm>
            <a:off x="2513807" y="5496580"/>
            <a:ext cx="3217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0,65dam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3120" name="Rectangle 64"/>
          <p:cNvSpPr>
            <a:spLocks noChangeArrowheads="1"/>
          </p:cNvSpPr>
          <p:nvPr/>
        </p:nvSpPr>
        <p:spPr bwMode="auto">
          <a:xfrm>
            <a:off x="1789887" y="4704554"/>
            <a:ext cx="543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173129" name="Picture 7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22413" y="1619250"/>
            <a:ext cx="45529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131" name="Picture 7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33526" y="4191000"/>
            <a:ext cx="464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133" name="Rectangle 77"/>
          <p:cNvSpPr>
            <a:spLocks noChangeArrowheads="1"/>
          </p:cNvSpPr>
          <p:nvPr/>
        </p:nvSpPr>
        <p:spPr bwMode="auto">
          <a:xfrm>
            <a:off x="3271840" y="2552698"/>
            <a:ext cx="822325" cy="796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3134" name="Rectangle 78"/>
          <p:cNvSpPr>
            <a:spLocks noChangeArrowheads="1"/>
          </p:cNvSpPr>
          <p:nvPr/>
        </p:nvSpPr>
        <p:spPr bwMode="auto">
          <a:xfrm>
            <a:off x="3470275" y="5002806"/>
            <a:ext cx="866775" cy="7318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73135" name="Picture 7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05524" y="1620044"/>
            <a:ext cx="4572000" cy="2616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7993064" y="2598737"/>
            <a:ext cx="866775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73137" name="Picture 8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44712" y="4244180"/>
            <a:ext cx="4581525" cy="2667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8" name="Rectangle 82"/>
          <p:cNvSpPr>
            <a:spLocks noChangeArrowheads="1"/>
          </p:cNvSpPr>
          <p:nvPr/>
        </p:nvSpPr>
        <p:spPr bwMode="auto">
          <a:xfrm>
            <a:off x="8029576" y="5000625"/>
            <a:ext cx="830263" cy="7762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3139" name="AutoShape 8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29800" y="76200"/>
            <a:ext cx="738188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3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3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73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2000"/>
                                        <p:tgtEl>
                                          <p:spTgt spid="173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2000"/>
                                        <p:tgtEl>
                                          <p:spTgt spid="17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2000"/>
                                        <p:tgtEl>
                                          <p:spTgt spid="173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" dur="2000"/>
                                        <p:tgtEl>
                                          <p:spTgt spid="17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2000"/>
                                        <p:tgtEl>
                                          <p:spTgt spid="17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" dur="2000"/>
                                        <p:tgtEl>
                                          <p:spTgt spid="17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8" dur="2000"/>
                                        <p:tgtEl>
                                          <p:spTgt spid="17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8"/>
                  </p:tgtEl>
                </p:cond>
              </p:nextCondLst>
            </p:seq>
          </p:childTnLst>
        </p:cTn>
      </p:par>
    </p:tnLst>
    <p:bldLst>
      <p:bldP spid="173058" grpId="0" animBg="1"/>
      <p:bldP spid="173059" grpId="0" animBg="1"/>
      <p:bldP spid="173060" grpId="0" animBg="1"/>
      <p:bldP spid="173061" grpId="0" animBg="1"/>
      <p:bldP spid="173112" grpId="0" animBg="1"/>
      <p:bldP spid="173134" grpId="0" animBg="1"/>
      <p:bldP spid="173134" grpId="1" animBg="1"/>
      <p:bldP spid="173136" grpId="0" animBg="1"/>
      <p:bldP spid="173136" grpId="1" animBg="1"/>
      <p:bldP spid="173138" grpId="0" animBg="1"/>
      <p:bldP spid="1731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Diagonal brick"/>
          <p:cNvSpPr>
            <a:spLocks noChangeArrowheads="1" noChangeShapeType="1" noTextEdit="1"/>
          </p:cNvSpPr>
          <p:nvPr/>
        </p:nvSpPr>
        <p:spPr bwMode="auto">
          <a:xfrm>
            <a:off x="4343400" y="609600"/>
            <a:ext cx="3124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33CC33"/>
                  </a:solidFill>
                  <a:prstDash val="dash"/>
                  <a:round/>
                  <a:headEnd/>
                  <a:tailEnd/>
                </a:ln>
                <a:pattFill prst="diagBrick">
                  <a:fgClr>
                    <a:srgbClr val="33CC33"/>
                  </a:fgClr>
                  <a:bgClr>
                    <a:schemeClr val="accent2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7391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Bảng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đơn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vị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diện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tích</a:t>
            </a:r>
            <a:endParaRPr lang="en-US" altLang="en-US" sz="3200" b="1" dirty="0">
              <a:latin typeface="+mn-lt"/>
            </a:endParaRP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Chuẩn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Luyện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tập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 smtClean="0">
                <a:latin typeface="+mn-lt"/>
              </a:rPr>
              <a:t>chung</a:t>
            </a:r>
            <a:r>
              <a:rPr lang="vi-VN" altLang="en-US" sz="3200" b="1" dirty="0" smtClean="0">
                <a:latin typeface="+mn-lt"/>
              </a:rPr>
              <a:t>  </a:t>
            </a:r>
            <a:r>
              <a:rPr lang="en-US" altLang="en-US" b="1" dirty="0" smtClean="0">
                <a:latin typeface="+mn-lt"/>
              </a:rPr>
              <a:t>(Trang </a:t>
            </a:r>
            <a:r>
              <a:rPr lang="en-US" altLang="en-US" b="1" dirty="0">
                <a:latin typeface="+mn-lt"/>
              </a:rPr>
              <a:t>47)</a:t>
            </a:r>
          </a:p>
        </p:txBody>
      </p:sp>
    </p:spTree>
    <p:extLst>
      <p:ext uri="{BB962C8B-B14F-4D97-AF65-F5344CB8AC3E}">
        <p14:creationId xmlns:p14="http://schemas.microsoft.com/office/powerpoint/2010/main" val="56612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18956" y="2148115"/>
            <a:ext cx="6066972" cy="26019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tấn 218kg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...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tấn</a:t>
            </a:r>
            <a:endParaRPr lang="en-US" sz="3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4, 15 tấn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….………..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kg</a:t>
            </a:r>
            <a:endParaRPr lang="en-US" sz="3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27 kg 59g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kg</a:t>
            </a:r>
            <a:endParaRPr lang="en-US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0571" y="319315"/>
            <a:ext cx="3526972" cy="5878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Kiểm</a:t>
            </a:r>
            <a:r>
              <a:rPr lang="en-US" sz="2800" dirty="0" smtClean="0"/>
              <a:t> </a:t>
            </a:r>
            <a:r>
              <a:rPr lang="en-US" sz="2800" dirty="0" err="1" smtClean="0"/>
              <a:t>tra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cũ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1712686" y="1233715"/>
            <a:ext cx="548640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Điền số thích hợp vào chỗ chấm: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1831" y="242719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3,218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514" y="3223606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4150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9543" y="402465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27,059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0" b="99135" l="26563" r="75391">
                        <a14:foregroundMark x1="44238" y1="30836" x2="51953" y2="44957"/>
                        <a14:foregroundMark x1="43457" y1="94524" x2="48926" y2="94236"/>
                        <a14:foregroundMark x1="56348" y1="94092" x2="59766" y2="93660"/>
                        <a14:backgroundMark x1="42188" y1="90346" x2="42188" y2="9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3" t="-37" r="24322" b="2096"/>
          <a:stretch/>
        </p:blipFill>
        <p:spPr bwMode="auto">
          <a:xfrm>
            <a:off x="327231" y="2357950"/>
            <a:ext cx="3192392" cy="40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16000" y="798286"/>
            <a:ext cx="9869714" cy="2801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dirty="0" smtClean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4800" dirty="0" smtClean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(SGK </a:t>
            </a:r>
            <a:r>
              <a:rPr lang="vi-VN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46</a:t>
            </a:r>
            <a:r>
              <a:rPr lang="vi-VN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47)</a:t>
            </a:r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578" name="Group 74"/>
          <p:cNvGraphicFramePr>
            <a:graphicFrameLocks noGrp="1"/>
          </p:cNvGraphicFramePr>
          <p:nvPr>
            <p:ph/>
          </p:nvPr>
        </p:nvGraphicFramePr>
        <p:xfrm>
          <a:off x="1295401" y="2425700"/>
          <a:ext cx="9601200" cy="2389188"/>
        </p:xfrm>
        <a:graphic>
          <a:graphicData uri="http://schemas.openxmlformats.org/drawingml/2006/table">
            <a:tbl>
              <a:tblPr/>
              <a:tblGrid>
                <a:gridCol w="1374004"/>
                <a:gridCol w="1216795"/>
                <a:gridCol w="1295400"/>
                <a:gridCol w="1981200"/>
                <a:gridCol w="1143000"/>
                <a:gridCol w="1219200"/>
                <a:gridCol w="1371601"/>
              </a:tblGrid>
              <a:tr h="82286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66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528" name="Text Box 24"/>
          <p:cNvSpPr txBox="1">
            <a:spLocks noChangeArrowheads="1"/>
          </p:cNvSpPr>
          <p:nvPr/>
        </p:nvSpPr>
        <p:spPr bwMode="auto">
          <a:xfrm>
            <a:off x="9593859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29" name="Text Box 25"/>
          <p:cNvSpPr txBox="1">
            <a:spLocks noChangeArrowheads="1"/>
          </p:cNvSpPr>
          <p:nvPr/>
        </p:nvSpPr>
        <p:spPr bwMode="auto">
          <a:xfrm>
            <a:off x="8360304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7212794" y="3628231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5721132" y="3620294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altLang="en-US" sz="36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7532" name="Text Box 28"/>
          <p:cNvSpPr txBox="1">
            <a:spLocks noChangeArrowheads="1"/>
          </p:cNvSpPr>
          <p:nvPr/>
        </p:nvSpPr>
        <p:spPr bwMode="auto">
          <a:xfrm>
            <a:off x="3929029" y="3620323"/>
            <a:ext cx="1403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3" name="Text Box 29"/>
          <p:cNvSpPr txBox="1">
            <a:spLocks noChangeArrowheads="1"/>
          </p:cNvSpPr>
          <p:nvPr/>
        </p:nvSpPr>
        <p:spPr bwMode="auto">
          <a:xfrm>
            <a:off x="275110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4" name="Text Box 30"/>
          <p:cNvSpPr txBox="1">
            <a:spLocks noChangeArrowheads="1"/>
          </p:cNvSpPr>
          <p:nvPr/>
        </p:nvSpPr>
        <p:spPr bwMode="auto">
          <a:xfrm>
            <a:off x="153477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5" name="Text Box 31"/>
          <p:cNvSpPr txBox="1">
            <a:spLocks noChangeArrowheads="1"/>
          </p:cNvSpPr>
          <p:nvPr/>
        </p:nvSpPr>
        <p:spPr bwMode="auto">
          <a:xfrm>
            <a:off x="3082486" y="1130301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tích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5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7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7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28" grpId="0" autoUpdateAnimBg="0"/>
      <p:bldP spid="277529" grpId="0" autoUpdateAnimBg="0"/>
      <p:bldP spid="277530" grpId="0" autoUpdateAnimBg="0"/>
      <p:bldP spid="277531" grpId="0" autoUpdateAnimBg="0"/>
      <p:bldP spid="277532" grpId="0" autoUpdateAnimBg="0"/>
      <p:bldP spid="277533" grpId="0" autoUpdateAnimBg="0"/>
      <p:bldP spid="27753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Shape 169"/>
          <p:cNvGraphicFramePr/>
          <p:nvPr>
            <p:extLst>
              <p:ext uri="{D42A27DB-BD31-4B8C-83A1-F6EECF244321}">
                <p14:modId xmlns:p14="http://schemas.microsoft.com/office/powerpoint/2010/main" val="2399788908"/>
              </p:ext>
            </p:extLst>
          </p:nvPr>
        </p:nvGraphicFramePr>
        <p:xfrm>
          <a:off x="377372" y="972073"/>
          <a:ext cx="11480799" cy="30915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804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1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68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385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5462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8927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Lớn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Bé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2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5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7372" y="2095546"/>
            <a:ext cx="1537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1km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 smtClean="0"/>
          </a:p>
          <a:p>
            <a:r>
              <a:rPr lang="en-US" sz="2400" dirty="0" smtClean="0"/>
              <a:t>= 100hm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1hm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r>
                  <a:rPr lang="en-US" sz="2400" dirty="0" smtClean="0">
                    <a:latin typeface="+mj-lt"/>
                  </a:rPr>
                  <a:t>= 100dam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km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0,01km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blipFill rotWithShape="0">
                <a:blip r:embed="rId3"/>
                <a:stretch>
                  <a:fillRect l="-5839" t="-2694" r="-401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1dam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dirty="0" smtClean="0"/>
                  <a:t>= 100m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hm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ea typeface="Cambria"/>
                    <a:cs typeface="Cambria"/>
                    <a:sym typeface="Cambria"/>
                  </a:rPr>
                  <a:t>= 0,01hm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  <a:ea typeface="Cambria"/>
                  <a:cs typeface="Cambria"/>
                  <a:sym typeface="Cambr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blipFill rotWithShape="0">
                <a:blip r:embed="rId4"/>
                <a:stretch>
                  <a:fillRect l="-5556" t="-269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100dm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dam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0,01dam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blipFill rotWithShape="0">
                <a:blip r:embed="rId5"/>
                <a:stretch>
                  <a:fillRect l="-5424" t="-2694" r="-508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1dm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100cm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blipFill rotWithShape="0">
                <a:blip r:embed="rId6"/>
                <a:stretch>
                  <a:fillRect l="-6122" t="-2694" r="-449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1cm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100mm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blipFill rotWithShape="0">
                <a:blip r:embed="rId7"/>
                <a:stretch>
                  <a:fillRect l="-5797" t="-2694" r="-326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1mm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cm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0,01cm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blipFill rotWithShape="0">
                <a:blip r:embed="rId8"/>
                <a:stretch>
                  <a:fillRect l="-6015" t="-2694" r="-451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936157" y="4279451"/>
            <a:ext cx="9115849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mối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hệ</a:t>
            </a:r>
            <a:r>
              <a:rPr lang="en-US" sz="2800" dirty="0" smtClean="0"/>
              <a:t> </a:t>
            </a:r>
            <a:r>
              <a:rPr lang="en-US" sz="2800" dirty="0" err="1" smtClean="0"/>
              <a:t>giữa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đo</a:t>
            </a:r>
            <a:r>
              <a:rPr lang="en-US" sz="2800" dirty="0" smtClean="0"/>
              <a:t> </a:t>
            </a:r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liền</a:t>
            </a:r>
            <a:r>
              <a:rPr lang="en-US" sz="2800" dirty="0" smtClean="0"/>
              <a:t> </a:t>
            </a:r>
            <a:r>
              <a:rPr lang="en-US" sz="2800" dirty="0" err="1" smtClean="0"/>
              <a:t>kề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Tx/>
                  <a:buChar char="-"/>
                </a:pPr>
                <a:r>
                  <a:rPr lang="vi-VN" sz="2400" b="1" dirty="0" smtClean="0">
                    <a:solidFill>
                      <a:schemeClr val="tx1"/>
                    </a:solidFill>
                  </a:rPr>
                  <a:t>Mỗi đơn vị đo diện tích gấp 100 lần đơn vị đo diện tích liền sau nó.</a:t>
                </a:r>
                <a:endParaRPr lang="en-US" sz="2400" b="1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400" b="1" dirty="0" err="1" smtClean="0">
                    <a:solidFill>
                      <a:schemeClr val="tx1"/>
                    </a:solidFill>
                  </a:rPr>
                  <a:t>Mỗi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đo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diện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tích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bằng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>
                            <a:solidFill>
                              <a:schemeClr val="tx1"/>
                            </a:solidFill>
                            <a:latin typeface="Cambria Math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lớn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bằng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0,01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đo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liền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trước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nó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)</a:t>
                </a:r>
                <a:endParaRPr lang="en-US" sz="23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  <a:blipFill rotWithShape="0">
                <a:blip r:embed="rId9"/>
                <a:stretch>
                  <a:fillRect l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3029969" y="290093"/>
            <a:ext cx="5142482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Bảng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đơn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vị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đo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Shape 111"/>
          <p:cNvSpPr txBox="1"/>
          <p:nvPr/>
        </p:nvSpPr>
        <p:spPr>
          <a:xfrm>
            <a:off x="3864994" y="1474441"/>
            <a:ext cx="1143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dam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2" name="Shape 112"/>
          <p:cNvSpPr txBox="1"/>
          <p:nvPr/>
        </p:nvSpPr>
        <p:spPr>
          <a:xfrm>
            <a:off x="2359741" y="1505168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hm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3" name="Shape 113"/>
          <p:cNvSpPr txBox="1"/>
          <p:nvPr/>
        </p:nvSpPr>
        <p:spPr>
          <a:xfrm>
            <a:off x="699378" y="150579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km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4" name="Shape 114"/>
          <p:cNvSpPr txBox="1"/>
          <p:nvPr/>
        </p:nvSpPr>
        <p:spPr>
          <a:xfrm>
            <a:off x="7496956" y="1481684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dm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5" name="Shape 115"/>
          <p:cNvSpPr txBox="1"/>
          <p:nvPr/>
        </p:nvSpPr>
        <p:spPr>
          <a:xfrm>
            <a:off x="9137606" y="1483869"/>
            <a:ext cx="9144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cm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6" name="Shape 116"/>
          <p:cNvSpPr txBox="1"/>
          <p:nvPr/>
        </p:nvSpPr>
        <p:spPr>
          <a:xfrm>
            <a:off x="10582998" y="147003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mm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7" name="Shape 117"/>
          <p:cNvSpPr txBox="1"/>
          <p:nvPr/>
        </p:nvSpPr>
        <p:spPr>
          <a:xfrm>
            <a:off x="5886644" y="1499950"/>
            <a:ext cx="762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baseline="30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2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7" name="Line 7"/>
          <p:cNvSpPr>
            <a:spLocks noChangeShapeType="1"/>
          </p:cNvSpPr>
          <p:nvPr/>
        </p:nvSpPr>
        <p:spPr bwMode="auto">
          <a:xfrm>
            <a:off x="47529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" name="Line 10"/>
          <p:cNvSpPr>
            <a:spLocks noChangeShapeType="1"/>
          </p:cNvSpPr>
          <p:nvPr/>
        </p:nvSpPr>
        <p:spPr bwMode="auto">
          <a:xfrm>
            <a:off x="59721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3" name="Line 13"/>
          <p:cNvSpPr>
            <a:spLocks noChangeShapeType="1"/>
          </p:cNvSpPr>
          <p:nvPr/>
        </p:nvSpPr>
        <p:spPr bwMode="auto">
          <a:xfrm>
            <a:off x="71913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1" name="Line 16"/>
          <p:cNvSpPr>
            <a:spLocks noChangeShapeType="1"/>
          </p:cNvSpPr>
          <p:nvPr/>
        </p:nvSpPr>
        <p:spPr bwMode="auto">
          <a:xfrm>
            <a:off x="84105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Line 61"/>
          <p:cNvSpPr>
            <a:spLocks noChangeShapeType="1"/>
          </p:cNvSpPr>
          <p:nvPr/>
        </p:nvSpPr>
        <p:spPr bwMode="auto">
          <a:xfrm>
            <a:off x="3200400" y="17526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Line 62"/>
          <p:cNvSpPr>
            <a:spLocks noChangeShapeType="1"/>
          </p:cNvSpPr>
          <p:nvPr/>
        </p:nvSpPr>
        <p:spPr bwMode="auto">
          <a:xfrm>
            <a:off x="1524000" y="31242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Line 63"/>
          <p:cNvSpPr>
            <a:spLocks noChangeShapeType="1"/>
          </p:cNvSpPr>
          <p:nvPr/>
        </p:nvSpPr>
        <p:spPr bwMode="auto">
          <a:xfrm>
            <a:off x="32226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8" name="Line 64"/>
          <p:cNvSpPr>
            <a:spLocks noChangeShapeType="1"/>
          </p:cNvSpPr>
          <p:nvPr/>
        </p:nvSpPr>
        <p:spPr bwMode="auto">
          <a:xfrm>
            <a:off x="45180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23" name="Text Box 95"/>
          <p:cNvSpPr txBox="1">
            <a:spLocks noChangeArrowheads="1"/>
          </p:cNvSpPr>
          <p:nvPr/>
        </p:nvSpPr>
        <p:spPr bwMode="auto">
          <a:xfrm>
            <a:off x="1828800" y="898525"/>
            <a:ext cx="4876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………….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 1ha = ………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……..    ha</a:t>
            </a:r>
          </a:p>
        </p:txBody>
      </p:sp>
      <p:sp>
        <p:nvSpPr>
          <p:cNvPr id="278624" name="Text Box 96"/>
          <p:cNvSpPr txBox="1">
            <a:spLocks noChangeArrowheads="1"/>
          </p:cNvSpPr>
          <p:nvPr/>
        </p:nvSpPr>
        <p:spPr bwMode="auto">
          <a:xfrm>
            <a:off x="2047875" y="3628232"/>
            <a:ext cx="861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1ha =   ……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  = …….. 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grpSp>
        <p:nvGrpSpPr>
          <p:cNvPr id="278625" name="Group 97"/>
          <p:cNvGrpSpPr>
            <a:grpSpLocks/>
          </p:cNvGrpSpPr>
          <p:nvPr/>
        </p:nvGrpSpPr>
        <p:grpSpPr bwMode="auto">
          <a:xfrm>
            <a:off x="3505200" y="3262312"/>
            <a:ext cx="1152525" cy="1160463"/>
            <a:chOff x="3888" y="1959"/>
            <a:chExt cx="726" cy="731"/>
          </a:xfrm>
        </p:grpSpPr>
        <p:sp>
          <p:nvSpPr>
            <p:cNvPr id="6206" name="Text Box 98"/>
            <p:cNvSpPr txBox="1">
              <a:spLocks noChangeArrowheads="1"/>
            </p:cNvSpPr>
            <p:nvPr/>
          </p:nvSpPr>
          <p:spPr bwMode="auto">
            <a:xfrm>
              <a:off x="3894" y="1959"/>
              <a:ext cx="720" cy="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  </a:t>
              </a: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100</a:t>
              </a:r>
            </a:p>
          </p:txBody>
        </p:sp>
        <p:sp>
          <p:nvSpPr>
            <p:cNvPr id="6207" name="Line 99"/>
            <p:cNvSpPr>
              <a:spLocks noChangeShapeType="1"/>
            </p:cNvSpPr>
            <p:nvPr/>
          </p:nvSpPr>
          <p:spPr bwMode="auto">
            <a:xfrm>
              <a:off x="3888" y="2378"/>
              <a:ext cx="4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628" name="Text Box 100"/>
          <p:cNvSpPr txBox="1">
            <a:spLocks noChangeArrowheads="1"/>
          </p:cNvSpPr>
          <p:nvPr/>
        </p:nvSpPr>
        <p:spPr bwMode="auto">
          <a:xfrm>
            <a:off x="3352800" y="900112"/>
            <a:ext cx="2133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1 000 000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29" name="Text Box 101"/>
          <p:cNvSpPr txBox="1">
            <a:spLocks noChangeArrowheads="1"/>
          </p:cNvSpPr>
          <p:nvPr/>
        </p:nvSpPr>
        <p:spPr bwMode="auto">
          <a:xfrm>
            <a:off x="3152775" y="1616077"/>
            <a:ext cx="1600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0" name="Text Box 102"/>
          <p:cNvSpPr txBox="1">
            <a:spLocks noChangeArrowheads="1"/>
          </p:cNvSpPr>
          <p:nvPr/>
        </p:nvSpPr>
        <p:spPr bwMode="auto">
          <a:xfrm>
            <a:off x="3352800" y="2293145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1" name="Text Box 103"/>
          <p:cNvSpPr txBox="1">
            <a:spLocks noChangeArrowheads="1"/>
          </p:cNvSpPr>
          <p:nvPr/>
        </p:nvSpPr>
        <p:spPr bwMode="auto">
          <a:xfrm>
            <a:off x="5981700" y="3637756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0,01</a:t>
            </a:r>
            <a:endParaRPr lang="en-US" altLang="en-US" sz="3200" b="1" baseline="30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2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38149" y="738813"/>
            <a:ext cx="100488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altLang="en-US" sz="2800" b="1" dirty="0" err="1">
                <a:latin typeface="+mn-lt"/>
              </a:rPr>
              <a:t>Viết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số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thập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phân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thích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hợp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vào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chỗ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chấm</a:t>
            </a:r>
            <a:r>
              <a:rPr lang="en-US" altLang="en-US" sz="28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			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  m</a:t>
            </a:r>
            <a:r>
              <a:rPr lang="en-US" altLang="en-US" sz="28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baseline="30000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Cách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làm</a:t>
            </a:r>
            <a:r>
              <a:rPr lang="en-US" altLang="en-US" sz="28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        </a:t>
            </a:r>
            <a:r>
              <a:rPr lang="en-US" altLang="en-US" b="1" dirty="0">
                <a:latin typeface="+mn-lt"/>
              </a:rPr>
              <a:t>: 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7302102" y="2083456"/>
            <a:ext cx="1692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3,05m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3109912" y="2667000"/>
            <a:ext cx="2528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9" name="Text Box 17"/>
          <p:cNvSpPr txBox="1">
            <a:spLocks noChangeArrowheads="1"/>
          </p:cNvSpPr>
          <p:nvPr/>
        </p:nvSpPr>
        <p:spPr bwMode="auto">
          <a:xfrm>
            <a:off x="4941888" y="273302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0" name="Text Box 18"/>
          <p:cNvSpPr txBox="1">
            <a:spLocks noChangeArrowheads="1"/>
          </p:cNvSpPr>
          <p:nvPr/>
        </p:nvSpPr>
        <p:spPr bwMode="auto">
          <a:xfrm>
            <a:off x="5322888" y="2685118"/>
            <a:ext cx="1839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1" name="Text Box 19"/>
          <p:cNvSpPr txBox="1">
            <a:spLocks noChangeArrowheads="1"/>
          </p:cNvSpPr>
          <p:nvPr/>
        </p:nvSpPr>
        <p:spPr bwMode="auto">
          <a:xfrm>
            <a:off x="4914900" y="2193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5272086" y="2075518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+mn-lt"/>
              </a:rPr>
              <a:t>3</a:t>
            </a:r>
            <a:endParaRPr lang="en-US" altLang="en-US" sz="2800" b="1" dirty="0">
              <a:latin typeface="+mn-lt"/>
            </a:endParaRPr>
          </a:p>
        </p:txBody>
      </p:sp>
      <p:grpSp>
        <p:nvGrpSpPr>
          <p:cNvPr id="279573" name="Group 21"/>
          <p:cNvGrpSpPr>
            <a:grpSpLocks/>
          </p:cNvGrpSpPr>
          <p:nvPr/>
        </p:nvGrpSpPr>
        <p:grpSpPr bwMode="auto">
          <a:xfrm>
            <a:off x="6324600" y="-2283407"/>
            <a:ext cx="762000" cy="523"/>
            <a:chOff x="1728" y="2592"/>
            <a:chExt cx="480" cy="523"/>
          </a:xfrm>
        </p:grpSpPr>
        <p:sp>
          <p:nvSpPr>
            <p:cNvPr id="7226" name="Text Box 22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latin typeface="Arial" panose="020B0604020202020204" pitchFamily="34" charset="0"/>
                </a:rPr>
                <a:t>5 100</a:t>
              </a:r>
            </a:p>
          </p:txBody>
        </p:sp>
        <p:sp>
          <p:nvSpPr>
            <p:cNvPr id="7227" name="Line 23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6303168" y="2091394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7" name="Text Box 25"/>
          <p:cNvSpPr txBox="1">
            <a:spLocks noChangeArrowheads="1"/>
          </p:cNvSpPr>
          <p:nvPr/>
        </p:nvSpPr>
        <p:spPr bwMode="auto">
          <a:xfrm>
            <a:off x="6961584" y="215965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8" name="Text Box 26"/>
          <p:cNvSpPr txBox="1">
            <a:spLocks noChangeArrowheads="1"/>
          </p:cNvSpPr>
          <p:nvPr/>
        </p:nvSpPr>
        <p:spPr bwMode="auto">
          <a:xfrm>
            <a:off x="3109912" y="2075518"/>
            <a:ext cx="2162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9" name="Rectangle 27"/>
          <p:cNvSpPr>
            <a:spLocks noChangeArrowheads="1"/>
          </p:cNvSpPr>
          <p:nvPr/>
        </p:nvSpPr>
        <p:spPr bwMode="auto">
          <a:xfrm>
            <a:off x="19812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9580" name="Group 28"/>
          <p:cNvGraphicFramePr>
            <a:graphicFrameLocks noGrp="1"/>
          </p:cNvGraphicFramePr>
          <p:nvPr/>
        </p:nvGraphicFramePr>
        <p:xfrm>
          <a:off x="21494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9607" name="Rectangle 55"/>
          <p:cNvSpPr>
            <a:spLocks noChangeArrowheads="1"/>
          </p:cNvSpPr>
          <p:nvPr/>
        </p:nvSpPr>
        <p:spPr bwMode="auto">
          <a:xfrm>
            <a:off x="7000578" y="5191780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5</a:t>
            </a:r>
          </a:p>
        </p:txBody>
      </p:sp>
      <p:sp>
        <p:nvSpPr>
          <p:cNvPr id="279608" name="Rectangle 56"/>
          <p:cNvSpPr>
            <a:spLocks noChangeArrowheads="1"/>
          </p:cNvSpPr>
          <p:nvPr/>
        </p:nvSpPr>
        <p:spPr bwMode="auto">
          <a:xfrm>
            <a:off x="6705203" y="5191125"/>
            <a:ext cx="512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09" name="Rectangle 57"/>
          <p:cNvSpPr>
            <a:spLocks noChangeArrowheads="1"/>
          </p:cNvSpPr>
          <p:nvPr/>
        </p:nvSpPr>
        <p:spPr bwMode="auto">
          <a:xfrm>
            <a:off x="5927231" y="5199718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3</a:t>
            </a:r>
          </a:p>
        </p:txBody>
      </p:sp>
      <p:sp>
        <p:nvSpPr>
          <p:cNvPr id="279610" name="Rectangle 58"/>
          <p:cNvSpPr>
            <a:spLocks noChangeArrowheads="1"/>
          </p:cNvSpPr>
          <p:nvPr/>
        </p:nvSpPr>
        <p:spPr bwMode="auto">
          <a:xfrm>
            <a:off x="6096000" y="5029201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79612" name="Text Box 60"/>
          <p:cNvSpPr txBox="1">
            <a:spLocks noChangeArrowheads="1"/>
          </p:cNvSpPr>
          <p:nvPr/>
        </p:nvSpPr>
        <p:spPr bwMode="auto">
          <a:xfrm>
            <a:off x="2286001" y="4114800"/>
            <a:ext cx="7483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................    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613" name="Text Box 61"/>
          <p:cNvSpPr txBox="1">
            <a:spLocks noChangeArrowheads="1"/>
          </p:cNvSpPr>
          <p:nvPr/>
        </p:nvSpPr>
        <p:spPr bwMode="auto">
          <a:xfrm>
            <a:off x="4448970" y="4067175"/>
            <a:ext cx="1219200" cy="56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</a:p>
        </p:txBody>
      </p:sp>
      <p:sp>
        <p:nvSpPr>
          <p:cNvPr id="279615" name="Text Box 63"/>
          <p:cNvSpPr txBox="1">
            <a:spLocks noChangeArrowheads="1"/>
          </p:cNvSpPr>
          <p:nvPr/>
        </p:nvSpPr>
        <p:spPr bwMode="auto">
          <a:xfrm>
            <a:off x="8968976" y="466788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6" name="Text Box 64"/>
          <p:cNvSpPr txBox="1">
            <a:spLocks noChangeArrowheads="1"/>
          </p:cNvSpPr>
          <p:nvPr/>
        </p:nvSpPr>
        <p:spPr bwMode="auto">
          <a:xfrm>
            <a:off x="7973220" y="46863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7" name="Text Box 65"/>
          <p:cNvSpPr txBox="1">
            <a:spLocks noChangeArrowheads="1"/>
          </p:cNvSpPr>
          <p:nvPr/>
        </p:nvSpPr>
        <p:spPr bwMode="auto">
          <a:xfrm>
            <a:off x="68230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8" name="Text Box 66"/>
          <p:cNvSpPr txBox="1">
            <a:spLocks noChangeArrowheads="1"/>
          </p:cNvSpPr>
          <p:nvPr/>
        </p:nvSpPr>
        <p:spPr bwMode="auto">
          <a:xfrm>
            <a:off x="5869781" y="4678066"/>
            <a:ext cx="7461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9" name="Text Box 67"/>
          <p:cNvSpPr txBox="1">
            <a:spLocks noChangeArrowheads="1"/>
          </p:cNvSpPr>
          <p:nvPr/>
        </p:nvSpPr>
        <p:spPr bwMode="auto">
          <a:xfrm>
            <a:off x="4492624" y="4692650"/>
            <a:ext cx="106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0" name="Text Box 68"/>
          <p:cNvSpPr txBox="1">
            <a:spLocks noChangeArrowheads="1"/>
          </p:cNvSpPr>
          <p:nvPr/>
        </p:nvSpPr>
        <p:spPr bwMode="auto">
          <a:xfrm>
            <a:off x="3349624" y="4692650"/>
            <a:ext cx="1006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1" name="Text Box 69"/>
          <p:cNvSpPr txBox="1">
            <a:spLocks noChangeArrowheads="1"/>
          </p:cNvSpPr>
          <p:nvPr/>
        </p:nvSpPr>
        <p:spPr bwMode="auto">
          <a:xfrm>
            <a:off x="2307432" y="465901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2" name="Text Box 70"/>
          <p:cNvSpPr txBox="1">
            <a:spLocks noChangeArrowheads="1"/>
          </p:cNvSpPr>
          <p:nvPr/>
        </p:nvSpPr>
        <p:spPr bwMode="auto">
          <a:xfrm>
            <a:off x="212726" y="3343930"/>
            <a:ext cx="4121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79623" name="Rectangle 71"/>
          <p:cNvSpPr>
            <a:spLocks noChangeArrowheads="1"/>
          </p:cNvSpPr>
          <p:nvPr/>
        </p:nvSpPr>
        <p:spPr bwMode="auto">
          <a:xfrm>
            <a:off x="5649119" y="5199718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24" name="Text Box 72"/>
          <p:cNvSpPr txBox="1">
            <a:spLocks noChangeArrowheads="1"/>
          </p:cNvSpPr>
          <p:nvPr/>
        </p:nvSpPr>
        <p:spPr bwMode="auto">
          <a:xfrm>
            <a:off x="2074463" y="5867400"/>
            <a:ext cx="4631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: 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</a:t>
            </a:r>
            <a:r>
              <a:rPr lang="en-US" altLang="en-US" sz="2800" b="1" dirty="0" smtClean="0">
                <a:solidFill>
                  <a:srgbClr val="FF0000"/>
                </a:solidFill>
                <a:latin typeface="+mn-lt"/>
              </a:rPr>
              <a:t>3,05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28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5591970" y="1995170"/>
            <a:ext cx="762000" cy="830263"/>
            <a:chOff x="1728" y="2592"/>
            <a:chExt cx="480" cy="523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 smtClean="0">
                  <a:latin typeface="Arial" panose="020B0604020202020204" pitchFamily="34" charset="0"/>
                </a:rPr>
                <a:t>  </a:t>
              </a:r>
              <a:r>
                <a:rPr lang="vi-VN" altLang="en-US" b="1" dirty="0" smtClean="0">
                  <a:latin typeface="+mn-lt"/>
                </a:rPr>
                <a:t>5</a:t>
              </a:r>
              <a:r>
                <a:rPr lang="en-US" altLang="en-US" b="1" dirty="0" smtClean="0">
                  <a:latin typeface="+mn-lt"/>
                </a:rPr>
                <a:t> </a:t>
              </a:r>
              <a:r>
                <a:rPr lang="en-US" altLang="en-US" b="1" dirty="0">
                  <a:latin typeface="+mn-lt"/>
                </a:rPr>
                <a:t>100</a:t>
              </a:r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46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7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7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7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7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7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7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7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279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27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27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7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7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7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7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27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5" grpId="0"/>
      <p:bldP spid="279566" grpId="0"/>
      <p:bldP spid="279569" grpId="0"/>
      <p:bldP spid="279570" grpId="0"/>
      <p:bldP spid="279571" grpId="0"/>
      <p:bldP spid="279572" grpId="0"/>
      <p:bldP spid="279576" grpId="0"/>
      <p:bldP spid="279577" grpId="0"/>
      <p:bldP spid="279578" grpId="0"/>
      <p:bldP spid="279579" grpId="0" animBg="1"/>
      <p:bldP spid="279607" grpId="0"/>
      <p:bldP spid="279608" grpId="0"/>
      <p:bldP spid="279609" grpId="0"/>
      <p:bldP spid="279610" grpId="0"/>
      <p:bldP spid="279612" grpId="0"/>
      <p:bldP spid="279613" grpId="0"/>
      <p:bldP spid="279615" grpId="0" autoUpdateAnimBg="0"/>
      <p:bldP spid="279616" grpId="0" autoUpdateAnimBg="0"/>
      <p:bldP spid="279617" grpId="0" autoUpdateAnimBg="0"/>
      <p:bldP spid="279618" grpId="0" autoUpdateAnimBg="0"/>
      <p:bldP spid="279619" grpId="0" autoUpdateAnimBg="0"/>
      <p:bldP spid="279620" grpId="0" autoUpdateAnimBg="0"/>
      <p:bldP spid="279621" grpId="0" autoUpdateAnimBg="0"/>
      <p:bldP spid="279622" grpId="0"/>
      <p:bldP spid="279623" grpId="0"/>
      <p:bldP spid="2796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676274" y="391319"/>
            <a:ext cx="999172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b)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2: </a:t>
            </a:r>
            <a:r>
              <a:rPr lang="en-US" altLang="en-US" sz="3000" b="1" dirty="0" err="1">
                <a:latin typeface="+mn-lt"/>
              </a:rPr>
              <a:t>Viết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số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thập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phân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thích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hợp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vào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chỗ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chấm</a:t>
            </a:r>
            <a:r>
              <a:rPr lang="en-US" altLang="en-US" sz="30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			42dm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 =  ........  m</a:t>
            </a:r>
            <a:r>
              <a:rPr lang="en-US" altLang="en-US" sz="30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baseline="30000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Cách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làm</a:t>
            </a:r>
            <a:r>
              <a:rPr lang="en-US" altLang="en-US" sz="30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        : </a:t>
            </a:r>
          </a:p>
        </p:txBody>
      </p:sp>
      <p:grpSp>
        <p:nvGrpSpPr>
          <p:cNvPr id="286723" name="Group 3"/>
          <p:cNvGrpSpPr>
            <a:grpSpLocks/>
          </p:cNvGrpSpPr>
          <p:nvPr/>
        </p:nvGrpSpPr>
        <p:grpSpPr bwMode="auto">
          <a:xfrm>
            <a:off x="4721224" y="1567398"/>
            <a:ext cx="998538" cy="954088"/>
            <a:chOff x="1728" y="2592"/>
            <a:chExt cx="629" cy="601"/>
          </a:xfrm>
        </p:grpSpPr>
        <p:sp>
          <p:nvSpPr>
            <p:cNvPr id="8246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629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 smtClean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smtClean="0">
                  <a:latin typeface="+mn-lt"/>
                </a:rPr>
                <a:t>42 </a:t>
              </a:r>
              <a:r>
                <a:rPr lang="en-US" altLang="en-US" sz="2800" b="1" dirty="0">
                  <a:latin typeface="+mn-lt"/>
                </a:rPr>
                <a:t>100</a:t>
              </a:r>
            </a:p>
          </p:txBody>
        </p:sp>
        <p:sp>
          <p:nvSpPr>
            <p:cNvPr id="8247" name="Line 5"/>
            <p:cNvSpPr>
              <a:spLocks noChangeShapeType="1"/>
            </p:cNvSpPr>
            <p:nvPr/>
          </p:nvSpPr>
          <p:spPr bwMode="auto">
            <a:xfrm>
              <a:off x="1810" y="287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5494338" y="1749554"/>
            <a:ext cx="762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080125" y="180069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92876" y="1750021"/>
            <a:ext cx="1641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4400553" y="256244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3114674" y="2509439"/>
            <a:ext cx="15882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4791077" y="2521901"/>
            <a:ext cx="14652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35" name="Text Box 15"/>
          <p:cNvSpPr txBox="1">
            <a:spLocks noChangeArrowheads="1"/>
          </p:cNvSpPr>
          <p:nvPr/>
        </p:nvSpPr>
        <p:spPr bwMode="auto">
          <a:xfrm>
            <a:off x="3175001" y="1713895"/>
            <a:ext cx="16033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4476749" y="1758275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47" name="Rectangle 27"/>
          <p:cNvSpPr>
            <a:spLocks noChangeArrowheads="1"/>
          </p:cNvSpPr>
          <p:nvPr/>
        </p:nvSpPr>
        <p:spPr bwMode="auto">
          <a:xfrm>
            <a:off x="21336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6748" name="Group 28"/>
          <p:cNvGraphicFramePr>
            <a:graphicFrameLocks noGrp="1"/>
          </p:cNvGraphicFramePr>
          <p:nvPr/>
        </p:nvGraphicFramePr>
        <p:xfrm>
          <a:off x="23018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774" name="Rectangle 54"/>
          <p:cNvSpPr>
            <a:spLocks noChangeArrowheads="1"/>
          </p:cNvSpPr>
          <p:nvPr/>
        </p:nvSpPr>
        <p:spPr bwMode="auto">
          <a:xfrm>
            <a:off x="7162801" y="5257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286775" name="Rectangle 55"/>
          <p:cNvSpPr>
            <a:spLocks noChangeArrowheads="1"/>
          </p:cNvSpPr>
          <p:nvPr/>
        </p:nvSpPr>
        <p:spPr bwMode="auto">
          <a:xfrm>
            <a:off x="5984879" y="523623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6777" name="Rectangle 57"/>
          <p:cNvSpPr>
            <a:spLocks noChangeArrowheads="1"/>
          </p:cNvSpPr>
          <p:nvPr/>
        </p:nvSpPr>
        <p:spPr bwMode="auto">
          <a:xfrm>
            <a:off x="6286896" y="5047595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6778" name="Text Box 58"/>
          <p:cNvSpPr txBox="1">
            <a:spLocks noChangeArrowheads="1"/>
          </p:cNvSpPr>
          <p:nvPr/>
        </p:nvSpPr>
        <p:spPr bwMode="auto">
          <a:xfrm>
            <a:off x="2438401" y="41148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latin typeface="+mn-lt"/>
              </a:rPr>
              <a:t>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 ..........    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79" name="Text Box 59"/>
          <p:cNvSpPr txBox="1">
            <a:spLocks noChangeArrowheads="1"/>
          </p:cNvSpPr>
          <p:nvPr/>
        </p:nvSpPr>
        <p:spPr bwMode="auto">
          <a:xfrm>
            <a:off x="4168777" y="4065042"/>
            <a:ext cx="12192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</a:t>
            </a:r>
          </a:p>
        </p:txBody>
      </p: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9098756" y="4666595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811688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2" name="Text Box 62"/>
          <p:cNvSpPr txBox="1">
            <a:spLocks noChangeArrowheads="1"/>
          </p:cNvSpPr>
          <p:nvPr/>
        </p:nvSpPr>
        <p:spPr bwMode="auto">
          <a:xfrm>
            <a:off x="69754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3" name="Text Box 63"/>
          <p:cNvSpPr txBox="1">
            <a:spLocks noChangeArrowheads="1"/>
          </p:cNvSpPr>
          <p:nvPr/>
        </p:nvSpPr>
        <p:spPr bwMode="auto">
          <a:xfrm>
            <a:off x="595153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4702970" y="470283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5" name="Text Box 65"/>
          <p:cNvSpPr txBox="1">
            <a:spLocks noChangeArrowheads="1"/>
          </p:cNvSpPr>
          <p:nvPr/>
        </p:nvSpPr>
        <p:spPr bwMode="auto">
          <a:xfrm>
            <a:off x="3613151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6" name="Text Box 66"/>
          <p:cNvSpPr txBox="1">
            <a:spLocks noChangeArrowheads="1"/>
          </p:cNvSpPr>
          <p:nvPr/>
        </p:nvSpPr>
        <p:spPr bwMode="auto">
          <a:xfrm>
            <a:off x="2438401" y="47244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7" name="Text Box 67"/>
          <p:cNvSpPr txBox="1">
            <a:spLocks noChangeArrowheads="1"/>
          </p:cNvSpPr>
          <p:nvPr/>
        </p:nvSpPr>
        <p:spPr bwMode="auto">
          <a:xfrm>
            <a:off x="234951" y="3305057"/>
            <a:ext cx="7483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:</a:t>
            </a:r>
          </a:p>
        </p:txBody>
      </p:sp>
      <p:sp>
        <p:nvSpPr>
          <p:cNvPr id="286788" name="Rectangle 68"/>
          <p:cNvSpPr>
            <a:spLocks noChangeArrowheads="1"/>
          </p:cNvSpPr>
          <p:nvPr/>
        </p:nvSpPr>
        <p:spPr bwMode="auto">
          <a:xfrm>
            <a:off x="6019800" y="5257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89" name="Text Box 69"/>
          <p:cNvSpPr txBox="1">
            <a:spLocks noChangeArrowheads="1"/>
          </p:cNvSpPr>
          <p:nvPr/>
        </p:nvSpPr>
        <p:spPr bwMode="auto">
          <a:xfrm>
            <a:off x="2133601" y="58674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: 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</a:t>
            </a:r>
            <a:r>
              <a:rPr lang="en-US" altLang="en-US" sz="3000" b="1" dirty="0" smtClean="0">
                <a:solidFill>
                  <a:srgbClr val="FF0000"/>
                </a:solidFill>
                <a:latin typeface="+mn-lt"/>
              </a:rPr>
              <a:t>0,42 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738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8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8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8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8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8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28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28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8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86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8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86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8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8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8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8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8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8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/>
      <p:bldP spid="286727" grpId="0"/>
      <p:bldP spid="286728" grpId="0"/>
      <p:bldP spid="286729" grpId="0"/>
      <p:bldP spid="286730" grpId="0"/>
      <p:bldP spid="286731" grpId="0"/>
      <p:bldP spid="286735" grpId="0"/>
      <p:bldP spid="286736" grpId="0"/>
      <p:bldP spid="286747" grpId="0" animBg="1"/>
      <p:bldP spid="286774" grpId="0"/>
      <p:bldP spid="286775" grpId="0"/>
      <p:bldP spid="286777" grpId="0"/>
      <p:bldP spid="286778" grpId="0"/>
      <p:bldP spid="286779" grpId="0"/>
      <p:bldP spid="286780" grpId="0" autoUpdateAnimBg="0"/>
      <p:bldP spid="286781" grpId="0" autoUpdateAnimBg="0"/>
      <p:bldP spid="286782" grpId="0" autoUpdateAnimBg="0"/>
      <p:bldP spid="286783" grpId="0" autoUpdateAnimBg="0"/>
      <p:bldP spid="286784" grpId="0" autoUpdateAnimBg="0"/>
      <p:bldP spid="286785" grpId="0" autoUpdateAnimBg="0"/>
      <p:bldP spid="286786" grpId="0" autoUpdateAnimBg="0"/>
      <p:bldP spid="286787" grpId="0"/>
      <p:bldP spid="286788" grpId="0"/>
      <p:bldP spid="2867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583" y="248660"/>
            <a:ext cx="12012833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96493" y="162958"/>
            <a:ext cx="884078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thập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phân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hợp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chỗ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chấm: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983667"/>
            <a:ext cx="1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56"/>
          <p:cNvSpPr txBox="1"/>
          <p:nvPr/>
        </p:nvSpPr>
        <p:spPr>
          <a:xfrm>
            <a:off x="1226458" y="14791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 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.................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0" name="Shape 171"/>
          <p:cNvSpPr txBox="1"/>
          <p:nvPr/>
        </p:nvSpPr>
        <p:spPr>
          <a:xfrm>
            <a:off x="7159105" y="1492919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ym typeface="Calibri"/>
              </a:rPr>
              <a:t>42dm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=  </a:t>
            </a:r>
            <a:r>
              <a:rPr lang="en-US" dirty="0" smtClean="0">
                <a:sym typeface="Calibri"/>
              </a:rPr>
              <a:t>....................... 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157"/>
              <p:cNvSpPr txBox="1"/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3m</a:t>
                </a:r>
                <a:r>
                  <a:rPr lang="en-US" sz="2800" i="0" u="none" strike="noStrike" cap="none" baseline="30000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 5dm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US" sz="4000" b="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  <m:t>3</m:t>
                        </m: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</a:t>
                </a:r>
                <a:r>
                  <a:rPr lang="vi-VN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 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blipFill rotWithShape="0">
                <a:blip r:embed="rId3"/>
                <a:stretch>
                  <a:fillRect l="-22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164"/>
          <p:cNvSpPr txBox="1"/>
          <p:nvPr/>
        </p:nvSpPr>
        <p:spPr>
          <a:xfrm>
            <a:off x="825820" y="2047482"/>
            <a:ext cx="185981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9" name="Shape 165"/>
          <p:cNvSpPr txBox="1"/>
          <p:nvPr/>
        </p:nvSpPr>
        <p:spPr>
          <a:xfrm>
            <a:off x="947279" y="3639659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21" name="Shape 168"/>
          <p:cNvSpPr txBox="1"/>
          <p:nvPr/>
        </p:nvSpPr>
        <p:spPr>
          <a:xfrm>
            <a:off x="4259948" y="2644338"/>
            <a:ext cx="1048807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sz="2800" i="0" u="none" strike="noStrike" cap="none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0" name="Shape 180"/>
          <p:cNvSpPr txBox="1"/>
          <p:nvPr/>
        </p:nvSpPr>
        <p:spPr>
          <a:xfrm>
            <a:off x="6575333" y="2047482"/>
            <a:ext cx="19729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31" name="Shape 181"/>
          <p:cNvSpPr txBox="1"/>
          <p:nvPr/>
        </p:nvSpPr>
        <p:spPr>
          <a:xfrm>
            <a:off x="6472222" y="355311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hape 157"/>
              <p:cNvSpPr txBox="1"/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42dm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</a:t>
                </a:r>
                <a:r>
                  <a:rPr lang="en-US" sz="24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42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……….m²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blipFill rotWithShape="0">
                <a:blip r:embed="rId4"/>
                <a:stretch>
                  <a:fillRect l="-2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hape 168"/>
          <p:cNvSpPr txBox="1"/>
          <p:nvPr/>
        </p:nvSpPr>
        <p:spPr>
          <a:xfrm>
            <a:off x="9253747" y="2681841"/>
            <a:ext cx="118232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0,42</a:t>
            </a:r>
            <a:endParaRPr lang="en-US" sz="2800" b="1" i="0" u="none" strike="noStrike" cap="none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5" name="Shape 156"/>
          <p:cNvSpPr txBox="1"/>
          <p:nvPr/>
        </p:nvSpPr>
        <p:spPr>
          <a:xfrm>
            <a:off x="1070497" y="4389901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</a:t>
            </a:r>
            <a:r>
              <a:rPr lang="en-US" sz="2800" b="1" i="0" u="none" strike="noStrike" cap="none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endParaRPr lang="en-US" sz="2800" i="0" u="none" strike="noStrike" cap="none" baseline="30000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6" name="Shape 171"/>
          <p:cNvSpPr txBox="1"/>
          <p:nvPr/>
        </p:nvSpPr>
        <p:spPr>
          <a:xfrm>
            <a:off x="7003144" y="43899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ym typeface="Calibri"/>
              </a:rPr>
              <a:t>42dm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= </a:t>
            </a:r>
            <a:r>
              <a:rPr lang="en-US" dirty="0" smtClean="0">
                <a:solidFill>
                  <a:srgbClr val="FF0066"/>
                </a:solidFill>
                <a:sym typeface="Calibri"/>
              </a:rPr>
              <a:t>0,42</a:t>
            </a:r>
            <a:r>
              <a:rPr lang="en-US" dirty="0" smtClean="0">
                <a:sym typeface="Calibri"/>
              </a:rPr>
              <a:t>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p:sp>
        <p:nvSpPr>
          <p:cNvPr id="20" name="Shape 165"/>
          <p:cNvSpPr txBox="1"/>
          <p:nvPr/>
        </p:nvSpPr>
        <p:spPr>
          <a:xfrm>
            <a:off x="199910" y="866423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1</a:t>
            </a:r>
            <a:r>
              <a:rPr lang="en-US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endParaRPr lang="en-US" sz="2800" b="1" i="1" u="none" strike="noStrike" cap="none" dirty="0"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Shape 165"/>
          <p:cNvSpPr txBox="1"/>
          <p:nvPr/>
        </p:nvSpPr>
        <p:spPr>
          <a:xfrm>
            <a:off x="6065121" y="914596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2</a:t>
            </a:r>
            <a:r>
              <a:rPr lang="en-US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endParaRPr lang="en-US" sz="2800" b="1" i="1" u="none" strike="noStrike" cap="none" dirty="0"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8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 chuẩ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1017</Words>
  <Application>Microsoft Office PowerPoint</Application>
  <PresentationFormat>Custom</PresentationFormat>
  <Paragraphs>296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Anh Phạm</dc:creator>
  <cp:lastModifiedBy>Minhthangpc.VN</cp:lastModifiedBy>
  <cp:revision>56</cp:revision>
  <dcterms:created xsi:type="dcterms:W3CDTF">2018-09-18T16:31:10Z</dcterms:created>
  <dcterms:modified xsi:type="dcterms:W3CDTF">2021-11-03T03:53:31Z</dcterms:modified>
</cp:coreProperties>
</file>