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70" r:id="rId4"/>
    <p:sldId id="261" r:id="rId5"/>
    <p:sldId id="273" r:id="rId6"/>
    <p:sldId id="274" r:id="rId7"/>
    <p:sldId id="276" r:id="rId8"/>
    <p:sldId id="281" r:id="rId9"/>
    <p:sldId id="282" r:id="rId10"/>
    <p:sldId id="283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6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86-4A69-BE7D-1DEBB26FD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86-4A69-BE7D-1DEBB26FD64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38-4595-A0DB-280159C0C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7E-4D8D-BD4F-66BCF7B7BEE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7E-4D8D-BD4F-66BCF7B7BEE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87E-4D8D-BD4F-66BCF7B7B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F1E26-ED99-4D11-9254-B82D1E3F8BE8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D3E37-817A-466C-B61B-91E5D994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g9a418ac0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g9a418ac0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7109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30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1364867" y="2122484"/>
            <a:ext cx="9462000" cy="18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933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3" name="Google Shape;83;p13"/>
          <p:cNvSpPr/>
          <p:nvPr/>
        </p:nvSpPr>
        <p:spPr>
          <a:xfrm rot="5400000">
            <a:off x="391" y="3645101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/>
          <p:nvPr/>
        </p:nvSpPr>
        <p:spPr>
          <a:xfrm rot="5400000" flipH="1">
            <a:off x="253089" y="214371"/>
            <a:ext cx="1657113" cy="1657493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 flipH="1">
            <a:off x="10453737" y="5013498"/>
            <a:ext cx="1627187" cy="1672852"/>
          </a:xfrm>
          <a:custGeom>
            <a:avLst/>
            <a:gdLst/>
            <a:ahLst/>
            <a:cxnLst/>
            <a:rect l="l" t="t" r="r" b="b"/>
            <a:pathLst>
              <a:path w="10383" h="10382" extrusionOk="0">
                <a:moveTo>
                  <a:pt x="1" y="0"/>
                </a:moveTo>
                <a:lnTo>
                  <a:pt x="1" y="6073"/>
                </a:lnTo>
                <a:lnTo>
                  <a:pt x="346" y="6061"/>
                </a:lnTo>
                <a:lnTo>
                  <a:pt x="565" y="6061"/>
                </a:lnTo>
                <a:lnTo>
                  <a:pt x="784" y="6073"/>
                </a:lnTo>
                <a:lnTo>
                  <a:pt x="1003" y="6107"/>
                </a:lnTo>
                <a:lnTo>
                  <a:pt x="1210" y="6142"/>
                </a:lnTo>
                <a:lnTo>
                  <a:pt x="1418" y="6188"/>
                </a:lnTo>
                <a:lnTo>
                  <a:pt x="1625" y="6245"/>
                </a:lnTo>
                <a:lnTo>
                  <a:pt x="1833" y="6315"/>
                </a:lnTo>
                <a:lnTo>
                  <a:pt x="2028" y="6395"/>
                </a:lnTo>
                <a:lnTo>
                  <a:pt x="2213" y="6487"/>
                </a:lnTo>
                <a:lnTo>
                  <a:pt x="2409" y="6580"/>
                </a:lnTo>
                <a:lnTo>
                  <a:pt x="2582" y="6683"/>
                </a:lnTo>
                <a:lnTo>
                  <a:pt x="2754" y="6799"/>
                </a:lnTo>
                <a:lnTo>
                  <a:pt x="2927" y="6914"/>
                </a:lnTo>
                <a:lnTo>
                  <a:pt x="3088" y="7040"/>
                </a:lnTo>
                <a:lnTo>
                  <a:pt x="3250" y="7179"/>
                </a:lnTo>
                <a:lnTo>
                  <a:pt x="3400" y="7317"/>
                </a:lnTo>
                <a:lnTo>
                  <a:pt x="3538" y="7467"/>
                </a:lnTo>
                <a:lnTo>
                  <a:pt x="3676" y="7628"/>
                </a:lnTo>
                <a:lnTo>
                  <a:pt x="3803" y="7789"/>
                </a:lnTo>
                <a:lnTo>
                  <a:pt x="3930" y="7962"/>
                </a:lnTo>
                <a:lnTo>
                  <a:pt x="4045" y="8135"/>
                </a:lnTo>
                <a:lnTo>
                  <a:pt x="4149" y="8319"/>
                </a:lnTo>
                <a:lnTo>
                  <a:pt x="4241" y="8504"/>
                </a:lnTo>
                <a:lnTo>
                  <a:pt x="4321" y="8700"/>
                </a:lnTo>
                <a:lnTo>
                  <a:pt x="4402" y="8896"/>
                </a:lnTo>
                <a:lnTo>
                  <a:pt x="4471" y="9091"/>
                </a:lnTo>
                <a:lnTo>
                  <a:pt x="4529" y="9299"/>
                </a:lnTo>
                <a:lnTo>
                  <a:pt x="4575" y="9506"/>
                </a:lnTo>
                <a:lnTo>
                  <a:pt x="4621" y="9725"/>
                </a:lnTo>
                <a:lnTo>
                  <a:pt x="4644" y="9933"/>
                </a:lnTo>
                <a:lnTo>
                  <a:pt x="4656" y="10151"/>
                </a:lnTo>
                <a:lnTo>
                  <a:pt x="4667" y="10382"/>
                </a:lnTo>
                <a:lnTo>
                  <a:pt x="10382" y="10382"/>
                </a:lnTo>
                <a:lnTo>
                  <a:pt x="10371" y="9840"/>
                </a:lnTo>
                <a:lnTo>
                  <a:pt x="10324" y="9322"/>
                </a:lnTo>
                <a:lnTo>
                  <a:pt x="10267" y="8803"/>
                </a:lnTo>
                <a:lnTo>
                  <a:pt x="10175" y="8285"/>
                </a:lnTo>
                <a:lnTo>
                  <a:pt x="10059" y="7789"/>
                </a:lnTo>
                <a:lnTo>
                  <a:pt x="9921" y="7294"/>
                </a:lnTo>
                <a:lnTo>
                  <a:pt x="9748" y="6810"/>
                </a:lnTo>
                <a:lnTo>
                  <a:pt x="9564" y="6338"/>
                </a:lnTo>
                <a:lnTo>
                  <a:pt x="9357" y="5877"/>
                </a:lnTo>
                <a:lnTo>
                  <a:pt x="9126" y="5427"/>
                </a:lnTo>
                <a:lnTo>
                  <a:pt x="8884" y="5001"/>
                </a:lnTo>
                <a:lnTo>
                  <a:pt x="8608" y="4575"/>
                </a:lnTo>
                <a:lnTo>
                  <a:pt x="8320" y="4171"/>
                </a:lnTo>
                <a:lnTo>
                  <a:pt x="8008" y="3780"/>
                </a:lnTo>
                <a:lnTo>
                  <a:pt x="7686" y="3399"/>
                </a:lnTo>
                <a:lnTo>
                  <a:pt x="7340" y="3042"/>
                </a:lnTo>
                <a:lnTo>
                  <a:pt x="6983" y="2697"/>
                </a:lnTo>
                <a:lnTo>
                  <a:pt x="6603" y="2374"/>
                </a:lnTo>
                <a:lnTo>
                  <a:pt x="6211" y="2063"/>
                </a:lnTo>
                <a:lnTo>
                  <a:pt x="5808" y="1775"/>
                </a:lnTo>
                <a:lnTo>
                  <a:pt x="5381" y="1510"/>
                </a:lnTo>
                <a:lnTo>
                  <a:pt x="4955" y="1256"/>
                </a:lnTo>
                <a:lnTo>
                  <a:pt x="4506" y="1026"/>
                </a:lnTo>
                <a:lnTo>
                  <a:pt x="4045" y="819"/>
                </a:lnTo>
                <a:lnTo>
                  <a:pt x="3572" y="634"/>
                </a:lnTo>
                <a:lnTo>
                  <a:pt x="3088" y="473"/>
                </a:lnTo>
                <a:lnTo>
                  <a:pt x="2593" y="335"/>
                </a:lnTo>
                <a:lnTo>
                  <a:pt x="2098" y="208"/>
                </a:lnTo>
                <a:lnTo>
                  <a:pt x="1591" y="127"/>
                </a:lnTo>
                <a:lnTo>
                  <a:pt x="1061" y="58"/>
                </a:lnTo>
                <a:lnTo>
                  <a:pt x="542" y="12"/>
                </a:lnTo>
                <a:lnTo>
                  <a:pt x="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 rot="-5400000">
            <a:off x="8979125" y="-399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 flipH="1">
            <a:off x="11567066" y="6287421"/>
            <a:ext cx="744997" cy="689776"/>
          </a:xfrm>
          <a:custGeom>
            <a:avLst/>
            <a:gdLst/>
            <a:ahLst/>
            <a:cxnLst/>
            <a:rect l="l" t="t" r="r" b="b"/>
            <a:pathLst>
              <a:path w="4668" h="4321" extrusionOk="0">
                <a:moveTo>
                  <a:pt x="346" y="0"/>
                </a:moveTo>
                <a:lnTo>
                  <a:pt x="1" y="12"/>
                </a:lnTo>
                <a:lnTo>
                  <a:pt x="1" y="4321"/>
                </a:lnTo>
                <a:lnTo>
                  <a:pt x="4667" y="4321"/>
                </a:lnTo>
                <a:lnTo>
                  <a:pt x="4656" y="4090"/>
                </a:lnTo>
                <a:lnTo>
                  <a:pt x="4644" y="3872"/>
                </a:lnTo>
                <a:lnTo>
                  <a:pt x="4621" y="3664"/>
                </a:lnTo>
                <a:lnTo>
                  <a:pt x="4575" y="3445"/>
                </a:lnTo>
                <a:lnTo>
                  <a:pt x="4529" y="3238"/>
                </a:lnTo>
                <a:lnTo>
                  <a:pt x="4471" y="3030"/>
                </a:lnTo>
                <a:lnTo>
                  <a:pt x="4402" y="2835"/>
                </a:lnTo>
                <a:lnTo>
                  <a:pt x="4321" y="2639"/>
                </a:lnTo>
                <a:lnTo>
                  <a:pt x="4241" y="2443"/>
                </a:lnTo>
                <a:lnTo>
                  <a:pt x="4149" y="2258"/>
                </a:lnTo>
                <a:lnTo>
                  <a:pt x="4045" y="2074"/>
                </a:lnTo>
                <a:lnTo>
                  <a:pt x="3930" y="1901"/>
                </a:lnTo>
                <a:lnTo>
                  <a:pt x="3803" y="1728"/>
                </a:lnTo>
                <a:lnTo>
                  <a:pt x="3676" y="1567"/>
                </a:lnTo>
                <a:lnTo>
                  <a:pt x="3538" y="1406"/>
                </a:lnTo>
                <a:lnTo>
                  <a:pt x="3400" y="1256"/>
                </a:lnTo>
                <a:lnTo>
                  <a:pt x="3250" y="1118"/>
                </a:lnTo>
                <a:lnTo>
                  <a:pt x="3088" y="979"/>
                </a:lnTo>
                <a:lnTo>
                  <a:pt x="2927" y="853"/>
                </a:lnTo>
                <a:lnTo>
                  <a:pt x="2754" y="738"/>
                </a:lnTo>
                <a:lnTo>
                  <a:pt x="2582" y="622"/>
                </a:lnTo>
                <a:lnTo>
                  <a:pt x="2409" y="519"/>
                </a:lnTo>
                <a:lnTo>
                  <a:pt x="2213" y="426"/>
                </a:lnTo>
                <a:lnTo>
                  <a:pt x="2028" y="334"/>
                </a:lnTo>
                <a:lnTo>
                  <a:pt x="1833" y="254"/>
                </a:lnTo>
                <a:lnTo>
                  <a:pt x="1625" y="184"/>
                </a:lnTo>
                <a:lnTo>
                  <a:pt x="1418" y="127"/>
                </a:lnTo>
                <a:lnTo>
                  <a:pt x="1210" y="81"/>
                </a:lnTo>
                <a:lnTo>
                  <a:pt x="1003" y="46"/>
                </a:lnTo>
                <a:lnTo>
                  <a:pt x="784" y="12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067100" y="4117117"/>
            <a:ext cx="4057600" cy="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91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0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2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9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5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7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4A1AE-B4A5-416B-83F9-561008366B1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181600" y="1470121"/>
            <a:ext cx="6858000" cy="2438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1696801"/>
            <a:ext cx="7491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Mẫu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Tìm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tỉ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số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trăm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19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30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3" name="Text Box 50"/>
          <p:cNvSpPr txBox="1">
            <a:spLocks noChangeArrowheads="1"/>
          </p:cNvSpPr>
          <p:nvPr/>
        </p:nvSpPr>
        <p:spPr bwMode="auto">
          <a:xfrm>
            <a:off x="1874293" y="526577"/>
            <a:ext cx="10317707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2.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 :</a:t>
            </a:r>
            <a:endParaRPr lang="en-US" alt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93307" y="2460961"/>
            <a:ext cx="217909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19 : 30  </a:t>
            </a:r>
            <a:r>
              <a:rPr lang="en-US" altLang="en-US" sz="34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endParaRPr lang="en-US" altLang="en-US" sz="3400" b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69732" y="2453136"/>
            <a:ext cx="210506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0,6333 …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94343" y="2453137"/>
            <a:ext cx="228940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 63,33 %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12507" y="3362890"/>
            <a:ext cx="3307637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sz="2000" dirty="0"/>
          </a:p>
        </p:txBody>
      </p:sp>
      <p:sp>
        <p:nvSpPr>
          <p:cNvPr id="15" name="Oval 14"/>
          <p:cNvSpPr/>
          <p:nvPr/>
        </p:nvSpPr>
        <p:spPr>
          <a:xfrm>
            <a:off x="7498307" y="2372050"/>
            <a:ext cx="1924611" cy="8476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70038" y="1685530"/>
            <a:ext cx="4313686" cy="510778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B1: </a:t>
            </a:r>
            <a:r>
              <a:rPr lang="en-US" sz="2400" b="1" dirty="0" err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0038" y="2404677"/>
            <a:ext cx="4406265" cy="1328023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B2: </a:t>
            </a:r>
            <a:r>
              <a:rPr lang="en-US" sz="2400" b="1" dirty="0" err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24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5782481" y="5235392"/>
            <a:ext cx="655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c) 1,2 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14818" y="5973634"/>
            <a:ext cx="6088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 : 26 = 0,0461…  = 4,61 %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80999" y="4314390"/>
            <a:ext cx="5633819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a) 19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30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19 : 30 =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………………</a:t>
            </a:r>
            <a:endParaRPr lang="en-US" altLang="en-US" sz="28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b)  45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61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 45 : 61 =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………………</a:t>
            </a:r>
            <a:endParaRPr lang="en-US" altLang="en-US" sz="28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2800" b="1" dirty="0">
              <a:solidFill>
                <a:srgbClr val="0000FF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20672" y="4901526"/>
            <a:ext cx="3149818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0,63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33= 63,33%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20672" y="6135560"/>
            <a:ext cx="323997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</a:rPr>
              <a:t>0,7377 </a:t>
            </a:r>
            <a:r>
              <a:rPr lang="en-US" altLang="en-US" sz="2800" b="1" dirty="0">
                <a:solidFill>
                  <a:srgbClr val="FF0000"/>
                </a:solidFill>
              </a:rPr>
              <a:t>=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73,77%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5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 animBg="1"/>
      <p:bldP spid="14" grpId="1" animBg="1"/>
      <p:bldP spid="15" grpId="0" animBg="1"/>
      <p:bldP spid="29" grpId="0" animBg="1"/>
      <p:bldP spid="30" grpId="0" animBg="1"/>
      <p:bldP spid="31" grpId="0"/>
      <p:bldP spid="17" grpId="0"/>
      <p:bldP spid="16" grpId="0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8"/>
          <p:cNvSpPr txBox="1">
            <a:spLocks noChangeArrowheads="1"/>
          </p:cNvSpPr>
          <p:nvPr/>
        </p:nvSpPr>
        <p:spPr bwMode="auto">
          <a:xfrm>
            <a:off x="-76200" y="226827"/>
            <a:ext cx="1226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/>
              <a:t>      </a:t>
            </a:r>
            <a:r>
              <a:rPr lang="en-US" altLang="en-US" sz="4000" b="1" dirty="0" err="1"/>
              <a:t>Bài</a:t>
            </a:r>
            <a:r>
              <a:rPr lang="en-US" altLang="en-US" sz="4000" b="1" dirty="0"/>
              <a:t> 3: </a:t>
            </a:r>
            <a:r>
              <a:rPr lang="en-US" altLang="en-US" sz="4000" b="1" dirty="0" err="1"/>
              <a:t>Một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25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, </a:t>
            </a:r>
            <a:r>
              <a:rPr lang="en-US" altLang="en-US" sz="4000" b="1" dirty="0" err="1"/>
              <a:t>trong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đó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13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. </a:t>
            </a:r>
            <a:r>
              <a:rPr lang="en-US" altLang="en-US" sz="4000" b="1" dirty="0" err="1"/>
              <a:t>Hỏi</a:t>
            </a:r>
            <a:r>
              <a:rPr lang="en-US" altLang="en-US" sz="4000" b="1" dirty="0"/>
              <a:t> 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chiếm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bao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nhiêu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phần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trăm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của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cả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?</a:t>
            </a:r>
          </a:p>
        </p:txBody>
      </p:sp>
      <p:sp>
        <p:nvSpPr>
          <p:cNvPr id="11267" name="Text Box 40"/>
          <p:cNvSpPr txBox="1">
            <a:spLocks noChangeArrowheads="1"/>
          </p:cNvSpPr>
          <p:nvPr/>
        </p:nvSpPr>
        <p:spPr bwMode="auto">
          <a:xfrm>
            <a:off x="5470525" y="25019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>
              <a:solidFill>
                <a:srgbClr val="0000FF"/>
              </a:solidFill>
            </a:endParaRP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3859212" y="2265833"/>
            <a:ext cx="34067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Bài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giải</a:t>
            </a:r>
            <a:endParaRPr lang="en-US" altLang="en-US" sz="4000" b="1" dirty="0">
              <a:solidFill>
                <a:srgbClr val="0000FF"/>
              </a:solidFill>
            </a:endParaRP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25400" y="3073733"/>
            <a:ext cx="12166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  </a:t>
            </a:r>
            <a:r>
              <a:rPr lang="en-US" altLang="en-US" sz="4000" b="1" dirty="0" err="1">
                <a:solidFill>
                  <a:srgbClr val="0000FF"/>
                </a:solidFill>
              </a:rPr>
              <a:t>Tỉ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</a:t>
            </a:r>
            <a:r>
              <a:rPr lang="vi-VN" altLang="en-US" sz="4000" b="1" dirty="0">
                <a:solidFill>
                  <a:srgbClr val="0000FF"/>
                </a:solidFill>
              </a:rPr>
              <a:t>ă</a:t>
            </a:r>
            <a:r>
              <a:rPr lang="en-US" altLang="en-US" sz="4000" b="1" dirty="0">
                <a:solidFill>
                  <a:srgbClr val="0000FF"/>
                </a:solidFill>
              </a:rPr>
              <a:t>m </a:t>
            </a:r>
            <a:r>
              <a:rPr lang="en-US" altLang="en-US" sz="4000" b="1" dirty="0" err="1">
                <a:solidFill>
                  <a:srgbClr val="0000FF"/>
                </a:solidFill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học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sinh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nữ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và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học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sinh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cả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lớp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3082924" y="4200398"/>
            <a:ext cx="5283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13  :  25   = 0,52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3505200" y="5010314"/>
            <a:ext cx="2895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0,52  = 52 %</a:t>
            </a:r>
            <a:r>
              <a:rPr lang="en-US" altLang="en-US" sz="44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5724524" y="5728956"/>
            <a:ext cx="43592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Đáp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: 52 %</a:t>
            </a:r>
          </a:p>
        </p:txBody>
      </p:sp>
      <p:sp>
        <p:nvSpPr>
          <p:cNvPr id="11273" name="Text Box 63"/>
          <p:cNvSpPr txBox="1">
            <a:spLocks noChangeArrowheads="1"/>
          </p:cNvSpPr>
          <p:nvPr/>
        </p:nvSpPr>
        <p:spPr bwMode="auto">
          <a:xfrm>
            <a:off x="8518525" y="941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9592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8478" grpId="0"/>
      <p:bldP spid="18479" grpId="0"/>
      <p:bldP spid="18480" grpId="0"/>
      <p:bldP spid="18482" grpId="0"/>
      <p:bldP spid="184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xfrm>
            <a:off x="1257222" y="330332"/>
            <a:ext cx="10820400" cy="1735579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trăm</a:t>
            </a:r>
            <a:endParaRPr lang="en-US" altLang="en-US" sz="4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349469" y="2271751"/>
            <a:ext cx="468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895600" y="1981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310761" y="1745812"/>
            <a:ext cx="617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50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276600" y="2286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165794" y="197587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519873" y="198026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50 %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22860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352800" y="223365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362200" y="1728749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7315200" y="220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366078" y="2270202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7353300" y="1753213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80010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8305800" y="2270202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89154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83058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9306257" y="1957349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25 </a:t>
            </a: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%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8379157" y="1723954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221456" y="3171902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/>
          <p:cNvGraphicFramePr/>
          <p:nvPr>
            <p:extLst/>
          </p:nvPr>
        </p:nvGraphicFramePr>
        <p:xfrm>
          <a:off x="6043534" y="3183377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323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/>
      <p:bldP spid="25613" grpId="0"/>
      <p:bldP spid="25614" grpId="0"/>
      <p:bldP spid="25615" grpId="0"/>
      <p:bldP spid="25616" grpId="0"/>
      <p:bldP spid="25617" grpId="0"/>
      <p:bldP spid="25620" grpId="0"/>
      <p:bldP spid="25622" grpId="0"/>
      <p:bldP spid="25623" grpId="0"/>
      <p:bldP spid="25624" grpId="0"/>
      <p:bldP spid="25625" grpId="0"/>
      <p:bldP spid="25626" grpId="0"/>
      <p:bldP spid="25628" grpId="0"/>
      <p:bldP spid="25629" grpId="0"/>
      <p:bldGraphic spid="4" grpId="0">
        <p:bldAsOne/>
      </p:bldGraphic>
      <p:bldGraphic spid="2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Google Shape;228;p1"/>
          <p:cNvSpPr txBox="1"/>
          <p:nvPr/>
        </p:nvSpPr>
        <p:spPr>
          <a:xfrm>
            <a:off x="10424" y="2081422"/>
            <a:ext cx="12181576" cy="94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Toán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5" name="Google Shape;229;p1"/>
          <p:cNvSpPr txBox="1"/>
          <p:nvPr/>
        </p:nvSpPr>
        <p:spPr>
          <a:xfrm>
            <a:off x="711200" y="3124200"/>
            <a:ext cx="11480800" cy="14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GIẢI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 TOÁN VỀ TỈ SỐ PHẦN TRĂM (Tr.75)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0455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293;p28">
            <a:extLst>
              <a:ext uri="{FF2B5EF4-FFF2-40B4-BE49-F238E27FC236}">
                <a16:creationId xmlns="" xmlns:a16="http://schemas.microsoft.com/office/drawing/2014/main" id="{E0AE196F-2D29-4546-A607-C0CE2E9190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13737" y="258749"/>
            <a:ext cx="3067092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/>
            <a:r>
              <a:rPr lang="e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Mục tiêu</a:t>
            </a:r>
            <a:endParaRPr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Text Placeholder 5">
            <a:extLst>
              <a:ext uri="{FF2B5EF4-FFF2-40B4-BE49-F238E27FC236}">
                <a16:creationId xmlns="" xmlns:a16="http://schemas.microsoft.com/office/drawing/2014/main" id="{F900315C-0F95-4B9B-AF02-6C62AD2574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75616" y="1493695"/>
            <a:ext cx="4710945" cy="677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396" indent="0"/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en-US" sz="3200" dirty="0"/>
          </a:p>
        </p:txBody>
      </p:sp>
      <p:sp>
        <p:nvSpPr>
          <p:cNvPr id="15" name="Text Placeholder 5">
            <a:extLst>
              <a:ext uri="{FF2B5EF4-FFF2-40B4-BE49-F238E27FC236}">
                <a16:creationId xmlns="" xmlns:a16="http://schemas.microsoft.com/office/drawing/2014/main" id="{D8C59209-B21E-427C-AD18-6A3033CEA2A8}"/>
              </a:ext>
            </a:extLst>
          </p:cNvPr>
          <p:cNvSpPr txBox="1">
            <a:spLocks/>
          </p:cNvSpPr>
          <p:nvPr/>
        </p:nvSpPr>
        <p:spPr>
          <a:xfrm>
            <a:off x="1827227" y="2177540"/>
            <a:ext cx="9876008" cy="137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Trình</a:t>
            </a:r>
            <a:r>
              <a:rPr lang="en-US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bày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của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dạng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toán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="" xmlns:a16="http://schemas.microsoft.com/office/drawing/2014/main" id="{4491F885-E4B4-4E83-A19B-1B08D768E66A}"/>
              </a:ext>
            </a:extLst>
          </p:cNvPr>
          <p:cNvSpPr txBox="1">
            <a:spLocks/>
          </p:cNvSpPr>
          <p:nvPr/>
        </p:nvSpPr>
        <p:spPr>
          <a:xfrm>
            <a:off x="1841145" y="4101828"/>
            <a:ext cx="10011489" cy="1945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V</a:t>
            </a:r>
            <a:r>
              <a:rPr lang="en-US" sz="3200" kern="0" dirty="0" err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ận</a:t>
            </a:r>
            <a:r>
              <a:rPr lang="en-US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dụng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linh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hoạt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để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thực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hiện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tập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có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liên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quan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. </a:t>
            </a:r>
            <a:b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</a:br>
            <a:endParaRPr lang="en-US" sz="3200" kern="0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885252" y="4256355"/>
            <a:ext cx="975360" cy="975360"/>
            <a:chOff x="670298" y="1705417"/>
            <a:chExt cx="640080" cy="640080"/>
          </a:xfrm>
          <a:solidFill>
            <a:schemeClr val="accent2">
              <a:lumMod val="75000"/>
            </a:schemeClr>
          </a:solidFill>
        </p:grpSpPr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23" name="Google Shape;1147;p61">
                <a:extLst>
                  <a:ext uri="{FF2B5EF4-FFF2-40B4-BE49-F238E27FC236}">
                    <a16:creationId xmlns=""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1164;p61">
                <a:extLst>
                  <a:ext uri="{FF2B5EF4-FFF2-40B4-BE49-F238E27FC236}">
                    <a16:creationId xmlns=""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829945" y="1782091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915988" y="2356039"/>
            <a:ext cx="975360" cy="975360"/>
            <a:chOff x="670267" y="3443775"/>
            <a:chExt cx="640080" cy="640080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20" name="Google Shape;1145;p61">
                <a:extLst>
                  <a:ext uri="{FF2B5EF4-FFF2-40B4-BE49-F238E27FC236}">
                    <a16:creationId xmlns=""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1166;p61">
                <a:extLst>
                  <a:ext uri="{FF2B5EF4-FFF2-40B4-BE49-F238E27FC236}">
                    <a16:creationId xmlns=""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808391" y="3524415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153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0" y="762001"/>
            <a:ext cx="9144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600" b="1" dirty="0">
                <a:solidFill>
                  <a:srgbClr val="FF0000"/>
                </a:solidFill>
              </a:rPr>
              <a:t> a) </a:t>
            </a:r>
            <a:r>
              <a:rPr lang="en-US" altLang="en-US" sz="2600" b="1" dirty="0" err="1">
                <a:solidFill>
                  <a:srgbClr val="FF0000"/>
                </a:solidFill>
              </a:rPr>
              <a:t>Ví</a:t>
            </a:r>
            <a:r>
              <a:rPr lang="en-US" altLang="en-US" sz="2600" b="1" dirty="0">
                <a:solidFill>
                  <a:srgbClr val="FF0000"/>
                </a:solidFill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</a:rPr>
              <a:t>dụ</a:t>
            </a:r>
            <a:r>
              <a:rPr lang="en-US" altLang="en-US" sz="2600" b="1" dirty="0">
                <a:solidFill>
                  <a:srgbClr val="FF0000"/>
                </a:solidFill>
              </a:rPr>
              <a:t>: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ư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tiểu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 </a:t>
            </a:r>
            <a:r>
              <a:rPr lang="en-US" altLang="en-US" sz="2600" b="1" dirty="0" err="1">
                <a:solidFill>
                  <a:srgbClr val="0000FF"/>
                </a:solidFill>
              </a:rPr>
              <a:t>Vạn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Thọ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600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, </a:t>
            </a:r>
            <a:r>
              <a:rPr lang="en-US" altLang="en-US" sz="2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vi-VN" altLang="en-US" sz="2600" b="1" dirty="0">
                <a:solidFill>
                  <a:srgbClr val="0000FF"/>
                </a:solidFill>
              </a:rPr>
              <a:t>đ</a:t>
            </a:r>
            <a:r>
              <a:rPr lang="en-US" altLang="en-US" sz="2600" b="1" dirty="0">
                <a:solidFill>
                  <a:srgbClr val="0000FF"/>
                </a:solidFill>
              </a:rPr>
              <a:t>ó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315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. </a:t>
            </a:r>
            <a:r>
              <a:rPr lang="en-US" altLang="en-US" sz="2600" b="1" dirty="0" err="1">
                <a:solidFill>
                  <a:srgbClr val="0000FF"/>
                </a:solidFill>
              </a:rPr>
              <a:t>Tìm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tỉ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ă</a:t>
            </a:r>
            <a:r>
              <a:rPr lang="en-US" altLang="en-US" sz="2600" b="1" dirty="0">
                <a:solidFill>
                  <a:srgbClr val="0000FF"/>
                </a:solidFill>
              </a:rPr>
              <a:t>m </a:t>
            </a:r>
            <a:r>
              <a:rPr lang="en-US" altLang="en-US" sz="2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và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676400" y="1576388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781800" y="1195388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4724400" y="1576388"/>
            <a:ext cx="4800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676400" y="1971675"/>
            <a:ext cx="2743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676400" y="2132013"/>
            <a:ext cx="8763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>
                <a:solidFill>
                  <a:srgbClr val="0000FF"/>
                </a:solidFill>
              </a:rPr>
              <a:t>Tỉ số của số học sinh nữ và số học sinh toàn tr</a:t>
            </a:r>
            <a:r>
              <a:rPr lang="vi-VN" altLang="en-US" sz="2400" b="1">
                <a:solidFill>
                  <a:srgbClr val="0000FF"/>
                </a:solidFill>
              </a:rPr>
              <a:t>ư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400" b="1">
                <a:solidFill>
                  <a:srgbClr val="0000FF"/>
                </a:solidFill>
              </a:rPr>
              <a:t>ng là 315  :  600</a:t>
            </a:r>
          </a:p>
          <a:p>
            <a:r>
              <a:rPr lang="en-US" altLang="en-US" sz="2400" b="1">
                <a:solidFill>
                  <a:srgbClr val="0000FF"/>
                </a:solidFill>
              </a:rPr>
              <a:t>Ta có : 315   :  600   =  0,525  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286000" y="2962275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0,525  x  100 : 100 =  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016500" y="2936875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52,5 : 100 </a:t>
            </a:r>
            <a:r>
              <a:rPr lang="en-US" alt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705600" y="29368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52,5  %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676400" y="3571876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Vậy tỉ số phần tr</a:t>
            </a:r>
            <a:r>
              <a:rPr lang="vi-VN" altLang="en-US" sz="2400" b="1">
                <a:solidFill>
                  <a:srgbClr val="0000FF"/>
                </a:solidFill>
              </a:rPr>
              <a:t>ă</a:t>
            </a:r>
            <a:r>
              <a:rPr lang="en-US" altLang="en-US" sz="2400" b="1">
                <a:solidFill>
                  <a:srgbClr val="0000FF"/>
                </a:solidFill>
              </a:rPr>
              <a:t>m của số học sinh nữ và số học sinh toàn tr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là 52,5  %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133600" y="4410075"/>
            <a:ext cx="6629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Thông th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ta viết gọn cách tính nh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</a:t>
            </a:r>
            <a:r>
              <a:rPr lang="en-US" altLang="en-US" sz="2400" b="1">
                <a:solidFill>
                  <a:srgbClr val="0000FF"/>
                </a:solidFill>
              </a:rPr>
              <a:t> sau:</a:t>
            </a:r>
          </a:p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        315  :  600  =  0,525  =  </a:t>
            </a:r>
            <a:r>
              <a:rPr lang="en-US" altLang="en-US" sz="2400" b="1">
                <a:solidFill>
                  <a:srgbClr val="FF0000"/>
                </a:solidFill>
              </a:rPr>
              <a:t>52,5  %</a:t>
            </a:r>
          </a:p>
        </p:txBody>
      </p:sp>
    </p:spTree>
    <p:extLst>
      <p:ext uri="{BB962C8B-B14F-4D97-AF65-F5344CB8AC3E}">
        <p14:creationId xmlns:p14="http://schemas.microsoft.com/office/powerpoint/2010/main" val="34013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5" grpId="0" animBg="1"/>
      <p:bldP spid="4106" grpId="0" animBg="1"/>
      <p:bldP spid="4107" grpId="0" animBg="1"/>
      <p:bldP spid="4117" grpId="0"/>
      <p:bldP spid="4118" grpId="0"/>
      <p:bldP spid="4119" grpId="0"/>
      <p:bldP spid="4120" grpId="0"/>
      <p:bldP spid="4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7247517" y="1422365"/>
            <a:ext cx="4152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giải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229415" y="2055560"/>
            <a:ext cx="7391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trăm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nữ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trường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5505450" y="3250302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315 : 600 = 0,525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5842000" y="4101652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0,525 = 52,5%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7134415" y="4926624"/>
            <a:ext cx="548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</a:rPr>
              <a:t>: 52,5%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2776" y="3182518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-59665" y="3972517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  <p:sp>
        <p:nvSpPr>
          <p:cNvPr id="2" name="Rectangle 1"/>
          <p:cNvSpPr/>
          <p:nvPr/>
        </p:nvSpPr>
        <p:spPr>
          <a:xfrm>
            <a:off x="368300" y="198725"/>
            <a:ext cx="11823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315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4260218" y="1366681"/>
            <a:ext cx="66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 b="1" kern="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A </a:t>
            </a:r>
            <a:endParaRPr lang="en-US" sz="2800" b="1" kern="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12" name="Right Brace 11"/>
          <p:cNvSpPr/>
          <p:nvPr/>
        </p:nvSpPr>
        <p:spPr>
          <a:xfrm rot="5400000">
            <a:off x="4584628" y="252328"/>
            <a:ext cx="199463" cy="1950458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8133669" y="-312563"/>
            <a:ext cx="162288" cy="3026772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0000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7776747" y="1317611"/>
            <a:ext cx="471903" cy="53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 b="1" kern="0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</a:t>
            </a:r>
            <a:endParaRPr lang="en-US" sz="3200" b="1" kern="0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22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1" grpId="0"/>
      <p:bldP spid="72712" grpId="0"/>
      <p:bldP spid="72713" grpId="0"/>
      <p:bldP spid="72714" grpId="0"/>
      <p:bldP spid="7" grpId="0" animBg="1"/>
      <p:bldP spid="8" grpId="0" animBg="1"/>
      <p:bldP spid="9" grpId="0"/>
      <p:bldP spid="11" grpId="0"/>
      <p:bldP spid="12" grpId="0" animBg="1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246063"/>
            <a:ext cx="1140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</a:rPr>
              <a:t>b) </a:t>
            </a: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toán</a:t>
            </a:r>
            <a:r>
              <a:rPr lang="en-US" altLang="en-US" sz="3600" b="1" dirty="0">
                <a:solidFill>
                  <a:srgbClr val="FF0000"/>
                </a:solidFill>
              </a:rPr>
              <a:t>: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80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n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3600" b="1" dirty="0" err="1">
                <a:solidFill>
                  <a:srgbClr val="0000FF"/>
                </a:solidFill>
              </a:rPr>
              <a:t>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có</a:t>
            </a:r>
            <a:r>
              <a:rPr lang="en-US" altLang="en-US" sz="3600" b="1" dirty="0">
                <a:solidFill>
                  <a:srgbClr val="0000FF"/>
                </a:solidFill>
              </a:rPr>
              <a:t> 2,8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. </a:t>
            </a:r>
            <a:r>
              <a:rPr lang="en-US" altLang="en-US" sz="3600" b="1" dirty="0" err="1">
                <a:solidFill>
                  <a:srgbClr val="0000FF"/>
                </a:solidFill>
              </a:rPr>
              <a:t>Tìm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</a:t>
            </a:r>
            <a:r>
              <a:rPr lang="vi-VN" altLang="en-US" sz="3600" b="1" dirty="0">
                <a:solidFill>
                  <a:srgbClr val="0000FF"/>
                </a:solidFill>
              </a:rPr>
              <a:t>ă</a:t>
            </a:r>
            <a:r>
              <a:rPr lang="en-US" altLang="en-US" sz="3600" b="1" dirty="0">
                <a:solidFill>
                  <a:srgbClr val="0000FF"/>
                </a:solidFill>
              </a:rPr>
              <a:t>m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ượ</a:t>
            </a:r>
            <a:r>
              <a:rPr lang="en-US" altLang="en-US" sz="3600" b="1" dirty="0" err="1">
                <a:solidFill>
                  <a:srgbClr val="0000FF"/>
                </a:solidFill>
              </a:rPr>
              <a:t>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n</a:t>
            </a:r>
            <a:r>
              <a:rPr lang="vi-VN" altLang="en-US" sz="3600" b="1" dirty="0">
                <a:solidFill>
                  <a:srgbClr val="0000FF"/>
                </a:solidFill>
              </a:rPr>
              <a:t>ư</a:t>
            </a:r>
            <a:r>
              <a:rPr lang="en-US" altLang="en-US" sz="3600" b="1" dirty="0" err="1">
                <a:solidFill>
                  <a:srgbClr val="0000FF"/>
                </a:solidFill>
              </a:rPr>
              <a:t>ớc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010400" y="1757145"/>
            <a:ext cx="2836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giải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947443" y="2311485"/>
            <a:ext cx="7594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Tỉ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</a:t>
            </a:r>
            <a:r>
              <a:rPr lang="vi-VN" altLang="en-US" sz="4000" b="1" dirty="0">
                <a:solidFill>
                  <a:srgbClr val="0000FF"/>
                </a:solidFill>
              </a:rPr>
              <a:t>ă</a:t>
            </a:r>
            <a:r>
              <a:rPr lang="en-US" altLang="en-US" sz="4000" b="1" dirty="0">
                <a:solidFill>
                  <a:srgbClr val="0000FF"/>
                </a:solidFill>
              </a:rPr>
              <a:t>m </a:t>
            </a:r>
            <a:r>
              <a:rPr lang="en-US" altLang="en-US" sz="4000" b="1" dirty="0" err="1">
                <a:solidFill>
                  <a:srgbClr val="0000FF"/>
                </a:solidFill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</a:rPr>
              <a:t> l</a:t>
            </a:r>
            <a:r>
              <a:rPr lang="vi-VN" altLang="en-US" sz="4000" b="1" dirty="0">
                <a:solidFill>
                  <a:srgbClr val="0000FF"/>
                </a:solidFill>
              </a:rPr>
              <a:t>ư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ợ</a:t>
            </a:r>
            <a:r>
              <a:rPr lang="en-US" altLang="en-US" sz="4000" b="1" dirty="0" err="1">
                <a:solidFill>
                  <a:srgbClr val="0000FF"/>
                </a:solidFill>
              </a:rPr>
              <a:t>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trong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n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4000" b="1" dirty="0" err="1">
                <a:solidFill>
                  <a:srgbClr val="0000FF"/>
                </a:solidFill>
              </a:rPr>
              <a:t>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78600" y="3733205"/>
            <a:ext cx="561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2,8  : 80   =  0,035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578600" y="4643864"/>
            <a:ext cx="381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0,035 = 3,5 %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289800" y="5698212"/>
            <a:ext cx="3657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số</a:t>
            </a:r>
            <a:r>
              <a:rPr lang="en-US" altLang="en-US" sz="4400" b="1" dirty="0">
                <a:solidFill>
                  <a:srgbClr val="FF0000"/>
                </a:solidFill>
              </a:rPr>
              <a:t>: 3,5 %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V="1">
            <a:off x="4364038" y="838200"/>
            <a:ext cx="2925762" cy="79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flipV="1">
            <a:off x="8260556" y="820739"/>
            <a:ext cx="1004887" cy="14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1447800" y="1452742"/>
            <a:ext cx="70104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0" y="3842144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0" y="4675982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445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  <p:bldP spid="6170" grpId="0" animBg="1"/>
      <p:bldP spid="6171" grpId="0" animBg="1"/>
      <p:bldP spid="6172" grpId="0" animBg="1"/>
      <p:bldP spid="11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1353403" y="3334759"/>
            <a:ext cx="975360" cy="975360"/>
            <a:chOff x="670298" y="1705417"/>
            <a:chExt cx="640080" cy="640080"/>
          </a:xfrm>
          <a:solidFill>
            <a:srgbClr val="80CAE9">
              <a:lumMod val="75000"/>
            </a:srgbClr>
          </a:solidFill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7" name="Google Shape;1147;p61">
                <a:extLst>
                  <a:ext uri="{FF2B5EF4-FFF2-40B4-BE49-F238E27FC236}">
                    <a16:creationId xmlns=""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" name="Google Shape;1164;p61">
                <a:extLst>
                  <a:ext uri="{FF2B5EF4-FFF2-40B4-BE49-F238E27FC236}">
                    <a16:creationId xmlns=""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rgbClr val="FF6B7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783152" y="1838104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1419046" y="1829214"/>
            <a:ext cx="975360" cy="975360"/>
            <a:chOff x="670267" y="3443775"/>
            <a:chExt cx="640080" cy="640080"/>
          </a:xfrm>
          <a:solidFill>
            <a:srgbClr val="FF3651">
              <a:lumMod val="60000"/>
              <a:lumOff val="40000"/>
            </a:srgbClr>
          </a:solidFill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12" name="Google Shape;1145;p61">
                <a:extLst>
                  <a:ext uri="{FF2B5EF4-FFF2-40B4-BE49-F238E27FC236}">
                    <a16:creationId xmlns=""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166;p61">
                <a:extLst>
                  <a:ext uri="{FF2B5EF4-FFF2-40B4-BE49-F238E27FC236}">
                    <a16:creationId xmlns=""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rgbClr val="80CAE9">
                  <a:lumMod val="5000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767710" y="3569270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B1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2438400" y="2020444"/>
            <a:ext cx="4485139" cy="6469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438400" y="3352800"/>
            <a:ext cx="8697751" cy="1191816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32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45922" y="608996"/>
            <a:ext cx="5813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tỉ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8" name="Rectangle: Rounded Corners 1">
            <a:extLst>
              <a:ext uri="{FF2B5EF4-FFF2-40B4-BE49-F238E27FC236}">
                <a16:creationId xmlns="" xmlns:a16="http://schemas.microsoft.com/office/drawing/2014/main" id="{ED7F4959-72AE-4684-AA21-5ED0472B7999}"/>
              </a:ext>
            </a:extLst>
          </p:cNvPr>
          <p:cNvSpPr/>
          <p:nvPr/>
        </p:nvSpPr>
        <p:spPr>
          <a:xfrm>
            <a:off x="2010627" y="608996"/>
            <a:ext cx="118108" cy="59602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86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2286000"/>
            <a:ext cx="4648200" cy="19816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81200" y="457200"/>
            <a:ext cx="1074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Bài</a:t>
            </a:r>
            <a:r>
              <a:rPr kumimoji="0" lang="en-US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1.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Viết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thành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tỉ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trăm</a:t>
            </a:r>
            <a:endParaRPr kumimoji="0" lang="en-US" altLang="en-US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872434" y="2249397"/>
            <a:ext cx="38862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a) 0,3 =</a:t>
            </a:r>
            <a:r>
              <a:rPr kumimoji="0" lang="en-US" altLang="en-US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b) 0,234 =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c) 1,35 =</a:t>
            </a:r>
          </a:p>
        </p:txBody>
      </p:sp>
      <p:sp>
        <p:nvSpPr>
          <p:cNvPr id="9222" name="Text Box 55"/>
          <p:cNvSpPr txBox="1">
            <a:spLocks noChangeArrowheads="1"/>
          </p:cNvSpPr>
          <p:nvPr/>
        </p:nvSpPr>
        <p:spPr bwMode="auto">
          <a:xfrm>
            <a:off x="6253557" y="4598692"/>
            <a:ext cx="184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432" y="2489569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</a:rPr>
              <a:t>: 0,57 = …….% 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5507" y="2317524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30%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0807" y="3232881"/>
            <a:ext cx="17171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23,4%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7200" y="4058959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135%</a:t>
            </a:r>
          </a:p>
        </p:txBody>
      </p:sp>
      <p:sp>
        <p:nvSpPr>
          <p:cNvPr id="6" name="Curved Up Arrow 5"/>
          <p:cNvSpPr/>
          <p:nvPr/>
        </p:nvSpPr>
        <p:spPr>
          <a:xfrm>
            <a:off x="2263241" y="3124973"/>
            <a:ext cx="1962265" cy="366271"/>
          </a:xfrm>
          <a:prstGeom prst="curved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 flipH="1">
            <a:off x="3189499" y="2395742"/>
            <a:ext cx="804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8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669</Words>
  <Application>Microsoft Office PowerPoint</Application>
  <PresentationFormat>Custom</PresentationFormat>
  <Paragraphs>89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anbinh</dc:creator>
  <cp:lastModifiedBy>Minhthangpc.VN</cp:lastModifiedBy>
  <cp:revision>8</cp:revision>
  <dcterms:created xsi:type="dcterms:W3CDTF">2021-11-30T07:12:42Z</dcterms:created>
  <dcterms:modified xsi:type="dcterms:W3CDTF">2021-12-17T04:14:30Z</dcterms:modified>
</cp:coreProperties>
</file>