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05" r:id="rId2"/>
    <p:sldId id="362" r:id="rId3"/>
    <p:sldId id="363" r:id="rId4"/>
    <p:sldId id="342" r:id="rId5"/>
    <p:sldId id="35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E69C0-ADD7-41D9-BEE4-B139615BC03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F7E47-20A8-4900-8F9B-3960573C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6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tìm thêm được những từ khác đồng nghĩa với Tổ quốc.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phù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9E6D5-9542-445E-80CF-FCB7385AB8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31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Tô</a:t>
            </a:r>
            <a:r>
              <a:rPr lang="en-US" dirty="0"/>
              <a:t>̉ </a:t>
            </a:r>
            <a:r>
              <a:rPr lang="en-US" dirty="0" err="1"/>
              <a:t>quốc</a:t>
            </a:r>
            <a:r>
              <a:rPr lang="en-US" dirty="0"/>
              <a:t> là </a:t>
            </a:r>
            <a:r>
              <a:rPr lang="en-US" dirty="0" err="1"/>
              <a:t>đất</a:t>
            </a:r>
            <a:r>
              <a:rPr lang="en-US" dirty="0"/>
              <a:t> </a:t>
            </a:r>
            <a:r>
              <a:rPr lang="en-US" dirty="0" err="1"/>
              <a:t>nước</a:t>
            </a:r>
            <a:r>
              <a:rPr lang="en-US" dirty="0"/>
              <a:t> </a:t>
            </a:r>
            <a:r>
              <a:rPr lang="en-US" dirty="0" err="1"/>
              <a:t>gắn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́ </a:t>
            </a:r>
            <a:r>
              <a:rPr lang="en-US" dirty="0" err="1"/>
              <a:t>với</a:t>
            </a:r>
            <a:r>
              <a:rPr lang="en-US" dirty="0"/>
              <a:t> </a:t>
            </a:r>
            <a:r>
              <a:rPr lang="en-US" dirty="0" err="1"/>
              <a:t>những</a:t>
            </a:r>
            <a:r>
              <a:rPr lang="en-US" dirty="0"/>
              <a:t> </a:t>
            </a:r>
            <a:r>
              <a:rPr lang="en-US" dirty="0" err="1"/>
              <a:t>người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của</a:t>
            </a:r>
            <a:r>
              <a:rPr lang="en-US" dirty="0"/>
              <a:t> </a:t>
            </a:r>
            <a:r>
              <a:rPr lang="en-US" dirty="0" err="1"/>
              <a:t>nước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́. </a:t>
            </a:r>
            <a:r>
              <a:rPr lang="en-US" dirty="0" err="1"/>
              <a:t>Tô</a:t>
            </a:r>
            <a:r>
              <a:rPr lang="en-US" dirty="0"/>
              <a:t>̉ </a:t>
            </a:r>
            <a:r>
              <a:rPr lang="en-US" dirty="0" err="1"/>
              <a:t>quốc</a:t>
            </a:r>
            <a:r>
              <a:rPr lang="en-US" dirty="0"/>
              <a:t> </a:t>
            </a:r>
            <a:r>
              <a:rPr lang="en-US" dirty="0" err="1"/>
              <a:t>giống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̀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của</a:t>
            </a:r>
            <a:r>
              <a:rPr lang="en-US" dirty="0"/>
              <a:t> </a:t>
            </a:r>
            <a:r>
              <a:rPr lang="en-US" dirty="0" err="1"/>
              <a:t>tất</a:t>
            </a:r>
            <a:r>
              <a:rPr lang="en-US" dirty="0"/>
              <a:t> cả </a:t>
            </a:r>
            <a:r>
              <a:rPr lang="en-US" dirty="0" err="1"/>
              <a:t>mọi</a:t>
            </a:r>
            <a:r>
              <a:rPr lang="en-US" dirty="0"/>
              <a:t> </a:t>
            </a:r>
            <a:r>
              <a:rPr lang="en-US" dirty="0" err="1"/>
              <a:t>người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sống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đất</a:t>
            </a:r>
            <a:r>
              <a:rPr lang="en-US" dirty="0"/>
              <a:t> </a:t>
            </a:r>
            <a:r>
              <a:rPr lang="en-US" dirty="0" err="1"/>
              <a:t>nước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9F62F-060B-4504-A057-6DE5D2AA3F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8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tìm thêm được những từ khác đồng nghĩa với Tổ quốc.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phù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9E6D5-9542-445E-80CF-FCB7385AB8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5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7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0841-41B1-467B-B084-C388C461A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526-C36E-440F-888F-4F78A86D72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8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116BAC3-1236-40D3-B829-442C7C7B7BC5}" type="datetimeFigureOut">
              <a:rPr lang="en-US"/>
              <a:pPr>
                <a:defRPr/>
              </a:pPr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66C6584-29CF-4DCA-8FB9-DCDFE937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3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7B41-48A4-4EF0-B0D4-27CF7E342CA1}" type="datetime1">
              <a:rPr lang="en-US" altLang="en-US"/>
              <a:pPr>
                <a:defRPr/>
              </a:pPr>
              <a:t>12/26/2021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9B65-0A27-4D2E-A22B-B58CD123C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29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AB503C76-63ED-4D7E-95A7-E61F8382D1CA}"/>
              </a:ext>
            </a:extLst>
          </p:cNvPr>
          <p:cNvSpPr/>
          <p:nvPr/>
        </p:nvSpPr>
        <p:spPr>
          <a:xfrm>
            <a:off x="5025866" y="0"/>
            <a:ext cx="7166135" cy="6329522"/>
          </a:xfrm>
          <a:custGeom>
            <a:avLst/>
            <a:gdLst/>
            <a:ahLst/>
            <a:cxnLst/>
            <a:rect l="l" t="t" r="r" b="b"/>
            <a:pathLst>
              <a:path w="176309" h="155722" extrusionOk="0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lIns="91430" tIns="91430" rIns="91430" bIns="9143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CE707926-4112-4D42-85D5-7F30690CCEBC}"/>
              </a:ext>
            </a:extLst>
          </p:cNvPr>
          <p:cNvSpPr/>
          <p:nvPr/>
        </p:nvSpPr>
        <p:spPr>
          <a:xfrm rot="10800000">
            <a:off x="-14255" y="3131158"/>
            <a:ext cx="4366069" cy="3731425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lIns="91430" tIns="91430" rIns="91430" bIns="9143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56706" y="2248567"/>
            <a:ext cx="61124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15752" y="4406300"/>
            <a:ext cx="5432800" cy="59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600">
                <a:solidFill>
                  <a:srgbClr val="053B5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002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3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earning Education Background Photos, Vectors and PSD Files for Free  Download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21"/>
          <p:cNvSpPr txBox="1"/>
          <p:nvPr/>
        </p:nvSpPr>
        <p:spPr>
          <a:xfrm>
            <a:off x="1788695" y="2909353"/>
            <a:ext cx="8614610" cy="161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ÔN TẬP CUỐI KÌ 1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TIẾT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5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49" y="1745252"/>
            <a:ext cx="8648702" cy="4313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5720" y="3673450"/>
            <a:ext cx="7307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thư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gửi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thân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xa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rèn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kì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165933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>
            <a:extLst>
              <a:ext uri="{FF2B5EF4-FFF2-40B4-BE49-F238E27FC236}">
                <a16:creationId xmlns:a16="http://schemas.microsoft.com/office/drawing/2014/main" id="{B90D5F5D-5197-448A-A13F-72F23A2C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7800"/>
            <a:ext cx="3187700" cy="28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4319A9-69A6-4002-A0E4-4FFE4AF384DE}"/>
              </a:ext>
            </a:extLst>
          </p:cNvPr>
          <p:cNvGrpSpPr>
            <a:grpSpLocks/>
          </p:cNvGrpSpPr>
          <p:nvPr/>
        </p:nvGrpSpPr>
        <p:grpSpPr bwMode="auto">
          <a:xfrm>
            <a:off x="2527301" y="-673100"/>
            <a:ext cx="10693400" cy="7404100"/>
            <a:chOff x="4772024" y="1405057"/>
            <a:chExt cx="6781528" cy="3946074"/>
          </a:xfrm>
        </p:grpSpPr>
        <p:sp>
          <p:nvSpPr>
            <p:cNvPr id="6" name="Rounded Rectangular Callout 2">
              <a:extLst>
                <a:ext uri="{FF2B5EF4-FFF2-40B4-BE49-F238E27FC236}">
                  <a16:creationId xmlns:a16="http://schemas.microsoft.com/office/drawing/2014/main" id="{62E9F617-5E72-4BEA-80B4-D08C5F3C60A1}"/>
                </a:ext>
              </a:extLst>
            </p:cNvPr>
            <p:cNvSpPr/>
            <p:nvPr/>
          </p:nvSpPr>
          <p:spPr>
            <a:xfrm>
              <a:off x="4772024" y="1966296"/>
              <a:ext cx="5763180" cy="3384835"/>
            </a:xfrm>
            <a:prstGeom prst="wedgeRoundRectCallout">
              <a:avLst>
                <a:gd name="adj1" fmla="val -61131"/>
                <a:gd name="adj2" fmla="val -12320"/>
                <a:gd name="adj3" fmla="val 16667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9B0D76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398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3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DF9A8F-D6DD-4372-AF39-D14B63EC3BDC}"/>
                </a:ext>
              </a:extLst>
            </p:cNvPr>
            <p:cNvSpPr/>
            <p:nvPr/>
          </p:nvSpPr>
          <p:spPr>
            <a:xfrm>
              <a:off x="5065696" y="2090411"/>
              <a:ext cx="5401349" cy="30017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indent="-457200">
                <a:buFontTx/>
                <a:buChar char="-"/>
                <a:defRPr/>
              </a:pPr>
              <a:r>
                <a:rPr lang="en-US" sz="3600" b="1" u="sng" dirty="0" err="1">
                  <a:solidFill>
                    <a:srgbClr val="0000FF"/>
                  </a:solidFill>
                  <a:cs typeface="Arial" charset="0"/>
                </a:rPr>
                <a:t>Phần</a:t>
              </a:r>
              <a:r>
                <a:rPr lang="en-US" sz="3600" b="1" u="sng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b="1" u="sng" dirty="0" err="1">
                  <a:solidFill>
                    <a:srgbClr val="0000FF"/>
                  </a:solidFill>
                  <a:cs typeface="Arial" charset="0"/>
                </a:rPr>
                <a:t>đầu</a:t>
              </a:r>
              <a:r>
                <a:rPr lang="en-US" sz="3600" b="1" u="sng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b="1" u="sng" dirty="0" err="1">
                  <a:solidFill>
                    <a:srgbClr val="0000FF"/>
                  </a:solidFill>
                  <a:cs typeface="Arial" charset="0"/>
                </a:rPr>
                <a:t>thư</a:t>
              </a:r>
              <a:r>
                <a:rPr lang="en-US" sz="3600" b="1" u="sng" dirty="0">
                  <a:solidFill>
                    <a:srgbClr val="0000FF"/>
                  </a:solidFill>
                  <a:cs typeface="Arial" charset="0"/>
                </a:rPr>
                <a:t>:</a:t>
              </a:r>
            </a:p>
            <a:p>
              <a:pPr>
                <a:defRPr/>
              </a:pP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+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Nêu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địa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điểm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và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thời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gian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viết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thư</a:t>
              </a:r>
              <a:endParaRPr lang="en-US" sz="3600" dirty="0">
                <a:solidFill>
                  <a:srgbClr val="0000FF"/>
                </a:solidFill>
                <a:cs typeface="Arial" charset="0"/>
              </a:endParaRPr>
            </a:p>
            <a:p>
              <a:pPr>
                <a:defRPr/>
              </a:pP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+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Chào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hỏi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người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nhận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thư</a:t>
              </a:r>
              <a:endParaRPr lang="en-US" sz="3600" dirty="0">
                <a:solidFill>
                  <a:srgbClr val="0000FF"/>
                </a:solidFill>
                <a:cs typeface="Arial" charset="0"/>
              </a:endParaRPr>
            </a:p>
            <a:p>
              <a:pPr marL="457200" indent="-457200">
                <a:buFontTx/>
                <a:buChar char="-"/>
                <a:defRPr/>
              </a:pPr>
              <a:r>
                <a:rPr lang="en-US" sz="3600" b="1" u="sng" dirty="0" err="1">
                  <a:solidFill>
                    <a:srgbClr val="0000FF"/>
                  </a:solidFill>
                  <a:cs typeface="Arial" charset="0"/>
                </a:rPr>
                <a:t>Phần</a:t>
              </a:r>
              <a:r>
                <a:rPr lang="en-US" sz="3600" b="1" u="sng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b="1" u="sng" dirty="0" err="1">
                  <a:solidFill>
                    <a:srgbClr val="0000FF"/>
                  </a:solidFill>
                  <a:cs typeface="Arial" charset="0"/>
                </a:rPr>
                <a:t>chính</a:t>
              </a:r>
              <a:r>
                <a:rPr lang="en-US" sz="3600" b="1" u="sng" dirty="0">
                  <a:solidFill>
                    <a:srgbClr val="0000FF"/>
                  </a:solidFill>
                  <a:cs typeface="Arial" charset="0"/>
                </a:rPr>
                <a:t>:</a:t>
              </a:r>
            </a:p>
            <a:p>
              <a:pPr>
                <a:defRPr/>
              </a:pP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+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Nêu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mục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đích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,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lí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do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viết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thư</a:t>
              </a:r>
              <a:endParaRPr lang="en-US" sz="3600" dirty="0">
                <a:solidFill>
                  <a:srgbClr val="0000FF"/>
                </a:solidFill>
                <a:cs typeface="Arial" charset="0"/>
              </a:endParaRPr>
            </a:p>
            <a:p>
              <a:pPr>
                <a:defRPr/>
              </a:pP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+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Thăm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hỏi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tình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hình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của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người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nhận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thư</a:t>
              </a:r>
              <a:endParaRPr lang="en-US" sz="3600" dirty="0">
                <a:solidFill>
                  <a:srgbClr val="0000FF"/>
                </a:solidFill>
                <a:cs typeface="Arial" charset="0"/>
              </a:endParaRPr>
            </a:p>
            <a:p>
              <a:pPr>
                <a:defRPr/>
              </a:pP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+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Thông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báo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tình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hình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của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người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viết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thư</a:t>
              </a:r>
              <a:endParaRPr lang="en-US" sz="3600" dirty="0">
                <a:solidFill>
                  <a:srgbClr val="0000FF"/>
                </a:solidFill>
                <a:cs typeface="Arial" charset="0"/>
              </a:endParaRPr>
            </a:p>
            <a:p>
              <a:pPr marL="457200" indent="-457200">
                <a:buFontTx/>
                <a:buChar char="-"/>
                <a:defRPr/>
              </a:pPr>
              <a:r>
                <a:rPr lang="en-US" sz="3600" b="1" u="sng" dirty="0" err="1">
                  <a:solidFill>
                    <a:srgbClr val="0000FF"/>
                  </a:solidFill>
                  <a:cs typeface="Arial" charset="0"/>
                </a:rPr>
                <a:t>Phần</a:t>
              </a:r>
              <a:r>
                <a:rPr lang="en-US" sz="3600" b="1" u="sng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b="1" u="sng" dirty="0" err="1">
                  <a:solidFill>
                    <a:srgbClr val="0000FF"/>
                  </a:solidFill>
                  <a:cs typeface="Arial" charset="0"/>
                </a:rPr>
                <a:t>cuối</a:t>
              </a:r>
              <a:r>
                <a:rPr lang="en-US" sz="3600" b="1" u="sng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b="1" u="sng" dirty="0" err="1">
                  <a:solidFill>
                    <a:srgbClr val="0000FF"/>
                  </a:solidFill>
                  <a:cs typeface="Arial" charset="0"/>
                </a:rPr>
                <a:t>thư</a:t>
              </a:r>
              <a:r>
                <a:rPr lang="en-US" sz="3600" b="1" u="sng" dirty="0">
                  <a:solidFill>
                    <a:srgbClr val="0000FF"/>
                  </a:solidFill>
                  <a:cs typeface="Arial" charset="0"/>
                </a:rPr>
                <a:t>:</a:t>
              </a:r>
            </a:p>
            <a:p>
              <a:pPr>
                <a:defRPr/>
              </a:pP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+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Nêu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lời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chúc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,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lời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cảm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ơn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,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lời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hứa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hẹn</a:t>
              </a:r>
              <a:endParaRPr lang="en-US" sz="3600" dirty="0">
                <a:solidFill>
                  <a:srgbClr val="0000FF"/>
                </a:solidFill>
                <a:cs typeface="Arial" charset="0"/>
              </a:endParaRPr>
            </a:p>
            <a:p>
              <a:pPr>
                <a:defRPr/>
              </a:pP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+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Người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viết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kí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tên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và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ghi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họ</a:t>
              </a:r>
              <a:r>
                <a:rPr lang="en-US" sz="3600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cs typeface="Arial" charset="0"/>
                </a:rPr>
                <a:t>tên</a:t>
              </a:r>
              <a:endParaRPr lang="en-US" sz="3600" dirty="0">
                <a:solidFill>
                  <a:srgbClr val="0000FF"/>
                </a:solidFill>
                <a:cs typeface="Arial" charset="0"/>
              </a:endParaRPr>
            </a:p>
          </p:txBody>
        </p:sp>
        <p:pic>
          <p:nvPicPr>
            <p:cNvPr id="71686" name="Picture 2" descr="Flat icons png 1 » PNG Image">
              <a:extLst>
                <a:ext uri="{FF2B5EF4-FFF2-40B4-BE49-F238E27FC236}">
                  <a16:creationId xmlns:a16="http://schemas.microsoft.com/office/drawing/2014/main" id="{B035A3FA-41C1-4ADB-A4B2-E623FC3D6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9" t="37274" r="63499" b="33188"/>
            <a:stretch>
              <a:fillRect/>
            </a:stretch>
          </p:blipFill>
          <p:spPr bwMode="auto">
            <a:xfrm rot="-1478001">
              <a:off x="9883060" y="1405057"/>
              <a:ext cx="1670492" cy="146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900" y="1191131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Xác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dung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chuyện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bức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thư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:</a:t>
            </a: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rèn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tiến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mặt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kì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1.</a:t>
            </a: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quyết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hoàn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tốt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nhiệm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vụ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kì</a:t>
            </a: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 2</a:t>
            </a:r>
          </a:p>
        </p:txBody>
      </p:sp>
      <p:pic>
        <p:nvPicPr>
          <p:cNvPr id="8" name="Picture 7" descr="Book_On_Ea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4143375"/>
            <a:ext cx="2336805" cy="25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2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258542" y="96091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x-none" sz="45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THỰC HÀNH</a:t>
            </a:r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 t="5252" r="10251" b="5437"/>
          <a:stretch>
            <a:fillRect/>
          </a:stretch>
        </p:blipFill>
        <p:spPr>
          <a:xfrm>
            <a:off x="4439071" y="1955091"/>
            <a:ext cx="2491393" cy="3901499"/>
          </a:xfrm>
        </p:spPr>
      </p:pic>
    </p:spTree>
    <p:extLst>
      <p:ext uri="{BB962C8B-B14F-4D97-AF65-F5344CB8AC3E}">
        <p14:creationId xmlns:p14="http://schemas.microsoft.com/office/powerpoint/2010/main" val="204561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268</Words>
  <Application>Microsoft Office PowerPoint</Application>
  <PresentationFormat>Widescreen</PresentationFormat>
  <Paragraphs>25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THỰC HÀNH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thuy</dc:creator>
  <cp:lastModifiedBy>thuy thuy</cp:lastModifiedBy>
  <cp:revision>1</cp:revision>
  <dcterms:created xsi:type="dcterms:W3CDTF">2021-12-26T04:20:03Z</dcterms:created>
  <dcterms:modified xsi:type="dcterms:W3CDTF">2021-12-26T04:26:44Z</dcterms:modified>
</cp:coreProperties>
</file>