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Override PartName="/ppt/activeX/activeX1.xml" ContentType="application/vnd.ms-office.activeX+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8"/>
  </p:notesMasterIdLst>
  <p:sldIdLst>
    <p:sldId id="293" r:id="rId2"/>
    <p:sldId id="295" r:id="rId3"/>
    <p:sldId id="278" r:id="rId4"/>
    <p:sldId id="284" r:id="rId5"/>
    <p:sldId id="267" r:id="rId6"/>
    <p:sldId id="286" r:id="rId7"/>
    <p:sldId id="259" r:id="rId8"/>
    <p:sldId id="283" r:id="rId9"/>
    <p:sldId id="266" r:id="rId10"/>
    <p:sldId id="288" r:id="rId11"/>
    <p:sldId id="289" r:id="rId12"/>
    <p:sldId id="290" r:id="rId13"/>
    <p:sldId id="282" r:id="rId14"/>
    <p:sldId id="291" r:id="rId15"/>
    <p:sldId id="279" r:id="rId16"/>
    <p:sldId id="280" r:id="rId1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rgbClr val="0000FF"/>
        </a:solidFill>
        <a:latin typeface="Times New Roman" pitchFamily="18" charset="0"/>
        <a:ea typeface="+mn-ea"/>
        <a:cs typeface="+mn-cs"/>
      </a:defRPr>
    </a:lvl1pPr>
    <a:lvl2pPr marL="457200" algn="l" rtl="0" eaLnBrk="0" fontAlgn="base" hangingPunct="0">
      <a:spcBef>
        <a:spcPct val="0"/>
      </a:spcBef>
      <a:spcAft>
        <a:spcPct val="0"/>
      </a:spcAft>
      <a:defRPr sz="2800" kern="1200">
        <a:solidFill>
          <a:srgbClr val="0000FF"/>
        </a:solidFill>
        <a:latin typeface="Times New Roman" pitchFamily="18" charset="0"/>
        <a:ea typeface="+mn-ea"/>
        <a:cs typeface="+mn-cs"/>
      </a:defRPr>
    </a:lvl2pPr>
    <a:lvl3pPr marL="914400" algn="l" rtl="0" eaLnBrk="0" fontAlgn="base" hangingPunct="0">
      <a:spcBef>
        <a:spcPct val="0"/>
      </a:spcBef>
      <a:spcAft>
        <a:spcPct val="0"/>
      </a:spcAft>
      <a:defRPr sz="2800" kern="1200">
        <a:solidFill>
          <a:srgbClr val="0000FF"/>
        </a:solidFill>
        <a:latin typeface="Times New Roman" pitchFamily="18" charset="0"/>
        <a:ea typeface="+mn-ea"/>
        <a:cs typeface="+mn-cs"/>
      </a:defRPr>
    </a:lvl3pPr>
    <a:lvl4pPr marL="1371600" algn="l" rtl="0" eaLnBrk="0" fontAlgn="base" hangingPunct="0">
      <a:spcBef>
        <a:spcPct val="0"/>
      </a:spcBef>
      <a:spcAft>
        <a:spcPct val="0"/>
      </a:spcAft>
      <a:defRPr sz="2800" kern="1200">
        <a:solidFill>
          <a:srgbClr val="0000FF"/>
        </a:solidFill>
        <a:latin typeface="Times New Roman" pitchFamily="18" charset="0"/>
        <a:ea typeface="+mn-ea"/>
        <a:cs typeface="+mn-cs"/>
      </a:defRPr>
    </a:lvl4pPr>
    <a:lvl5pPr marL="1828800" algn="l" rtl="0" eaLnBrk="0" fontAlgn="base" hangingPunct="0">
      <a:spcBef>
        <a:spcPct val="0"/>
      </a:spcBef>
      <a:spcAft>
        <a:spcPct val="0"/>
      </a:spcAft>
      <a:defRPr sz="2800" kern="1200">
        <a:solidFill>
          <a:srgbClr val="0000FF"/>
        </a:solidFill>
        <a:latin typeface="Times New Roman" pitchFamily="18" charset="0"/>
        <a:ea typeface="+mn-ea"/>
        <a:cs typeface="+mn-cs"/>
      </a:defRPr>
    </a:lvl5pPr>
    <a:lvl6pPr marL="2286000" algn="l" defTabSz="914400" rtl="0" eaLnBrk="1" latinLnBrk="0" hangingPunct="1">
      <a:defRPr sz="2800" kern="1200">
        <a:solidFill>
          <a:srgbClr val="0000FF"/>
        </a:solidFill>
        <a:latin typeface="Times New Roman" pitchFamily="18" charset="0"/>
        <a:ea typeface="+mn-ea"/>
        <a:cs typeface="+mn-cs"/>
      </a:defRPr>
    </a:lvl6pPr>
    <a:lvl7pPr marL="2743200" algn="l" defTabSz="914400" rtl="0" eaLnBrk="1" latinLnBrk="0" hangingPunct="1">
      <a:defRPr sz="2800" kern="1200">
        <a:solidFill>
          <a:srgbClr val="0000FF"/>
        </a:solidFill>
        <a:latin typeface="Times New Roman" pitchFamily="18" charset="0"/>
        <a:ea typeface="+mn-ea"/>
        <a:cs typeface="+mn-cs"/>
      </a:defRPr>
    </a:lvl7pPr>
    <a:lvl8pPr marL="3200400" algn="l" defTabSz="914400" rtl="0" eaLnBrk="1" latinLnBrk="0" hangingPunct="1">
      <a:defRPr sz="2800" kern="1200">
        <a:solidFill>
          <a:srgbClr val="0000FF"/>
        </a:solidFill>
        <a:latin typeface="Times New Roman" pitchFamily="18" charset="0"/>
        <a:ea typeface="+mn-ea"/>
        <a:cs typeface="+mn-cs"/>
      </a:defRPr>
    </a:lvl8pPr>
    <a:lvl9pPr marL="3657600" algn="l" defTabSz="914400" rtl="0" eaLnBrk="1" latinLnBrk="0" hangingPunct="1">
      <a:defRPr sz="2800" kern="1200">
        <a:solidFill>
          <a:srgbClr val="0000FF"/>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FF66FF"/>
    <a:srgbClr val="CCFFFF"/>
    <a:srgbClr val="FED1A4"/>
    <a:srgbClr val="6600FF"/>
    <a:srgbClr val="000000"/>
    <a:srgbClr val="0000FF"/>
    <a:srgbClr val="FF0066"/>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40" autoAdjust="0"/>
    <p:restoredTop sz="94431" autoAdjust="0"/>
  </p:normalViewPr>
  <p:slideViewPr>
    <p:cSldViewPr>
      <p:cViewPr>
        <p:scale>
          <a:sx n="66" d="100"/>
          <a:sy n="66" d="100"/>
        </p:scale>
        <p:origin x="-5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activeX/activeX1.xml><?xml version="1.0" encoding="utf-8"?>
<ax:ocx xmlns:ax="http://schemas.microsoft.com/office/2006/activeX" xmlns:r="http://schemas.openxmlformats.org/officeDocument/2006/relationships" ax:classid="{8BD21D10-EC42-11CE-9E0D-00AA006002F3}" ax:persistence="persistPropertyBag">
  <ax:ocxPr ax:name="VariousPropertyBits" ax:value="2895136795"/>
  <ax:ocxPr ax:name="Size" ax:value="17145;9948"/>
  <ax:ocxPr ax:name="Value" ax:value="&#10;&#10;&#10;&#10;&#10;"/>
  <ax:ocxPr ax:name="FontName" ax:value="Times New Roman"/>
  <ax:ocxPr ax:name="FontHeight" ax:value="555"/>
  <ax:ocxPr ax:name="FontCharSet" ax:value="0"/>
  <ax:ocxPr ax:name="FontPitchAndFamily" ax:value="2"/>
</ax:ocx>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849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latin typeface="Arial" charset="0"/>
              </a:defRPr>
            </a:lvl1pPr>
          </a:lstStyle>
          <a:p>
            <a:pPr>
              <a:defRPr/>
            </a:pPr>
            <a:endParaRPr lang="en-US"/>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latin typeface="Arial" charset="0"/>
              </a:defRPr>
            </a:lvl1pPr>
          </a:lstStyle>
          <a:p>
            <a:pPr>
              <a:defRPr/>
            </a:pPr>
            <a:endParaRPr lang="en-US"/>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latin typeface="Arial" charset="0"/>
              </a:defRPr>
            </a:lvl1pPr>
          </a:lstStyle>
          <a:p>
            <a:pPr>
              <a:defRPr/>
            </a:pPr>
            <a:fld id="{CEC4FD82-7342-457E-A4D6-CD9C8577417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1E9CF798-E1C9-42CF-8946-40EF9F2D6036}" type="slidenum">
              <a:rPr lang="en-US" smtClean="0"/>
              <a:pPr/>
              <a:t>8</a:t>
            </a:fld>
            <a:endParaRPr lang="en-US" smtClean="0"/>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788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788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2F61F9F8-1A64-4A51-91B9-62E34FD75CBB}"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6E98A3-F29D-4107-B8A8-F475BF4232D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FFBF2C-7082-4247-A62E-07B1F9B3C08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D788119-EF43-4105-B4F7-88E1D71C693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8DB62F-E5B8-40AD-9ECA-A1098455408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327643-68A1-4293-B764-B3445EAC232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8B98C5-31F2-4348-B920-7A1965A43EC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49ED6A0-792B-4379-9F73-761647AE09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A1CB703-A3DD-4EBB-BEEA-79D4FD0A32A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084DAE2-031A-445B-B19A-9075C1B0B6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20B858-FAC7-4916-8FF0-72882EC345B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842EEF-5A08-4E06-99EA-1A0F99A59C5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00FFFF"/>
            </a:gs>
          </a:gsLst>
          <a:path path="shape">
            <a:fillToRect l="50000" t="50000" r="50000" b="50000"/>
          </a:path>
        </a:gra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27"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chemeClr val="tx1"/>
                </a:solidFill>
                <a:effectLst>
                  <a:outerShdw blurRad="38100" dist="38100" dir="2700000" algn="tl">
                    <a:srgbClr val="000000"/>
                  </a:outerShdw>
                </a:effectLst>
                <a:latin typeface="Arial" charset="0"/>
              </a:defRPr>
            </a:lvl1pPr>
          </a:lstStyle>
          <a:p>
            <a:pPr>
              <a:defRPr/>
            </a:pPr>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chemeClr val="tx1"/>
                </a:solidFill>
                <a:effectLst>
                  <a:outerShdw blurRad="38100" dist="38100" dir="2700000" algn="tl">
                    <a:srgbClr val="000000"/>
                  </a:outerShdw>
                </a:effectLst>
                <a:latin typeface="Arial" charset="0"/>
              </a:defRPr>
            </a:lvl1pPr>
          </a:lstStyle>
          <a:p>
            <a:pPr>
              <a:defRPr/>
            </a:pPr>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chemeClr val="tx1"/>
                </a:solidFill>
                <a:effectLst>
                  <a:outerShdw blurRad="38100" dist="38100" dir="2700000" algn="tl">
                    <a:srgbClr val="000000"/>
                  </a:outerShdw>
                </a:effectLst>
                <a:latin typeface="Arial" charset="0"/>
              </a:defRPr>
            </a:lvl1pPr>
          </a:lstStyle>
          <a:p>
            <a:pPr>
              <a:defRPr/>
            </a:pPr>
            <a:fld id="{41BA42D9-7ACE-4A95-AF47-E58E154AABA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7"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381000" y="304800"/>
            <a:ext cx="2819400" cy="519113"/>
          </a:xfrm>
          <a:prstGeom prst="rect">
            <a:avLst/>
          </a:prstGeom>
          <a:noFill/>
          <a:ln w="9525">
            <a:noFill/>
            <a:miter lim="800000"/>
            <a:headEnd/>
            <a:tailEnd/>
          </a:ln>
        </p:spPr>
        <p:txBody>
          <a:bodyPr>
            <a:spAutoFit/>
          </a:bodyPr>
          <a:lstStyle/>
          <a:p>
            <a:pPr>
              <a:spcBef>
                <a:spcPct val="50000"/>
              </a:spcBef>
            </a:pPr>
            <a:r>
              <a:rPr lang="en-US" b="1">
                <a:latin typeface="Arial" charset="0"/>
              </a:rPr>
              <a:t>Kiểm tra bài cũ</a:t>
            </a:r>
          </a:p>
        </p:txBody>
      </p:sp>
      <p:pic>
        <p:nvPicPr>
          <p:cNvPr id="111621" name="Picture 5" descr="Thuyen buom va vanh khuyen"/>
          <p:cNvPicPr>
            <a:picLocks noChangeAspect="1" noChangeArrowheads="1"/>
          </p:cNvPicPr>
          <p:nvPr/>
        </p:nvPicPr>
        <p:blipFill>
          <a:blip r:embed="rId2"/>
          <a:srcRect/>
          <a:stretch>
            <a:fillRect/>
          </a:stretch>
        </p:blipFill>
        <p:spPr bwMode="auto">
          <a:xfrm>
            <a:off x="457200" y="990600"/>
            <a:ext cx="3835400" cy="4995863"/>
          </a:xfrm>
          <a:prstGeom prst="rect">
            <a:avLst/>
          </a:prstGeom>
          <a:noFill/>
          <a:ln w="9525">
            <a:noFill/>
            <a:miter lim="800000"/>
            <a:headEnd/>
            <a:tailEnd/>
          </a:ln>
        </p:spPr>
      </p:pic>
      <p:sp>
        <p:nvSpPr>
          <p:cNvPr id="111622" name="Text Box 6"/>
          <p:cNvSpPr txBox="1">
            <a:spLocks noChangeArrowheads="1"/>
          </p:cNvSpPr>
          <p:nvPr/>
        </p:nvSpPr>
        <p:spPr bwMode="auto">
          <a:xfrm>
            <a:off x="4724400" y="1600200"/>
            <a:ext cx="1828800" cy="519113"/>
          </a:xfrm>
          <a:prstGeom prst="rect">
            <a:avLst/>
          </a:prstGeom>
          <a:noFill/>
          <a:ln w="9525">
            <a:noFill/>
            <a:miter lim="800000"/>
            <a:headEnd/>
            <a:tailEnd/>
          </a:ln>
        </p:spPr>
        <p:txBody>
          <a:bodyPr>
            <a:spAutoFit/>
          </a:bodyPr>
          <a:lstStyle/>
          <a:p>
            <a:pPr>
              <a:spcBef>
                <a:spcPct val="50000"/>
              </a:spcBef>
            </a:pPr>
            <a:r>
              <a:rPr lang="en-US">
                <a:latin typeface="Arial" charset="0"/>
              </a:rPr>
              <a:t>thuyền</a:t>
            </a:r>
          </a:p>
        </p:txBody>
      </p:sp>
      <p:sp>
        <p:nvSpPr>
          <p:cNvPr id="111623" name="Text Box 7"/>
          <p:cNvSpPr txBox="1">
            <a:spLocks noChangeArrowheads="1"/>
          </p:cNvSpPr>
          <p:nvPr/>
        </p:nvSpPr>
        <p:spPr bwMode="auto">
          <a:xfrm>
            <a:off x="4800600" y="4267200"/>
            <a:ext cx="2438400" cy="519113"/>
          </a:xfrm>
          <a:prstGeom prst="rect">
            <a:avLst/>
          </a:prstGeom>
          <a:noFill/>
          <a:ln w="9525">
            <a:noFill/>
            <a:miter lim="800000"/>
            <a:headEnd/>
            <a:tailEnd/>
          </a:ln>
        </p:spPr>
        <p:txBody>
          <a:bodyPr>
            <a:spAutoFit/>
          </a:bodyPr>
          <a:lstStyle/>
          <a:p>
            <a:pPr>
              <a:spcBef>
                <a:spcPct val="50000"/>
              </a:spcBef>
            </a:pPr>
            <a:r>
              <a:rPr lang="en-US">
                <a:latin typeface="Arial" charset="0"/>
              </a:rPr>
              <a:t>vành khuyên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1621"/>
                                        </p:tgtEl>
                                        <p:attrNameLst>
                                          <p:attrName>style.visibility</p:attrName>
                                        </p:attrNameLst>
                                      </p:cBhvr>
                                      <p:to>
                                        <p:strVal val="visible"/>
                                      </p:to>
                                    </p:set>
                                    <p:animEffect transition="in" filter="wedge">
                                      <p:cBhvr>
                                        <p:cTn id="7" dur="2000"/>
                                        <p:tgtEl>
                                          <p:spTgt spid="1116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1622"/>
                                        </p:tgtEl>
                                        <p:attrNameLst>
                                          <p:attrName>style.visibility</p:attrName>
                                        </p:attrNameLst>
                                      </p:cBhvr>
                                      <p:to>
                                        <p:strVal val="visible"/>
                                      </p:to>
                                    </p:set>
                                    <p:anim calcmode="lin" valueType="num">
                                      <p:cBhvr additive="base">
                                        <p:cTn id="12" dur="1000" fill="hold"/>
                                        <p:tgtEl>
                                          <p:spTgt spid="111622"/>
                                        </p:tgtEl>
                                        <p:attrNameLst>
                                          <p:attrName>ppt_x</p:attrName>
                                        </p:attrNameLst>
                                      </p:cBhvr>
                                      <p:tavLst>
                                        <p:tav tm="0">
                                          <p:val>
                                            <p:strVal val="#ppt_x"/>
                                          </p:val>
                                        </p:tav>
                                        <p:tav tm="100000">
                                          <p:val>
                                            <p:strVal val="#ppt_x"/>
                                          </p:val>
                                        </p:tav>
                                      </p:tavLst>
                                    </p:anim>
                                    <p:anim calcmode="lin" valueType="num">
                                      <p:cBhvr additive="base">
                                        <p:cTn id="13" dur="1000" fill="hold"/>
                                        <p:tgtEl>
                                          <p:spTgt spid="11162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1623"/>
                                        </p:tgtEl>
                                        <p:attrNameLst>
                                          <p:attrName>style.visibility</p:attrName>
                                        </p:attrNameLst>
                                      </p:cBhvr>
                                      <p:to>
                                        <p:strVal val="visible"/>
                                      </p:to>
                                    </p:set>
                                    <p:anim calcmode="lin" valueType="num">
                                      <p:cBhvr additive="base">
                                        <p:cTn id="18" dur="1000" fill="hold"/>
                                        <p:tgtEl>
                                          <p:spTgt spid="111623"/>
                                        </p:tgtEl>
                                        <p:attrNameLst>
                                          <p:attrName>ppt_x</p:attrName>
                                        </p:attrNameLst>
                                      </p:cBhvr>
                                      <p:tavLst>
                                        <p:tav tm="0">
                                          <p:val>
                                            <p:strVal val="#ppt_x"/>
                                          </p:val>
                                        </p:tav>
                                        <p:tav tm="100000">
                                          <p:val>
                                            <p:strVal val="#ppt_x"/>
                                          </p:val>
                                        </p:tav>
                                      </p:tavLst>
                                    </p:anim>
                                    <p:anim calcmode="lin" valueType="num">
                                      <p:cBhvr additive="base">
                                        <p:cTn id="19" dur="1000" fill="hold"/>
                                        <p:tgtEl>
                                          <p:spTgt spid="1116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2" grpId="0"/>
      <p:bldP spid="1116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52400" y="304800"/>
            <a:ext cx="2667000" cy="519113"/>
          </a:xfrm>
          <a:prstGeom prst="rect">
            <a:avLst/>
          </a:prstGeom>
          <a:noFill/>
          <a:ln w="9525">
            <a:noFill/>
            <a:miter lim="800000"/>
            <a:headEnd/>
            <a:tailEnd/>
          </a:ln>
        </p:spPr>
        <p:txBody>
          <a:bodyPr>
            <a:spAutoFit/>
          </a:bodyPr>
          <a:lstStyle/>
          <a:p>
            <a:pPr>
              <a:spcBef>
                <a:spcPct val="50000"/>
              </a:spcBef>
            </a:pPr>
            <a:r>
              <a:rPr lang="en-US" b="1">
                <a:solidFill>
                  <a:srgbClr val="FF0066"/>
                </a:solidFill>
                <a:latin typeface="Arial" charset="0"/>
              </a:rPr>
              <a:t>Luyện tập:</a:t>
            </a:r>
          </a:p>
        </p:txBody>
      </p:sp>
      <p:sp>
        <p:nvSpPr>
          <p:cNvPr id="12291" name="Text Box 5"/>
          <p:cNvSpPr txBox="1">
            <a:spLocks noChangeArrowheads="1"/>
          </p:cNvSpPr>
          <p:nvPr/>
        </p:nvSpPr>
        <p:spPr bwMode="auto">
          <a:xfrm>
            <a:off x="381000" y="990600"/>
            <a:ext cx="7772400" cy="3297238"/>
          </a:xfrm>
          <a:prstGeom prst="rect">
            <a:avLst/>
          </a:prstGeom>
          <a:noFill/>
          <a:ln w="9525">
            <a:noFill/>
            <a:miter lim="800000"/>
            <a:headEnd/>
            <a:tailEnd/>
          </a:ln>
        </p:spPr>
        <p:txBody>
          <a:bodyPr>
            <a:spAutoFit/>
          </a:bodyPr>
          <a:lstStyle/>
          <a:p>
            <a:pPr>
              <a:spcBef>
                <a:spcPct val="50000"/>
              </a:spcBef>
            </a:pPr>
            <a:r>
              <a:rPr lang="en-US" b="1">
                <a:latin typeface="Arial" charset="0"/>
              </a:rPr>
              <a:t>Bài tập 2a:</a:t>
            </a:r>
          </a:p>
          <a:p>
            <a:pPr>
              <a:spcBef>
                <a:spcPct val="50000"/>
              </a:spcBef>
            </a:pPr>
            <a:r>
              <a:rPr lang="en-US">
                <a:latin typeface="Arial" charset="0"/>
              </a:rPr>
              <a:t>Mỗi cột trong bảng dưới đây ghi một cặp tiếng chỉ khác nhau ở âm đầu </a:t>
            </a:r>
            <a:r>
              <a:rPr lang="en-US" i="1">
                <a:solidFill>
                  <a:srgbClr val="FF0066"/>
                </a:solidFill>
                <a:latin typeface="Arial" charset="0"/>
              </a:rPr>
              <a:t>l</a:t>
            </a:r>
            <a:r>
              <a:rPr lang="en-US">
                <a:latin typeface="Arial" charset="0"/>
              </a:rPr>
              <a:t> hay </a:t>
            </a:r>
            <a:r>
              <a:rPr lang="en-US" i="1">
                <a:solidFill>
                  <a:srgbClr val="FF0066"/>
                </a:solidFill>
                <a:latin typeface="Arial" charset="0"/>
              </a:rPr>
              <a:t>n. </a:t>
            </a:r>
            <a:r>
              <a:rPr lang="en-US" i="1">
                <a:latin typeface="Arial" charset="0"/>
              </a:rPr>
              <a:t>Hãy tìm những từ ngữ có các tiếng đó</a:t>
            </a:r>
          </a:p>
          <a:p>
            <a:pPr>
              <a:spcBef>
                <a:spcPct val="50000"/>
              </a:spcBef>
            </a:pPr>
            <a:endParaRPr lang="en-US" i="1">
              <a:latin typeface="Arial" charset="0"/>
            </a:endParaRPr>
          </a:p>
          <a:p>
            <a:pPr>
              <a:spcBef>
                <a:spcPct val="50000"/>
              </a:spcBef>
            </a:pPr>
            <a:endParaRPr lang="en-US" i="1">
              <a:latin typeface="Arial" charset="0"/>
            </a:endParaRPr>
          </a:p>
        </p:txBody>
      </p:sp>
      <p:graphicFrame>
        <p:nvGraphicFramePr>
          <p:cNvPr id="103469" name="Group 45"/>
          <p:cNvGraphicFramePr>
            <a:graphicFrameLocks noGrp="1"/>
          </p:cNvGraphicFramePr>
          <p:nvPr>
            <p:ph/>
          </p:nvPr>
        </p:nvGraphicFramePr>
        <p:xfrm>
          <a:off x="1143000" y="3200400"/>
          <a:ext cx="7010400" cy="2298700"/>
        </p:xfrm>
        <a:graphic>
          <a:graphicData uri="http://schemas.openxmlformats.org/drawingml/2006/table">
            <a:tbl>
              <a:tblPr/>
              <a:tblGrid>
                <a:gridCol w="1752600"/>
                <a:gridCol w="1752600"/>
                <a:gridCol w="1752600"/>
                <a:gridCol w="1752600"/>
              </a:tblGrid>
              <a:tr h="1149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lở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149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nở</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2309" name="Text Box 46"/>
          <p:cNvSpPr txBox="1">
            <a:spLocks noChangeArrowheads="1"/>
          </p:cNvSpPr>
          <p:nvPr/>
        </p:nvSpPr>
        <p:spPr bwMode="auto">
          <a:xfrm>
            <a:off x="914400" y="5943600"/>
            <a:ext cx="3276600" cy="519113"/>
          </a:xfrm>
          <a:prstGeom prst="rect">
            <a:avLst/>
          </a:prstGeom>
          <a:noFill/>
          <a:ln w="9525">
            <a:noFill/>
            <a:miter lim="800000"/>
            <a:headEnd/>
            <a:tailEnd/>
          </a:ln>
        </p:spPr>
        <p:txBody>
          <a:bodyPr>
            <a:spAutoFit/>
          </a:bodyPr>
          <a:lstStyle/>
          <a:p>
            <a:pPr>
              <a:spcBef>
                <a:spcPct val="50000"/>
              </a:spcBef>
            </a:pPr>
            <a:r>
              <a:rPr lang="en-US">
                <a:solidFill>
                  <a:srgbClr val="FF0066"/>
                </a:solidFill>
                <a:latin typeface="Arial" charset="0"/>
              </a:rPr>
              <a:t>Mẫu:</a:t>
            </a:r>
            <a:r>
              <a:rPr lang="en-US">
                <a:latin typeface="Arial" charset="0"/>
              </a:rPr>
              <a:t> la hét / nết na</a:t>
            </a:r>
          </a:p>
        </p:txBody>
      </p:sp>
      <p:sp>
        <p:nvSpPr>
          <p:cNvPr id="12310" name="AutoShape 49">
            <a:hlinkClick r:id="rId2" action="ppaction://hlinksldjump"/>
          </p:cNvPr>
          <p:cNvSpPr>
            <a:spLocks noChangeArrowheads="1"/>
          </p:cNvSpPr>
          <p:nvPr/>
        </p:nvSpPr>
        <p:spPr bwMode="auto">
          <a:xfrm>
            <a:off x="7772400" y="6248400"/>
            <a:ext cx="457200" cy="228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457200" y="304800"/>
            <a:ext cx="2819400" cy="461963"/>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13315" name="Rectangle 6"/>
          <p:cNvSpPr>
            <a:spLocks noChangeArrowheads="1"/>
          </p:cNvSpPr>
          <p:nvPr/>
        </p:nvSpPr>
        <p:spPr bwMode="auto">
          <a:xfrm>
            <a:off x="457200" y="242888"/>
            <a:ext cx="7086600" cy="830262"/>
          </a:xfrm>
          <a:prstGeom prst="rect">
            <a:avLst/>
          </a:prstGeom>
          <a:noFill/>
          <a:ln w="9525">
            <a:noFill/>
            <a:miter lim="800000"/>
            <a:headEnd/>
            <a:tailEnd/>
          </a:ln>
        </p:spPr>
        <p:txBody>
          <a:bodyPr>
            <a:spAutoFit/>
          </a:bodyPr>
          <a:lstStyle/>
          <a:p>
            <a:pPr>
              <a:spcBef>
                <a:spcPct val="50000"/>
              </a:spcBef>
            </a:pPr>
            <a:r>
              <a:rPr lang="en-US" sz="2400" b="1">
                <a:latin typeface="Arial" charset="0"/>
              </a:rPr>
              <a:t>Bài tập </a:t>
            </a:r>
            <a:r>
              <a:rPr lang="en-US" sz="2400" b="1" i="1">
                <a:latin typeface="Arial" charset="0"/>
              </a:rPr>
              <a:t>3a:</a:t>
            </a:r>
            <a:r>
              <a:rPr lang="en-US" sz="2400" i="1">
                <a:latin typeface="Arial" charset="0"/>
              </a:rPr>
              <a:t> Thi tìm nhanh các từ láy âm đầu l :</a:t>
            </a:r>
            <a:br>
              <a:rPr lang="en-US" sz="2400" i="1">
                <a:latin typeface="Arial" charset="0"/>
              </a:rPr>
            </a:br>
            <a:r>
              <a:rPr lang="en-US" sz="2400" i="1">
                <a:solidFill>
                  <a:srgbClr val="FF0066"/>
                </a:solidFill>
                <a:latin typeface="Arial" charset="0"/>
              </a:rPr>
              <a:t>Mẫu :</a:t>
            </a:r>
            <a:r>
              <a:rPr lang="en-US" sz="2400" i="1">
                <a:latin typeface="Arial" charset="0"/>
              </a:rPr>
              <a:t> long lanh</a:t>
            </a:r>
          </a:p>
        </p:txBody>
      </p:sp>
      <p:sp>
        <p:nvSpPr>
          <p:cNvPr id="104456" name="Text Box 8"/>
          <p:cNvSpPr txBox="1">
            <a:spLocks noChangeArrowheads="1"/>
          </p:cNvSpPr>
          <p:nvPr/>
        </p:nvSpPr>
        <p:spPr bwMode="auto">
          <a:xfrm>
            <a:off x="381000" y="1676400"/>
            <a:ext cx="8382000" cy="2832100"/>
          </a:xfrm>
          <a:prstGeom prst="rect">
            <a:avLst/>
          </a:prstGeom>
          <a:noFill/>
          <a:ln w="9525">
            <a:noFill/>
            <a:miter lim="800000"/>
            <a:headEnd/>
            <a:tailEnd/>
          </a:ln>
        </p:spPr>
        <p:txBody>
          <a:bodyPr>
            <a:spAutoFit/>
          </a:bodyPr>
          <a:lstStyle/>
          <a:p>
            <a:pPr>
              <a:spcBef>
                <a:spcPct val="50000"/>
              </a:spcBef>
            </a:pPr>
            <a:r>
              <a:rPr lang="en-US" sz="2400">
                <a:solidFill>
                  <a:srgbClr val="FF0066"/>
                </a:solidFill>
                <a:latin typeface="Arial" charset="0"/>
              </a:rPr>
              <a:t>Lời giải :</a:t>
            </a:r>
          </a:p>
          <a:p>
            <a:pPr>
              <a:spcBef>
                <a:spcPct val="50000"/>
              </a:spcBef>
            </a:pPr>
            <a:r>
              <a:rPr lang="en-US">
                <a:latin typeface="Arial" charset="0"/>
              </a:rPr>
              <a:t>la liệt, la lối, lả lướt, lạ lẫm, lạ lùng, lạc lõng, lai láng, lam lũ, làm lụng, lanh lảnh, lành lặn, lảnh lót, lạnh lẽo, lạnh lùng, lay lắt, lặc lè, lẳng lặng, lặng lẽ, lắt léo, lấp lóa, lấm láp, lấp lửng, lập lòe, lóng lánh, lung linh…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6"/>
                                        </p:tgtEl>
                                        <p:attrNameLst>
                                          <p:attrName>style.visibility</p:attrName>
                                        </p:attrNameLst>
                                      </p:cBhvr>
                                      <p:to>
                                        <p:strVal val="visible"/>
                                      </p:to>
                                    </p:set>
                                    <p:anim calcmode="lin" valueType="num">
                                      <p:cBhvr additive="base">
                                        <p:cTn id="7" dur="1000" fill="hold"/>
                                        <p:tgtEl>
                                          <p:spTgt spid="104456"/>
                                        </p:tgtEl>
                                        <p:attrNameLst>
                                          <p:attrName>ppt_x</p:attrName>
                                        </p:attrNameLst>
                                      </p:cBhvr>
                                      <p:tavLst>
                                        <p:tav tm="0">
                                          <p:val>
                                            <p:strVal val="#ppt_x"/>
                                          </p:val>
                                        </p:tav>
                                        <p:tav tm="100000">
                                          <p:val>
                                            <p:strVal val="#ppt_x"/>
                                          </p:val>
                                        </p:tav>
                                      </p:tavLst>
                                    </p:anim>
                                    <p:anim calcmode="lin" valueType="num">
                                      <p:cBhvr additive="base">
                                        <p:cTn id="8" dur="1000" fill="hold"/>
                                        <p:tgtEl>
                                          <p:spTgt spid="1044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p:txBody>
          <a:bodyPr/>
          <a:lstStyle/>
          <a:p>
            <a:pPr eaLnBrk="1" hangingPunct="1">
              <a:defRPr/>
            </a:pPr>
            <a:endParaRPr lang="en-US" smtClean="0">
              <a:latin typeface="Arial"/>
            </a:endParaRPr>
          </a:p>
        </p:txBody>
      </p:sp>
      <p:pic>
        <p:nvPicPr>
          <p:cNvPr id="14339" name="Picture 9"/>
          <p:cNvPicPr>
            <a:picLocks noChangeAspect="1" noChangeArrowheads="1"/>
          </p:cNvPicPr>
          <p:nvPr>
            <p:ph type="title"/>
          </p:nvPr>
        </p:nvPicPr>
        <p:blipFill>
          <a:blip r:embed="rId2"/>
          <a:srcRect/>
          <a:stretch>
            <a:fillRect/>
          </a:stretch>
        </p:blipFill>
        <p:spPr>
          <a:xfrm>
            <a:off x="0" y="0"/>
            <a:ext cx="9144000" cy="6873875"/>
          </a:xfrm>
          <a:noFill/>
        </p:spPr>
      </p:pic>
      <p:sp>
        <p:nvSpPr>
          <p:cNvPr id="14340" name="Text Box 6"/>
          <p:cNvSpPr txBox="1">
            <a:spLocks noChangeArrowheads="1"/>
          </p:cNvSpPr>
          <p:nvPr/>
        </p:nvSpPr>
        <p:spPr bwMode="auto">
          <a:xfrm>
            <a:off x="609600" y="381000"/>
            <a:ext cx="1828800" cy="519113"/>
          </a:xfrm>
          <a:prstGeom prst="rect">
            <a:avLst/>
          </a:prstGeom>
          <a:noFill/>
          <a:ln w="9525">
            <a:noFill/>
            <a:miter lim="800000"/>
            <a:headEnd/>
            <a:tailEnd/>
          </a:ln>
        </p:spPr>
        <p:txBody>
          <a:bodyPr>
            <a:spAutoFit/>
          </a:bodyPr>
          <a:lstStyle/>
          <a:p>
            <a:pPr>
              <a:spcBef>
                <a:spcPct val="50000"/>
              </a:spcBef>
            </a:pPr>
            <a:r>
              <a:rPr lang="en-US" b="1">
                <a:latin typeface="Arial" charset="0"/>
              </a:rPr>
              <a:t>Củng cố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3"/>
          <p:cNvSpPr>
            <a:spLocks noGrp="1" noChangeArrowheads="1"/>
          </p:cNvSpPr>
          <p:nvPr>
            <p:ph type="body" idx="1"/>
          </p:nvPr>
        </p:nvSpPr>
        <p:spPr/>
        <p:txBody>
          <a:bodyPr/>
          <a:lstStyle/>
          <a:p>
            <a:pPr eaLnBrk="1" hangingPunct="1">
              <a:defRPr/>
            </a:pPr>
            <a:endParaRPr lang="en-US" sz="2800" smtClean="0">
              <a:latin typeface="Arial"/>
            </a:endParaRPr>
          </a:p>
        </p:txBody>
      </p:sp>
      <p:pic>
        <p:nvPicPr>
          <p:cNvPr id="15363" name="Picture 9"/>
          <p:cNvPicPr>
            <a:picLocks noChangeAspect="1" noChangeArrowheads="1"/>
          </p:cNvPicPr>
          <p:nvPr>
            <p:ph type="title"/>
          </p:nvPr>
        </p:nvPicPr>
        <p:blipFill>
          <a:blip r:embed="rId2"/>
          <a:srcRect/>
          <a:stretch>
            <a:fillRect/>
          </a:stretch>
        </p:blipFill>
        <p:spPr>
          <a:xfrm>
            <a:off x="0" y="0"/>
            <a:ext cx="9144000" cy="6873875"/>
          </a:xfrm>
          <a:noFill/>
        </p:spPr>
      </p:pic>
      <p:sp>
        <p:nvSpPr>
          <p:cNvPr id="94213" name="Rectangle 5"/>
          <p:cNvSpPr>
            <a:spLocks noChangeArrowheads="1"/>
          </p:cNvSpPr>
          <p:nvPr/>
        </p:nvSpPr>
        <p:spPr bwMode="auto">
          <a:xfrm>
            <a:off x="1143000" y="1752600"/>
            <a:ext cx="7543800" cy="2370138"/>
          </a:xfrm>
          <a:prstGeom prst="rect">
            <a:avLst/>
          </a:prstGeom>
          <a:noFill/>
          <a:ln w="9525">
            <a:noFill/>
            <a:miter lim="800000"/>
            <a:headEnd/>
            <a:tailEnd/>
          </a:ln>
          <a:effectLst/>
        </p:spPr>
        <p:txBody>
          <a:bodyPr>
            <a:spAutoFit/>
          </a:bodyPr>
          <a:lstStyle/>
          <a:p>
            <a:pPr>
              <a:defRPr/>
            </a:pPr>
            <a:r>
              <a:rPr lang="en-US" sz="2400" b="1" u="sng">
                <a:latin typeface="Arial"/>
              </a:rPr>
              <a:t>Dặn dò</a:t>
            </a:r>
          </a:p>
          <a:p>
            <a:pPr>
              <a:defRPr/>
            </a:pPr>
            <a:endParaRPr lang="en-US" sz="2400" b="1" u="sng">
              <a:latin typeface="Arial"/>
            </a:endParaRPr>
          </a:p>
          <a:p>
            <a:pPr>
              <a:defRPr/>
            </a:pPr>
            <a:r>
              <a:rPr lang="en-US" sz="2400" b="1" i="1">
                <a:latin typeface="Arial"/>
              </a:rPr>
              <a:t>Chuẩn bị tiết sau :</a:t>
            </a:r>
          </a:p>
          <a:p>
            <a:pPr>
              <a:defRPr/>
            </a:pPr>
            <a:endParaRPr lang="en-US" sz="2400" b="1">
              <a:effectLst>
                <a:outerShdw blurRad="38100" dist="38100" dir="2700000" algn="tl">
                  <a:srgbClr val="000000"/>
                </a:outerShdw>
              </a:effectLst>
              <a:latin typeface="Arial"/>
            </a:endParaRPr>
          </a:p>
          <a:p>
            <a:pPr>
              <a:defRPr/>
            </a:pPr>
            <a:r>
              <a:rPr lang="en-US" sz="2400" b="1">
                <a:latin typeface="Arial"/>
              </a:rPr>
              <a:t>   Ôn tập giữa học kỳ 1 : Chính tả (Nghe – viết)</a:t>
            </a:r>
          </a:p>
          <a:p>
            <a:pPr>
              <a:defRPr/>
            </a:pPr>
            <a:r>
              <a:rPr lang="en-US" sz="2400" b="1">
                <a:latin typeface="Arial"/>
              </a:rPr>
              <a:t>   Nỗi niềm giữ nước, giữ rừng</a:t>
            </a:r>
          </a:p>
        </p:txBody>
      </p:sp>
      <p:sp>
        <p:nvSpPr>
          <p:cNvPr id="15365" name="Text Box 7"/>
          <p:cNvSpPr txBox="1">
            <a:spLocks noChangeArrowheads="1"/>
          </p:cNvSpPr>
          <p:nvPr/>
        </p:nvSpPr>
        <p:spPr bwMode="auto">
          <a:xfrm>
            <a:off x="3657600" y="5562600"/>
            <a:ext cx="5105400" cy="461963"/>
          </a:xfrm>
          <a:prstGeom prst="rect">
            <a:avLst/>
          </a:prstGeom>
          <a:noFill/>
          <a:ln w="9525">
            <a:noFill/>
            <a:miter lim="800000"/>
            <a:headEnd/>
            <a:tailEnd/>
          </a:ln>
        </p:spPr>
        <p:txBody>
          <a:bodyPr>
            <a:spAutoFit/>
          </a:bodyPr>
          <a:lstStyle/>
          <a:p>
            <a:pPr>
              <a:spcBef>
                <a:spcPct val="50000"/>
              </a:spcBef>
            </a:pPr>
            <a:r>
              <a:rPr lang="en-US" sz="2400">
                <a:latin typeface="Arial" charset="0"/>
              </a:rPr>
              <a:t>Sách Tiếng Việt 5 tập 1 trang 95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581" name="Group 37"/>
          <p:cNvGraphicFramePr>
            <a:graphicFrameLocks noGrp="1"/>
          </p:cNvGraphicFramePr>
          <p:nvPr>
            <p:ph/>
          </p:nvPr>
        </p:nvGraphicFramePr>
        <p:xfrm>
          <a:off x="228600" y="1066800"/>
          <a:ext cx="8610600" cy="2422525"/>
        </p:xfrm>
        <a:graphic>
          <a:graphicData uri="http://schemas.openxmlformats.org/drawingml/2006/table">
            <a:tbl>
              <a:tblPr/>
              <a:tblGrid>
                <a:gridCol w="2152650"/>
                <a:gridCol w="2152650"/>
                <a:gridCol w="2152650"/>
                <a:gridCol w="2152650"/>
              </a:tblGrid>
              <a:tr h="6856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66"/>
                          </a:solidFill>
                          <a:effectLst/>
                          <a:latin typeface="Times New Roman" pitchFamily="18" charset="0"/>
                        </a:rPr>
                        <a:t>la - na</a:t>
                      </a:r>
                      <a:endParaRPr kumimoji="0" lang="en-US" sz="2800" b="0" i="0" u="none" strike="noStrike" cap="none" normalizeH="0" baseline="0" smtClean="0">
                        <a:ln>
                          <a:noFill/>
                        </a:ln>
                        <a:solidFill>
                          <a:schemeClr val="tx1"/>
                        </a:solidFill>
                        <a:effectLst/>
                        <a:latin typeface="Times New Roman" pitchFamily="18"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66"/>
                          </a:solidFill>
                          <a:effectLst/>
                          <a:latin typeface="Times New Roman" pitchFamily="18" charset="0"/>
                        </a:rPr>
                        <a:t>lẻ - nẻ</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66"/>
                          </a:solidFill>
                          <a:effectLst/>
                          <a:latin typeface="Times New Roman" pitchFamily="18" charset="0"/>
                        </a:rPr>
                        <a:t>lo - no</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smtClean="0">
                          <a:ln>
                            <a:noFill/>
                          </a:ln>
                          <a:solidFill>
                            <a:srgbClr val="FF0066"/>
                          </a:solidFill>
                          <a:effectLst/>
                          <a:latin typeface="Times New Roman" pitchFamily="18" charset="0"/>
                        </a:rPr>
                        <a:t>lở - nở</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73690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la hét – nết na</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con la – quả na</a:t>
                      </a:r>
                      <a:endParaRPr kumimoji="0" lang="en-US" sz="1800" b="0" i="0" u="none" strike="noStrike" cap="none" normalizeH="0" baseline="0" smtClean="0">
                        <a:ln>
                          <a:noFill/>
                        </a:ln>
                        <a:solidFill>
                          <a:srgbClr val="0000FF"/>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la bàn – na mở mắt</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Lẻ loi –nứt nẻ</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Tiền lẻ - nẻ mặt</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Đứng lẻ - nẻ toác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Lo lắng – ăn no</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Lo nghĩ – no nê</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Lo sợ - ngủ no mắt</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Đất nở - bột nở</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Lở loét – nở hoa</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smtClean="0">
                          <a:ln>
                            <a:noFill/>
                          </a:ln>
                          <a:solidFill>
                            <a:srgbClr val="0000FF"/>
                          </a:solidFill>
                          <a:effectLst/>
                          <a:latin typeface="Times New Roman" pitchFamily="18" charset="0"/>
                        </a:rPr>
                        <a:t>Lở mồm long móng – nở mày nở mặt</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
        <p:nvSpPr>
          <p:cNvPr id="16403" name="Text Box 38"/>
          <p:cNvSpPr txBox="1">
            <a:spLocks noChangeArrowheads="1"/>
          </p:cNvSpPr>
          <p:nvPr/>
        </p:nvSpPr>
        <p:spPr bwMode="auto">
          <a:xfrm>
            <a:off x="152400" y="144463"/>
            <a:ext cx="685800" cy="519112"/>
          </a:xfrm>
          <a:prstGeom prst="rect">
            <a:avLst/>
          </a:prstGeom>
          <a:noFill/>
          <a:ln w="9525">
            <a:noFill/>
            <a:miter lim="800000"/>
            <a:headEnd/>
            <a:tailEnd/>
          </a:ln>
        </p:spPr>
        <p:txBody>
          <a:bodyPr>
            <a:spAutoFit/>
          </a:bodyPr>
          <a:lstStyle/>
          <a:p>
            <a:pPr>
              <a:spcBef>
                <a:spcPct val="50000"/>
              </a:spcBef>
            </a:pPr>
            <a:endParaRPr lang="en-US">
              <a:latin typeface="Arial" charset="0"/>
            </a:endParaRPr>
          </a:p>
        </p:txBody>
      </p:sp>
      <p:sp>
        <p:nvSpPr>
          <p:cNvPr id="16404" name="Text Box 39"/>
          <p:cNvSpPr txBox="1">
            <a:spLocks noChangeArrowheads="1"/>
          </p:cNvSpPr>
          <p:nvPr/>
        </p:nvSpPr>
        <p:spPr bwMode="auto">
          <a:xfrm>
            <a:off x="304800" y="228600"/>
            <a:ext cx="1905000" cy="519113"/>
          </a:xfrm>
          <a:prstGeom prst="rect">
            <a:avLst/>
          </a:prstGeom>
          <a:noFill/>
          <a:ln w="9525">
            <a:noFill/>
            <a:miter lim="800000"/>
            <a:headEnd/>
            <a:tailEnd/>
          </a:ln>
        </p:spPr>
        <p:txBody>
          <a:bodyPr>
            <a:spAutoFit/>
          </a:bodyPr>
          <a:lstStyle/>
          <a:p>
            <a:pPr>
              <a:spcBef>
                <a:spcPct val="50000"/>
              </a:spcBef>
            </a:pPr>
            <a:r>
              <a:rPr lang="en-US" b="1">
                <a:latin typeface="Arial" charset="0"/>
              </a:rPr>
              <a:t>Lời giải :</a:t>
            </a:r>
          </a:p>
        </p:txBody>
      </p:sp>
      <p:sp>
        <p:nvSpPr>
          <p:cNvPr id="16405" name="AutoShape 43">
            <a:hlinkClick r:id="rId2" action="ppaction://hlinksldjump"/>
          </p:cNvPr>
          <p:cNvSpPr>
            <a:spLocks noChangeArrowheads="1"/>
          </p:cNvSpPr>
          <p:nvPr/>
        </p:nvSpPr>
        <p:spPr bwMode="auto">
          <a:xfrm>
            <a:off x="8001000" y="6172200"/>
            <a:ext cx="304800" cy="228600"/>
          </a:xfrm>
          <a:prstGeom prst="rightArrow">
            <a:avLst>
              <a:gd name="adj1" fmla="val 50000"/>
              <a:gd name="adj2" fmla="val 33333"/>
            </a:avLst>
          </a:prstGeom>
          <a:solidFill>
            <a:schemeClr val="accent1"/>
          </a:solidFill>
          <a:ln w="9525">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3581400" y="2349500"/>
            <a:ext cx="1295400" cy="1384300"/>
          </a:xfrm>
        </p:spPr>
        <p:txBody>
          <a:bodyPr/>
          <a:lstStyle/>
          <a:p>
            <a:pPr eaLnBrk="1" hangingPunct="1">
              <a:defRPr/>
            </a:pPr>
            <a:endParaRPr lang="en-US" smtClean="0">
              <a:latin typeface="Arial"/>
            </a:endParaRPr>
          </a:p>
        </p:txBody>
      </p:sp>
      <p:pic>
        <p:nvPicPr>
          <p:cNvPr id="17411" name="Picture 4" descr="ba la lai ca"/>
          <p:cNvPicPr>
            <a:picLocks noChangeAspect="1" noChangeArrowheads="1"/>
          </p:cNvPicPr>
          <p:nvPr/>
        </p:nvPicPr>
        <p:blipFill>
          <a:blip r:embed="rId2"/>
          <a:srcRect/>
          <a:stretch>
            <a:fillRect/>
          </a:stretch>
        </p:blipFill>
        <p:spPr bwMode="auto">
          <a:xfrm rot="4388936">
            <a:off x="1939925" y="-20637"/>
            <a:ext cx="4518025" cy="6689725"/>
          </a:xfrm>
          <a:prstGeom prst="rect">
            <a:avLst/>
          </a:prstGeom>
          <a:noFill/>
          <a:ln w="9525">
            <a:noFill/>
            <a:miter lim="800000"/>
            <a:headEnd/>
            <a:tailEnd/>
          </a:ln>
        </p:spPr>
      </p:pic>
      <p:sp>
        <p:nvSpPr>
          <p:cNvPr id="17412" name="Line 5"/>
          <p:cNvSpPr>
            <a:spLocks noChangeShapeType="1"/>
          </p:cNvSpPr>
          <p:nvPr/>
        </p:nvSpPr>
        <p:spPr bwMode="auto">
          <a:xfrm flipV="1">
            <a:off x="1219200" y="2286000"/>
            <a:ext cx="5638800" cy="1905000"/>
          </a:xfrm>
          <a:prstGeom prst="line">
            <a:avLst/>
          </a:prstGeom>
          <a:noFill/>
          <a:ln w="9525">
            <a:solidFill>
              <a:schemeClr val="tx1"/>
            </a:solidFill>
            <a:round/>
            <a:headEnd/>
            <a:tailEnd/>
          </a:ln>
        </p:spPr>
        <p:txBody>
          <a:bodyPr/>
          <a:lstStyle/>
          <a:p>
            <a:endParaRPr lang="en-US"/>
          </a:p>
        </p:txBody>
      </p:sp>
      <p:sp>
        <p:nvSpPr>
          <p:cNvPr id="17413" name="Line 6"/>
          <p:cNvSpPr>
            <a:spLocks noChangeShapeType="1"/>
          </p:cNvSpPr>
          <p:nvPr/>
        </p:nvSpPr>
        <p:spPr bwMode="auto">
          <a:xfrm flipV="1">
            <a:off x="1219200" y="2209800"/>
            <a:ext cx="5562600" cy="1905000"/>
          </a:xfrm>
          <a:prstGeom prst="line">
            <a:avLst/>
          </a:prstGeom>
          <a:noFill/>
          <a:ln w="9525">
            <a:solidFill>
              <a:schemeClr val="tx1"/>
            </a:solidFill>
            <a:round/>
            <a:headEnd/>
            <a:tailEnd/>
          </a:ln>
        </p:spPr>
        <p:txBody>
          <a:bodyPr/>
          <a:lstStyle/>
          <a:p>
            <a:endParaRPr lang="en-US"/>
          </a:p>
        </p:txBody>
      </p:sp>
      <p:sp>
        <p:nvSpPr>
          <p:cNvPr id="17414" name="Line 8"/>
          <p:cNvSpPr>
            <a:spLocks noChangeShapeType="1"/>
          </p:cNvSpPr>
          <p:nvPr/>
        </p:nvSpPr>
        <p:spPr bwMode="auto">
          <a:xfrm flipV="1">
            <a:off x="1295400" y="2362200"/>
            <a:ext cx="5562600" cy="1905000"/>
          </a:xfrm>
          <a:prstGeom prst="line">
            <a:avLst/>
          </a:prstGeom>
          <a:noFill/>
          <a:ln w="9525">
            <a:solidFill>
              <a:schemeClr val="tx1"/>
            </a:solidFill>
            <a:round/>
            <a:headEnd/>
            <a:tailEnd/>
          </a:ln>
        </p:spPr>
        <p:txBody>
          <a:bodyPr/>
          <a:lstStyle/>
          <a:p>
            <a:endParaRPr lang="en-US"/>
          </a:p>
        </p:txBody>
      </p:sp>
      <p:sp>
        <p:nvSpPr>
          <p:cNvPr id="17415" name="Text Box 11">
            <a:hlinkClick r:id="rId3" action="ppaction://hlinksldjump"/>
          </p:cNvPr>
          <p:cNvSpPr txBox="1">
            <a:spLocks noChangeArrowheads="1"/>
          </p:cNvSpPr>
          <p:nvPr/>
        </p:nvSpPr>
        <p:spPr bwMode="auto">
          <a:xfrm>
            <a:off x="5334000" y="6019800"/>
            <a:ext cx="2971800" cy="519113"/>
          </a:xfrm>
          <a:prstGeom prst="rect">
            <a:avLst/>
          </a:prstGeom>
          <a:noFill/>
          <a:ln w="9525">
            <a:noFill/>
            <a:miter lim="800000"/>
            <a:headEnd/>
            <a:tailEnd/>
          </a:ln>
        </p:spPr>
        <p:txBody>
          <a:bodyPr>
            <a:spAutoFit/>
          </a:bodyPr>
          <a:lstStyle/>
          <a:p>
            <a:pPr>
              <a:spcBef>
                <a:spcPct val="50000"/>
              </a:spcBef>
            </a:pPr>
            <a:r>
              <a:rPr lang="en-US">
                <a:latin typeface="Arial" charset="0"/>
              </a:rPr>
              <a:t>Đàn ba-la-lai-ca</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200400" y="2425700"/>
            <a:ext cx="1219200" cy="1384300"/>
          </a:xfrm>
        </p:spPr>
        <p:txBody>
          <a:bodyPr/>
          <a:lstStyle/>
          <a:p>
            <a:pPr eaLnBrk="1" hangingPunct="1">
              <a:defRPr/>
            </a:pPr>
            <a:endParaRPr lang="en-US" smtClean="0">
              <a:latin typeface="Arial"/>
            </a:endParaRPr>
          </a:p>
        </p:txBody>
      </p:sp>
      <p:pic>
        <p:nvPicPr>
          <p:cNvPr id="92164" name="Picture 4" descr="trang choi vo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6" name="Rectangle 5"/>
          <p:cNvSpPr>
            <a:spLocks noChangeArrowheads="1"/>
          </p:cNvSpPr>
          <p:nvPr/>
        </p:nvSpPr>
        <p:spPr bwMode="auto">
          <a:xfrm>
            <a:off x="6324600" y="6019800"/>
            <a:ext cx="2667000" cy="534988"/>
          </a:xfrm>
          <a:prstGeom prst="rect">
            <a:avLst/>
          </a:prstGeom>
          <a:noFill/>
          <a:ln w="9525">
            <a:noFill/>
            <a:miter lim="800000"/>
            <a:headEnd/>
            <a:tailEnd/>
          </a:ln>
        </p:spPr>
        <p:txBody>
          <a:bodyPr>
            <a:spAutoFit/>
          </a:bodyPr>
          <a:lstStyle/>
          <a:p>
            <a:pPr eaLnBrk="1" hangingPunct="1">
              <a:lnSpc>
                <a:spcPct val="90000"/>
              </a:lnSpc>
              <a:spcBef>
                <a:spcPct val="20000"/>
              </a:spcBef>
              <a:buClr>
                <a:schemeClr val="hlink"/>
              </a:buClr>
              <a:buSzPct val="120000"/>
            </a:pPr>
            <a:r>
              <a:rPr lang="en-US" sz="3200" i="1">
                <a:solidFill>
                  <a:srgbClr val="6600FF"/>
                </a:solidFill>
                <a:latin typeface="Arial" charset="0"/>
                <a:hlinkClick r:id="rId3" action="ppaction://hlinksldjump"/>
              </a:rPr>
              <a:t>trăng chơi vơi</a:t>
            </a:r>
            <a:endParaRPr lang="en-US" sz="3200" i="1">
              <a:solidFill>
                <a:srgbClr val="6600FF"/>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wedge">
                                      <p:cBhvr>
                                        <p:cTn id="7" dur="30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Yeng, Hai yen, Do Quyen"/>
          <p:cNvPicPr>
            <a:picLocks noChangeAspect="1" noChangeArrowheads="1"/>
          </p:cNvPicPr>
          <p:nvPr/>
        </p:nvPicPr>
        <p:blipFill>
          <a:blip r:embed="rId2"/>
          <a:srcRect/>
          <a:stretch>
            <a:fillRect/>
          </a:stretch>
        </p:blipFill>
        <p:spPr bwMode="auto">
          <a:xfrm>
            <a:off x="228600" y="990600"/>
            <a:ext cx="8801100" cy="3395663"/>
          </a:xfrm>
          <a:prstGeom prst="rect">
            <a:avLst/>
          </a:prstGeom>
          <a:noFill/>
          <a:ln w="9525">
            <a:noFill/>
            <a:miter lim="800000"/>
            <a:headEnd/>
            <a:tailEnd/>
          </a:ln>
        </p:spPr>
      </p:pic>
      <p:sp>
        <p:nvSpPr>
          <p:cNvPr id="113667" name="Text Box 3"/>
          <p:cNvSpPr txBox="1">
            <a:spLocks noChangeArrowheads="1"/>
          </p:cNvSpPr>
          <p:nvPr/>
        </p:nvSpPr>
        <p:spPr bwMode="auto">
          <a:xfrm>
            <a:off x="838200" y="4648200"/>
            <a:ext cx="1371600" cy="519113"/>
          </a:xfrm>
          <a:prstGeom prst="rect">
            <a:avLst/>
          </a:prstGeom>
          <a:noFill/>
          <a:ln w="9525">
            <a:noFill/>
            <a:miter lim="800000"/>
            <a:headEnd/>
            <a:tailEnd/>
          </a:ln>
        </p:spPr>
        <p:txBody>
          <a:bodyPr>
            <a:spAutoFit/>
          </a:bodyPr>
          <a:lstStyle/>
          <a:p>
            <a:pPr algn="ctr">
              <a:spcBef>
                <a:spcPct val="50000"/>
              </a:spcBef>
            </a:pPr>
            <a:r>
              <a:rPr lang="en-US">
                <a:latin typeface="Arial" charset="0"/>
              </a:rPr>
              <a:t>yểng</a:t>
            </a:r>
          </a:p>
        </p:txBody>
      </p:sp>
      <p:sp>
        <p:nvSpPr>
          <p:cNvPr id="113668" name="Text Box 4"/>
          <p:cNvSpPr txBox="1">
            <a:spLocks noChangeArrowheads="1"/>
          </p:cNvSpPr>
          <p:nvPr/>
        </p:nvSpPr>
        <p:spPr bwMode="auto">
          <a:xfrm>
            <a:off x="3657600" y="4648200"/>
            <a:ext cx="1905000" cy="519113"/>
          </a:xfrm>
          <a:prstGeom prst="rect">
            <a:avLst/>
          </a:prstGeom>
          <a:noFill/>
          <a:ln w="9525">
            <a:noFill/>
            <a:miter lim="800000"/>
            <a:headEnd/>
            <a:tailEnd/>
          </a:ln>
        </p:spPr>
        <p:txBody>
          <a:bodyPr>
            <a:spAutoFit/>
          </a:bodyPr>
          <a:lstStyle/>
          <a:p>
            <a:pPr>
              <a:spcBef>
                <a:spcPct val="50000"/>
              </a:spcBef>
            </a:pPr>
            <a:r>
              <a:rPr lang="en-US">
                <a:latin typeface="Arial" charset="0"/>
              </a:rPr>
              <a:t>hải yến</a:t>
            </a:r>
          </a:p>
        </p:txBody>
      </p:sp>
      <p:sp>
        <p:nvSpPr>
          <p:cNvPr id="113669" name="Text Box 5"/>
          <p:cNvSpPr txBox="1">
            <a:spLocks noChangeArrowheads="1"/>
          </p:cNvSpPr>
          <p:nvPr/>
        </p:nvSpPr>
        <p:spPr bwMode="auto">
          <a:xfrm>
            <a:off x="6705600" y="4648200"/>
            <a:ext cx="2057400" cy="519113"/>
          </a:xfrm>
          <a:prstGeom prst="rect">
            <a:avLst/>
          </a:prstGeom>
          <a:noFill/>
          <a:ln w="9525">
            <a:noFill/>
            <a:miter lim="800000"/>
            <a:headEnd/>
            <a:tailEnd/>
          </a:ln>
        </p:spPr>
        <p:txBody>
          <a:bodyPr>
            <a:spAutoFit/>
          </a:bodyPr>
          <a:lstStyle/>
          <a:p>
            <a:pPr>
              <a:spcBef>
                <a:spcPct val="50000"/>
              </a:spcBef>
            </a:pPr>
            <a:r>
              <a:rPr lang="en-US">
                <a:latin typeface="Arial" charset="0"/>
              </a:rPr>
              <a:t>đỗ quyên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7"/>
                                        </p:tgtEl>
                                        <p:attrNameLst>
                                          <p:attrName>style.visibility</p:attrName>
                                        </p:attrNameLst>
                                      </p:cBhvr>
                                      <p:to>
                                        <p:strVal val="visible"/>
                                      </p:to>
                                    </p:set>
                                    <p:anim calcmode="lin" valueType="num">
                                      <p:cBhvr additive="base">
                                        <p:cTn id="7" dur="1000" fill="hold"/>
                                        <p:tgtEl>
                                          <p:spTgt spid="113667"/>
                                        </p:tgtEl>
                                        <p:attrNameLst>
                                          <p:attrName>ppt_x</p:attrName>
                                        </p:attrNameLst>
                                      </p:cBhvr>
                                      <p:tavLst>
                                        <p:tav tm="0">
                                          <p:val>
                                            <p:strVal val="#ppt_x"/>
                                          </p:val>
                                        </p:tav>
                                        <p:tav tm="100000">
                                          <p:val>
                                            <p:strVal val="#ppt_x"/>
                                          </p:val>
                                        </p:tav>
                                      </p:tavLst>
                                    </p:anim>
                                    <p:anim calcmode="lin" valueType="num">
                                      <p:cBhvr additive="base">
                                        <p:cTn id="8" dur="1000" fill="hold"/>
                                        <p:tgtEl>
                                          <p:spTgt spid="11366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3668"/>
                                        </p:tgtEl>
                                        <p:attrNameLst>
                                          <p:attrName>style.visibility</p:attrName>
                                        </p:attrNameLst>
                                      </p:cBhvr>
                                      <p:to>
                                        <p:strVal val="visible"/>
                                      </p:to>
                                    </p:set>
                                    <p:anim calcmode="lin" valueType="num">
                                      <p:cBhvr additive="base">
                                        <p:cTn id="13" dur="1000" fill="hold"/>
                                        <p:tgtEl>
                                          <p:spTgt spid="113668"/>
                                        </p:tgtEl>
                                        <p:attrNameLst>
                                          <p:attrName>ppt_x</p:attrName>
                                        </p:attrNameLst>
                                      </p:cBhvr>
                                      <p:tavLst>
                                        <p:tav tm="0">
                                          <p:val>
                                            <p:strVal val="#ppt_x"/>
                                          </p:val>
                                        </p:tav>
                                        <p:tav tm="100000">
                                          <p:val>
                                            <p:strVal val="#ppt_x"/>
                                          </p:val>
                                        </p:tav>
                                      </p:tavLst>
                                    </p:anim>
                                    <p:anim calcmode="lin" valueType="num">
                                      <p:cBhvr additive="base">
                                        <p:cTn id="14" dur="1000" fill="hold"/>
                                        <p:tgtEl>
                                          <p:spTgt spid="1136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3669"/>
                                        </p:tgtEl>
                                        <p:attrNameLst>
                                          <p:attrName>style.visibility</p:attrName>
                                        </p:attrNameLst>
                                      </p:cBhvr>
                                      <p:to>
                                        <p:strVal val="visible"/>
                                      </p:to>
                                    </p:set>
                                    <p:anim calcmode="lin" valueType="num">
                                      <p:cBhvr additive="base">
                                        <p:cTn id="19" dur="1000" fill="hold"/>
                                        <p:tgtEl>
                                          <p:spTgt spid="113669"/>
                                        </p:tgtEl>
                                        <p:attrNameLst>
                                          <p:attrName>ppt_x</p:attrName>
                                        </p:attrNameLst>
                                      </p:cBhvr>
                                      <p:tavLst>
                                        <p:tav tm="0">
                                          <p:val>
                                            <p:strVal val="#ppt_x"/>
                                          </p:val>
                                        </p:tav>
                                        <p:tav tm="100000">
                                          <p:val>
                                            <p:strVal val="#ppt_x"/>
                                          </p:val>
                                        </p:tav>
                                      </p:tavLst>
                                    </p:anim>
                                    <p:anim calcmode="lin" valueType="num">
                                      <p:cBhvr additive="base">
                                        <p:cTn id="20" dur="1000" fill="hold"/>
                                        <p:tgtEl>
                                          <p:spTgt spid="113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p:bldP spid="113668" grpId="0"/>
      <p:bldP spid="1136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2" descr="89"/>
          <p:cNvPicPr>
            <a:picLocks noChangeAspect="1" noChangeArrowheads="1" noCrop="1"/>
          </p:cNvPicPr>
          <p:nvPr/>
        </p:nvPicPr>
        <p:blipFill>
          <a:blip r:embed="rId2"/>
          <a:srcRect/>
          <a:stretch>
            <a:fillRect/>
          </a:stretch>
        </p:blipFill>
        <p:spPr bwMode="auto">
          <a:xfrm>
            <a:off x="228600" y="3443288"/>
            <a:ext cx="4419600" cy="2881312"/>
          </a:xfrm>
          <a:prstGeom prst="rect">
            <a:avLst/>
          </a:prstGeom>
          <a:noFill/>
          <a:ln w="9525">
            <a:noFill/>
            <a:miter lim="800000"/>
            <a:headEnd/>
            <a:tailEnd/>
          </a:ln>
        </p:spPr>
      </p:pic>
      <p:pic>
        <p:nvPicPr>
          <p:cNvPr id="6147" name="Picture 12" descr="89"/>
          <p:cNvPicPr>
            <a:picLocks noChangeAspect="1" noChangeArrowheads="1" noCrop="1"/>
          </p:cNvPicPr>
          <p:nvPr/>
        </p:nvPicPr>
        <p:blipFill>
          <a:blip r:embed="rId2"/>
          <a:srcRect/>
          <a:stretch>
            <a:fillRect/>
          </a:stretch>
        </p:blipFill>
        <p:spPr bwMode="auto">
          <a:xfrm>
            <a:off x="4724400" y="2971800"/>
            <a:ext cx="4419600" cy="2881313"/>
          </a:xfrm>
          <a:prstGeom prst="rect">
            <a:avLst/>
          </a:prstGeom>
          <a:noFill/>
          <a:ln w="9525">
            <a:noFill/>
            <a:miter lim="800000"/>
            <a:headEnd/>
            <a:tailEnd/>
          </a:ln>
        </p:spPr>
      </p:pic>
      <p:pic>
        <p:nvPicPr>
          <p:cNvPr id="6148" name="Picture 4" descr="XMPL_092"/>
          <p:cNvPicPr>
            <a:picLocks noChangeAspect="1" noChangeArrowheads="1"/>
          </p:cNvPicPr>
          <p:nvPr/>
        </p:nvPicPr>
        <p:blipFill>
          <a:blip r:embed="rId3"/>
          <a:srcRect/>
          <a:stretch>
            <a:fillRect/>
          </a:stretch>
        </p:blipFill>
        <p:spPr bwMode="auto">
          <a:xfrm>
            <a:off x="304800" y="152400"/>
            <a:ext cx="200025" cy="6705600"/>
          </a:xfrm>
          <a:prstGeom prst="rect">
            <a:avLst/>
          </a:prstGeom>
          <a:noFill/>
          <a:ln w="9525">
            <a:noFill/>
            <a:miter lim="800000"/>
            <a:headEnd/>
            <a:tailEnd/>
          </a:ln>
        </p:spPr>
      </p:pic>
      <p:pic>
        <p:nvPicPr>
          <p:cNvPr id="6149" name="Picture 5" descr="XMPL_092"/>
          <p:cNvPicPr>
            <a:picLocks noChangeAspect="1" noChangeArrowheads="1"/>
          </p:cNvPicPr>
          <p:nvPr/>
        </p:nvPicPr>
        <p:blipFill>
          <a:blip r:embed="rId4"/>
          <a:srcRect/>
          <a:stretch>
            <a:fillRect/>
          </a:stretch>
        </p:blipFill>
        <p:spPr bwMode="auto">
          <a:xfrm>
            <a:off x="304800" y="152400"/>
            <a:ext cx="8839200" cy="228600"/>
          </a:xfrm>
          <a:prstGeom prst="rect">
            <a:avLst/>
          </a:prstGeom>
          <a:noFill/>
          <a:ln w="9525">
            <a:noFill/>
            <a:miter lim="800000"/>
            <a:headEnd/>
            <a:tailEnd/>
          </a:ln>
        </p:spPr>
      </p:pic>
      <p:sp>
        <p:nvSpPr>
          <p:cNvPr id="6150" name="Rectangle 9"/>
          <p:cNvSpPr>
            <a:spLocks noChangeArrowheads="1"/>
          </p:cNvSpPr>
          <p:nvPr/>
        </p:nvSpPr>
        <p:spPr bwMode="auto">
          <a:xfrm>
            <a:off x="1600200" y="425450"/>
            <a:ext cx="6096000" cy="461963"/>
          </a:xfrm>
          <a:prstGeom prst="rect">
            <a:avLst/>
          </a:prstGeom>
          <a:noFill/>
          <a:ln w="9525">
            <a:noFill/>
            <a:miter lim="800000"/>
            <a:headEnd/>
            <a:tailEnd/>
          </a:ln>
        </p:spPr>
        <p:txBody>
          <a:bodyPr>
            <a:spAutoFit/>
          </a:bodyPr>
          <a:lstStyle/>
          <a:p>
            <a:pPr algn="ctr"/>
            <a:r>
              <a:rPr lang="en-US" sz="2400">
                <a:latin typeface="Arial" charset="0"/>
              </a:rPr>
              <a:t> </a:t>
            </a:r>
            <a:endParaRPr lang="en-US" sz="3600">
              <a:latin typeface="Arial" charset="0"/>
            </a:endParaRPr>
          </a:p>
        </p:txBody>
      </p:sp>
      <p:sp>
        <p:nvSpPr>
          <p:cNvPr id="90129" name="Text Box 17"/>
          <p:cNvSpPr txBox="1">
            <a:spLocks noChangeArrowheads="1"/>
          </p:cNvSpPr>
          <p:nvPr/>
        </p:nvSpPr>
        <p:spPr bwMode="auto">
          <a:xfrm>
            <a:off x="1219200" y="1600200"/>
            <a:ext cx="7467600" cy="708025"/>
          </a:xfrm>
          <a:prstGeom prst="rect">
            <a:avLst/>
          </a:prstGeom>
          <a:noFill/>
          <a:ln w="9525">
            <a:noFill/>
            <a:miter lim="800000"/>
            <a:headEnd/>
            <a:tailEnd/>
          </a:ln>
        </p:spPr>
        <p:txBody>
          <a:bodyPr>
            <a:spAutoFit/>
          </a:bodyPr>
          <a:lstStyle/>
          <a:p>
            <a:pPr algn="ctr">
              <a:spcBef>
                <a:spcPct val="50000"/>
              </a:spcBef>
            </a:pPr>
            <a:r>
              <a:rPr lang="en-US" sz="2000" b="1">
                <a:latin typeface="Arial" charset="0"/>
              </a:rPr>
              <a:t>TIẾNG ĐÀN BA-LA-LAI-CA TRÊN SÔNG ĐÀ</a:t>
            </a:r>
            <a:br>
              <a:rPr lang="en-US" sz="2000" b="1">
                <a:latin typeface="Arial" charset="0"/>
              </a:rPr>
            </a:br>
            <a:r>
              <a:rPr lang="en-US" sz="2000" b="1">
                <a:latin typeface="Arial" charset="0"/>
              </a:rPr>
              <a:t>                                                                    Quang Huy</a:t>
            </a:r>
          </a:p>
        </p:txBody>
      </p:sp>
      <p:sp>
        <p:nvSpPr>
          <p:cNvPr id="6152" name="Text Box 19"/>
          <p:cNvSpPr txBox="1">
            <a:spLocks noChangeArrowheads="1"/>
          </p:cNvSpPr>
          <p:nvPr/>
        </p:nvSpPr>
        <p:spPr bwMode="auto">
          <a:xfrm>
            <a:off x="2819400" y="990600"/>
            <a:ext cx="3810000" cy="461963"/>
          </a:xfrm>
          <a:prstGeom prst="rect">
            <a:avLst/>
          </a:prstGeom>
          <a:noFill/>
          <a:ln w="9525">
            <a:noFill/>
            <a:miter lim="800000"/>
            <a:headEnd/>
            <a:tailEnd/>
          </a:ln>
        </p:spPr>
        <p:txBody>
          <a:bodyPr>
            <a:spAutoFit/>
          </a:bodyPr>
          <a:lstStyle/>
          <a:p>
            <a:pPr algn="ctr">
              <a:spcBef>
                <a:spcPct val="50000"/>
              </a:spcBef>
            </a:pPr>
            <a:r>
              <a:rPr lang="en-US" sz="2400" b="1">
                <a:latin typeface="Arial" charset="0"/>
              </a:rPr>
              <a:t>CHÍNH TẢ (Nhớ - viết)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29"/>
                                        </p:tgtEl>
                                        <p:attrNameLst>
                                          <p:attrName>style.visibility</p:attrName>
                                        </p:attrNameLst>
                                      </p:cBhvr>
                                      <p:to>
                                        <p:strVal val="visible"/>
                                      </p:to>
                                    </p:set>
                                    <p:anim calcmode="lin" valueType="num">
                                      <p:cBhvr additive="base">
                                        <p:cTn id="7" dur="1000" fill="hold"/>
                                        <p:tgtEl>
                                          <p:spTgt spid="90129"/>
                                        </p:tgtEl>
                                        <p:attrNameLst>
                                          <p:attrName>ppt_x</p:attrName>
                                        </p:attrNameLst>
                                      </p:cBhvr>
                                      <p:tavLst>
                                        <p:tav tm="0">
                                          <p:val>
                                            <p:strVal val="#ppt_x"/>
                                          </p:val>
                                        </p:tav>
                                        <p:tav tm="100000">
                                          <p:val>
                                            <p:strVal val="#ppt_x"/>
                                          </p:val>
                                        </p:tav>
                                      </p:tavLst>
                                    </p:anim>
                                    <p:anim calcmode="lin" valueType="num">
                                      <p:cBhvr additive="base">
                                        <p:cTn id="8" dur="1000" fill="hold"/>
                                        <p:tgtEl>
                                          <p:spTgt spid="90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038600" y="2667000"/>
            <a:ext cx="914400" cy="1384300"/>
          </a:xfrm>
        </p:spPr>
        <p:txBody>
          <a:bodyPr/>
          <a:lstStyle/>
          <a:p>
            <a:pPr eaLnBrk="1" hangingPunct="1">
              <a:defRPr/>
            </a:pPr>
            <a:endParaRPr lang="en-US" smtClean="0">
              <a:latin typeface="Arial"/>
            </a:endParaRPr>
          </a:p>
        </p:txBody>
      </p:sp>
      <p:sp>
        <p:nvSpPr>
          <p:cNvPr id="97283" name="Rectangle 3"/>
          <p:cNvSpPr>
            <a:spLocks noGrp="1" noChangeArrowheads="1"/>
          </p:cNvSpPr>
          <p:nvPr>
            <p:ph type="body" idx="1"/>
          </p:nvPr>
        </p:nvSpPr>
        <p:spPr/>
        <p:txBody>
          <a:bodyPr/>
          <a:lstStyle/>
          <a:p>
            <a:pPr eaLnBrk="1" hangingPunct="1">
              <a:defRPr/>
            </a:pPr>
            <a:endParaRPr lang="en-US" smtClean="0">
              <a:latin typeface="Arial"/>
            </a:endParaRPr>
          </a:p>
        </p:txBody>
      </p:sp>
      <p:pic>
        <p:nvPicPr>
          <p:cNvPr id="97286" name="Picture 6" descr="kho tho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97286"/>
                                        </p:tgtEl>
                                        <p:attrNameLst>
                                          <p:attrName>style.visibility</p:attrName>
                                        </p:attrNameLst>
                                      </p:cBhvr>
                                      <p:to>
                                        <p:strVal val="visible"/>
                                      </p:to>
                                    </p:set>
                                    <p:animEffect transition="in" filter="wedge">
                                      <p:cBhvr>
                                        <p:cTn id="7" dur="2000"/>
                                        <p:tgtEl>
                                          <p:spTgt spid="97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685800" y="3352800"/>
            <a:ext cx="8458200" cy="457200"/>
          </a:xfrm>
          <a:prstGeom prst="rect">
            <a:avLst/>
          </a:prstGeom>
          <a:noFill/>
          <a:ln w="9525">
            <a:noFill/>
            <a:miter lim="800000"/>
            <a:headEnd/>
            <a:tailEnd/>
          </a:ln>
        </p:spPr>
        <p:txBody>
          <a:bodyPr/>
          <a:lstStyle/>
          <a:p>
            <a:pPr eaLnBrk="1" hangingPunct="1">
              <a:lnSpc>
                <a:spcPct val="90000"/>
              </a:lnSpc>
            </a:pPr>
            <a:endParaRPr lang="en-US" sz="3200" i="1">
              <a:solidFill>
                <a:schemeClr val="tx1"/>
              </a:solidFill>
              <a:latin typeface="Arial" charset="0"/>
            </a:endParaRPr>
          </a:p>
        </p:txBody>
      </p:sp>
      <p:pic>
        <p:nvPicPr>
          <p:cNvPr id="59402" name="Picture 10" descr="thuydien hoabinh"/>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wedge">
                                      <p:cBhvr>
                                        <p:cTn id="7" dur="20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685800" y="3352800"/>
            <a:ext cx="8458200" cy="457200"/>
          </a:xfrm>
          <a:prstGeom prst="rect">
            <a:avLst/>
          </a:prstGeom>
          <a:noFill/>
          <a:ln w="9525">
            <a:noFill/>
            <a:miter lim="800000"/>
            <a:headEnd/>
            <a:tailEnd/>
          </a:ln>
        </p:spPr>
        <p:txBody>
          <a:bodyPr/>
          <a:lstStyle/>
          <a:p>
            <a:pPr eaLnBrk="1" hangingPunct="1">
              <a:lnSpc>
                <a:spcPct val="90000"/>
              </a:lnSpc>
            </a:pPr>
            <a:endParaRPr lang="en-US" sz="3200" i="1">
              <a:solidFill>
                <a:schemeClr val="tx1"/>
              </a:solidFill>
              <a:latin typeface="Arial" charset="0"/>
            </a:endParaRPr>
          </a:p>
        </p:txBody>
      </p:sp>
      <p:sp>
        <p:nvSpPr>
          <p:cNvPr id="100355" name="Rectangle 3"/>
          <p:cNvSpPr>
            <a:spLocks noChangeArrowheads="1"/>
          </p:cNvSpPr>
          <p:nvPr/>
        </p:nvSpPr>
        <p:spPr bwMode="auto">
          <a:xfrm>
            <a:off x="990600" y="685800"/>
            <a:ext cx="5943600" cy="6019800"/>
          </a:xfrm>
          <a:prstGeom prst="rect">
            <a:avLst/>
          </a:prstGeom>
          <a:noFill/>
          <a:ln w="9525">
            <a:noFill/>
            <a:miter lim="800000"/>
            <a:headEnd/>
            <a:tailEnd/>
          </a:ln>
        </p:spPr>
        <p:txBody>
          <a:bodyPr/>
          <a:lstStyle/>
          <a:p>
            <a:r>
              <a:rPr lang="en-US" sz="2000" i="1">
                <a:latin typeface="Arial" charset="0"/>
              </a:rPr>
              <a:t>Trên sông Đà</a:t>
            </a:r>
          </a:p>
          <a:p>
            <a:r>
              <a:rPr lang="en-US" sz="2000" i="1">
                <a:latin typeface="Arial" charset="0"/>
              </a:rPr>
              <a:t>Một đêm trăng chơi vơi</a:t>
            </a:r>
          </a:p>
          <a:p>
            <a:r>
              <a:rPr lang="en-US" sz="2000" i="1">
                <a:latin typeface="Arial" charset="0"/>
              </a:rPr>
              <a:t>Tôi đã nghe tiếng ba-la-lai-ca</a:t>
            </a:r>
          </a:p>
          <a:p>
            <a:r>
              <a:rPr lang="en-US" sz="2000" i="1">
                <a:latin typeface="Arial" charset="0"/>
              </a:rPr>
              <a:t>Một cô gái Nga mái tóc màu hạt dẻ</a:t>
            </a:r>
          </a:p>
          <a:p>
            <a:r>
              <a:rPr lang="en-US" sz="2000" i="1">
                <a:latin typeface="Arial" charset="0"/>
              </a:rPr>
              <a:t>Ngón tay đan trên những sợi dây đồng.</a:t>
            </a:r>
            <a:br>
              <a:rPr lang="en-US" sz="2000" i="1">
                <a:latin typeface="Arial" charset="0"/>
              </a:rPr>
            </a:br>
            <a:r>
              <a:rPr lang="en-US" sz="2000" i="1">
                <a:latin typeface="Arial" charset="0"/>
              </a:rPr>
              <a:t/>
            </a:r>
            <a:br>
              <a:rPr lang="en-US" sz="2000" i="1">
                <a:latin typeface="Arial" charset="0"/>
              </a:rPr>
            </a:br>
            <a:r>
              <a:rPr lang="en-US" sz="2000" i="1">
                <a:latin typeface="Arial" charset="0"/>
              </a:rPr>
              <a:t>Lúc ấy</a:t>
            </a:r>
            <a:br>
              <a:rPr lang="en-US" sz="2000" i="1">
                <a:latin typeface="Arial" charset="0"/>
              </a:rPr>
            </a:br>
            <a:r>
              <a:rPr lang="en-US" sz="2000" i="1">
                <a:latin typeface="Arial" charset="0"/>
              </a:rPr>
              <a:t>Cả công trường say ngủ cạnh dòng sông</a:t>
            </a:r>
            <a:br>
              <a:rPr lang="en-US" sz="2000" i="1">
                <a:latin typeface="Arial" charset="0"/>
              </a:rPr>
            </a:br>
            <a:r>
              <a:rPr lang="en-US" sz="2000" i="1">
                <a:latin typeface="Arial" charset="0"/>
              </a:rPr>
              <a:t>Những tháp khoan nhô lên trời ngẫm nghĩ</a:t>
            </a:r>
            <a:br>
              <a:rPr lang="en-US" sz="2000" i="1">
                <a:latin typeface="Arial" charset="0"/>
              </a:rPr>
            </a:br>
            <a:r>
              <a:rPr lang="en-US" sz="2000" i="1">
                <a:latin typeface="Arial" charset="0"/>
              </a:rPr>
              <a:t>Những xe ủi, xe ben sóng vai nhau nằm nghỉ</a:t>
            </a:r>
            <a:br>
              <a:rPr lang="en-US" sz="2000" i="1">
                <a:latin typeface="Arial" charset="0"/>
              </a:rPr>
            </a:br>
            <a:r>
              <a:rPr lang="en-US" sz="2000" i="1">
                <a:latin typeface="Arial" charset="0"/>
              </a:rPr>
              <a:t>Chỉ còn tiếng đàn ngân nga</a:t>
            </a:r>
            <a:br>
              <a:rPr lang="en-US" sz="2000" i="1">
                <a:latin typeface="Arial" charset="0"/>
              </a:rPr>
            </a:br>
            <a:r>
              <a:rPr lang="en-US" sz="2000" i="1">
                <a:latin typeface="Arial" charset="0"/>
              </a:rPr>
              <a:t>Với một dòng trăng lấp loáng sông Đà.</a:t>
            </a:r>
            <a:br>
              <a:rPr lang="en-US" sz="2000" i="1">
                <a:latin typeface="Arial" charset="0"/>
              </a:rPr>
            </a:br>
            <a:endParaRPr lang="en-US" sz="2000" i="1">
              <a:latin typeface="Arial" charset="0"/>
            </a:endParaRPr>
          </a:p>
          <a:p>
            <a:r>
              <a:rPr lang="en-US" sz="2000" i="1">
                <a:latin typeface="Arial" charset="0"/>
              </a:rPr>
              <a:t>Ngày mai</a:t>
            </a:r>
          </a:p>
          <a:p>
            <a:r>
              <a:rPr lang="en-US" sz="2000" i="1">
                <a:latin typeface="Arial" charset="0"/>
              </a:rPr>
              <a:t>Chiếc đập lớn nối liền hai khối núi</a:t>
            </a:r>
          </a:p>
          <a:p>
            <a:r>
              <a:rPr lang="en-US" sz="2000" i="1">
                <a:latin typeface="Arial" charset="0"/>
              </a:rPr>
              <a:t>Biển sẽ nằm bỡ ngỡ giữa cao nguyên</a:t>
            </a:r>
          </a:p>
          <a:p>
            <a:r>
              <a:rPr lang="en-US" sz="2000" i="1">
                <a:latin typeface="Arial" charset="0"/>
              </a:rPr>
              <a:t>Sông Đà chia ánh sáng đi muôn ngả</a:t>
            </a:r>
          </a:p>
          <a:p>
            <a:r>
              <a:rPr lang="en-US" sz="2000" i="1">
                <a:latin typeface="Arial" charset="0"/>
              </a:rPr>
              <a:t>Từ công trình thuỷ điện lớn đầu tiên.</a:t>
            </a:r>
            <a:br>
              <a:rPr lang="en-US" sz="2000" i="1">
                <a:latin typeface="Arial" charset="0"/>
              </a:rPr>
            </a:br>
            <a:r>
              <a:rPr lang="en-US" sz="2000" i="1">
                <a:latin typeface="Arial" charset="0"/>
              </a:rPr>
              <a:t/>
            </a:r>
            <a:br>
              <a:rPr lang="en-US" sz="2000" i="1">
                <a:latin typeface="Arial" charset="0"/>
              </a:rPr>
            </a:br>
            <a:r>
              <a:rPr lang="en-US" sz="2000" i="1">
                <a:latin typeface="Arial" charset="0"/>
              </a:rPr>
              <a:t>                                                QUANG HUY</a:t>
            </a:r>
          </a:p>
          <a:p>
            <a:pPr eaLnBrk="1" hangingPunct="1">
              <a:lnSpc>
                <a:spcPct val="90000"/>
              </a:lnSpc>
            </a:pPr>
            <a:endParaRPr lang="en-US" sz="2000" i="1">
              <a:latin typeface="Arial" charset="0"/>
            </a:endParaRPr>
          </a:p>
        </p:txBody>
      </p:sp>
      <p:sp>
        <p:nvSpPr>
          <p:cNvPr id="9220" name="Text Box 10">
            <a:hlinkClick r:id="rId2" action="ppaction://hlinksldjump"/>
          </p:cNvPr>
          <p:cNvSpPr txBox="1">
            <a:spLocks noChangeArrowheads="1"/>
          </p:cNvSpPr>
          <p:nvPr/>
        </p:nvSpPr>
        <p:spPr bwMode="auto">
          <a:xfrm>
            <a:off x="1219200" y="152400"/>
            <a:ext cx="7467600" cy="457200"/>
          </a:xfrm>
          <a:prstGeom prst="rect">
            <a:avLst/>
          </a:prstGeom>
          <a:noFill/>
          <a:ln w="9525">
            <a:noFill/>
            <a:miter lim="800000"/>
            <a:headEnd/>
            <a:tailEnd/>
          </a:ln>
        </p:spPr>
        <p:txBody>
          <a:bodyPr>
            <a:spAutoFit/>
          </a:bodyPr>
          <a:lstStyle/>
          <a:p>
            <a:pPr algn="ctr">
              <a:spcBef>
                <a:spcPct val="50000"/>
              </a:spcBef>
            </a:pPr>
            <a:r>
              <a:rPr lang="en-US" sz="2400" b="1">
                <a:latin typeface="Arial" charset="0"/>
              </a:rPr>
              <a:t>TIẾNG ĐÀN BA-LA-LAI-CA TRÊN SÔNG ĐÀ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00355"/>
                                        </p:tgtEl>
                                        <p:attrNameLst>
                                          <p:attrName>style.visibility</p:attrName>
                                        </p:attrNameLst>
                                      </p:cBhvr>
                                      <p:to>
                                        <p:strVal val="visible"/>
                                      </p:to>
                                    </p:set>
                                    <p:animEffect transition="in" filter="fade">
                                      <p:cBhvr>
                                        <p:cTn id="7" dur="770" decel="100000"/>
                                        <p:tgtEl>
                                          <p:spTgt spid="100355"/>
                                        </p:tgtEl>
                                      </p:cBhvr>
                                    </p:animEffect>
                                    <p:animScale>
                                      <p:cBhvr>
                                        <p:cTn id="8" dur="770" decel="100000"/>
                                        <p:tgtEl>
                                          <p:spTgt spid="100355"/>
                                        </p:tgtEl>
                                      </p:cBhvr>
                                      <p:from x="10000" y="10000"/>
                                      <p:to x="200000" y="450000"/>
                                    </p:animScale>
                                    <p:animScale>
                                      <p:cBhvr>
                                        <p:cTn id="9" dur="1230" accel="100000" fill="hold">
                                          <p:stCondLst>
                                            <p:cond delay="770"/>
                                          </p:stCondLst>
                                        </p:cTn>
                                        <p:tgtEl>
                                          <p:spTgt spid="100355"/>
                                        </p:tgtEl>
                                      </p:cBhvr>
                                      <p:from x="200000" y="450000"/>
                                      <p:to x="100000" y="100000"/>
                                    </p:animScale>
                                    <p:set>
                                      <p:cBhvr>
                                        <p:cTn id="10" dur="770" fill="hold"/>
                                        <p:tgtEl>
                                          <p:spTgt spid="100355"/>
                                        </p:tgtEl>
                                        <p:attrNameLst>
                                          <p:attrName>ppt_x</p:attrName>
                                        </p:attrNameLst>
                                      </p:cBhvr>
                                      <p:to>
                                        <p:strVal val="(0.5)"/>
                                      </p:to>
                                    </p:set>
                                    <p:anim from="(0.5)" to="(#ppt_x)" calcmode="lin" valueType="num">
                                      <p:cBhvr>
                                        <p:cTn id="11" dur="1230" accel="100000" fill="hold">
                                          <p:stCondLst>
                                            <p:cond delay="770"/>
                                          </p:stCondLst>
                                        </p:cTn>
                                        <p:tgtEl>
                                          <p:spTgt spid="100355"/>
                                        </p:tgtEl>
                                        <p:attrNameLst>
                                          <p:attrName>ppt_x</p:attrName>
                                        </p:attrNameLst>
                                      </p:cBhvr>
                                    </p:anim>
                                    <p:set>
                                      <p:cBhvr>
                                        <p:cTn id="12" dur="770" fill="hold"/>
                                        <p:tgtEl>
                                          <p:spTgt spid="100355"/>
                                        </p:tgtEl>
                                        <p:attrNameLst>
                                          <p:attrName>ppt_y</p:attrName>
                                        </p:attrNameLst>
                                      </p:cBhvr>
                                      <p:to>
                                        <p:strVal val="(#ppt_y+0.4)"/>
                                      </p:to>
                                    </p:set>
                                    <p:anim from="(#ppt_y+0.4)" to="(#ppt_y)" calcmode="lin" valueType="num">
                                      <p:cBhvr>
                                        <p:cTn id="13" dur="1230" accel="100000" fill="hold">
                                          <p:stCondLst>
                                            <p:cond delay="770"/>
                                          </p:stCondLst>
                                        </p:cTn>
                                        <p:tgtEl>
                                          <p:spTgt spid="10035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5"/>
          <p:cNvSpPr>
            <a:spLocks noChangeArrowheads="1"/>
          </p:cNvSpPr>
          <p:nvPr/>
        </p:nvSpPr>
        <p:spPr bwMode="auto">
          <a:xfrm>
            <a:off x="1524000" y="152400"/>
            <a:ext cx="6096000" cy="461963"/>
          </a:xfrm>
          <a:prstGeom prst="rect">
            <a:avLst/>
          </a:prstGeom>
          <a:noFill/>
          <a:ln w="9525">
            <a:noFill/>
            <a:miter lim="800000"/>
            <a:headEnd/>
            <a:tailEnd/>
          </a:ln>
        </p:spPr>
        <p:txBody>
          <a:bodyPr>
            <a:spAutoFit/>
          </a:bodyPr>
          <a:lstStyle/>
          <a:p>
            <a:pPr algn="ctr"/>
            <a:r>
              <a:rPr lang="en-US" sz="2400">
                <a:latin typeface="Arial" charset="0"/>
              </a:rPr>
              <a:t> </a:t>
            </a:r>
            <a:endParaRPr lang="en-US" sz="3600">
              <a:latin typeface="Arial" charset="0"/>
            </a:endParaRPr>
          </a:p>
        </p:txBody>
      </p:sp>
      <p:sp>
        <p:nvSpPr>
          <p:cNvPr id="1028" name="Text Box 16"/>
          <p:cNvSpPr txBox="1">
            <a:spLocks noChangeArrowheads="1"/>
          </p:cNvSpPr>
          <p:nvPr/>
        </p:nvSpPr>
        <p:spPr bwMode="auto">
          <a:xfrm>
            <a:off x="2895600" y="685800"/>
            <a:ext cx="3810000" cy="461963"/>
          </a:xfrm>
          <a:prstGeom prst="rect">
            <a:avLst/>
          </a:prstGeom>
          <a:noFill/>
          <a:ln w="9525">
            <a:noFill/>
            <a:miter lim="800000"/>
            <a:headEnd/>
            <a:tailEnd/>
          </a:ln>
        </p:spPr>
        <p:txBody>
          <a:bodyPr>
            <a:spAutoFit/>
          </a:bodyPr>
          <a:lstStyle/>
          <a:p>
            <a:pPr algn="ctr">
              <a:spcBef>
                <a:spcPct val="50000"/>
              </a:spcBef>
            </a:pPr>
            <a:r>
              <a:rPr lang="en-US" sz="2400" b="1">
                <a:latin typeface="Arial" charset="0"/>
              </a:rPr>
              <a:t>CHÍNH TẢ</a:t>
            </a:r>
          </a:p>
        </p:txBody>
      </p:sp>
      <p:sp>
        <p:nvSpPr>
          <p:cNvPr id="1029" name="Text Box 17"/>
          <p:cNvSpPr txBox="1">
            <a:spLocks noChangeArrowheads="1"/>
          </p:cNvSpPr>
          <p:nvPr/>
        </p:nvSpPr>
        <p:spPr bwMode="auto">
          <a:xfrm>
            <a:off x="1219200" y="1295400"/>
            <a:ext cx="7467600" cy="708025"/>
          </a:xfrm>
          <a:prstGeom prst="rect">
            <a:avLst/>
          </a:prstGeom>
          <a:noFill/>
          <a:ln w="9525">
            <a:noFill/>
            <a:miter lim="800000"/>
            <a:headEnd/>
            <a:tailEnd/>
          </a:ln>
        </p:spPr>
        <p:txBody>
          <a:bodyPr>
            <a:spAutoFit/>
          </a:bodyPr>
          <a:lstStyle/>
          <a:p>
            <a:pPr algn="ctr">
              <a:spcBef>
                <a:spcPct val="50000"/>
              </a:spcBef>
            </a:pPr>
            <a:r>
              <a:rPr lang="en-US" sz="2000" b="1">
                <a:latin typeface="Arial" charset="0"/>
              </a:rPr>
              <a:t>TIẾNG ĐÀN BA-LA-LAI-CA TRÊN SÔNG ĐÀ</a:t>
            </a:r>
            <a:br>
              <a:rPr lang="en-US" sz="2000" b="1">
                <a:latin typeface="Arial" charset="0"/>
              </a:rPr>
            </a:br>
            <a:r>
              <a:rPr lang="en-US" sz="2000" b="1">
                <a:latin typeface="Arial" charset="0"/>
              </a:rPr>
              <a:t>                                                                    Quang Huy</a:t>
            </a:r>
          </a:p>
        </p:txBody>
      </p:sp>
      <p:sp>
        <p:nvSpPr>
          <p:cNvPr id="1030" name="Text Box 18"/>
          <p:cNvSpPr txBox="1">
            <a:spLocks noChangeArrowheads="1"/>
          </p:cNvSpPr>
          <p:nvPr/>
        </p:nvSpPr>
        <p:spPr bwMode="auto">
          <a:xfrm>
            <a:off x="762000" y="2362200"/>
            <a:ext cx="2362200" cy="461963"/>
          </a:xfrm>
          <a:prstGeom prst="rect">
            <a:avLst/>
          </a:prstGeom>
          <a:noFill/>
          <a:ln w="9525">
            <a:noFill/>
            <a:miter lim="800000"/>
            <a:headEnd/>
            <a:tailEnd/>
          </a:ln>
        </p:spPr>
        <p:txBody>
          <a:bodyPr>
            <a:spAutoFit/>
          </a:bodyPr>
          <a:lstStyle/>
          <a:p>
            <a:pPr>
              <a:spcBef>
                <a:spcPct val="50000"/>
              </a:spcBef>
            </a:pPr>
            <a:r>
              <a:rPr lang="en-US" sz="2400" b="1">
                <a:latin typeface="Arial" charset="0"/>
              </a:rPr>
              <a:t>Luyện viết :</a:t>
            </a:r>
          </a:p>
        </p:txBody>
      </p:sp>
    </p:spTree>
    <p:controls>
      <p:control spid="1026" name="TextBox1" r:id="rId2" imgW="6172200" imgH="3581280"/>
    </p:controls>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flipV="1">
            <a:off x="0" y="6858000"/>
            <a:ext cx="9144000" cy="76200"/>
          </a:xfrm>
          <a:prstGeom prst="rect">
            <a:avLst/>
          </a:prstGeom>
          <a:solidFill>
            <a:schemeClr val="bg1"/>
          </a:solidFill>
          <a:ln w="76200" cmpd="tri">
            <a:solidFill>
              <a:srgbClr val="FF00FF"/>
            </a:solidFill>
            <a:miter lim="800000"/>
            <a:headEnd/>
            <a:tailEnd/>
          </a:ln>
        </p:spPr>
        <p:txBody>
          <a:bodyPr wrap="none" anchor="ctr"/>
          <a:lstStyle/>
          <a:p>
            <a:endParaRPr lang="en-US">
              <a:latin typeface="Arial" charset="0"/>
            </a:endParaRPr>
          </a:p>
        </p:txBody>
      </p:sp>
      <p:sp>
        <p:nvSpPr>
          <p:cNvPr id="10243" name="AutoShape 3"/>
          <p:cNvSpPr>
            <a:spLocks noChangeArrowheads="1"/>
          </p:cNvSpPr>
          <p:nvPr/>
        </p:nvSpPr>
        <p:spPr bwMode="auto">
          <a:xfrm flipV="1">
            <a:off x="2286000" y="228600"/>
            <a:ext cx="5410200" cy="1752600"/>
          </a:xfrm>
          <a:prstGeom prst="cloudCallout">
            <a:avLst>
              <a:gd name="adj1" fmla="val -32954"/>
              <a:gd name="adj2" fmla="val -118843"/>
            </a:avLst>
          </a:prstGeom>
          <a:solidFill>
            <a:schemeClr val="bg1"/>
          </a:solidFill>
          <a:ln w="9525">
            <a:solidFill>
              <a:srgbClr val="993300"/>
            </a:solidFill>
            <a:round/>
            <a:headEnd/>
            <a:tailEnd/>
          </a:ln>
        </p:spPr>
        <p:txBody>
          <a:bodyPr rot="10800000"/>
          <a:lstStyle/>
          <a:p>
            <a:pPr algn="ctr" eaLnBrk="1" hangingPunct="1"/>
            <a:endParaRPr lang="en-US" sz="1800">
              <a:solidFill>
                <a:schemeClr val="tx1"/>
              </a:solidFill>
              <a:latin typeface="Arial" charset="0"/>
            </a:endParaRPr>
          </a:p>
        </p:txBody>
      </p:sp>
      <p:pic>
        <p:nvPicPr>
          <p:cNvPr id="10244" name="Picture 13" descr="Picture9"/>
          <p:cNvPicPr>
            <a:picLocks noChangeAspect="1" noChangeArrowheads="1" noCrop="1"/>
          </p:cNvPicPr>
          <p:nvPr/>
        </p:nvPicPr>
        <p:blipFill>
          <a:blip r:embed="rId3"/>
          <a:srcRect/>
          <a:stretch>
            <a:fillRect/>
          </a:stretch>
        </p:blipFill>
        <p:spPr bwMode="auto">
          <a:xfrm flipH="1">
            <a:off x="1752600" y="3276600"/>
            <a:ext cx="1658938" cy="2057400"/>
          </a:xfrm>
          <a:prstGeom prst="rect">
            <a:avLst/>
          </a:prstGeom>
          <a:noFill/>
          <a:ln w="9525">
            <a:noFill/>
            <a:miter lim="800000"/>
            <a:headEnd/>
            <a:tailEnd/>
          </a:ln>
        </p:spPr>
      </p:pic>
      <p:pic>
        <p:nvPicPr>
          <p:cNvPr id="10245" name="Picture 12" descr="Picture9"/>
          <p:cNvPicPr>
            <a:picLocks noChangeAspect="1" noChangeArrowheads="1" noCrop="1"/>
          </p:cNvPicPr>
          <p:nvPr/>
        </p:nvPicPr>
        <p:blipFill>
          <a:blip r:embed="rId3"/>
          <a:srcRect/>
          <a:stretch>
            <a:fillRect/>
          </a:stretch>
        </p:blipFill>
        <p:spPr bwMode="auto">
          <a:xfrm>
            <a:off x="5181600" y="3276600"/>
            <a:ext cx="1693863" cy="2057400"/>
          </a:xfrm>
          <a:prstGeom prst="rect">
            <a:avLst/>
          </a:prstGeom>
          <a:noFill/>
          <a:ln w="9525">
            <a:noFill/>
            <a:miter lim="800000"/>
            <a:headEnd/>
            <a:tailEnd/>
          </a:ln>
        </p:spPr>
      </p:pic>
      <p:pic>
        <p:nvPicPr>
          <p:cNvPr id="10246" name="Picture 4" descr="XMPL_092"/>
          <p:cNvPicPr>
            <a:picLocks noChangeAspect="1" noChangeArrowheads="1"/>
          </p:cNvPicPr>
          <p:nvPr/>
        </p:nvPicPr>
        <p:blipFill>
          <a:blip r:embed="rId4"/>
          <a:srcRect/>
          <a:stretch>
            <a:fillRect/>
          </a:stretch>
        </p:blipFill>
        <p:spPr bwMode="auto">
          <a:xfrm>
            <a:off x="304800" y="0"/>
            <a:ext cx="762000" cy="6705600"/>
          </a:xfrm>
          <a:prstGeom prst="rect">
            <a:avLst/>
          </a:prstGeom>
          <a:noFill/>
          <a:ln w="9525">
            <a:noFill/>
            <a:miter lim="800000"/>
            <a:headEnd/>
            <a:tailEnd/>
          </a:ln>
        </p:spPr>
      </p:pic>
      <p:pic>
        <p:nvPicPr>
          <p:cNvPr id="10247" name="Picture 5" descr="XMPL_092"/>
          <p:cNvPicPr>
            <a:picLocks noChangeAspect="1" noChangeArrowheads="1"/>
          </p:cNvPicPr>
          <p:nvPr/>
        </p:nvPicPr>
        <p:blipFill>
          <a:blip r:embed="rId5"/>
          <a:srcRect/>
          <a:stretch>
            <a:fillRect/>
          </a:stretch>
        </p:blipFill>
        <p:spPr bwMode="auto">
          <a:xfrm>
            <a:off x="838200" y="5943600"/>
            <a:ext cx="8305800" cy="685800"/>
          </a:xfrm>
          <a:prstGeom prst="rect">
            <a:avLst/>
          </a:prstGeom>
          <a:noFill/>
          <a:ln w="9525">
            <a:noFill/>
            <a:miter lim="800000"/>
            <a:headEnd/>
            <a:tailEnd/>
          </a:ln>
        </p:spPr>
      </p:pic>
      <p:sp>
        <p:nvSpPr>
          <p:cNvPr id="2062" name="AutoShape 14"/>
          <p:cNvSpPr>
            <a:spLocks noChangeArrowheads="1"/>
          </p:cNvSpPr>
          <p:nvPr/>
        </p:nvSpPr>
        <p:spPr bwMode="auto">
          <a:xfrm>
            <a:off x="4191000" y="5105400"/>
            <a:ext cx="381000" cy="381000"/>
          </a:xfrm>
          <a:prstGeom prst="star4">
            <a:avLst>
              <a:gd name="adj" fmla="val 12500"/>
            </a:avLst>
          </a:prstGeom>
          <a:gradFill rotWithShape="1">
            <a:gsLst>
              <a:gs pos="0">
                <a:schemeClr val="tx1"/>
              </a:gs>
              <a:gs pos="100000">
                <a:srgbClr val="FF0066"/>
              </a:gs>
            </a:gsLst>
            <a:path path="shape">
              <a:fillToRect l="50000" t="50000" r="50000" b="50000"/>
            </a:path>
          </a:gradFill>
          <a:ln w="9525">
            <a:solidFill>
              <a:srgbClr val="FF0066"/>
            </a:solidFill>
            <a:miter lim="800000"/>
            <a:headEnd/>
            <a:tailEnd/>
          </a:ln>
        </p:spPr>
        <p:txBody>
          <a:bodyPr wrap="none" anchor="ctr"/>
          <a:lstStyle/>
          <a:p>
            <a:endParaRPr lang="en-US" sz="1800">
              <a:solidFill>
                <a:schemeClr val="tx1"/>
              </a:solidFill>
              <a:latin typeface="Arial" charset="0"/>
            </a:endParaRPr>
          </a:p>
        </p:txBody>
      </p:sp>
      <p:sp>
        <p:nvSpPr>
          <p:cNvPr id="2" name="AutoShape 14"/>
          <p:cNvSpPr>
            <a:spLocks noChangeArrowheads="1"/>
          </p:cNvSpPr>
          <p:nvPr/>
        </p:nvSpPr>
        <p:spPr bwMode="auto">
          <a:xfrm>
            <a:off x="7924800" y="2057400"/>
            <a:ext cx="381000" cy="381000"/>
          </a:xfrm>
          <a:prstGeom prst="star4">
            <a:avLst>
              <a:gd name="adj" fmla="val 12500"/>
            </a:avLst>
          </a:prstGeom>
          <a:gradFill rotWithShape="1">
            <a:gsLst>
              <a:gs pos="0">
                <a:schemeClr val="tx1"/>
              </a:gs>
              <a:gs pos="100000">
                <a:srgbClr val="FF0066"/>
              </a:gs>
            </a:gsLst>
            <a:path path="shape">
              <a:fillToRect l="50000" t="50000" r="50000" b="50000"/>
            </a:path>
          </a:gradFill>
          <a:ln w="9525">
            <a:solidFill>
              <a:srgbClr val="FF0066"/>
            </a:solidFill>
            <a:miter lim="800000"/>
            <a:headEnd/>
            <a:tailEnd/>
          </a:ln>
        </p:spPr>
        <p:txBody>
          <a:bodyPr wrap="none" anchor="ctr"/>
          <a:lstStyle/>
          <a:p>
            <a:endParaRPr lang="en-US" sz="1800">
              <a:solidFill>
                <a:schemeClr val="tx1"/>
              </a:solidFill>
              <a:latin typeface="Arial" charset="0"/>
            </a:endParaRPr>
          </a:p>
        </p:txBody>
      </p:sp>
      <p:sp>
        <p:nvSpPr>
          <p:cNvPr id="95243" name="AutoShape 11"/>
          <p:cNvSpPr>
            <a:spLocks noChangeArrowheads="1"/>
          </p:cNvSpPr>
          <p:nvPr/>
        </p:nvSpPr>
        <p:spPr bwMode="auto">
          <a:xfrm>
            <a:off x="1371600" y="4648200"/>
            <a:ext cx="457200" cy="457200"/>
          </a:xfrm>
          <a:prstGeom prst="star5">
            <a:avLst/>
          </a:prstGeom>
          <a:solidFill>
            <a:srgbClr val="FF0000"/>
          </a:solidFill>
          <a:ln w="9525">
            <a:solidFill>
              <a:srgbClr val="FFFF99"/>
            </a:solidFill>
            <a:miter lim="800000"/>
            <a:headEnd/>
            <a:tailEnd/>
          </a:ln>
          <a:effectLst/>
        </p:spPr>
        <p:txBody>
          <a:bodyPr wrap="none" anchor="ctr"/>
          <a:lstStyle/>
          <a:p>
            <a:pPr algn="ctr" eaLnBrk="1" hangingPunct="1">
              <a:defRPr/>
            </a:pPr>
            <a:endParaRPr lang="en-US" sz="1800">
              <a:solidFill>
                <a:srgbClr val="FF00FF"/>
              </a:solidFill>
              <a:latin typeface="Arial"/>
            </a:endParaRPr>
          </a:p>
        </p:txBody>
      </p:sp>
      <p:sp>
        <p:nvSpPr>
          <p:cNvPr id="95244" name="AutoShape 12"/>
          <p:cNvSpPr>
            <a:spLocks noChangeArrowheads="1"/>
          </p:cNvSpPr>
          <p:nvPr/>
        </p:nvSpPr>
        <p:spPr bwMode="auto">
          <a:xfrm>
            <a:off x="1143000" y="1143000"/>
            <a:ext cx="457200" cy="457200"/>
          </a:xfrm>
          <a:prstGeom prst="star5">
            <a:avLst/>
          </a:prstGeom>
          <a:solidFill>
            <a:srgbClr val="FF0000"/>
          </a:solidFill>
          <a:ln w="9525">
            <a:solidFill>
              <a:srgbClr val="FFFF99"/>
            </a:solidFill>
            <a:miter lim="800000"/>
            <a:headEnd/>
            <a:tailEnd/>
          </a:ln>
          <a:effectLst/>
        </p:spPr>
        <p:txBody>
          <a:bodyPr wrap="none" anchor="ctr"/>
          <a:lstStyle/>
          <a:p>
            <a:pPr algn="ctr" eaLnBrk="1" hangingPunct="1">
              <a:defRPr/>
            </a:pPr>
            <a:endParaRPr lang="en-US" sz="1800">
              <a:solidFill>
                <a:srgbClr val="FF00FF"/>
              </a:solidFill>
              <a:latin typeface="Arial"/>
            </a:endParaRPr>
          </a:p>
        </p:txBody>
      </p:sp>
      <p:sp>
        <p:nvSpPr>
          <p:cNvPr id="95245" name="AutoShape 13"/>
          <p:cNvSpPr>
            <a:spLocks noChangeArrowheads="1"/>
          </p:cNvSpPr>
          <p:nvPr/>
        </p:nvSpPr>
        <p:spPr bwMode="auto">
          <a:xfrm>
            <a:off x="8153400" y="838200"/>
            <a:ext cx="457200" cy="457200"/>
          </a:xfrm>
          <a:prstGeom prst="star5">
            <a:avLst/>
          </a:prstGeom>
          <a:solidFill>
            <a:srgbClr val="FF0000"/>
          </a:solidFill>
          <a:ln w="9525">
            <a:solidFill>
              <a:srgbClr val="FFFF99"/>
            </a:solidFill>
            <a:miter lim="800000"/>
            <a:headEnd/>
            <a:tailEnd/>
          </a:ln>
          <a:effectLst/>
        </p:spPr>
        <p:txBody>
          <a:bodyPr wrap="none" anchor="ctr"/>
          <a:lstStyle/>
          <a:p>
            <a:pPr algn="ctr" eaLnBrk="1" hangingPunct="1">
              <a:defRPr/>
            </a:pPr>
            <a:endParaRPr lang="en-US" sz="1800">
              <a:solidFill>
                <a:srgbClr val="FF00FF"/>
              </a:solidFill>
              <a:latin typeface="Arial"/>
            </a:endParaRPr>
          </a:p>
        </p:txBody>
      </p:sp>
      <p:sp>
        <p:nvSpPr>
          <p:cNvPr id="10253" name="Text Box 15"/>
          <p:cNvSpPr txBox="1">
            <a:spLocks noChangeArrowheads="1"/>
          </p:cNvSpPr>
          <p:nvPr/>
        </p:nvSpPr>
        <p:spPr bwMode="auto">
          <a:xfrm>
            <a:off x="3429000" y="838200"/>
            <a:ext cx="3429000" cy="701675"/>
          </a:xfrm>
          <a:prstGeom prst="rect">
            <a:avLst/>
          </a:prstGeom>
          <a:noFill/>
          <a:ln w="9525">
            <a:noFill/>
            <a:miter lim="800000"/>
            <a:headEnd/>
            <a:tailEnd/>
          </a:ln>
        </p:spPr>
        <p:txBody>
          <a:bodyPr>
            <a:spAutoFit/>
          </a:bodyPr>
          <a:lstStyle/>
          <a:p>
            <a:pPr algn="ctr">
              <a:spcBef>
                <a:spcPct val="50000"/>
              </a:spcBef>
            </a:pPr>
            <a:r>
              <a:rPr lang="en-US" sz="4000" b="1">
                <a:solidFill>
                  <a:schemeClr val="tx2"/>
                </a:solidFill>
                <a:latin typeface="Arial" charset="0"/>
              </a:rPr>
              <a:t>Viết Chính tả</a:t>
            </a: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grpId="0" nodeType="clickEffect">
                                  <p:stCondLst>
                                    <p:cond delay="0"/>
                                  </p:stCondLst>
                                  <p:childTnLst>
                                    <p:animRot by="21600000">
                                      <p:cBhvr>
                                        <p:cTn id="6" dur="2000" fill="hold"/>
                                        <p:tgtEl>
                                          <p:spTgt spid="95245"/>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9524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95243"/>
                                        </p:tgtEl>
                                        <p:attrNameLst>
                                          <p:attrName>r</p:attrName>
                                        </p:attrNameLst>
                                      </p:cBhvr>
                                    </p:animRot>
                                  </p:childTnLst>
                                </p:cTn>
                              </p:par>
                              <p:par>
                                <p:cTn id="11" presetID="8" presetClass="emph" presetSubtype="0" fill="hold" grpId="0" nodeType="withEffect">
                                  <p:stCondLst>
                                    <p:cond delay="0"/>
                                  </p:stCondLst>
                                  <p:childTnLst>
                                    <p:animRot by="21600000">
                                      <p:cBhvr>
                                        <p:cTn id="12" dur="2000" fill="hold"/>
                                        <p:tgtEl>
                                          <p:spTgt spid="2062"/>
                                        </p:tgtEl>
                                        <p:attrNameLst>
                                          <p:attrName>r</p:attrName>
                                        </p:attrNameLst>
                                      </p:cBhvr>
                                    </p:animRot>
                                  </p:childTnLst>
                                </p:cTn>
                              </p:par>
                              <p:par>
                                <p:cTn id="13" presetID="8" presetClass="emph" presetSubtype="0" fill="hold" grpId="0" nodeType="withEffect">
                                  <p:stCondLst>
                                    <p:cond delay="0"/>
                                  </p:stCondLst>
                                  <p:childTnLst>
                                    <p:animRot by="21600000">
                                      <p:cBhvr>
                                        <p:cTn id="14" dur="2000" fill="hold"/>
                                        <p:tgtEl>
                                          <p:spTgt spid="2"/>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mph" presetSubtype="2" fill="hold" nodeType="clickEffect">
                                  <p:stCondLst>
                                    <p:cond delay="0"/>
                                  </p:stCondLst>
                                  <p:childTnLst>
                                    <p:animClr clrSpc="rgb" dir="cw">
                                      <p:cBhvr>
                                        <p:cTn id="18" dur="5000" fill="hold"/>
                                        <p:tgtEl>
                                          <p:spTgt spid="95245"/>
                                        </p:tgtEl>
                                        <p:attrNameLst>
                                          <p:attrName>fillcolor</p:attrName>
                                        </p:attrNameLst>
                                      </p:cBhvr>
                                      <p:to>
                                        <a:schemeClr val="accent2"/>
                                      </p:to>
                                    </p:animClr>
                                    <p:set>
                                      <p:cBhvr>
                                        <p:cTn id="19" dur="5000" fill="hold"/>
                                        <p:tgtEl>
                                          <p:spTgt spid="95245"/>
                                        </p:tgtEl>
                                        <p:attrNameLst>
                                          <p:attrName>fill.type</p:attrName>
                                        </p:attrNameLst>
                                      </p:cBhvr>
                                      <p:to>
                                        <p:strVal val="solid"/>
                                      </p:to>
                                    </p:set>
                                    <p:set>
                                      <p:cBhvr>
                                        <p:cTn id="20" dur="5000" fill="hold"/>
                                        <p:tgtEl>
                                          <p:spTgt spid="9524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animBg="1"/>
      <p:bldP spid="2" grpId="0" animBg="1"/>
      <p:bldP spid="95243" grpId="0" animBg="1"/>
      <p:bldP spid="95244" grpId="0" animBg="1"/>
      <p:bldP spid="9524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5" name="Rectangle 7"/>
          <p:cNvSpPr>
            <a:spLocks noChangeArrowheads="1"/>
          </p:cNvSpPr>
          <p:nvPr/>
        </p:nvSpPr>
        <p:spPr bwMode="auto">
          <a:xfrm>
            <a:off x="990600" y="685800"/>
            <a:ext cx="5943600" cy="6019800"/>
          </a:xfrm>
          <a:prstGeom prst="rect">
            <a:avLst/>
          </a:prstGeom>
          <a:noFill/>
          <a:ln w="9525">
            <a:noFill/>
            <a:miter lim="800000"/>
            <a:headEnd/>
            <a:tailEnd/>
          </a:ln>
        </p:spPr>
        <p:txBody>
          <a:bodyPr/>
          <a:lstStyle/>
          <a:p>
            <a:r>
              <a:rPr lang="en-US" sz="2000" i="1">
                <a:latin typeface="Arial" charset="0"/>
              </a:rPr>
              <a:t>Trên sông Đà</a:t>
            </a:r>
          </a:p>
          <a:p>
            <a:r>
              <a:rPr lang="en-US" sz="2000" i="1">
                <a:latin typeface="Arial" charset="0"/>
              </a:rPr>
              <a:t>Một đêm trăng chơi vơi</a:t>
            </a:r>
          </a:p>
          <a:p>
            <a:r>
              <a:rPr lang="en-US" sz="2000" i="1">
                <a:latin typeface="Arial" charset="0"/>
              </a:rPr>
              <a:t>Tôi đã nghe tiếng ba-la-lai-ca</a:t>
            </a:r>
          </a:p>
          <a:p>
            <a:r>
              <a:rPr lang="en-US" sz="2000" i="1">
                <a:latin typeface="Arial" charset="0"/>
              </a:rPr>
              <a:t>Một cô gái Nga mái tóc màu hạt dẻ</a:t>
            </a:r>
          </a:p>
          <a:p>
            <a:r>
              <a:rPr lang="en-US" sz="2000" i="1">
                <a:latin typeface="Arial" charset="0"/>
              </a:rPr>
              <a:t>Ngón tay đan trên những sợi dây đồng.</a:t>
            </a:r>
            <a:br>
              <a:rPr lang="en-US" sz="2000" i="1">
                <a:latin typeface="Arial" charset="0"/>
              </a:rPr>
            </a:br>
            <a:r>
              <a:rPr lang="en-US" sz="2000" i="1">
                <a:latin typeface="Arial" charset="0"/>
              </a:rPr>
              <a:t/>
            </a:r>
            <a:br>
              <a:rPr lang="en-US" sz="2000" i="1">
                <a:latin typeface="Arial" charset="0"/>
              </a:rPr>
            </a:br>
            <a:r>
              <a:rPr lang="en-US" sz="2000" i="1">
                <a:latin typeface="Arial" charset="0"/>
              </a:rPr>
              <a:t>Lúc ấy</a:t>
            </a:r>
            <a:br>
              <a:rPr lang="en-US" sz="2000" i="1">
                <a:latin typeface="Arial" charset="0"/>
              </a:rPr>
            </a:br>
            <a:r>
              <a:rPr lang="en-US" sz="2000" i="1">
                <a:latin typeface="Arial" charset="0"/>
              </a:rPr>
              <a:t>Cả công trường say ngủ cạnh dòng sông</a:t>
            </a:r>
            <a:br>
              <a:rPr lang="en-US" sz="2000" i="1">
                <a:latin typeface="Arial" charset="0"/>
              </a:rPr>
            </a:br>
            <a:r>
              <a:rPr lang="en-US" sz="2000" i="1">
                <a:latin typeface="Arial" charset="0"/>
              </a:rPr>
              <a:t>Những tháp khoan nhô lên trời ngẫm nghĩ</a:t>
            </a:r>
            <a:br>
              <a:rPr lang="en-US" sz="2000" i="1">
                <a:latin typeface="Arial" charset="0"/>
              </a:rPr>
            </a:br>
            <a:r>
              <a:rPr lang="en-US" sz="2000" i="1">
                <a:latin typeface="Arial" charset="0"/>
              </a:rPr>
              <a:t>Những xe ủi, xe ben sóng vai nhau nằm nghỉ</a:t>
            </a:r>
            <a:br>
              <a:rPr lang="en-US" sz="2000" i="1">
                <a:latin typeface="Arial" charset="0"/>
              </a:rPr>
            </a:br>
            <a:r>
              <a:rPr lang="en-US" sz="2000" i="1">
                <a:latin typeface="Arial" charset="0"/>
              </a:rPr>
              <a:t>Chỉ còn tiếng đàn ngân nga</a:t>
            </a:r>
            <a:br>
              <a:rPr lang="en-US" sz="2000" i="1">
                <a:latin typeface="Arial" charset="0"/>
              </a:rPr>
            </a:br>
            <a:r>
              <a:rPr lang="en-US" sz="2000" i="1">
                <a:latin typeface="Arial" charset="0"/>
              </a:rPr>
              <a:t>Với một dòng trăng lấp loáng sông Đà.</a:t>
            </a:r>
            <a:br>
              <a:rPr lang="en-US" sz="2000" i="1">
                <a:latin typeface="Arial" charset="0"/>
              </a:rPr>
            </a:br>
            <a:endParaRPr lang="en-US" sz="2000" i="1">
              <a:latin typeface="Arial" charset="0"/>
            </a:endParaRPr>
          </a:p>
          <a:p>
            <a:r>
              <a:rPr lang="en-US" sz="2000" i="1">
                <a:latin typeface="Arial" charset="0"/>
              </a:rPr>
              <a:t>Ngày mai</a:t>
            </a:r>
          </a:p>
          <a:p>
            <a:r>
              <a:rPr lang="en-US" sz="2000" i="1">
                <a:latin typeface="Arial" charset="0"/>
              </a:rPr>
              <a:t>Chiếc đập lớn nối liền hai khối núi</a:t>
            </a:r>
          </a:p>
          <a:p>
            <a:r>
              <a:rPr lang="en-US" sz="2000" i="1">
                <a:latin typeface="Arial" charset="0"/>
              </a:rPr>
              <a:t>Biển sẽ nằm bỡ ngỡ giữa cao nguyên</a:t>
            </a:r>
          </a:p>
          <a:p>
            <a:r>
              <a:rPr lang="en-US" sz="2000" i="1">
                <a:latin typeface="Arial" charset="0"/>
              </a:rPr>
              <a:t>Sông Đà chia ánh sáng đi muôn ngả</a:t>
            </a:r>
          </a:p>
          <a:p>
            <a:r>
              <a:rPr lang="en-US" sz="2000" i="1">
                <a:latin typeface="Arial" charset="0"/>
              </a:rPr>
              <a:t>Từ công trình thủy điện lớn đầu tiên.</a:t>
            </a:r>
            <a:br>
              <a:rPr lang="en-US" sz="2000" i="1">
                <a:latin typeface="Arial" charset="0"/>
              </a:rPr>
            </a:br>
            <a:r>
              <a:rPr lang="en-US" sz="2000" i="1">
                <a:latin typeface="Arial" charset="0"/>
              </a:rPr>
              <a:t/>
            </a:r>
            <a:br>
              <a:rPr lang="en-US" sz="2000" i="1">
                <a:latin typeface="Arial" charset="0"/>
              </a:rPr>
            </a:br>
            <a:r>
              <a:rPr lang="en-US" sz="2000" i="1">
                <a:latin typeface="Arial" charset="0"/>
              </a:rPr>
              <a:t>                                                QUANG HUY</a:t>
            </a:r>
          </a:p>
          <a:p>
            <a:pPr eaLnBrk="1" hangingPunct="1">
              <a:lnSpc>
                <a:spcPct val="90000"/>
              </a:lnSpc>
            </a:pPr>
            <a:endParaRPr lang="en-US" sz="2000" i="1">
              <a:latin typeface="Arial" charset="0"/>
            </a:endParaRPr>
          </a:p>
        </p:txBody>
      </p:sp>
      <p:sp>
        <p:nvSpPr>
          <p:cNvPr id="58378" name="Line 10"/>
          <p:cNvSpPr>
            <a:spLocks noChangeShapeType="1"/>
          </p:cNvSpPr>
          <p:nvPr/>
        </p:nvSpPr>
        <p:spPr bwMode="auto">
          <a:xfrm>
            <a:off x="2971800" y="1614488"/>
            <a:ext cx="1219200" cy="0"/>
          </a:xfrm>
          <a:prstGeom prst="line">
            <a:avLst/>
          </a:prstGeom>
          <a:noFill/>
          <a:ln w="38100">
            <a:solidFill>
              <a:srgbClr val="FF0066"/>
            </a:solidFill>
            <a:round/>
            <a:headEnd/>
            <a:tailEnd/>
          </a:ln>
        </p:spPr>
        <p:txBody>
          <a:bodyPr/>
          <a:lstStyle/>
          <a:p>
            <a:endParaRPr lang="en-US"/>
          </a:p>
        </p:txBody>
      </p:sp>
      <p:sp>
        <p:nvSpPr>
          <p:cNvPr id="58379" name="Line 11"/>
          <p:cNvSpPr>
            <a:spLocks noChangeShapeType="1"/>
          </p:cNvSpPr>
          <p:nvPr/>
        </p:nvSpPr>
        <p:spPr bwMode="auto">
          <a:xfrm>
            <a:off x="1909763" y="5591175"/>
            <a:ext cx="1185862" cy="0"/>
          </a:xfrm>
          <a:prstGeom prst="line">
            <a:avLst/>
          </a:prstGeom>
          <a:noFill/>
          <a:ln w="38100">
            <a:solidFill>
              <a:srgbClr val="FF0066"/>
            </a:solidFill>
            <a:round/>
            <a:headEnd/>
            <a:tailEnd/>
          </a:ln>
        </p:spPr>
        <p:txBody>
          <a:bodyPr/>
          <a:lstStyle/>
          <a:p>
            <a:endParaRPr lang="en-US"/>
          </a:p>
        </p:txBody>
      </p:sp>
      <p:sp>
        <p:nvSpPr>
          <p:cNvPr id="58380" name="Line 12"/>
          <p:cNvSpPr>
            <a:spLocks noChangeShapeType="1"/>
          </p:cNvSpPr>
          <p:nvPr/>
        </p:nvSpPr>
        <p:spPr bwMode="auto">
          <a:xfrm>
            <a:off x="4662488" y="3762375"/>
            <a:ext cx="914400" cy="0"/>
          </a:xfrm>
          <a:prstGeom prst="line">
            <a:avLst/>
          </a:prstGeom>
          <a:noFill/>
          <a:ln w="38100">
            <a:solidFill>
              <a:srgbClr val="FF0066"/>
            </a:solidFill>
            <a:round/>
            <a:headEnd/>
            <a:tailEnd/>
          </a:ln>
        </p:spPr>
        <p:txBody>
          <a:bodyPr/>
          <a:lstStyle/>
          <a:p>
            <a:endParaRPr lang="en-US"/>
          </a:p>
        </p:txBody>
      </p:sp>
      <p:sp>
        <p:nvSpPr>
          <p:cNvPr id="58381" name="Line 13"/>
          <p:cNvSpPr>
            <a:spLocks noChangeShapeType="1"/>
          </p:cNvSpPr>
          <p:nvPr/>
        </p:nvSpPr>
        <p:spPr bwMode="auto">
          <a:xfrm>
            <a:off x="2076450" y="6200775"/>
            <a:ext cx="1752600" cy="0"/>
          </a:xfrm>
          <a:prstGeom prst="line">
            <a:avLst/>
          </a:prstGeom>
          <a:noFill/>
          <a:ln w="38100">
            <a:solidFill>
              <a:srgbClr val="FF0066"/>
            </a:solidFill>
            <a:round/>
            <a:headEnd/>
            <a:tailEnd/>
          </a:ln>
        </p:spPr>
        <p:txBody>
          <a:bodyPr/>
          <a:lstStyle/>
          <a:p>
            <a:endParaRPr lang="en-US"/>
          </a:p>
        </p:txBody>
      </p:sp>
      <p:sp>
        <p:nvSpPr>
          <p:cNvPr id="58382" name="Line 14"/>
          <p:cNvSpPr>
            <a:spLocks noChangeShapeType="1"/>
          </p:cNvSpPr>
          <p:nvPr/>
        </p:nvSpPr>
        <p:spPr bwMode="auto">
          <a:xfrm>
            <a:off x="4357688" y="3457575"/>
            <a:ext cx="976312" cy="0"/>
          </a:xfrm>
          <a:prstGeom prst="line">
            <a:avLst/>
          </a:prstGeom>
          <a:noFill/>
          <a:ln w="38100">
            <a:solidFill>
              <a:srgbClr val="FF0066"/>
            </a:solidFill>
            <a:round/>
            <a:headEnd/>
            <a:tailEnd/>
          </a:ln>
        </p:spPr>
        <p:txBody>
          <a:bodyPr/>
          <a:lstStyle/>
          <a:p>
            <a:endParaRPr lang="en-US"/>
          </a:p>
        </p:txBody>
      </p:sp>
      <p:sp>
        <p:nvSpPr>
          <p:cNvPr id="58383" name="Line 15"/>
          <p:cNvSpPr>
            <a:spLocks noChangeShapeType="1"/>
          </p:cNvSpPr>
          <p:nvPr/>
        </p:nvSpPr>
        <p:spPr bwMode="auto">
          <a:xfrm>
            <a:off x="3200400" y="4376738"/>
            <a:ext cx="838200" cy="0"/>
          </a:xfrm>
          <a:prstGeom prst="line">
            <a:avLst/>
          </a:prstGeom>
          <a:noFill/>
          <a:ln w="38100">
            <a:solidFill>
              <a:srgbClr val="FF0066"/>
            </a:solidFill>
            <a:round/>
            <a:headEnd/>
            <a:tailEnd/>
          </a:ln>
        </p:spPr>
        <p:txBody>
          <a:bodyPr/>
          <a:lstStyle/>
          <a:p>
            <a:endParaRPr lang="en-US"/>
          </a:p>
        </p:txBody>
      </p:sp>
      <p:sp>
        <p:nvSpPr>
          <p:cNvPr id="11273" name="Text Box 16"/>
          <p:cNvSpPr txBox="1">
            <a:spLocks noChangeArrowheads="1"/>
          </p:cNvSpPr>
          <p:nvPr/>
        </p:nvSpPr>
        <p:spPr bwMode="auto">
          <a:xfrm>
            <a:off x="1219200" y="152400"/>
            <a:ext cx="7467600" cy="457200"/>
          </a:xfrm>
          <a:prstGeom prst="rect">
            <a:avLst/>
          </a:prstGeom>
          <a:noFill/>
          <a:ln w="9525">
            <a:noFill/>
            <a:miter lim="800000"/>
            <a:headEnd/>
            <a:tailEnd/>
          </a:ln>
        </p:spPr>
        <p:txBody>
          <a:bodyPr>
            <a:spAutoFit/>
          </a:bodyPr>
          <a:lstStyle/>
          <a:p>
            <a:pPr algn="ctr">
              <a:spcBef>
                <a:spcPct val="50000"/>
              </a:spcBef>
            </a:pPr>
            <a:r>
              <a:rPr lang="en-US" sz="2400" b="1">
                <a:latin typeface="Arial" charset="0"/>
              </a:rPr>
              <a:t>TIẾNG ĐÀN BA-LA-LAI-CA TRÊN SÔNG ĐÀ</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fade">
                                      <p:cBhvr>
                                        <p:cTn id="7" dur="770" decel="100000"/>
                                        <p:tgtEl>
                                          <p:spTgt spid="58375"/>
                                        </p:tgtEl>
                                      </p:cBhvr>
                                    </p:animEffect>
                                    <p:animScale>
                                      <p:cBhvr>
                                        <p:cTn id="8" dur="770" decel="100000"/>
                                        <p:tgtEl>
                                          <p:spTgt spid="58375"/>
                                        </p:tgtEl>
                                      </p:cBhvr>
                                      <p:from x="10000" y="10000"/>
                                      <p:to x="200000" y="450000"/>
                                    </p:animScale>
                                    <p:animScale>
                                      <p:cBhvr>
                                        <p:cTn id="9" dur="1230" accel="100000" fill="hold">
                                          <p:stCondLst>
                                            <p:cond delay="770"/>
                                          </p:stCondLst>
                                        </p:cTn>
                                        <p:tgtEl>
                                          <p:spTgt spid="58375"/>
                                        </p:tgtEl>
                                      </p:cBhvr>
                                      <p:from x="200000" y="450000"/>
                                      <p:to x="100000" y="100000"/>
                                    </p:animScale>
                                    <p:set>
                                      <p:cBhvr>
                                        <p:cTn id="10" dur="770" fill="hold"/>
                                        <p:tgtEl>
                                          <p:spTgt spid="58375"/>
                                        </p:tgtEl>
                                        <p:attrNameLst>
                                          <p:attrName>ppt_x</p:attrName>
                                        </p:attrNameLst>
                                      </p:cBhvr>
                                      <p:to>
                                        <p:strVal val="(0.5)"/>
                                      </p:to>
                                    </p:set>
                                    <p:anim from="(0.5)" to="(#ppt_x)" calcmode="lin" valueType="num">
                                      <p:cBhvr>
                                        <p:cTn id="11" dur="1230" accel="100000" fill="hold">
                                          <p:stCondLst>
                                            <p:cond delay="770"/>
                                          </p:stCondLst>
                                        </p:cTn>
                                        <p:tgtEl>
                                          <p:spTgt spid="58375"/>
                                        </p:tgtEl>
                                        <p:attrNameLst>
                                          <p:attrName>ppt_x</p:attrName>
                                        </p:attrNameLst>
                                      </p:cBhvr>
                                    </p:anim>
                                    <p:set>
                                      <p:cBhvr>
                                        <p:cTn id="12" dur="770" fill="hold"/>
                                        <p:tgtEl>
                                          <p:spTgt spid="58375"/>
                                        </p:tgtEl>
                                        <p:attrNameLst>
                                          <p:attrName>ppt_y</p:attrName>
                                        </p:attrNameLst>
                                      </p:cBhvr>
                                      <p:to>
                                        <p:strVal val="(#ppt_y+0.4)"/>
                                      </p:to>
                                    </p:set>
                                    <p:anim from="(#ppt_y+0.4)" to="(#ppt_y)" calcmode="lin" valueType="num">
                                      <p:cBhvr>
                                        <p:cTn id="13" dur="1230" accel="100000" fill="hold">
                                          <p:stCondLst>
                                            <p:cond delay="770"/>
                                          </p:stCondLst>
                                        </p:cTn>
                                        <p:tgtEl>
                                          <p:spTgt spid="58375"/>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8378"/>
                                        </p:tgtEl>
                                        <p:attrNameLst>
                                          <p:attrName>style.visibility</p:attrName>
                                        </p:attrNameLst>
                                      </p:cBhvr>
                                      <p:to>
                                        <p:strVal val="visible"/>
                                      </p:to>
                                    </p:set>
                                    <p:anim calcmode="lin" valueType="num">
                                      <p:cBhvr additive="base">
                                        <p:cTn id="18" dur="500" fill="hold"/>
                                        <p:tgtEl>
                                          <p:spTgt spid="58378"/>
                                        </p:tgtEl>
                                        <p:attrNameLst>
                                          <p:attrName>ppt_x</p:attrName>
                                        </p:attrNameLst>
                                      </p:cBhvr>
                                      <p:tavLst>
                                        <p:tav tm="0">
                                          <p:val>
                                            <p:strVal val="0-#ppt_w/2"/>
                                          </p:val>
                                        </p:tav>
                                        <p:tav tm="100000">
                                          <p:val>
                                            <p:strVal val="#ppt_x"/>
                                          </p:val>
                                        </p:tav>
                                      </p:tavLst>
                                    </p:anim>
                                    <p:anim calcmode="lin" valueType="num">
                                      <p:cBhvr additive="base">
                                        <p:cTn id="19" dur="500" fill="hold"/>
                                        <p:tgtEl>
                                          <p:spTgt spid="58378"/>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8382"/>
                                        </p:tgtEl>
                                        <p:attrNameLst>
                                          <p:attrName>style.visibility</p:attrName>
                                        </p:attrNameLst>
                                      </p:cBhvr>
                                      <p:to>
                                        <p:strVal val="visible"/>
                                      </p:to>
                                    </p:set>
                                    <p:anim calcmode="lin" valueType="num">
                                      <p:cBhvr additive="base">
                                        <p:cTn id="24" dur="500" fill="hold"/>
                                        <p:tgtEl>
                                          <p:spTgt spid="58382"/>
                                        </p:tgtEl>
                                        <p:attrNameLst>
                                          <p:attrName>ppt_x</p:attrName>
                                        </p:attrNameLst>
                                      </p:cBhvr>
                                      <p:tavLst>
                                        <p:tav tm="0">
                                          <p:val>
                                            <p:strVal val="0-#ppt_w/2"/>
                                          </p:val>
                                        </p:tav>
                                        <p:tav tm="100000">
                                          <p:val>
                                            <p:strVal val="#ppt_x"/>
                                          </p:val>
                                        </p:tav>
                                      </p:tavLst>
                                    </p:anim>
                                    <p:anim calcmode="lin" valueType="num">
                                      <p:cBhvr additive="base">
                                        <p:cTn id="25" dur="500" fill="hold"/>
                                        <p:tgtEl>
                                          <p:spTgt spid="58382"/>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8380"/>
                                        </p:tgtEl>
                                        <p:attrNameLst>
                                          <p:attrName>style.visibility</p:attrName>
                                        </p:attrNameLst>
                                      </p:cBhvr>
                                      <p:to>
                                        <p:strVal val="visible"/>
                                      </p:to>
                                    </p:set>
                                    <p:anim calcmode="lin" valueType="num">
                                      <p:cBhvr additive="base">
                                        <p:cTn id="30" dur="500" fill="hold"/>
                                        <p:tgtEl>
                                          <p:spTgt spid="58380"/>
                                        </p:tgtEl>
                                        <p:attrNameLst>
                                          <p:attrName>ppt_x</p:attrName>
                                        </p:attrNameLst>
                                      </p:cBhvr>
                                      <p:tavLst>
                                        <p:tav tm="0">
                                          <p:val>
                                            <p:strVal val="0-#ppt_w/2"/>
                                          </p:val>
                                        </p:tav>
                                        <p:tav tm="100000">
                                          <p:val>
                                            <p:strVal val="#ppt_x"/>
                                          </p:val>
                                        </p:tav>
                                      </p:tavLst>
                                    </p:anim>
                                    <p:anim calcmode="lin" valueType="num">
                                      <p:cBhvr additive="base">
                                        <p:cTn id="31" dur="500" fill="hold"/>
                                        <p:tgtEl>
                                          <p:spTgt spid="58380"/>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58383"/>
                                        </p:tgtEl>
                                        <p:attrNameLst>
                                          <p:attrName>style.visibility</p:attrName>
                                        </p:attrNameLst>
                                      </p:cBhvr>
                                      <p:to>
                                        <p:strVal val="visible"/>
                                      </p:to>
                                    </p:set>
                                    <p:anim calcmode="lin" valueType="num">
                                      <p:cBhvr additive="base">
                                        <p:cTn id="36" dur="500" fill="hold"/>
                                        <p:tgtEl>
                                          <p:spTgt spid="58383"/>
                                        </p:tgtEl>
                                        <p:attrNameLst>
                                          <p:attrName>ppt_x</p:attrName>
                                        </p:attrNameLst>
                                      </p:cBhvr>
                                      <p:tavLst>
                                        <p:tav tm="0">
                                          <p:val>
                                            <p:strVal val="0-#ppt_w/2"/>
                                          </p:val>
                                        </p:tav>
                                        <p:tav tm="100000">
                                          <p:val>
                                            <p:strVal val="#ppt_x"/>
                                          </p:val>
                                        </p:tav>
                                      </p:tavLst>
                                    </p:anim>
                                    <p:anim calcmode="lin" valueType="num">
                                      <p:cBhvr additive="base">
                                        <p:cTn id="37" dur="500" fill="hold"/>
                                        <p:tgtEl>
                                          <p:spTgt spid="58383"/>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58379"/>
                                        </p:tgtEl>
                                        <p:attrNameLst>
                                          <p:attrName>style.visibility</p:attrName>
                                        </p:attrNameLst>
                                      </p:cBhvr>
                                      <p:to>
                                        <p:strVal val="visible"/>
                                      </p:to>
                                    </p:set>
                                    <p:anim calcmode="lin" valueType="num">
                                      <p:cBhvr additive="base">
                                        <p:cTn id="42" dur="500" fill="hold"/>
                                        <p:tgtEl>
                                          <p:spTgt spid="58379"/>
                                        </p:tgtEl>
                                        <p:attrNameLst>
                                          <p:attrName>ppt_x</p:attrName>
                                        </p:attrNameLst>
                                      </p:cBhvr>
                                      <p:tavLst>
                                        <p:tav tm="0">
                                          <p:val>
                                            <p:strVal val="0-#ppt_w/2"/>
                                          </p:val>
                                        </p:tav>
                                        <p:tav tm="100000">
                                          <p:val>
                                            <p:strVal val="#ppt_x"/>
                                          </p:val>
                                        </p:tav>
                                      </p:tavLst>
                                    </p:anim>
                                    <p:anim calcmode="lin" valueType="num">
                                      <p:cBhvr additive="base">
                                        <p:cTn id="43" dur="500" fill="hold"/>
                                        <p:tgtEl>
                                          <p:spTgt spid="58379"/>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58381"/>
                                        </p:tgtEl>
                                        <p:attrNameLst>
                                          <p:attrName>style.visibility</p:attrName>
                                        </p:attrNameLst>
                                      </p:cBhvr>
                                      <p:to>
                                        <p:strVal val="visible"/>
                                      </p:to>
                                    </p:set>
                                    <p:anim calcmode="lin" valueType="num">
                                      <p:cBhvr additive="base">
                                        <p:cTn id="48" dur="500" fill="hold"/>
                                        <p:tgtEl>
                                          <p:spTgt spid="58381"/>
                                        </p:tgtEl>
                                        <p:attrNameLst>
                                          <p:attrName>ppt_x</p:attrName>
                                        </p:attrNameLst>
                                      </p:cBhvr>
                                      <p:tavLst>
                                        <p:tav tm="0">
                                          <p:val>
                                            <p:strVal val="0-#ppt_w/2"/>
                                          </p:val>
                                        </p:tav>
                                        <p:tav tm="100000">
                                          <p:val>
                                            <p:strVal val="#ppt_x"/>
                                          </p:val>
                                        </p:tav>
                                      </p:tavLst>
                                    </p:anim>
                                    <p:anim calcmode="lin" valueType="num">
                                      <p:cBhvr additive="base">
                                        <p:cTn id="49" dur="500" fill="hold"/>
                                        <p:tgtEl>
                                          <p:spTgt spid="583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8" grpId="0" animBg="1"/>
      <p:bldP spid="58379" grpId="0" animBg="1"/>
      <p:bldP spid="58380" grpId="0" animBg="1"/>
      <p:bldP spid="58381" grpId="0" animBg="1"/>
      <p:bldP spid="58382" grpId="0" animBg="1"/>
      <p:bldP spid="58383" grpId="0" animBg="1"/>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1320</TotalTime>
  <Words>385</Words>
  <Application>Microsoft Office PowerPoint</Application>
  <PresentationFormat>On-screen Show (4:3)</PresentationFormat>
  <Paragraphs>79</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Times New Roman</vt:lpstr>
      <vt:lpstr>Arial</vt:lpstr>
      <vt:lpstr>Tahoma</vt:lpstr>
      <vt:lpstr>Wingdings</vt:lpstr>
      <vt:lpstr>Ocean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Thue Viet Nam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Thứ 4 ngày 15 tháng 10 năm 2008</dc:title>
  <dc:creator>Thietbi2007</dc:creator>
  <cp:lastModifiedBy>CSTeam</cp:lastModifiedBy>
  <cp:revision>136</cp:revision>
  <dcterms:created xsi:type="dcterms:W3CDTF">2008-10-13T04:59:40Z</dcterms:created>
  <dcterms:modified xsi:type="dcterms:W3CDTF">2016-06-30T03:05:42Z</dcterms:modified>
</cp:coreProperties>
</file>