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1" r:id="rId2"/>
    <p:sldId id="268" r:id="rId3"/>
    <p:sldId id="259" r:id="rId4"/>
    <p:sldId id="269" r:id="rId5"/>
    <p:sldId id="260" r:id="rId6"/>
    <p:sldId id="278" r:id="rId7"/>
    <p:sldId id="275" r:id="rId8"/>
    <p:sldId id="271" r:id="rId9"/>
    <p:sldId id="276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D8061A"/>
    <a:srgbClr val="BE02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2181" autoAdjust="0"/>
  </p:normalViewPr>
  <p:slideViewPr>
    <p:cSldViewPr snapToGrid="0">
      <p:cViewPr>
        <p:scale>
          <a:sx n="77" d="100"/>
          <a:sy n="77" d="100"/>
        </p:scale>
        <p:origin x="-14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BF249-1D3C-4BE1-8C02-618D5CDAF819}" type="datetimeFigureOut">
              <a:rPr lang="vi-VN" smtClean="0"/>
              <a:pPr/>
              <a:t>05/01/2021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99D43-BE79-427F-B0B1-032594A732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2417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DC8063-6E30-4B28-92E1-8C151BE772F4}" type="slidenum">
              <a:rPr lang="vi-VN" smtClean="0">
                <a:solidFill>
                  <a:srgbClr val="000000"/>
                </a:solidFill>
                <a:latin typeface="Arial" charset="0"/>
              </a:rPr>
              <a:pPr eaLnBrk="1" hangingPunct="1"/>
              <a:t>1</a:t>
            </a:fld>
            <a:endParaRPr lang="vi-VN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16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7"/>
          <p:cNvSpPr>
            <a:spLocks noChangeArrowheads="1" noChangeShapeType="1" noTextEdit="1"/>
          </p:cNvSpPr>
          <p:nvPr/>
        </p:nvSpPr>
        <p:spPr bwMode="auto">
          <a:xfrm>
            <a:off x="4078818" y="2941638"/>
            <a:ext cx="451273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vi-VN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 học</a:t>
            </a:r>
            <a:endParaRPr lang="vi-VN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336800" y="159385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KÍNH CHÀO CÁC THẦY CÔ VỀ DỰ GIỜ</a:t>
            </a:r>
          </a:p>
        </p:txBody>
      </p:sp>
      <p:pic>
        <p:nvPicPr>
          <p:cNvPr id="6150" name="Sundial Dreams - Kevin Kern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21167" y="2636838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767138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48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72597" cy="61172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 rot="204521">
            <a:off x="2971800" y="1219202"/>
            <a:ext cx="5867400" cy="4194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4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KẾT THÚC!</a:t>
            </a:r>
          </a:p>
        </p:txBody>
      </p:sp>
      <p:sp>
        <p:nvSpPr>
          <p:cNvPr id="17412" name="WordArt 3"/>
          <p:cNvSpPr>
            <a:spLocks noChangeArrowheads="1" noChangeShapeType="1" noTextEdit="1"/>
          </p:cNvSpPr>
          <p:nvPr/>
        </p:nvSpPr>
        <p:spPr bwMode="auto">
          <a:xfrm>
            <a:off x="3429001" y="2667000"/>
            <a:ext cx="5543551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CC00"/>
              </a:extrusionClr>
              <a:contourClr>
                <a:srgbClr val="FFCC00"/>
              </a:contourClr>
            </a:sp3d>
          </a:bodyPr>
          <a:lstStyle/>
          <a:p>
            <a:pPr algn="ctr"/>
            <a:r>
              <a:rPr lang="pt-BR" sz="3600" b="1" kern="10" dirty="0">
                <a:ln w="9525"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2667000" y="4889500"/>
            <a:ext cx="6858000" cy="13906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mạnh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3560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1066806" y="3598992"/>
            <a:ext cx="10372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  <a:defRPr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72108" y="5781386"/>
            <a:ext cx="1071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2800" dirty="0">
              <a:solidFill>
                <a:srgbClr val="0070C0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5569" y="598513"/>
            <a:ext cx="10329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31621" y="5276940"/>
            <a:ext cx="10126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0665" y="1195747"/>
            <a:ext cx="3010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921" y="1645918"/>
            <a:ext cx="107477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- </a:t>
            </a:r>
            <a:r>
              <a:rPr lang="vi-VN" sz="3600" dirty="0">
                <a:latin typeface="+mj-lt"/>
              </a:rPr>
              <a:t>Sự biến đổi hóa học xảy ra dưới tác dụng của </a:t>
            </a:r>
            <a:r>
              <a:rPr lang="vi-VN" sz="3600" dirty="0" smtClean="0">
                <a:latin typeface="+mj-lt"/>
              </a:rPr>
              <a:t>gì? </a:t>
            </a:r>
            <a:r>
              <a:rPr lang="vi-VN" sz="3600" dirty="0">
                <a:latin typeface="+mj-lt"/>
              </a:rPr>
              <a:t>Cho ví dụ.</a:t>
            </a:r>
          </a:p>
          <a:p>
            <a:r>
              <a:rPr lang="vi-VN" sz="3600" dirty="0">
                <a:latin typeface="+mj-lt"/>
              </a:rPr>
              <a:t>  </a:t>
            </a:r>
            <a:r>
              <a:rPr lang="vi-VN" sz="3600" dirty="0">
                <a:solidFill>
                  <a:srgbClr val="0033CC"/>
                </a:solidFill>
                <a:latin typeface="+mj-lt"/>
              </a:rPr>
              <a:t>+ Sự biến đổi hóa học xảy ra dưới tác dụng của nhiệt và ánh sáng.</a:t>
            </a:r>
          </a:p>
          <a:p>
            <a:r>
              <a:rPr lang="vi-VN" sz="3600" dirty="0">
                <a:latin typeface="+mj-lt"/>
              </a:rPr>
              <a:t>- Hiện tượng nào là sự biến đổi hóa </a:t>
            </a:r>
            <a:r>
              <a:rPr lang="vi-VN" sz="3600" dirty="0" smtClean="0">
                <a:latin typeface="+mj-lt"/>
              </a:rPr>
              <a:t>học: </a:t>
            </a:r>
            <a:r>
              <a:rPr lang="vi-VN" sz="3600" dirty="0">
                <a:latin typeface="+mj-lt"/>
              </a:rPr>
              <a:t>Đốt tờ </a:t>
            </a:r>
            <a:r>
              <a:rPr lang="vi-VN" sz="3600" dirty="0" smtClean="0">
                <a:latin typeface="+mj-lt"/>
              </a:rPr>
              <a:t>giấy; </a:t>
            </a:r>
            <a:r>
              <a:rPr lang="vi-VN" sz="3600" dirty="0">
                <a:latin typeface="+mj-lt"/>
              </a:rPr>
              <a:t>Giấy được xé </a:t>
            </a:r>
            <a:r>
              <a:rPr lang="vi-VN" sz="3600" dirty="0" smtClean="0">
                <a:latin typeface="+mj-lt"/>
              </a:rPr>
              <a:t>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ỏ</a:t>
            </a:r>
            <a:r>
              <a:rPr lang="vi-VN" sz="3600" dirty="0" smtClean="0">
                <a:latin typeface="+mj-lt"/>
              </a:rPr>
              <a:t>; </a:t>
            </a:r>
            <a:r>
              <a:rPr lang="vi-VN" sz="3600" dirty="0">
                <a:latin typeface="+mj-lt"/>
              </a:rPr>
              <a:t>Vữa xi </a:t>
            </a:r>
            <a:r>
              <a:rPr lang="vi-VN" sz="3600" dirty="0" smtClean="0">
                <a:latin typeface="+mj-lt"/>
              </a:rPr>
              <a:t>măng; </a:t>
            </a:r>
            <a:r>
              <a:rPr lang="vi-VN" sz="3600" dirty="0">
                <a:latin typeface="+mj-lt"/>
              </a:rPr>
              <a:t>Xi măng trộn với </a:t>
            </a:r>
            <a:r>
              <a:rPr lang="vi-VN" sz="3600" dirty="0" smtClean="0">
                <a:latin typeface="+mj-lt"/>
              </a:rPr>
              <a:t>cát?</a:t>
            </a:r>
            <a:endParaRPr lang="vi-VN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  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8888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04799" y="1341116"/>
            <a:ext cx="1163051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04799" y="2331716"/>
            <a:ext cx="1163051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98888" y="2815868"/>
            <a:ext cx="11630513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61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00332" y="1341116"/>
            <a:ext cx="1103498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26558" y="3102855"/>
            <a:ext cx="1098187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1528" y="2213687"/>
            <a:ext cx="10987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033" y="3585614"/>
            <a:ext cx="10815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-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33CC"/>
              </a:solidFill>
              <a:latin typeface="VNI 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92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33046" y="1356372"/>
            <a:ext cx="11099409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046" y="3151158"/>
            <a:ext cx="11183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do pin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187" y="4445386"/>
            <a:ext cx="1153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43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32935" y="1325867"/>
            <a:ext cx="11526129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,…?</a:t>
            </a: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98476" y="2264899"/>
            <a:ext cx="7258929" cy="4593102"/>
            <a:chOff x="192" y="1920"/>
            <a:chExt cx="2736" cy="2256"/>
          </a:xfrm>
        </p:grpSpPr>
        <p:pic>
          <p:nvPicPr>
            <p:cNvPr id="13" name="Picture 9" descr="Picture 001"/>
            <p:cNvPicPr>
              <a:picLocks noChangeAspect="1" noChangeArrowheads="1"/>
            </p:cNvPicPr>
            <p:nvPr/>
          </p:nvPicPr>
          <p:blipFill>
            <a:blip r:embed="rId4"/>
            <a:srcRect l="24530" t="23515" r="9837" b="31612"/>
            <a:stretch>
              <a:fillRect/>
            </a:stretch>
          </p:blipFill>
          <p:spPr bwMode="auto">
            <a:xfrm>
              <a:off x="192" y="1920"/>
              <a:ext cx="2736" cy="2256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</p:spPr>
        </p:pic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36" y="3888"/>
              <a:ext cx="164" cy="192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7554355" y="2208628"/>
            <a:ext cx="4529797" cy="2262553"/>
            <a:chOff x="3024" y="1920"/>
            <a:chExt cx="2592" cy="1056"/>
          </a:xfrm>
        </p:grpSpPr>
        <p:pic>
          <p:nvPicPr>
            <p:cNvPr id="16" name="Picture 12" descr="IMG_000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908B92"/>
                </a:clrFrom>
                <a:clrTo>
                  <a:srgbClr val="908B92">
                    <a:alpha val="0"/>
                  </a:srgbClr>
                </a:clrTo>
              </a:clrChange>
            </a:blip>
            <a:srcRect l="15065" t="69693" r="51122" b="11894"/>
            <a:stretch>
              <a:fillRect/>
            </a:stretch>
          </p:blipFill>
          <p:spPr bwMode="auto">
            <a:xfrm>
              <a:off x="3024" y="1920"/>
              <a:ext cx="259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3072" y="2736"/>
              <a:ext cx="236" cy="192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7515675" y="4487594"/>
            <a:ext cx="4554412" cy="2370406"/>
            <a:chOff x="3024" y="3024"/>
            <a:chExt cx="2592" cy="1200"/>
          </a:xfrm>
        </p:grpSpPr>
        <p:pic>
          <p:nvPicPr>
            <p:cNvPr id="19" name="Picture 15" descr="IMG_0002"/>
            <p:cNvPicPr>
              <a:picLocks noChangeAspect="1" noChangeArrowheads="1"/>
            </p:cNvPicPr>
            <p:nvPr/>
          </p:nvPicPr>
          <p:blipFill>
            <a:blip r:embed="rId5"/>
            <a:srcRect l="51927" t="69414" r="8624" b="12842"/>
            <a:stretch>
              <a:fillRect/>
            </a:stretch>
          </p:blipFill>
          <p:spPr bwMode="auto">
            <a:xfrm>
              <a:off x="3024" y="3024"/>
              <a:ext cx="2592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3120" y="3936"/>
              <a:ext cx="192" cy="192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0043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914396" y="2208622"/>
            <a:ext cx="11136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33CC"/>
                </a:solidFill>
                <a:latin typeface="+mj-lt"/>
              </a:rPr>
              <a:t>- Người nông dân cày, cấy, gánh lúa </a:t>
            </a:r>
            <a:r>
              <a:rPr lang="vi-VN" sz="2800" dirty="0" smtClean="0">
                <a:solidFill>
                  <a:srgbClr val="0033CC"/>
                </a:solidFill>
                <a:latin typeface="+mj-lt"/>
              </a:rPr>
              <a:t>......: </a:t>
            </a:r>
            <a:r>
              <a:rPr lang="vi-VN" sz="2800" dirty="0">
                <a:solidFill>
                  <a:srgbClr val="0033CC"/>
                </a:solidFill>
                <a:latin typeface="+mj-lt"/>
              </a:rPr>
              <a:t>Nguồn cung cấp năng lượng là  thức ăn.</a:t>
            </a:r>
          </a:p>
          <a:p>
            <a:r>
              <a:rPr lang="vi-VN" sz="2800" dirty="0">
                <a:solidFill>
                  <a:srgbClr val="0033CC"/>
                </a:solidFill>
                <a:latin typeface="+mj-lt"/>
              </a:rPr>
              <a:t>- Các bạn học sinh  đá bóng, học bài </a:t>
            </a:r>
            <a:r>
              <a:rPr lang="vi-VN" sz="2800" dirty="0" smtClean="0">
                <a:solidFill>
                  <a:srgbClr val="0033CC"/>
                </a:solidFill>
                <a:latin typeface="+mj-lt"/>
              </a:rPr>
              <a:t>.......: </a:t>
            </a:r>
            <a:r>
              <a:rPr lang="vi-VN" sz="2800" dirty="0">
                <a:solidFill>
                  <a:srgbClr val="0033CC"/>
                </a:solidFill>
                <a:latin typeface="+mj-lt"/>
              </a:rPr>
              <a:t>Nguồn cung cấp năng lượng là thức ăn.</a:t>
            </a:r>
          </a:p>
          <a:p>
            <a:r>
              <a:rPr lang="vi-VN" sz="2800" dirty="0">
                <a:solidFill>
                  <a:srgbClr val="0033CC"/>
                </a:solidFill>
                <a:latin typeface="+mj-lt"/>
              </a:rPr>
              <a:t>- Chim đang </a:t>
            </a:r>
            <a:r>
              <a:rPr lang="vi-VN" sz="2800" dirty="0" smtClean="0">
                <a:solidFill>
                  <a:srgbClr val="0033CC"/>
                </a:solidFill>
                <a:latin typeface="+mj-lt"/>
              </a:rPr>
              <a:t>bay: </a:t>
            </a:r>
            <a:r>
              <a:rPr lang="vi-VN" sz="2800" dirty="0">
                <a:solidFill>
                  <a:srgbClr val="0033CC"/>
                </a:solidFill>
                <a:latin typeface="+mj-lt"/>
              </a:rPr>
              <a:t>Nguồn cung cấp năng lượng là thức ăn. </a:t>
            </a:r>
          </a:p>
          <a:p>
            <a:r>
              <a:rPr lang="vi-VN" sz="2800" dirty="0">
                <a:solidFill>
                  <a:srgbClr val="0033CC"/>
                </a:solidFill>
                <a:latin typeface="+mj-lt"/>
              </a:rPr>
              <a:t>- Máy cày, xe máy đang </a:t>
            </a:r>
            <a:r>
              <a:rPr lang="vi-VN" sz="2800" dirty="0" smtClean="0">
                <a:solidFill>
                  <a:srgbClr val="0033CC"/>
                </a:solidFill>
                <a:latin typeface="+mj-lt"/>
              </a:rPr>
              <a:t>chạy: </a:t>
            </a:r>
            <a:r>
              <a:rPr lang="vi-VN" sz="2800" dirty="0">
                <a:solidFill>
                  <a:srgbClr val="0033CC"/>
                </a:solidFill>
                <a:latin typeface="+mj-lt"/>
              </a:rPr>
              <a:t>Nguồn cung cấp năng lượng là xăng dầu.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56600" y="1325867"/>
            <a:ext cx="10185009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2195" y="5122911"/>
            <a:ext cx="1042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</a:rPr>
              <a:t>Kết </a:t>
            </a:r>
            <a:r>
              <a:rPr lang="vi-VN" sz="2800" b="1" i="1" u="sng" dirty="0" smtClean="0">
                <a:solidFill>
                  <a:srgbClr val="FF0000"/>
                </a:solidFill>
                <a:latin typeface="+mj-lt"/>
              </a:rPr>
              <a:t>luận</a:t>
            </a:r>
            <a:r>
              <a:rPr lang="vi-VN" sz="2800" b="1" i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2800" b="1" i="1" dirty="0">
                <a:solidFill>
                  <a:srgbClr val="FF0000"/>
                </a:solidFill>
                <a:latin typeface="+mj-lt"/>
              </a:rPr>
              <a:t>Mọi vật muốn hoạt động được đều cần có năng lượng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93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2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844062" y="1505241"/>
            <a:ext cx="109305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con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5591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4234397" y="1477104"/>
            <a:ext cx="378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Ai </a:t>
            </a:r>
            <a:r>
              <a:rPr lang="en-US" sz="3200" b="1" dirty="0" err="1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3200" b="1" dirty="0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3200" b="1" dirty="0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3200" b="1" dirty="0">
              <a:solidFill>
                <a:srgbClr val="BE02B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045" y="2053878"/>
            <a:ext cx="1129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cấp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6917" y="2813538"/>
            <a:ext cx="130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 </a:t>
            </a:r>
            <a:r>
              <a:rPr lang="en-US" sz="2800" dirty="0" err="1" smtClean="0"/>
              <a:t>Điện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8641" y="3387969"/>
            <a:ext cx="267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 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370364" y="3948321"/>
            <a:ext cx="225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  </a:t>
            </a:r>
            <a:r>
              <a:rPr lang="en-US" sz="2800" dirty="0" err="1" smtClean="0"/>
              <a:t>xăng</a:t>
            </a:r>
            <a:r>
              <a:rPr lang="en-US" sz="2800" dirty="0" smtClean="0"/>
              <a:t>, </a:t>
            </a:r>
            <a:r>
              <a:rPr lang="en-US" sz="2800" dirty="0" err="1" smtClean="0"/>
              <a:t>dầu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4248443" y="3376247"/>
            <a:ext cx="548640" cy="548640"/>
          </a:xfrm>
          <a:prstGeom prst="ellipse">
            <a:avLst/>
          </a:prstGeom>
          <a:noFill/>
          <a:ln>
            <a:solidFill>
              <a:srgbClr val="D8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46130" y="2811168"/>
            <a:ext cx="548640" cy="548640"/>
          </a:xfrm>
          <a:prstGeom prst="ellipse">
            <a:avLst/>
          </a:prstGeom>
          <a:noFill/>
          <a:ln>
            <a:solidFill>
              <a:srgbClr val="D8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57815" y="3934271"/>
            <a:ext cx="548640" cy="548640"/>
          </a:xfrm>
          <a:prstGeom prst="ellipse">
            <a:avLst/>
          </a:prstGeom>
          <a:noFill/>
          <a:ln>
            <a:solidFill>
              <a:srgbClr val="D8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58637" y="2811190"/>
            <a:ext cx="211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 </a:t>
            </a:r>
            <a:r>
              <a:rPr lang="en-US" sz="2800" dirty="0" err="1" smtClean="0"/>
              <a:t>Sức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370361" y="3385621"/>
            <a:ext cx="267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 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2084" y="3945973"/>
            <a:ext cx="225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  </a:t>
            </a:r>
            <a:r>
              <a:rPr lang="en-US" sz="2800" dirty="0" err="1" smtClean="0"/>
              <a:t>xăng</a:t>
            </a:r>
            <a:r>
              <a:rPr lang="en-US" sz="2800" dirty="0" smtClean="0"/>
              <a:t>, </a:t>
            </a:r>
            <a:r>
              <a:rPr lang="en-US" sz="2800" dirty="0" err="1" smtClean="0"/>
              <a:t>dầu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995270" y="2051517"/>
            <a:ext cx="8668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đạp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cấp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3101" y="2063276"/>
            <a:ext cx="1083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ô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bay 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cấp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8637" y="2825258"/>
            <a:ext cx="130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 </a:t>
            </a:r>
            <a:r>
              <a:rPr lang="en-US" sz="2800" dirty="0" err="1" smtClean="0"/>
              <a:t>Điện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370361" y="3399689"/>
            <a:ext cx="267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 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382084" y="3960041"/>
            <a:ext cx="225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  </a:t>
            </a:r>
            <a:r>
              <a:rPr lang="en-US" sz="2800" dirty="0" err="1" smtClean="0"/>
              <a:t>xăng</a:t>
            </a:r>
            <a:r>
              <a:rPr lang="en-US" sz="2800" dirty="0" smtClean="0"/>
              <a:t>, </a:t>
            </a:r>
            <a:r>
              <a:rPr lang="en-US" sz="2800" dirty="0" err="1" smtClean="0"/>
              <a:t>dầu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32918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4" grpId="0"/>
      <p:bldP spid="14" grpId="1"/>
      <p:bldP spid="14" grpId="2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animBg="1"/>
      <p:bldP spid="19" grpId="0"/>
      <p:bldP spid="19" grpId="1"/>
      <p:bldP spid="19" grpId="2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5" grpId="0"/>
      <p:bldP spid="26" grpId="0"/>
      <p:bldP spid="2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EA3DC02-53F3-47D7-9C2A-04C4F9D7E4E3}"/>
  <p:tag name="GENSWF_ADVANCE_TIME" val="7.60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749</Words>
  <Application>Microsoft Office PowerPoint</Application>
  <PresentationFormat>Custom</PresentationFormat>
  <Paragraphs>50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108</cp:revision>
  <dcterms:created xsi:type="dcterms:W3CDTF">2017-11-24T09:12:01Z</dcterms:created>
  <dcterms:modified xsi:type="dcterms:W3CDTF">2021-01-05T05:33:59Z</dcterms:modified>
</cp:coreProperties>
</file>