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CCFF"/>
    <a:srgbClr val="FFFFCC"/>
    <a:srgbClr val="C6BBE3"/>
    <a:srgbClr val="FF99CC"/>
    <a:srgbClr val="660066"/>
    <a:srgbClr val="FFFF00"/>
    <a:srgbClr val="D6009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6D18D-798D-49C7-A9C9-748B8B1E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4C7B1-2DCF-4733-961F-65D5AA28B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55C1-B5CF-4D95-B183-3C31486E5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D2A9-FAD0-4C2C-BE5A-16B523F6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697A-E591-436C-AD48-751B5E3E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C726-23A6-494D-B916-ACD48BFEB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F8A1-54E3-460B-B504-9E4A1264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B0FB-981D-42E6-8F4B-40DBAEB52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9234-E66E-456A-AC22-556F6FCDE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E902-2221-4C03-87C4-F0FA5A8C4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4A7B5-ED4D-45E3-AB20-CBF9C7939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7E1B-26E5-4C9F-86FA-09B78970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B02CE-178D-49AC-8A06-E6981CBA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F99CB69-2A6E-4CDD-B58D-33C214CD8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20.png"/><Relationship Id="rId7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11" Type="http://schemas.openxmlformats.org/officeDocument/2006/relationships/image" Target="../media/image27.gif"/><Relationship Id="rId5" Type="http://schemas.openxmlformats.org/officeDocument/2006/relationships/image" Target="../media/image21.gif"/><Relationship Id="rId10" Type="http://schemas.openxmlformats.org/officeDocument/2006/relationships/image" Target="../media/image26.gif"/><Relationship Id="rId4" Type="http://schemas.openxmlformats.org/officeDocument/2006/relationships/slide" Target="slide3.xml"/><Relationship Id="rId9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5638800" cy="7286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Khoa học – Lớp 5</a:t>
            </a:r>
          </a:p>
        </p:txBody>
      </p:sp>
      <p:sp>
        <p:nvSpPr>
          <p:cNvPr id="2051" name="Text Box 14"/>
          <p:cNvSpPr txBox="1">
            <a:spLocks noChangeArrowheads="1"/>
          </p:cNvSpPr>
          <p:nvPr/>
        </p:nvSpPr>
        <p:spPr bwMode="auto">
          <a:xfrm>
            <a:off x="1219200" y="2438400"/>
            <a:ext cx="71628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0033CC"/>
                </a:solidFill>
                <a:latin typeface="Arial" charset="0"/>
              </a:rPr>
              <a:t>SỰ SINH SẢN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6600" b="1">
                <a:solidFill>
                  <a:srgbClr val="0033CC"/>
                </a:solidFill>
                <a:latin typeface="Arial" charset="0"/>
              </a:rPr>
              <a:t>CỦA ĐỘNG VẬT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2286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graphicFrame>
        <p:nvGraphicFramePr>
          <p:cNvPr id="12348" name="Group 60"/>
          <p:cNvGraphicFramePr>
            <a:graphicFrameLocks noGrp="1"/>
          </p:cNvGraphicFramePr>
          <p:nvPr>
            <p:ph/>
          </p:nvPr>
        </p:nvGraphicFramePr>
        <p:xfrm>
          <a:off x="412750" y="2514600"/>
          <a:ext cx="8229600" cy="37655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10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Tên các động vật đẻ trứng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Tên các động vật đẻ con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4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641350" y="914400"/>
            <a:ext cx="1382713" cy="461963"/>
          </a:xfrm>
          <a:prstGeom prst="rect">
            <a:avLst/>
          </a:prstGeom>
          <a:solidFill>
            <a:srgbClr val="FFCCFF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66"/>
                </a:solidFill>
                <a:latin typeface="Arial" charset="0"/>
              </a:rPr>
              <a:t>Cá vàng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2393950" y="842963"/>
            <a:ext cx="1158875" cy="4619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Chuột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3771900" y="828675"/>
            <a:ext cx="1123950" cy="461963"/>
          </a:xfrm>
          <a:prstGeom prst="rect">
            <a:avLst/>
          </a:prstGeom>
          <a:solidFill>
            <a:srgbClr val="99FF66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Bướm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0" y="838200"/>
            <a:ext cx="1211263" cy="461963"/>
          </a:xfrm>
          <a:prstGeom prst="rect">
            <a:avLst/>
          </a:prstGeom>
          <a:solidFill>
            <a:srgbClr val="F7EDA7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CC"/>
                </a:solidFill>
                <a:latin typeface="Arial" charset="0"/>
              </a:rPr>
              <a:t>Cá heo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6953250" y="766763"/>
            <a:ext cx="1193800" cy="461962"/>
          </a:xfrm>
          <a:prstGeom prst="rect">
            <a:avLst/>
          </a:prstGeom>
          <a:solidFill>
            <a:srgbClr val="FFCCFF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Cá sấu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717550" y="1676400"/>
            <a:ext cx="747713" cy="461963"/>
          </a:xfrm>
          <a:prstGeom prst="rect">
            <a:avLst/>
          </a:prstGeom>
          <a:solidFill>
            <a:srgbClr val="F7EDA7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Thỏ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2012950" y="1681163"/>
            <a:ext cx="766763" cy="461962"/>
          </a:xfrm>
          <a:prstGeom prst="rect">
            <a:avLst/>
          </a:prstGeom>
          <a:solidFill>
            <a:srgbClr val="A7EDF7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Arial" charset="0"/>
              </a:rPr>
              <a:t>Rắn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3308350" y="1676400"/>
            <a:ext cx="679450" cy="461963"/>
          </a:xfrm>
          <a:prstGeom prst="rect">
            <a:avLst/>
          </a:prstGeom>
          <a:solidFill>
            <a:srgbClr val="C6BBE3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Khỉ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4587875" y="1676400"/>
            <a:ext cx="954088" cy="461963"/>
          </a:xfrm>
          <a:prstGeom prst="rect">
            <a:avLst/>
          </a:prstGeom>
          <a:solidFill>
            <a:srgbClr val="99FF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Chim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6127750" y="1604963"/>
            <a:ext cx="712788" cy="461962"/>
          </a:xfrm>
          <a:prstGeom prst="rect">
            <a:avLst/>
          </a:prstGeom>
          <a:solidFill>
            <a:srgbClr val="F7EDA7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Dơi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7423150" y="1604963"/>
            <a:ext cx="663575" cy="461962"/>
          </a:xfrm>
          <a:prstGeom prst="rect">
            <a:avLst/>
          </a:prstGeom>
          <a:solidFill>
            <a:srgbClr val="A7EDF7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rùa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3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23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23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2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3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23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2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23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23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23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23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2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713 L -0.00417 0.32824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1644 L 0.26494 0.355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10451 0.3518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2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 nodeType="clickPar">
                      <p:stCondLst>
                        <p:cond delay="0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9166 0.3555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68333 0.4666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3935 L 0.4809 0.3504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2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11319 0.33865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5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2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45816 0.3504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-0.42205 0.44444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092 0.4386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2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 nodeType="clickPar">
                      <p:stCondLst>
                        <p:cond delay="0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48142 0.44977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9"/>
                  </p:tgtEl>
                </p:cond>
              </p:nextCondLst>
            </p:seq>
          </p:childTnLst>
        </p:cTn>
      </p:par>
    </p:tnLst>
    <p:bldLst>
      <p:bldP spid="12329" grpId="0" animBg="1"/>
      <p:bldP spid="12329" grpId="1" animBg="1"/>
      <p:bldP spid="12330" grpId="0" animBg="1"/>
      <p:bldP spid="12330" grpId="1" animBg="1"/>
      <p:bldP spid="12331" grpId="0" animBg="1"/>
      <p:bldP spid="12331" grpId="1" animBg="1"/>
      <p:bldP spid="12332" grpId="0" animBg="1"/>
      <p:bldP spid="12332" grpId="1" animBg="1"/>
      <p:bldP spid="12333" grpId="0" animBg="1"/>
      <p:bldP spid="12333" grpId="1" animBg="1"/>
      <p:bldP spid="12334" grpId="0" animBg="1"/>
      <p:bldP spid="12334" grpId="1" animBg="1"/>
      <p:bldP spid="12335" grpId="0" animBg="1"/>
      <p:bldP spid="12335" grpId="1" animBg="1"/>
      <p:bldP spid="12336" grpId="0" animBg="1"/>
      <p:bldP spid="12336" grpId="1" animBg="1"/>
      <p:bldP spid="12337" grpId="0" animBg="1"/>
      <p:bldP spid="12337" grpId="1" animBg="1"/>
      <p:bldP spid="12338" grpId="0" animBg="1"/>
      <p:bldP spid="12338" grpId="1" animBg="1"/>
      <p:bldP spid="12339" grpId="0" animBg="1"/>
      <p:bldP spid="1233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914400" y="1371600"/>
            <a:ext cx="7543800" cy="4038600"/>
          </a:xfrm>
          <a:prstGeom prst="plaque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33CC"/>
                </a:solidFill>
                <a:latin typeface="Arial" charset="0"/>
              </a:rPr>
              <a:t>Hoạt động nối tiếp:</a:t>
            </a:r>
          </a:p>
          <a:p>
            <a:pPr algn="ctr"/>
            <a:r>
              <a:rPr lang="en-US" sz="4800" b="1">
                <a:solidFill>
                  <a:srgbClr val="CC00CC"/>
                </a:solidFill>
                <a:latin typeface="Arial" charset="0"/>
              </a:rPr>
              <a:t>Về nhà vẽ hoặc sưu tầm </a:t>
            </a:r>
          </a:p>
          <a:p>
            <a:pPr algn="ctr"/>
            <a:r>
              <a:rPr lang="en-US" sz="4800" b="1">
                <a:solidFill>
                  <a:srgbClr val="CC00CC"/>
                </a:solidFill>
                <a:latin typeface="Arial" charset="0"/>
              </a:rPr>
              <a:t>những </a:t>
            </a:r>
          </a:p>
          <a:p>
            <a:pPr algn="ctr"/>
            <a:r>
              <a:rPr lang="en-US" sz="4800" b="1">
                <a:solidFill>
                  <a:srgbClr val="CC00CC"/>
                </a:solidFill>
                <a:latin typeface="Arial" charset="0"/>
              </a:rPr>
              <a:t>tranh ảnh mà em thích </a:t>
            </a:r>
          </a:p>
          <a:p>
            <a:pPr algn="ctr"/>
            <a:endParaRPr lang="en-US" sz="4800">
              <a:latin typeface="Arial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62000" y="609600"/>
            <a:ext cx="4760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Arial" charset="0"/>
              </a:rPr>
              <a:t>( Xem sách trang 112, 113 )</a:t>
            </a:r>
          </a:p>
        </p:txBody>
      </p:sp>
      <p:pic>
        <p:nvPicPr>
          <p:cNvPr id="14349" name="Picture 19" descr="avatar_1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23" descr="avatar_2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43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4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7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990600" y="167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90600" y="167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5615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162800" y="6415088"/>
            <a:ext cx="1219200" cy="519112"/>
          </a:xfrm>
          <a:prstGeom prst="rect">
            <a:avLst/>
          </a:prstGeom>
          <a:effectLst>
            <a:outerShdw blurRad="63500" dist="35921" dir="2700000" algn="ctr" rotWithShape="0">
              <a:schemeClr val="bg2"/>
            </a:outerShdw>
          </a:effectLst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FF66"/>
                </a:solidFill>
                <a:latin typeface="Arial"/>
              </a:rPr>
              <a:t>BACK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09588" y="6146800"/>
            <a:ext cx="149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>
              <a:solidFill>
                <a:srgbClr val="CCFF33"/>
              </a:solidFill>
              <a:latin typeface="Arial" charset="0"/>
            </a:endParaRPr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8382000" y="6394450"/>
            <a:ext cx="838200" cy="46355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>
              <a:rot lat="300000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33"/>
            </a:extrusionClr>
          </a:sp3d>
          <a:ex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BẮT ĐẦU</a:t>
            </a:r>
          </a:p>
        </p:txBody>
      </p:sp>
      <p:pic>
        <p:nvPicPr>
          <p:cNvPr id="13321" name="Picture 88" descr="113821594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438400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9" descr="meo do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990600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90" descr="67197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858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91" descr="671597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3657600"/>
            <a:ext cx="205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93" descr="14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38100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94" descr="avatar_19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9000" y="3048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95" descr="cat49[1]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0" y="5105400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/>
      <p:bldP spid="25614" grpId="0"/>
      <p:bldP spid="25623" grpId="0"/>
      <p:bldP spid="256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8200" y="38100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Arial" charset="0"/>
              </a:rPr>
              <a:t>Kiểm tra bài cũ: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295400" y="990600"/>
            <a:ext cx="7239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4800" b="1">
                <a:solidFill>
                  <a:srgbClr val="660066"/>
                </a:solidFill>
                <a:latin typeface="Arial" charset="0"/>
              </a:rPr>
              <a:t>Người ta sử dụng phần nào của</a:t>
            </a:r>
          </a:p>
          <a:p>
            <a:pPr>
              <a:buFontTx/>
              <a:buChar char="-"/>
            </a:pPr>
            <a:r>
              <a:rPr lang="en-US" sz="4800" b="1">
                <a:solidFill>
                  <a:srgbClr val="660066"/>
                </a:solidFill>
                <a:latin typeface="Arial" charset="0"/>
              </a:rPr>
              <a:t> cây mía để trồng 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800" y="3352800"/>
            <a:ext cx="7696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4800" b="1">
                <a:solidFill>
                  <a:srgbClr val="660066"/>
                </a:solidFill>
                <a:latin typeface="Arial" charset="0"/>
              </a:rPr>
              <a:t> Chồi có thể mọc ra từ vị trí nào trên </a:t>
            </a:r>
          </a:p>
          <a:p>
            <a:r>
              <a:rPr lang="en-US" sz="4800" b="1">
                <a:solidFill>
                  <a:srgbClr val="660066"/>
                </a:solidFill>
                <a:latin typeface="Arial" charset="0"/>
              </a:rPr>
              <a:t>củ khoai tây, gừng, hành, tỏi và lá bỏng?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6" grpId="0"/>
      <p:bldP spid="2057" grpId="0"/>
      <p:bldP spid="20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524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400" b="1">
                <a:solidFill>
                  <a:srgbClr val="0000FF"/>
                </a:solidFill>
                <a:latin typeface="Arial" charset="0"/>
              </a:rPr>
            </a:br>
            <a:endParaRPr lang="en-US" sz="24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524000" y="914400"/>
            <a:ext cx="168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Khoa học: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3505200" y="990600"/>
            <a:ext cx="495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Sự sinh sản của động vật</a:t>
            </a:r>
            <a:endParaRPr lang="en-US" sz="2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5691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400" b="1">
                <a:solidFill>
                  <a:srgbClr val="6600CC"/>
                </a:solidFill>
                <a:latin typeface="Arial" charset="0"/>
              </a:rPr>
              <a:t>Đọc mục bạn cần biết và thảo luận:</a:t>
            </a:r>
          </a:p>
          <a:p>
            <a:pPr marL="342900" indent="-342900"/>
            <a:endParaRPr lang="en-US" sz="2400" b="1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3400" y="2133600"/>
            <a:ext cx="7989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Nhóm 1</a:t>
            </a:r>
            <a:r>
              <a:rPr lang="en-US" sz="2400" b="1">
                <a:solidFill>
                  <a:srgbClr val="660066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 Đa số loài vật được chia thành mấy giống? </a:t>
            </a:r>
          </a:p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  Đó là những giống nào ?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8270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Nhóm 2</a:t>
            </a:r>
            <a:r>
              <a:rPr lang="en-US" sz="2400" b="1">
                <a:solidFill>
                  <a:srgbClr val="660066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6600CC"/>
                </a:solidFill>
                <a:latin typeface="Arial" charset="0"/>
              </a:rPr>
              <a:t>Tinh trùng hoặc trứng của động vật được</a:t>
            </a:r>
          </a:p>
          <a:p>
            <a:r>
              <a:rPr lang="en-US" sz="2400" b="1">
                <a:solidFill>
                  <a:srgbClr val="6600CC"/>
                </a:solidFill>
                <a:latin typeface="Arial" charset="0"/>
              </a:rPr>
              <a:t> sinh ra từ cơ quan nào? Cơ quan đó thuộc giống nào?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61988" y="4181475"/>
            <a:ext cx="75549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Arial" charset="0"/>
              </a:rPr>
              <a:t>-</a:t>
            </a: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Nhóm 3: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Hiện tượng tinh trùng kết hợp với trứng </a:t>
            </a:r>
          </a:p>
          <a:p>
            <a:r>
              <a:rPr lang="en-US" sz="2400" b="1">
                <a:solidFill>
                  <a:srgbClr val="006600"/>
                </a:solidFill>
                <a:latin typeface="Arial" charset="0"/>
              </a:rPr>
              <a:t> gọi là gì ?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85800" y="5257800"/>
            <a:ext cx="76819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400" b="1" u="sng">
                <a:solidFill>
                  <a:srgbClr val="660066"/>
                </a:solidFill>
                <a:latin typeface="Arial" charset="0"/>
              </a:rPr>
              <a:t>Nhóm 4: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Nêu kết quả của sự thụ tinh. Hợp tử phát </a:t>
            </a:r>
          </a:p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 triển thành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0" grpId="1" animBg="1"/>
      <p:bldP spid="3081" grpId="0"/>
      <p:bldP spid="3082" grpId="0"/>
      <p:bldP spid="3083" grpId="0"/>
      <p:bldP spid="3086" grpId="0"/>
      <p:bldP spid="30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86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000" b="1">
                <a:solidFill>
                  <a:srgbClr val="0000FF"/>
                </a:solidFill>
                <a:latin typeface="Arial" charset="0"/>
              </a:rPr>
            </a:br>
            <a:endParaRPr lang="en-US" sz="20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Khoa học: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125" name="WordArt 7"/>
          <p:cNvSpPr>
            <a:spLocks noChangeArrowheads="1" noChangeShapeType="1" noTextEdit="1"/>
          </p:cNvSpPr>
          <p:nvPr/>
        </p:nvSpPr>
        <p:spPr bwMode="auto">
          <a:xfrm>
            <a:off x="2743200" y="533400"/>
            <a:ext cx="495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Sự sinh sản của động vật</a:t>
            </a:r>
            <a:endParaRPr lang="en-US" sz="20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9600" y="1219200"/>
            <a:ext cx="671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Arial" charset="0"/>
              </a:rPr>
              <a:t>* Động vật được chia thành hai giống: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38200" y="2133600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Giống đực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90600" y="3048000"/>
            <a:ext cx="182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Giống cái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200400" y="2514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343400" y="2133600"/>
            <a:ext cx="195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Tinh trùng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276600" y="3429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495800" y="3124200"/>
            <a:ext cx="122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Trứng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5943600" y="35052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324600" y="25146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239000" y="2743200"/>
            <a:ext cx="1398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Arial" charset="0"/>
              </a:rPr>
              <a:t>Hợp tử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705600" y="3276600"/>
            <a:ext cx="2339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Arial" charset="0"/>
              </a:rPr>
              <a:t>(Sự thụ tinh)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57200" y="4038600"/>
            <a:ext cx="8153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  <a:latin typeface="Arial" charset="0"/>
              </a:rPr>
              <a:t>Hợp tử phân chia nhiều lần và phát triển thành </a:t>
            </a:r>
          </a:p>
          <a:p>
            <a:r>
              <a:rPr lang="en-US" b="1">
                <a:solidFill>
                  <a:srgbClr val="FF0066"/>
                </a:solidFill>
                <a:latin typeface="Arial" charset="0"/>
              </a:rPr>
              <a:t>cơ thể mới, mang những đặc tính của bố và mẹ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  <p:bldP spid="4107" grpId="0" animBg="1"/>
      <p:bldP spid="4108" grpId="0"/>
      <p:bldP spid="4109" grpId="0" animBg="1"/>
      <p:bldP spid="4110" grpId="0"/>
      <p:bldP spid="4111" grpId="0" animBg="1"/>
      <p:bldP spid="4112" grpId="0" animBg="1"/>
      <p:bldP spid="4113" grpId="0"/>
      <p:bldP spid="4114" grpId="0"/>
      <p:bldP spid="4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28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400" b="1">
                <a:solidFill>
                  <a:srgbClr val="0000FF"/>
                </a:solidFill>
                <a:latin typeface="Arial" charset="0"/>
              </a:rPr>
            </a:br>
            <a:endParaRPr lang="en-US" sz="24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600200" y="762000"/>
            <a:ext cx="168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Khoa học: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3505200" y="838200"/>
            <a:ext cx="495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Sự sinh sản của động vật</a:t>
            </a:r>
            <a:endParaRPr lang="en-US" sz="2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78295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CC"/>
                </a:solidFill>
                <a:latin typeface="Arial" charset="0"/>
              </a:rPr>
              <a:t>2) Nói tên những con vật có trong hình. Con nào nở </a:t>
            </a:r>
          </a:p>
          <a:p>
            <a:r>
              <a:rPr lang="en-US" sz="2400" b="1">
                <a:solidFill>
                  <a:srgbClr val="6600CC"/>
                </a:solidFill>
                <a:latin typeface="Arial" charset="0"/>
              </a:rPr>
              <a:t>    ra từ trứng, con nào vừa đẻ ra đã thành con?</a:t>
            </a:r>
          </a:p>
        </p:txBody>
      </p:sp>
      <p:pic>
        <p:nvPicPr>
          <p:cNvPr id="5129" name="Picture 9" descr="c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1778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648200"/>
            <a:ext cx="14986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v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572000"/>
            <a:ext cx="19431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nongnoc"/>
          <p:cNvPicPr>
            <a:picLocks noChangeAspect="1" noChangeArrowheads="1"/>
          </p:cNvPicPr>
          <p:nvPr/>
        </p:nvPicPr>
        <p:blipFill>
          <a:blip r:embed="rId5"/>
          <a:srcRect b="-14706"/>
          <a:stretch>
            <a:fillRect/>
          </a:stretch>
        </p:blipFill>
        <p:spPr bwMode="auto">
          <a:xfrm>
            <a:off x="457200" y="263525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sa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2406650"/>
            <a:ext cx="1968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thanla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2590800"/>
            <a:ext cx="2133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63563" y="3571875"/>
            <a:ext cx="1601787" cy="461963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Nòng nọc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352800" y="3733800"/>
            <a:ext cx="1827213" cy="4619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Arial" charset="0"/>
              </a:rPr>
              <a:t>Thằn lằn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324600" y="3657600"/>
            <a:ext cx="1976438" cy="461963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Arial" charset="0"/>
              </a:rPr>
              <a:t>Con sâu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88925" y="5943600"/>
            <a:ext cx="1844675" cy="461963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Arial" charset="0"/>
              </a:rPr>
              <a:t>Con chó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413125" y="5943600"/>
            <a:ext cx="1463675" cy="461963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Arial" charset="0"/>
              </a:rPr>
              <a:t>Con gà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384925" y="6081713"/>
            <a:ext cx="1844675" cy="461962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Arial" charset="0"/>
              </a:rPr>
              <a:t>Con voi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1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5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5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5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51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51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1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5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 nodeType="clickPar">
                      <p:stCondLst>
                        <p:cond delay="0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51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</p:childTnLst>
        </p:cTn>
      </p:par>
    </p:tnLst>
    <p:bldLst>
      <p:bldP spid="5128" grpId="0"/>
      <p:bldP spid="5141" grpId="0" animBg="1"/>
      <p:bldP spid="5142" grpId="0" animBg="1"/>
      <p:bldP spid="5143" grpId="0" animBg="1"/>
      <p:bldP spid="5144" grpId="0" animBg="1"/>
      <p:bldP spid="5146" grpId="0" animBg="1"/>
      <p:bldP spid="5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ho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333500"/>
            <a:ext cx="1778000" cy="1485900"/>
          </a:xfrm>
          <a:noFill/>
        </p:spPr>
      </p:pic>
      <p:pic>
        <p:nvPicPr>
          <p:cNvPr id="10243" name="Picture 3" descr="ga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683000" y="1295400"/>
            <a:ext cx="1498600" cy="1295400"/>
          </a:xfrm>
          <a:noFill/>
        </p:spPr>
      </p:pic>
      <p:pic>
        <p:nvPicPr>
          <p:cNvPr id="10244" name="Picture 4" descr="v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371600"/>
            <a:ext cx="1943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nongnoc"/>
          <p:cNvPicPr>
            <a:picLocks noChangeAspect="1" noChangeArrowheads="1"/>
          </p:cNvPicPr>
          <p:nvPr/>
        </p:nvPicPr>
        <p:blipFill>
          <a:blip r:embed="rId5"/>
          <a:srcRect b="-14706"/>
          <a:stretch>
            <a:fillRect/>
          </a:stretch>
        </p:blipFill>
        <p:spPr bwMode="auto">
          <a:xfrm>
            <a:off x="914400" y="0"/>
            <a:ext cx="199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sa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0"/>
            <a:ext cx="1968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thanla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9" name="Group 59"/>
          <p:cNvGraphicFramePr>
            <a:graphicFrameLocks noGrp="1"/>
          </p:cNvGraphicFramePr>
          <p:nvPr>
            <p:ph sz="half" idx="1"/>
          </p:nvPr>
        </p:nvGraphicFramePr>
        <p:xfrm>
          <a:off x="304800" y="2914650"/>
          <a:ext cx="8610600" cy="3867150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533400" y="2986088"/>
            <a:ext cx="3686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Arial" charset="0"/>
              </a:rPr>
              <a:t>Động vật nở ra từ trứng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4681538" y="3062288"/>
            <a:ext cx="4011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Arial" charset="0"/>
              </a:rPr>
              <a:t>Động vật sinh ra đã là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36 0.03889 L -0.06736 0.5601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4444 L -0.35833 0.777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75 L -0.43264 0.552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78 0.11944 L 0.66944 0.4189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6 0.06111 L -0.06805 0.5724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625 L -0.17292 0.394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</p:childTnLst>
        </p:cTn>
      </p:par>
    </p:tnLst>
    <p:bldLst>
      <p:bldP spid="10301" grpId="0"/>
      <p:bldP spid="10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048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63538" y="457200"/>
            <a:ext cx="1687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Khoa học: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3276600" y="533400"/>
            <a:ext cx="495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Sự sinh sản của động vật</a:t>
            </a:r>
            <a:endParaRPr lang="en-US" sz="2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33400" y="762000"/>
            <a:ext cx="8001000" cy="5105400"/>
          </a:xfrm>
          <a:prstGeom prst="horizontalScroll">
            <a:avLst>
              <a:gd name="adj" fmla="val 12500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5800" y="1600200"/>
            <a:ext cx="7543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-"/>
            </a:pPr>
            <a:r>
              <a:rPr lang="en-US" sz="4000" b="1">
                <a:solidFill>
                  <a:srgbClr val="D60093"/>
                </a:solidFill>
                <a:latin typeface="Arial" charset="0"/>
              </a:rPr>
              <a:t>Những loài động vật khác nhau thì </a:t>
            </a:r>
          </a:p>
          <a:p>
            <a:pPr algn="ctr"/>
            <a:r>
              <a:rPr lang="en-US" sz="4000" b="1">
                <a:solidFill>
                  <a:srgbClr val="D60093"/>
                </a:solidFill>
                <a:latin typeface="Arial" charset="0"/>
              </a:rPr>
              <a:t> có cách sinh sản khác nhau: có loài </a:t>
            </a:r>
          </a:p>
          <a:p>
            <a:pPr algn="ctr"/>
            <a:r>
              <a:rPr lang="en-US" sz="4000" b="1">
                <a:solidFill>
                  <a:srgbClr val="D60093"/>
                </a:solidFill>
                <a:latin typeface="Arial" charset="0"/>
              </a:rPr>
              <a:t> đẻ trứng, có loài đẻ con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400800" cy="15367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t-IT" sz="2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Trò chơi Ai nhanh, ai đúng ?</a:t>
            </a:r>
            <a:endParaRPr lang="en-US" sz="24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7315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hlink"/>
                </a:solidFill>
                <a:latin typeface="Arial" charset="0"/>
              </a:rPr>
              <a:t>Thi nói tên những con vật đẻ trứng, </a:t>
            </a:r>
          </a:p>
          <a:p>
            <a:r>
              <a:rPr lang="en-US" sz="5400" b="1">
                <a:solidFill>
                  <a:schemeClr val="hlink"/>
                </a:solidFill>
                <a:latin typeface="Arial" charset="0"/>
              </a:rPr>
              <a:t> những con vật đẻ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57200" y="152400"/>
            <a:ext cx="8610600" cy="6553200"/>
          </a:xfrm>
          <a:prstGeom prst="rect">
            <a:avLst/>
          </a:prstGeom>
          <a:noFill/>
          <a:ln w="76200" cap="rnd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0243" name="Picture 7" descr="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8" descr="cav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160588"/>
            <a:ext cx="25908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9" descr="ch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2400"/>
            <a:ext cx="21336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chuộ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77800"/>
            <a:ext cx="23622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kh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2400"/>
            <a:ext cx="22129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" descr="th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21336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5" descr="casa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" y="3962400"/>
            <a:ext cx="4724400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50" name="Picture 16" descr="doi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86600" y="21336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1" descr="ra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43600" y="3810000"/>
            <a:ext cx="22860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2" descr="ru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76400" y="5410200"/>
            <a:ext cx="2286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3" descr="buom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05400" y="54102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381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65</cp:revision>
  <dcterms:created xsi:type="dcterms:W3CDTF">2010-01-20T14:56:19Z</dcterms:created>
  <dcterms:modified xsi:type="dcterms:W3CDTF">2016-06-30T02:34:47Z</dcterms:modified>
</cp:coreProperties>
</file>