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4" r:id="rId7"/>
    <p:sldId id="260" r:id="rId8"/>
    <p:sldId id="261" r:id="rId9"/>
    <p:sldId id="263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99CCFF"/>
    <a:srgbClr val="FFFFCC"/>
    <a:srgbClr val="C6BBE3"/>
    <a:srgbClr val="FF99CC"/>
    <a:srgbClr val="660066"/>
    <a:srgbClr val="FFFF00"/>
    <a:srgbClr val="D60093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3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6D18D-798D-49C7-A9C9-748B8B1E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4C7B1-2DCF-4733-961F-65D5AA28B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655C1-B5CF-4D95-B183-3C31486E5E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CD2A9-FAD0-4C2C-BE5A-16B523F6BC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8697A-E591-436C-AD48-751B5E3E24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0C726-23A6-494D-B916-ACD48BFEB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6F8A1-54E3-460B-B504-9E4A12648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8B0FB-981D-42E6-8F4B-40DBAEB52C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109234-E66E-456A-AC22-556F6FCDE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3E902-2221-4C03-87C4-F0FA5A8C42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4A7B5-ED4D-45E3-AB20-CBF9C7939F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37E1B-26E5-4C9F-86FA-09B789709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B02CE-178D-49AC-8A06-E6981CBA9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DF99CB69-2A6E-4CDD-B58D-33C214CD80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gif"/><Relationship Id="rId3" Type="http://schemas.openxmlformats.org/officeDocument/2006/relationships/image" Target="../media/image20.png"/><Relationship Id="rId7" Type="http://schemas.openxmlformats.org/officeDocument/2006/relationships/image" Target="../media/image2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gif"/><Relationship Id="rId11" Type="http://schemas.openxmlformats.org/officeDocument/2006/relationships/image" Target="../media/image27.gif"/><Relationship Id="rId5" Type="http://schemas.openxmlformats.org/officeDocument/2006/relationships/image" Target="../media/image21.gif"/><Relationship Id="rId10" Type="http://schemas.openxmlformats.org/officeDocument/2006/relationships/image" Target="../media/image26.gif"/><Relationship Id="rId4" Type="http://schemas.openxmlformats.org/officeDocument/2006/relationships/slide" Target="slide3.xml"/><Relationship Id="rId9" Type="http://schemas.openxmlformats.org/officeDocument/2006/relationships/image" Target="../media/image25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12" Type="http://schemas.openxmlformats.org/officeDocument/2006/relationships/image" Target="../media/image17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11" Type="http://schemas.openxmlformats.org/officeDocument/2006/relationships/image" Target="../media/image16.jpeg"/><Relationship Id="rId5" Type="http://schemas.openxmlformats.org/officeDocument/2006/relationships/image" Target="../media/image10.jpeg"/><Relationship Id="rId10" Type="http://schemas.openxmlformats.org/officeDocument/2006/relationships/image" Target="../media/image15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0" name="WordArt 8"/>
          <p:cNvSpPr>
            <a:spLocks noChangeArrowheads="1" noChangeShapeType="1" noTextEdit="1"/>
          </p:cNvSpPr>
          <p:nvPr/>
        </p:nvSpPr>
        <p:spPr bwMode="auto">
          <a:xfrm>
            <a:off x="1371600" y="1219200"/>
            <a:ext cx="5638800" cy="72866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66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Môn Khoa học – Lớp 5</a:t>
            </a:r>
          </a:p>
        </p:txBody>
      </p:sp>
      <p:sp>
        <p:nvSpPr>
          <p:cNvPr id="2051" name="Text Box 14"/>
          <p:cNvSpPr txBox="1">
            <a:spLocks noChangeArrowheads="1"/>
          </p:cNvSpPr>
          <p:nvPr/>
        </p:nvSpPr>
        <p:spPr bwMode="auto">
          <a:xfrm>
            <a:off x="1219200" y="2438400"/>
            <a:ext cx="7162800" cy="200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600" b="1">
                <a:solidFill>
                  <a:srgbClr val="0033CC"/>
                </a:solidFill>
                <a:latin typeface="Arial" charset="0"/>
              </a:rPr>
              <a:t>SỰ SINH SẢN </a:t>
            </a:r>
          </a:p>
          <a:p>
            <a:pPr algn="ctr">
              <a:lnSpc>
                <a:spcPct val="40000"/>
              </a:lnSpc>
              <a:spcBef>
                <a:spcPct val="50000"/>
              </a:spcBef>
            </a:pPr>
            <a:r>
              <a:rPr lang="en-US" sz="6600" b="1">
                <a:solidFill>
                  <a:srgbClr val="0033CC"/>
                </a:solidFill>
                <a:latin typeface="Arial" charset="0"/>
              </a:rPr>
              <a:t>CỦA ĐỘNG VẬT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8"/>
          <p:cNvSpPr>
            <a:spLocks noChangeArrowheads="1"/>
          </p:cNvSpPr>
          <p:nvPr/>
        </p:nvSpPr>
        <p:spPr bwMode="auto">
          <a:xfrm>
            <a:off x="228600" y="304800"/>
            <a:ext cx="8534400" cy="6248400"/>
          </a:xfrm>
          <a:prstGeom prst="rect">
            <a:avLst/>
          </a:prstGeom>
          <a:noFill/>
          <a:ln w="76200" cap="rnd">
            <a:solidFill>
              <a:srgbClr val="FF33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graphicFrame>
        <p:nvGraphicFramePr>
          <p:cNvPr id="12348" name="Group 60"/>
          <p:cNvGraphicFramePr>
            <a:graphicFrameLocks noGrp="1"/>
          </p:cNvGraphicFramePr>
          <p:nvPr>
            <p:ph/>
          </p:nvPr>
        </p:nvGraphicFramePr>
        <p:xfrm>
          <a:off x="412750" y="2514600"/>
          <a:ext cx="8229600" cy="376555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13108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Tên các động vật đẻ trứng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Tên các động vật đẻ con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46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29" name="Text Box 41"/>
          <p:cNvSpPr txBox="1">
            <a:spLocks noChangeArrowheads="1"/>
          </p:cNvSpPr>
          <p:nvPr/>
        </p:nvSpPr>
        <p:spPr bwMode="auto">
          <a:xfrm>
            <a:off x="641350" y="914400"/>
            <a:ext cx="1382713" cy="461963"/>
          </a:xfrm>
          <a:prstGeom prst="rect">
            <a:avLst/>
          </a:prstGeom>
          <a:solidFill>
            <a:srgbClr val="FFCCFF"/>
          </a:solidFill>
          <a:ln w="9525">
            <a:solidFill>
              <a:srgbClr val="6600CC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66"/>
                </a:solidFill>
                <a:latin typeface="Arial" charset="0"/>
              </a:rPr>
              <a:t>Cá vàng</a:t>
            </a:r>
          </a:p>
        </p:txBody>
      </p:sp>
      <p:sp>
        <p:nvSpPr>
          <p:cNvPr id="12330" name="Text Box 42"/>
          <p:cNvSpPr txBox="1">
            <a:spLocks noChangeArrowheads="1"/>
          </p:cNvSpPr>
          <p:nvPr/>
        </p:nvSpPr>
        <p:spPr bwMode="auto">
          <a:xfrm>
            <a:off x="2393950" y="842963"/>
            <a:ext cx="1158875" cy="461962"/>
          </a:xfrm>
          <a:prstGeom prst="rect">
            <a:avLst/>
          </a:prstGeom>
          <a:solidFill>
            <a:schemeClr val="accent1"/>
          </a:solidFill>
          <a:ln w="9525">
            <a:solidFill>
              <a:srgbClr val="66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Arial" charset="0"/>
              </a:rPr>
              <a:t>Chuột</a:t>
            </a:r>
          </a:p>
        </p:txBody>
      </p:sp>
      <p:sp>
        <p:nvSpPr>
          <p:cNvPr id="12331" name="Text Box 43"/>
          <p:cNvSpPr txBox="1">
            <a:spLocks noChangeArrowheads="1"/>
          </p:cNvSpPr>
          <p:nvPr/>
        </p:nvSpPr>
        <p:spPr bwMode="auto">
          <a:xfrm>
            <a:off x="3771900" y="828675"/>
            <a:ext cx="1123950" cy="461963"/>
          </a:xfrm>
          <a:prstGeom prst="rect">
            <a:avLst/>
          </a:prstGeom>
          <a:solidFill>
            <a:srgbClr val="99FF66"/>
          </a:solidFill>
          <a:ln w="9525">
            <a:solidFill>
              <a:srgbClr val="0033CC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CC00CC"/>
                </a:solidFill>
                <a:latin typeface="Arial" charset="0"/>
              </a:rPr>
              <a:t>Bướm</a:t>
            </a:r>
          </a:p>
        </p:txBody>
      </p:sp>
      <p:sp>
        <p:nvSpPr>
          <p:cNvPr id="12332" name="Text Box 44"/>
          <p:cNvSpPr txBox="1">
            <a:spLocks noChangeArrowheads="1"/>
          </p:cNvSpPr>
          <p:nvPr/>
        </p:nvSpPr>
        <p:spPr bwMode="auto">
          <a:xfrm>
            <a:off x="5334000" y="838200"/>
            <a:ext cx="1211263" cy="461963"/>
          </a:xfrm>
          <a:prstGeom prst="rect">
            <a:avLst/>
          </a:prstGeom>
          <a:solidFill>
            <a:srgbClr val="F7EDA7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6600CC"/>
                </a:solidFill>
                <a:latin typeface="Arial" charset="0"/>
              </a:rPr>
              <a:t>Cá heo</a:t>
            </a:r>
          </a:p>
        </p:txBody>
      </p:sp>
      <p:sp>
        <p:nvSpPr>
          <p:cNvPr id="12333" name="Text Box 45"/>
          <p:cNvSpPr txBox="1">
            <a:spLocks noChangeArrowheads="1"/>
          </p:cNvSpPr>
          <p:nvPr/>
        </p:nvSpPr>
        <p:spPr bwMode="auto">
          <a:xfrm>
            <a:off x="6953250" y="766763"/>
            <a:ext cx="1193800" cy="461962"/>
          </a:xfrm>
          <a:prstGeom prst="rect">
            <a:avLst/>
          </a:prstGeom>
          <a:solidFill>
            <a:srgbClr val="FFCCFF"/>
          </a:solidFill>
          <a:ln w="9525">
            <a:solidFill>
              <a:srgbClr val="6600CC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Arial" charset="0"/>
              </a:rPr>
              <a:t>Cá sấu</a:t>
            </a:r>
          </a:p>
        </p:txBody>
      </p:sp>
      <p:sp>
        <p:nvSpPr>
          <p:cNvPr id="12334" name="Text Box 46"/>
          <p:cNvSpPr txBox="1">
            <a:spLocks noChangeArrowheads="1"/>
          </p:cNvSpPr>
          <p:nvPr/>
        </p:nvSpPr>
        <p:spPr bwMode="auto">
          <a:xfrm>
            <a:off x="717550" y="1676400"/>
            <a:ext cx="747713" cy="461963"/>
          </a:xfrm>
          <a:prstGeom prst="rect">
            <a:avLst/>
          </a:prstGeom>
          <a:solidFill>
            <a:srgbClr val="F7EDA7"/>
          </a:solidFill>
          <a:ln w="9525">
            <a:solidFill>
              <a:srgbClr val="6600CC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CC00CC"/>
                </a:solidFill>
                <a:latin typeface="Arial" charset="0"/>
              </a:rPr>
              <a:t>Thỏ</a:t>
            </a:r>
          </a:p>
        </p:txBody>
      </p:sp>
      <p:sp>
        <p:nvSpPr>
          <p:cNvPr id="12335" name="Text Box 47"/>
          <p:cNvSpPr txBox="1">
            <a:spLocks noChangeArrowheads="1"/>
          </p:cNvSpPr>
          <p:nvPr/>
        </p:nvSpPr>
        <p:spPr bwMode="auto">
          <a:xfrm>
            <a:off x="2012950" y="1681163"/>
            <a:ext cx="766763" cy="461962"/>
          </a:xfrm>
          <a:prstGeom prst="rect">
            <a:avLst/>
          </a:prstGeom>
          <a:solidFill>
            <a:srgbClr val="A7EDF7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33CC"/>
                </a:solidFill>
                <a:latin typeface="Arial" charset="0"/>
              </a:rPr>
              <a:t>Rắn</a:t>
            </a:r>
          </a:p>
        </p:txBody>
      </p:sp>
      <p:sp>
        <p:nvSpPr>
          <p:cNvPr id="12336" name="Text Box 48"/>
          <p:cNvSpPr txBox="1">
            <a:spLocks noChangeArrowheads="1"/>
          </p:cNvSpPr>
          <p:nvPr/>
        </p:nvSpPr>
        <p:spPr bwMode="auto">
          <a:xfrm>
            <a:off x="3308350" y="1676400"/>
            <a:ext cx="679450" cy="461963"/>
          </a:xfrm>
          <a:prstGeom prst="rect">
            <a:avLst/>
          </a:prstGeom>
          <a:solidFill>
            <a:srgbClr val="C6BBE3"/>
          </a:solidFill>
          <a:ln w="9525">
            <a:solidFill>
              <a:srgbClr val="6600CC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CC00CC"/>
                </a:solidFill>
                <a:latin typeface="Arial" charset="0"/>
              </a:rPr>
              <a:t>Khỉ</a:t>
            </a:r>
          </a:p>
        </p:txBody>
      </p:sp>
      <p:sp>
        <p:nvSpPr>
          <p:cNvPr id="12337" name="Text Box 49"/>
          <p:cNvSpPr txBox="1">
            <a:spLocks noChangeArrowheads="1"/>
          </p:cNvSpPr>
          <p:nvPr/>
        </p:nvSpPr>
        <p:spPr bwMode="auto">
          <a:xfrm>
            <a:off x="4587875" y="1676400"/>
            <a:ext cx="954088" cy="461963"/>
          </a:xfrm>
          <a:prstGeom prst="rect">
            <a:avLst/>
          </a:prstGeom>
          <a:solidFill>
            <a:srgbClr val="99FF66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CC00CC"/>
                </a:solidFill>
                <a:latin typeface="Arial" charset="0"/>
              </a:rPr>
              <a:t>Chim</a:t>
            </a:r>
          </a:p>
        </p:txBody>
      </p:sp>
      <p:sp>
        <p:nvSpPr>
          <p:cNvPr id="12338" name="Text Box 50"/>
          <p:cNvSpPr txBox="1">
            <a:spLocks noChangeArrowheads="1"/>
          </p:cNvSpPr>
          <p:nvPr/>
        </p:nvSpPr>
        <p:spPr bwMode="auto">
          <a:xfrm>
            <a:off x="6127750" y="1604963"/>
            <a:ext cx="712788" cy="461962"/>
          </a:xfrm>
          <a:prstGeom prst="rect">
            <a:avLst/>
          </a:prstGeom>
          <a:solidFill>
            <a:srgbClr val="F7EDA7"/>
          </a:solidFill>
          <a:ln w="9525">
            <a:solidFill>
              <a:srgbClr val="6600CC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hlink"/>
                </a:solidFill>
                <a:latin typeface="Arial" charset="0"/>
              </a:rPr>
              <a:t>Dơi</a:t>
            </a:r>
          </a:p>
        </p:txBody>
      </p:sp>
      <p:sp>
        <p:nvSpPr>
          <p:cNvPr id="12339" name="Text Box 51"/>
          <p:cNvSpPr txBox="1">
            <a:spLocks noChangeArrowheads="1"/>
          </p:cNvSpPr>
          <p:nvPr/>
        </p:nvSpPr>
        <p:spPr bwMode="auto">
          <a:xfrm>
            <a:off x="7423150" y="1604963"/>
            <a:ext cx="663575" cy="461962"/>
          </a:xfrm>
          <a:prstGeom prst="rect">
            <a:avLst/>
          </a:prstGeom>
          <a:solidFill>
            <a:srgbClr val="A7EDF7"/>
          </a:solidFill>
          <a:ln w="9525">
            <a:solidFill>
              <a:srgbClr val="6600CC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accent2"/>
                </a:solidFill>
                <a:latin typeface="Arial" charset="0"/>
              </a:rPr>
              <a:t>rùa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23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23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123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123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12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2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123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123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123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123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12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12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70" decel="100000"/>
                                        <p:tgtEl>
                                          <p:spTgt spid="123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70" decel="100000"/>
                                        <p:tgtEl>
                                          <p:spTgt spid="123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0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70" decel="100000"/>
                                        <p:tgtEl>
                                          <p:spTgt spid="123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770" decel="100000"/>
                                        <p:tgtEl>
                                          <p:spTgt spid="1233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12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12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70" decel="100000"/>
                                        <p:tgtEl>
                                          <p:spTgt spid="123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770" decel="100000"/>
                                        <p:tgtEl>
                                          <p:spTgt spid="123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4" dur="770" fill="hold"/>
                                        <p:tgtEl>
                                          <p:spTgt spid="12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6" dur="770" fill="hold"/>
                                        <p:tgtEl>
                                          <p:spTgt spid="12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70" decel="100000"/>
                                        <p:tgtEl>
                                          <p:spTgt spid="123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770" decel="100000"/>
                                        <p:tgtEl>
                                          <p:spTgt spid="1233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12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12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70" decel="100000"/>
                                        <p:tgtEl>
                                          <p:spTgt spid="123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770" decel="100000"/>
                                        <p:tgtEl>
                                          <p:spTgt spid="1233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2" dur="770" fill="hold"/>
                                        <p:tgtEl>
                                          <p:spTgt spid="12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770" fill="hold"/>
                                        <p:tgtEl>
                                          <p:spTgt spid="12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770" decel="100000"/>
                                        <p:tgtEl>
                                          <p:spTgt spid="123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770" decel="100000"/>
                                        <p:tgtEl>
                                          <p:spTgt spid="1233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12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3" dur="770" fill="hold"/>
                                        <p:tgtEl>
                                          <p:spTgt spid="12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770" decel="100000"/>
                                        <p:tgtEl>
                                          <p:spTgt spid="123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770" decel="100000"/>
                                        <p:tgtEl>
                                          <p:spTgt spid="123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0" dur="770" fill="hold"/>
                                        <p:tgtEl>
                                          <p:spTgt spid="12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2" dur="770" fill="hold"/>
                                        <p:tgtEl>
                                          <p:spTgt spid="12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8" dur="2000"/>
                                        <p:tgtEl>
                                          <p:spTgt spid="12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123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0.01713 L -0.00417 0.32824 " pathEditMode="relative" rAng="0" ptsTypes="AA">
                                      <p:cBhvr>
                                        <p:cTn id="113" dur="2000" fill="hold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29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23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 nodeType="clickPar">
                      <p:stCondLst>
                        <p:cond delay="0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0.01644 L 0.26494 0.3551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123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" y="1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30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23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 nodeType="clickPar">
                      <p:stCondLst>
                        <p:cond delay="0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7 L -0.10451 0.35185 " pathEditMode="relative" rAng="0" ptsTypes="AA">
                                      <p:cBhvr>
                                        <p:cTn id="123" dur="2000" fill="hold"/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31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123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 nodeType="clickPar">
                      <p:stCondLst>
                        <p:cond delay="0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0.19166 0.35555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123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" y="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32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23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 nodeType="clickPar">
                      <p:stCondLst>
                        <p:cond delay="0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-0.68333 0.46666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2" y="2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33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23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 nodeType="clickPar">
                      <p:stCondLst>
                        <p:cond delay="0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0.03935 L 0.4809 0.35046 " pathEditMode="relative" rAng="0" ptsTypes="AA">
                                      <p:cBhvr>
                                        <p:cTn id="138" dur="2000" fill="hold"/>
                                        <p:tgtEl>
                                          <p:spTgt spid="123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" y="1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34"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123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 nodeType="clickPar">
                      <p:stCondLst>
                        <p:cond delay="0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07407E-6 L 0.11319 0.33865 " pathEditMode="relative" rAng="0" ptsTypes="AA">
                                      <p:cBhvr>
                                        <p:cTn id="143" dur="2000" fill="hold"/>
                                        <p:tgtEl>
                                          <p:spTgt spid="123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" y="1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35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123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 nodeType="clickPar">
                      <p:stCondLst>
                        <p:cond delay="0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48148E-6 L 0.45816 0.35046 " pathEditMode="relative" rAng="0" ptsTypes="AA">
                                      <p:cBhvr>
                                        <p:cTn id="148" dur="2000" fill="hold"/>
                                        <p:tgtEl>
                                          <p:spTgt spid="123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" y="1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36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123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 nodeType="clickPar">
                      <p:stCondLst>
                        <p:cond delay="0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11111E-6 L -0.42205 0.44444 " pathEditMode="relative" rAng="0" ptsTypes="AA">
                                      <p:cBhvr>
                                        <p:cTn id="153" dur="2000" fill="hold"/>
                                        <p:tgtEl>
                                          <p:spTgt spid="123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1" y="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37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123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 nodeType="clickPar">
                      <p:stCondLst>
                        <p:cond delay="0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81481E-6 L 0.0092 0.43866 " pathEditMode="relative" rAng="0" ptsTypes="AA">
                                      <p:cBhvr>
                                        <p:cTn id="158" dur="2000" fill="hold"/>
                                        <p:tgtEl>
                                          <p:spTgt spid="123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" y="2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38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123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 nodeType="clickPar">
                      <p:stCondLst>
                        <p:cond delay="0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81481E-6 L -0.48142 0.44977 " pathEditMode="relative" rAng="0" ptsTypes="AA">
                                      <p:cBhvr>
                                        <p:cTn id="163" dur="2000" fill="hold"/>
                                        <p:tgtEl>
                                          <p:spTgt spid="123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1" y="2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39"/>
                  </p:tgtEl>
                </p:cond>
              </p:nextCondLst>
            </p:seq>
          </p:childTnLst>
        </p:cTn>
      </p:par>
    </p:tnLst>
    <p:bldLst>
      <p:bldP spid="12329" grpId="0" animBg="1"/>
      <p:bldP spid="12329" grpId="1" animBg="1"/>
      <p:bldP spid="12330" grpId="0" animBg="1"/>
      <p:bldP spid="12330" grpId="1" animBg="1"/>
      <p:bldP spid="12331" grpId="0" animBg="1"/>
      <p:bldP spid="12331" grpId="1" animBg="1"/>
      <p:bldP spid="12332" grpId="0" animBg="1"/>
      <p:bldP spid="12332" grpId="1" animBg="1"/>
      <p:bldP spid="12333" grpId="0" animBg="1"/>
      <p:bldP spid="12333" grpId="1" animBg="1"/>
      <p:bldP spid="12334" grpId="0" animBg="1"/>
      <p:bldP spid="12334" grpId="1" animBg="1"/>
      <p:bldP spid="12335" grpId="0" animBg="1"/>
      <p:bldP spid="12335" grpId="1" animBg="1"/>
      <p:bldP spid="12336" grpId="0" animBg="1"/>
      <p:bldP spid="12336" grpId="1" animBg="1"/>
      <p:bldP spid="12337" grpId="0" animBg="1"/>
      <p:bldP spid="12337" grpId="1" animBg="1"/>
      <p:bldP spid="12338" grpId="0" animBg="1"/>
      <p:bldP spid="12338" grpId="1" animBg="1"/>
      <p:bldP spid="12339" grpId="0" animBg="1"/>
      <p:bldP spid="12339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8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ect">
            <a:avLst/>
          </a:prstGeom>
          <a:noFill/>
          <a:ln w="76200" cap="rnd">
            <a:solidFill>
              <a:srgbClr val="FF33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14347" name="AutoShape 11"/>
          <p:cNvSpPr>
            <a:spLocks noChangeArrowheads="1"/>
          </p:cNvSpPr>
          <p:nvPr/>
        </p:nvSpPr>
        <p:spPr bwMode="auto">
          <a:xfrm>
            <a:off x="914400" y="1371600"/>
            <a:ext cx="7543800" cy="4038600"/>
          </a:xfrm>
          <a:prstGeom prst="plaque">
            <a:avLst>
              <a:gd name="adj" fmla="val 16667"/>
            </a:avLst>
          </a:prstGeom>
          <a:solidFill>
            <a:srgbClr val="FFFFCC"/>
          </a:solidFill>
          <a:ln w="9525">
            <a:solidFill>
              <a:srgbClr val="CC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0033CC"/>
                </a:solidFill>
                <a:latin typeface="Arial" charset="0"/>
              </a:rPr>
              <a:t>Hoạt động nối tiếp:</a:t>
            </a:r>
          </a:p>
          <a:p>
            <a:pPr algn="ctr"/>
            <a:r>
              <a:rPr lang="en-US" sz="4800" b="1">
                <a:solidFill>
                  <a:srgbClr val="CC00CC"/>
                </a:solidFill>
                <a:latin typeface="Arial" charset="0"/>
              </a:rPr>
              <a:t>Về nhà vẽ hoặc sưu tầm </a:t>
            </a:r>
          </a:p>
          <a:p>
            <a:pPr algn="ctr"/>
            <a:r>
              <a:rPr lang="en-US" sz="4800" b="1">
                <a:solidFill>
                  <a:srgbClr val="CC00CC"/>
                </a:solidFill>
                <a:latin typeface="Arial" charset="0"/>
              </a:rPr>
              <a:t>những </a:t>
            </a:r>
          </a:p>
          <a:p>
            <a:pPr algn="ctr"/>
            <a:r>
              <a:rPr lang="en-US" sz="4800" b="1">
                <a:solidFill>
                  <a:srgbClr val="CC00CC"/>
                </a:solidFill>
                <a:latin typeface="Arial" charset="0"/>
              </a:rPr>
              <a:t>tranh ảnh mà em thích </a:t>
            </a:r>
          </a:p>
          <a:p>
            <a:pPr algn="ctr"/>
            <a:endParaRPr lang="en-US" sz="4800">
              <a:latin typeface="Arial" charset="0"/>
            </a:endParaRP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762000" y="609600"/>
            <a:ext cx="47609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Arial" charset="0"/>
              </a:rPr>
              <a:t>( Xem sách trang 112, 113 )</a:t>
            </a:r>
          </a:p>
        </p:txBody>
      </p:sp>
      <p:pic>
        <p:nvPicPr>
          <p:cNvPr id="14349" name="Picture 19" descr="avatar_15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1816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0" name="Picture 23" descr="avatar_270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51816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70" decel="100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770" decel="100000"/>
                                        <p:tgtEl>
                                          <p:spTgt spid="1434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70" decel="1000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770" decel="100000"/>
                                        <p:tgtEl>
                                          <p:spTgt spid="143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 animBg="1"/>
      <p:bldP spid="1434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87" descr="Picture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990600" y="1676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990600" y="1676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990600" y="1676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25615" name="Text Box 15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7162800" y="6415088"/>
            <a:ext cx="1219200" cy="519112"/>
          </a:xfrm>
          <a:prstGeom prst="rect">
            <a:avLst/>
          </a:prstGeom>
          <a:effectLst>
            <a:outerShdw blurRad="63500" dist="35921" dir="2700000" algn="ctr" rotWithShape="0">
              <a:schemeClr val="bg2"/>
            </a:outerShdw>
          </a:effectLst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FFFF66"/>
                </a:solidFill>
                <a:latin typeface="Arial"/>
              </a:rPr>
              <a:t>BACK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509588" y="6146800"/>
            <a:ext cx="14922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 b="1">
              <a:solidFill>
                <a:srgbClr val="CCFF33"/>
              </a:solidFill>
              <a:latin typeface="Arial" charset="0"/>
            </a:endParaRPr>
          </a:p>
        </p:txBody>
      </p:sp>
      <p:sp>
        <p:nvSpPr>
          <p:cNvPr id="25638" name="AutoShape 38"/>
          <p:cNvSpPr>
            <a:spLocks noChangeArrowheads="1"/>
          </p:cNvSpPr>
          <p:nvPr/>
        </p:nvSpPr>
        <p:spPr bwMode="auto">
          <a:xfrm>
            <a:off x="8382000" y="6394450"/>
            <a:ext cx="838200" cy="463550"/>
          </a:xfrm>
          <a:prstGeom prst="star8">
            <a:avLst>
              <a:gd name="adj" fmla="val 38250"/>
            </a:avLst>
          </a:prstGeom>
          <a:gradFill rotWithShape="1">
            <a:gsLst>
              <a:gs pos="0">
                <a:srgbClr val="FF0000"/>
              </a:gs>
              <a:gs pos="50000">
                <a:srgbClr val="FFFF00"/>
              </a:gs>
              <a:gs pos="100000">
                <a:srgbClr val="FF0000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PerspectiveBottom">
              <a:rot lat="300000" lon="0" rev="0"/>
            </a:camera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66FF33"/>
            </a:extrusionClr>
          </a:sp3d>
          <a:extLst/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BẮT ĐẦU</a:t>
            </a:r>
          </a:p>
        </p:txBody>
      </p:sp>
      <p:pic>
        <p:nvPicPr>
          <p:cNvPr id="13321" name="Picture 88" descr="1138215945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0" y="2438400"/>
            <a:ext cx="2819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89" descr="meo dong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53200" y="990600"/>
            <a:ext cx="24384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Picture 90" descr="671971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685800"/>
            <a:ext cx="2590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4" name="Picture 91" descr="671597[1]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28600" y="3657600"/>
            <a:ext cx="2057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5" name="Picture 93" descr="14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096000" y="3810000"/>
            <a:ext cx="2514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6" name="Picture 94" descr="avatar_198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429000" y="304800"/>
            <a:ext cx="1752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7" name="Picture 95" descr="cat49[1]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048000" y="5105400"/>
            <a:ext cx="1905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wd">
                                    <p:tmPct val="16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iterate type="wd">
                                    <p:tmPct val="16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5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iterate type="wd">
                                    <p:tmPct val="16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"/>
                                            </p:cond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1" grpId="0"/>
      <p:bldP spid="25612" grpId="0"/>
      <p:bldP spid="25614" grpId="0"/>
      <p:bldP spid="25623" grpId="0"/>
      <p:bldP spid="2563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ect">
            <a:avLst/>
          </a:prstGeom>
          <a:noFill/>
          <a:ln w="76200" cap="rnd">
            <a:solidFill>
              <a:srgbClr val="FF33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838200" y="381000"/>
            <a:ext cx="28813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0000FF"/>
                </a:solidFill>
                <a:latin typeface="Arial" charset="0"/>
              </a:rPr>
              <a:t>Kiểm tra bài cũ: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295400" y="990600"/>
            <a:ext cx="7239000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 sz="4800" b="1">
                <a:solidFill>
                  <a:srgbClr val="660066"/>
                </a:solidFill>
                <a:latin typeface="Arial" charset="0"/>
              </a:rPr>
              <a:t>Người ta sử dụng phần nào của</a:t>
            </a:r>
          </a:p>
          <a:p>
            <a:pPr>
              <a:buFontTx/>
              <a:buChar char="-"/>
            </a:pPr>
            <a:r>
              <a:rPr lang="en-US" sz="4800" b="1">
                <a:solidFill>
                  <a:srgbClr val="660066"/>
                </a:solidFill>
                <a:latin typeface="Arial" charset="0"/>
              </a:rPr>
              <a:t> cây mía để trồng ?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685800" y="3352800"/>
            <a:ext cx="769620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 sz="4800" b="1">
                <a:solidFill>
                  <a:srgbClr val="660066"/>
                </a:solidFill>
                <a:latin typeface="Arial" charset="0"/>
              </a:rPr>
              <a:t> Chồi có thể mọc ra từ vị trí nào trên </a:t>
            </a:r>
          </a:p>
          <a:p>
            <a:r>
              <a:rPr lang="en-US" sz="4800" b="1">
                <a:solidFill>
                  <a:srgbClr val="660066"/>
                </a:solidFill>
                <a:latin typeface="Arial" charset="0"/>
              </a:rPr>
              <a:t>củ khoai tây, gừng, hành, tỏi và lá bỏng?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nimBg="1"/>
      <p:bldP spid="2056" grpId="0"/>
      <p:bldP spid="2057" grpId="0"/>
      <p:bldP spid="20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152400" y="304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Arial" charset="0"/>
              </a:rPr>
              <a:t/>
            </a:r>
            <a:br>
              <a:rPr lang="en-US" sz="2400" b="1">
                <a:solidFill>
                  <a:srgbClr val="0000FF"/>
                </a:solidFill>
                <a:latin typeface="Arial" charset="0"/>
              </a:rPr>
            </a:br>
            <a:endParaRPr lang="en-US" sz="2400" b="1" u="sng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1524000" y="914400"/>
            <a:ext cx="16875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>
                <a:solidFill>
                  <a:srgbClr val="0000FF"/>
                </a:solidFill>
                <a:latin typeface="Arial" charset="0"/>
              </a:rPr>
              <a:t>Khoa học:</a:t>
            </a:r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ect">
            <a:avLst/>
          </a:prstGeom>
          <a:noFill/>
          <a:ln w="76200" cap="rnd">
            <a:solidFill>
              <a:srgbClr val="FF33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3080" name="WordArt 8"/>
          <p:cNvSpPr>
            <a:spLocks noChangeArrowheads="1" noChangeShapeType="1" noTextEdit="1"/>
          </p:cNvSpPr>
          <p:nvPr/>
        </p:nvSpPr>
        <p:spPr bwMode="auto">
          <a:xfrm>
            <a:off x="3505200" y="990600"/>
            <a:ext cx="49530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Sự sinh sản của động vật</a:t>
            </a:r>
            <a:endParaRPr lang="en-US" sz="2400" b="1" kern="10">
              <a:ln w="9525">
                <a:solidFill>
                  <a:srgbClr val="660066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838200" y="1600200"/>
            <a:ext cx="56911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arenR"/>
            </a:pPr>
            <a:r>
              <a:rPr lang="en-US" sz="2400" b="1">
                <a:solidFill>
                  <a:srgbClr val="6600CC"/>
                </a:solidFill>
                <a:latin typeface="Arial" charset="0"/>
              </a:rPr>
              <a:t>Đọc mục bạn cần biết và thảo luận:</a:t>
            </a:r>
          </a:p>
          <a:p>
            <a:pPr marL="342900" indent="-342900"/>
            <a:endParaRPr lang="en-US" sz="2400" b="1">
              <a:solidFill>
                <a:srgbClr val="6600CC"/>
              </a:solidFill>
              <a:latin typeface="Arial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533400" y="2133600"/>
            <a:ext cx="79898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en-US" sz="2400" b="1" u="sng">
                <a:solidFill>
                  <a:srgbClr val="660066"/>
                </a:solidFill>
                <a:latin typeface="Arial" charset="0"/>
              </a:rPr>
              <a:t>Nhóm 1</a:t>
            </a:r>
            <a:r>
              <a:rPr lang="en-US" sz="2400" b="1">
                <a:solidFill>
                  <a:srgbClr val="660066"/>
                </a:solidFill>
                <a:latin typeface="Arial" charset="0"/>
              </a:rPr>
              <a:t>:</a:t>
            </a:r>
            <a:r>
              <a:rPr lang="en-US" sz="2400" b="1">
                <a:solidFill>
                  <a:schemeClr val="hlink"/>
                </a:solidFill>
                <a:latin typeface="Arial" charset="0"/>
              </a:rPr>
              <a:t> Đa số loài vật được chia thành mấy giống? </a:t>
            </a:r>
          </a:p>
          <a:p>
            <a:r>
              <a:rPr lang="en-US" sz="2400" b="1">
                <a:solidFill>
                  <a:schemeClr val="hlink"/>
                </a:solidFill>
                <a:latin typeface="Arial" charset="0"/>
              </a:rPr>
              <a:t>  Đó là những giống nào ?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57200" y="3200400"/>
            <a:ext cx="82708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en-US" sz="2400" b="1" u="sng">
                <a:solidFill>
                  <a:srgbClr val="660066"/>
                </a:solidFill>
                <a:latin typeface="Arial" charset="0"/>
              </a:rPr>
              <a:t>Nhóm 2</a:t>
            </a:r>
            <a:r>
              <a:rPr lang="en-US" sz="2400" b="1">
                <a:solidFill>
                  <a:srgbClr val="660066"/>
                </a:solidFill>
                <a:latin typeface="Arial" charset="0"/>
              </a:rPr>
              <a:t>:</a:t>
            </a:r>
            <a:r>
              <a:rPr lang="en-US" sz="2400" b="1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sz="2400" b="1">
                <a:solidFill>
                  <a:srgbClr val="6600CC"/>
                </a:solidFill>
                <a:latin typeface="Arial" charset="0"/>
              </a:rPr>
              <a:t>Tinh trùng hoặc trứng của động vật được</a:t>
            </a:r>
          </a:p>
          <a:p>
            <a:r>
              <a:rPr lang="en-US" sz="2400" b="1">
                <a:solidFill>
                  <a:srgbClr val="6600CC"/>
                </a:solidFill>
                <a:latin typeface="Arial" charset="0"/>
              </a:rPr>
              <a:t> sinh ra từ cơ quan nào? Cơ quan đó thuộc giống nào?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661988" y="4181475"/>
            <a:ext cx="75549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660066"/>
                </a:solidFill>
                <a:latin typeface="Arial" charset="0"/>
              </a:rPr>
              <a:t>-</a:t>
            </a:r>
            <a:r>
              <a:rPr lang="en-US" sz="2400" b="1" u="sng">
                <a:solidFill>
                  <a:srgbClr val="660066"/>
                </a:solidFill>
                <a:latin typeface="Arial" charset="0"/>
              </a:rPr>
              <a:t>Nhóm 3:</a:t>
            </a:r>
            <a:r>
              <a:rPr lang="en-US" sz="2400">
                <a:latin typeface="Arial" charset="0"/>
              </a:rPr>
              <a:t> </a:t>
            </a:r>
            <a:r>
              <a:rPr lang="en-US" sz="2400" b="1">
                <a:solidFill>
                  <a:srgbClr val="006600"/>
                </a:solidFill>
                <a:latin typeface="Arial" charset="0"/>
              </a:rPr>
              <a:t>Hiện tượng tinh trùng kết hợp với trứng </a:t>
            </a:r>
          </a:p>
          <a:p>
            <a:r>
              <a:rPr lang="en-US" sz="2400" b="1">
                <a:solidFill>
                  <a:srgbClr val="006600"/>
                </a:solidFill>
                <a:latin typeface="Arial" charset="0"/>
              </a:rPr>
              <a:t> gọi là gì ?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685800" y="5257800"/>
            <a:ext cx="768191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en-US" sz="2400" b="1" u="sng">
                <a:solidFill>
                  <a:srgbClr val="660066"/>
                </a:solidFill>
                <a:latin typeface="Arial" charset="0"/>
              </a:rPr>
              <a:t>Nhóm 4:</a:t>
            </a:r>
            <a:r>
              <a:rPr lang="en-US" sz="2400">
                <a:latin typeface="Arial" charset="0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Nêu kết quả của sự thụ tinh. Hợp tử phát </a:t>
            </a:r>
          </a:p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 triển thành gì?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4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 animBg="1"/>
      <p:bldP spid="3080" grpId="1" animBg="1"/>
      <p:bldP spid="3081" grpId="0"/>
      <p:bldP spid="3082" grpId="0"/>
      <p:bldP spid="3083" grpId="0"/>
      <p:bldP spid="3086" grpId="0"/>
      <p:bldP spid="308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228600" y="304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>
                <a:solidFill>
                  <a:srgbClr val="0000FF"/>
                </a:solidFill>
                <a:latin typeface="Arial" charset="0"/>
              </a:rPr>
              <a:t/>
            </a:r>
            <a:br>
              <a:rPr lang="en-US" sz="2000" b="1">
                <a:solidFill>
                  <a:srgbClr val="0000FF"/>
                </a:solidFill>
                <a:latin typeface="Arial" charset="0"/>
              </a:rPr>
            </a:br>
            <a:endParaRPr lang="en-US" sz="2000" b="1" u="sng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685800" y="457200"/>
            <a:ext cx="14398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u="sng">
                <a:solidFill>
                  <a:srgbClr val="0000FF"/>
                </a:solidFill>
                <a:latin typeface="Arial" charset="0"/>
              </a:rPr>
              <a:t>Khoa học:</a:t>
            </a: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ect">
            <a:avLst/>
          </a:prstGeom>
          <a:noFill/>
          <a:ln w="76200" cap="rnd">
            <a:solidFill>
              <a:srgbClr val="FF33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5125" name="WordArt 7"/>
          <p:cNvSpPr>
            <a:spLocks noChangeArrowheads="1" noChangeShapeType="1" noTextEdit="1"/>
          </p:cNvSpPr>
          <p:nvPr/>
        </p:nvSpPr>
        <p:spPr bwMode="auto">
          <a:xfrm>
            <a:off x="2743200" y="533400"/>
            <a:ext cx="49530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0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Sự sinh sản của động vật</a:t>
            </a:r>
            <a:endParaRPr lang="en-US" sz="2000" b="1" kern="10">
              <a:ln w="9525">
                <a:solidFill>
                  <a:srgbClr val="660066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609600" y="1219200"/>
            <a:ext cx="6710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Arial" charset="0"/>
              </a:rPr>
              <a:t>* Động vật được chia thành hai giống: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838200" y="2133600"/>
            <a:ext cx="2000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33CC"/>
                </a:solidFill>
                <a:latin typeface="Arial" charset="0"/>
              </a:rPr>
              <a:t>Giống đực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990600" y="3048000"/>
            <a:ext cx="18208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33CC"/>
                </a:solidFill>
                <a:latin typeface="Arial" charset="0"/>
              </a:rPr>
              <a:t>Giống cái</a:t>
            </a:r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3200400" y="25146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4343400" y="2133600"/>
            <a:ext cx="19542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33CC"/>
                </a:solidFill>
                <a:latin typeface="Arial" charset="0"/>
              </a:rPr>
              <a:t>Tinh trùng</a:t>
            </a:r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>
            <a:off x="3276600" y="34290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4495800" y="3124200"/>
            <a:ext cx="1222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33CC"/>
                </a:solidFill>
                <a:latin typeface="Arial" charset="0"/>
              </a:rPr>
              <a:t>Trứng</a:t>
            </a:r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V="1">
            <a:off x="5943600" y="3505200"/>
            <a:ext cx="9144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6324600" y="2514600"/>
            <a:ext cx="685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7239000" y="2743200"/>
            <a:ext cx="13985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33CC"/>
                </a:solidFill>
                <a:latin typeface="Arial" charset="0"/>
              </a:rPr>
              <a:t>Hợp tử</a:t>
            </a: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6705600" y="3276600"/>
            <a:ext cx="23399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Arial" charset="0"/>
              </a:rPr>
              <a:t>(Sự thụ tinh)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457200" y="4038600"/>
            <a:ext cx="81534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66"/>
                </a:solidFill>
                <a:latin typeface="Arial" charset="0"/>
              </a:rPr>
              <a:t>Hợp tử phân chia nhiều lần và phát triển thành </a:t>
            </a:r>
          </a:p>
          <a:p>
            <a:r>
              <a:rPr lang="en-US" b="1">
                <a:solidFill>
                  <a:srgbClr val="FF0066"/>
                </a:solidFill>
                <a:latin typeface="Arial" charset="0"/>
              </a:rPr>
              <a:t>cơ thể mới, mang những đặc tính của bố và mẹ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70" decel="1000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770" decel="100000"/>
                                        <p:tgtEl>
                                          <p:spTgt spid="41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1" dur="77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1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80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80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80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/>
      <p:bldP spid="4105" grpId="0"/>
      <p:bldP spid="4106" grpId="0"/>
      <p:bldP spid="4107" grpId="0" animBg="1"/>
      <p:bldP spid="4108" grpId="0"/>
      <p:bldP spid="4109" grpId="0" animBg="1"/>
      <p:bldP spid="4110" grpId="0"/>
      <p:bldP spid="4111" grpId="0" animBg="1"/>
      <p:bldP spid="4112" grpId="0" animBg="1"/>
      <p:bldP spid="4113" grpId="0"/>
      <p:bldP spid="4114" grpId="0"/>
      <p:bldP spid="41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2286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Arial" charset="0"/>
              </a:rPr>
              <a:t/>
            </a:r>
            <a:br>
              <a:rPr lang="en-US" sz="2400" b="1">
                <a:solidFill>
                  <a:srgbClr val="0000FF"/>
                </a:solidFill>
                <a:latin typeface="Arial" charset="0"/>
              </a:rPr>
            </a:br>
            <a:endParaRPr lang="en-US" sz="2400" b="1" u="sng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1600200" y="762000"/>
            <a:ext cx="16875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>
                <a:solidFill>
                  <a:srgbClr val="0000FF"/>
                </a:solidFill>
                <a:latin typeface="Arial" charset="0"/>
              </a:rPr>
              <a:t>Khoa học:</a:t>
            </a:r>
          </a:p>
        </p:txBody>
      </p:sp>
      <p:sp>
        <p:nvSpPr>
          <p:cNvPr id="6148" name="Rectangle 6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ect">
            <a:avLst/>
          </a:prstGeom>
          <a:noFill/>
          <a:ln w="76200" cap="rnd">
            <a:solidFill>
              <a:srgbClr val="FF33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Arial" charset="0"/>
            </a:endParaRPr>
          </a:p>
        </p:txBody>
      </p:sp>
      <p:sp>
        <p:nvSpPr>
          <p:cNvPr id="6149" name="WordArt 7"/>
          <p:cNvSpPr>
            <a:spLocks noChangeArrowheads="1" noChangeShapeType="1" noTextEdit="1"/>
          </p:cNvSpPr>
          <p:nvPr/>
        </p:nvSpPr>
        <p:spPr bwMode="auto">
          <a:xfrm>
            <a:off x="3505200" y="838200"/>
            <a:ext cx="49530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Sự sinh sản của động vật</a:t>
            </a:r>
            <a:endParaRPr lang="en-US" sz="2400" b="1" kern="10">
              <a:ln w="9525">
                <a:solidFill>
                  <a:srgbClr val="660066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609600" y="1371600"/>
            <a:ext cx="78295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6600CC"/>
                </a:solidFill>
                <a:latin typeface="Arial" charset="0"/>
              </a:rPr>
              <a:t>2) Nói tên những con vật có trong hình. Con nào nở </a:t>
            </a:r>
          </a:p>
          <a:p>
            <a:r>
              <a:rPr lang="en-US" sz="2400" b="1">
                <a:solidFill>
                  <a:srgbClr val="6600CC"/>
                </a:solidFill>
                <a:latin typeface="Arial" charset="0"/>
              </a:rPr>
              <a:t>    ra từ trứng, con nào vừa đẻ ra đã thành con?</a:t>
            </a:r>
          </a:p>
        </p:txBody>
      </p:sp>
      <p:pic>
        <p:nvPicPr>
          <p:cNvPr id="5129" name="Picture 9" descr="c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572000"/>
            <a:ext cx="17780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0" descr="g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4648200"/>
            <a:ext cx="1498600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11" descr="vo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4572000"/>
            <a:ext cx="19431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2" name="Picture 12" descr="nongnoc"/>
          <p:cNvPicPr>
            <a:picLocks noChangeAspect="1" noChangeArrowheads="1"/>
          </p:cNvPicPr>
          <p:nvPr/>
        </p:nvPicPr>
        <p:blipFill>
          <a:blip r:embed="rId5"/>
          <a:srcRect b="-14706"/>
          <a:stretch>
            <a:fillRect/>
          </a:stretch>
        </p:blipFill>
        <p:spPr bwMode="auto">
          <a:xfrm>
            <a:off x="457200" y="2635250"/>
            <a:ext cx="1981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3" name="Picture 13" descr="sau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24600" y="2406650"/>
            <a:ext cx="19685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0" name="Picture 20" descr="thanlan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352800" y="2590800"/>
            <a:ext cx="2133600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563563" y="3571875"/>
            <a:ext cx="1601787" cy="461963"/>
          </a:xfrm>
          <a:prstGeom prst="rect">
            <a:avLst/>
          </a:prstGeom>
          <a:noFill/>
          <a:ln w="28575">
            <a:solidFill>
              <a:srgbClr val="FF0066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hlink"/>
                </a:solidFill>
                <a:latin typeface="Arial" charset="0"/>
              </a:rPr>
              <a:t>Nòng nọc</a:t>
            </a: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3352800" y="3733800"/>
            <a:ext cx="1827213" cy="461963"/>
          </a:xfrm>
          <a:prstGeom prst="rect">
            <a:avLst/>
          </a:prstGeom>
          <a:solidFill>
            <a:schemeClr val="bg1"/>
          </a:solidFill>
          <a:ln w="28575">
            <a:solidFill>
              <a:srgbClr val="FF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chemeClr val="hlink"/>
                </a:solidFill>
                <a:latin typeface="Arial" charset="0"/>
              </a:rPr>
              <a:t>Thằn lằn</a:t>
            </a: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6324600" y="3657600"/>
            <a:ext cx="1976438" cy="461963"/>
          </a:xfrm>
          <a:prstGeom prst="rect">
            <a:avLst/>
          </a:prstGeom>
          <a:noFill/>
          <a:ln w="28575">
            <a:solidFill>
              <a:srgbClr val="FF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chemeClr val="hlink"/>
                </a:solidFill>
                <a:latin typeface="Arial" charset="0"/>
              </a:rPr>
              <a:t>Con sâu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288925" y="5943600"/>
            <a:ext cx="1844675" cy="461963"/>
          </a:xfrm>
          <a:prstGeom prst="rect">
            <a:avLst/>
          </a:prstGeom>
          <a:noFill/>
          <a:ln w="28575">
            <a:solidFill>
              <a:srgbClr val="FF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chemeClr val="hlink"/>
                </a:solidFill>
                <a:latin typeface="Arial" charset="0"/>
              </a:rPr>
              <a:t>Con chó</a:t>
            </a:r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3413125" y="5943600"/>
            <a:ext cx="1463675" cy="461963"/>
          </a:xfrm>
          <a:prstGeom prst="rect">
            <a:avLst/>
          </a:prstGeom>
          <a:noFill/>
          <a:ln w="28575">
            <a:solidFill>
              <a:srgbClr val="FF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chemeClr val="hlink"/>
                </a:solidFill>
                <a:latin typeface="Arial" charset="0"/>
              </a:rPr>
              <a:t>Con gà</a:t>
            </a:r>
          </a:p>
        </p:txBody>
      </p:sp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6384925" y="6081713"/>
            <a:ext cx="1844675" cy="461962"/>
          </a:xfrm>
          <a:prstGeom prst="rect">
            <a:avLst/>
          </a:prstGeom>
          <a:noFill/>
          <a:ln w="28575">
            <a:solidFill>
              <a:srgbClr val="FF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chemeClr val="hlink"/>
                </a:solidFill>
                <a:latin typeface="Arial" charset="0"/>
              </a:rPr>
              <a:t>Con voi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51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514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70" decel="100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770" decel="100000"/>
                                        <p:tgtEl>
                                          <p:spTgt spid="51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70" decel="100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770" decel="100000"/>
                                        <p:tgtEl>
                                          <p:spTgt spid="51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8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70" decel="100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770" decel="100000"/>
                                        <p:tgtEl>
                                          <p:spTgt spid="51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7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70" decel="100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770" decel="100000"/>
                                        <p:tgtEl>
                                          <p:spTgt spid="51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77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5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 nodeType="clickPar">
                      <p:stCondLst>
                        <p:cond delay="0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70" decel="1000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770" decel="100000"/>
                                        <p:tgtEl>
                                          <p:spTgt spid="514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4" dur="77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2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5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 nodeType="clickPar">
                      <p:stCondLst>
                        <p:cond delay="0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770" decel="1000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770" decel="100000"/>
                                        <p:tgtEl>
                                          <p:spTgt spid="514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6" dur="77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8" dur="77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40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5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770" decel="1000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770" decel="100000"/>
                                        <p:tgtEl>
                                          <p:spTgt spid="514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8" dur="77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0" dur="77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3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5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 nodeType="clickPar">
                      <p:stCondLst>
                        <p:cond delay="0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770" decel="1000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8" dur="770" decel="100000"/>
                                        <p:tgtEl>
                                          <p:spTgt spid="514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0" dur="77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2" dur="77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9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5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 nodeType="clickPar">
                      <p:stCondLst>
                        <p:cond delay="0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770" decel="1000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0" dur="770" decel="100000"/>
                                        <p:tgtEl>
                                          <p:spTgt spid="51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2" dur="77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4" dur="77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0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5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 nodeType="clickPar">
                      <p:stCondLst>
                        <p:cond delay="0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770" decel="1000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2" dur="770" decel="100000"/>
                                        <p:tgtEl>
                                          <p:spTgt spid="514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4" dur="77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6" dur="77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1"/>
                  </p:tgtEl>
                </p:cond>
              </p:nextCondLst>
            </p:seq>
          </p:childTnLst>
        </p:cTn>
      </p:par>
    </p:tnLst>
    <p:bldLst>
      <p:bldP spid="5128" grpId="0"/>
      <p:bldP spid="5141" grpId="0" animBg="1"/>
      <p:bldP spid="5142" grpId="0" animBg="1"/>
      <p:bldP spid="5143" grpId="0" animBg="1"/>
      <p:bldP spid="5144" grpId="0" animBg="1"/>
      <p:bldP spid="5146" grpId="0" animBg="1"/>
      <p:bldP spid="514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ho"/>
          <p:cNvPicPr>
            <a:picLocks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838200" y="1333500"/>
            <a:ext cx="1778000" cy="1485900"/>
          </a:xfrm>
          <a:noFill/>
        </p:spPr>
      </p:pic>
      <p:pic>
        <p:nvPicPr>
          <p:cNvPr id="10243" name="Picture 3" descr="ga"/>
          <p:cNvPicPr>
            <a:picLocks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3683000" y="1295400"/>
            <a:ext cx="1498600" cy="1295400"/>
          </a:xfrm>
          <a:noFill/>
        </p:spPr>
      </p:pic>
      <p:pic>
        <p:nvPicPr>
          <p:cNvPr id="10244" name="Picture 4" descr="vo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0800" y="1371600"/>
            <a:ext cx="19431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nongnoc"/>
          <p:cNvPicPr>
            <a:picLocks noChangeAspect="1" noChangeArrowheads="1"/>
          </p:cNvPicPr>
          <p:nvPr/>
        </p:nvPicPr>
        <p:blipFill>
          <a:blip r:embed="rId5"/>
          <a:srcRect b="-14706"/>
          <a:stretch>
            <a:fillRect/>
          </a:stretch>
        </p:blipFill>
        <p:spPr bwMode="auto">
          <a:xfrm>
            <a:off x="914400" y="0"/>
            <a:ext cx="19939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6" descr="sau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77000" y="0"/>
            <a:ext cx="19685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7" descr="thanlan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81400" y="0"/>
            <a:ext cx="1981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99" name="Group 59"/>
          <p:cNvGraphicFramePr>
            <a:graphicFrameLocks noGrp="1"/>
          </p:cNvGraphicFramePr>
          <p:nvPr>
            <p:ph sz="half" idx="1"/>
          </p:nvPr>
        </p:nvGraphicFramePr>
        <p:xfrm>
          <a:off x="304800" y="2914650"/>
          <a:ext cx="8610600" cy="3867150"/>
        </p:xfrm>
        <a:graphic>
          <a:graphicData uri="http://schemas.openxmlformats.org/drawingml/2006/table">
            <a:tbl>
              <a:tblPr/>
              <a:tblGrid>
                <a:gridCol w="4305300"/>
                <a:gridCol w="4305300"/>
              </a:tblGrid>
              <a:tr h="971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01" name="Text Box 61"/>
          <p:cNvSpPr txBox="1">
            <a:spLocks noChangeArrowheads="1"/>
          </p:cNvSpPr>
          <p:nvPr/>
        </p:nvSpPr>
        <p:spPr bwMode="auto">
          <a:xfrm>
            <a:off x="533400" y="2986088"/>
            <a:ext cx="36861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33CC"/>
                </a:solidFill>
                <a:latin typeface="Arial" charset="0"/>
              </a:rPr>
              <a:t>Động vật nở ra từ trứng</a:t>
            </a:r>
          </a:p>
        </p:txBody>
      </p:sp>
      <p:sp>
        <p:nvSpPr>
          <p:cNvPr id="10302" name="Text Box 62"/>
          <p:cNvSpPr txBox="1">
            <a:spLocks noChangeArrowheads="1"/>
          </p:cNvSpPr>
          <p:nvPr/>
        </p:nvSpPr>
        <p:spPr bwMode="auto">
          <a:xfrm>
            <a:off x="4681538" y="3062288"/>
            <a:ext cx="4011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33CC"/>
                </a:solidFill>
                <a:latin typeface="Arial" charset="0"/>
              </a:rPr>
              <a:t>Động vật sinh ra đã là con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2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736 0.03889 L -0.06736 0.5601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2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833 0.04444 L -0.35833 0.7777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3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2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736 0.075 L -0.43264 0.5527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" y="2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278 0.11944 L 0.66944 0.41898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" y="1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2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06 0.06111 L -0.06805 0.5724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" y="2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02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 nodeType="clickPar">
                      <p:stCondLst>
                        <p:cond delay="0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0.00625 L -0.17292 0.39444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4"/>
                  </p:tgtEl>
                </p:cond>
              </p:nextCondLst>
            </p:seq>
          </p:childTnLst>
        </p:cTn>
      </p:par>
    </p:tnLst>
    <p:bldLst>
      <p:bldP spid="10301" grpId="0"/>
      <p:bldP spid="103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304800" y="304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400" b="1" u="sng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363538" y="457200"/>
            <a:ext cx="16875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u="sng">
                <a:solidFill>
                  <a:srgbClr val="0000FF"/>
                </a:solidFill>
                <a:latin typeface="Arial" charset="0"/>
              </a:rPr>
              <a:t>Khoa học:</a:t>
            </a:r>
          </a:p>
        </p:txBody>
      </p:sp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ect">
            <a:avLst/>
          </a:prstGeom>
          <a:noFill/>
          <a:ln w="76200" cap="rnd">
            <a:solidFill>
              <a:srgbClr val="FF33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8197" name="WordArt 7"/>
          <p:cNvSpPr>
            <a:spLocks noChangeArrowheads="1" noChangeShapeType="1" noTextEdit="1"/>
          </p:cNvSpPr>
          <p:nvPr/>
        </p:nvSpPr>
        <p:spPr bwMode="auto">
          <a:xfrm>
            <a:off x="3276600" y="533400"/>
            <a:ext cx="49530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Sự sinh sản của động vật</a:t>
            </a:r>
            <a:endParaRPr lang="en-US" sz="2400" b="1" kern="10">
              <a:ln w="9525">
                <a:solidFill>
                  <a:srgbClr val="660066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154" name="AutoShape 10"/>
          <p:cNvSpPr>
            <a:spLocks noChangeArrowheads="1"/>
          </p:cNvSpPr>
          <p:nvPr/>
        </p:nvSpPr>
        <p:spPr bwMode="auto">
          <a:xfrm>
            <a:off x="533400" y="762000"/>
            <a:ext cx="8001000" cy="5105400"/>
          </a:xfrm>
          <a:prstGeom prst="horizontalScroll">
            <a:avLst>
              <a:gd name="adj" fmla="val 12500"/>
            </a:avLst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3600">
              <a:solidFill>
                <a:srgbClr val="0033CC"/>
              </a:solidFill>
              <a:latin typeface="Arial" charset="0"/>
            </a:endParaRP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685800" y="1600200"/>
            <a:ext cx="75438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Tx/>
              <a:buChar char="-"/>
            </a:pPr>
            <a:r>
              <a:rPr lang="en-US" sz="4000" b="1">
                <a:solidFill>
                  <a:srgbClr val="D60093"/>
                </a:solidFill>
                <a:latin typeface="Arial" charset="0"/>
              </a:rPr>
              <a:t>Những loài động vật khác nhau thì </a:t>
            </a:r>
          </a:p>
          <a:p>
            <a:pPr algn="ctr"/>
            <a:r>
              <a:rPr lang="en-US" sz="4000" b="1">
                <a:solidFill>
                  <a:srgbClr val="D60093"/>
                </a:solidFill>
                <a:latin typeface="Arial" charset="0"/>
              </a:rPr>
              <a:t> có cách sinh sản khác nhau: có loài </a:t>
            </a:r>
          </a:p>
          <a:p>
            <a:pPr algn="ctr"/>
            <a:r>
              <a:rPr lang="en-US" sz="4000" b="1">
                <a:solidFill>
                  <a:srgbClr val="D60093"/>
                </a:solidFill>
                <a:latin typeface="Arial" charset="0"/>
              </a:rPr>
              <a:t> đẻ trứng, có loài đẻ con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" grpId="0" animBg="1"/>
      <p:bldP spid="615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ect">
            <a:avLst/>
          </a:prstGeom>
          <a:noFill/>
          <a:ln w="76200" cap="rnd">
            <a:solidFill>
              <a:srgbClr val="FF33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7177" name="WordArt 9"/>
          <p:cNvSpPr>
            <a:spLocks noChangeArrowheads="1" noChangeShapeType="1" noTextEdit="1"/>
          </p:cNvSpPr>
          <p:nvPr/>
        </p:nvSpPr>
        <p:spPr bwMode="auto">
          <a:xfrm>
            <a:off x="1371600" y="609600"/>
            <a:ext cx="6400800" cy="15367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5977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it-IT" sz="24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Arial"/>
                <a:cs typeface="Arial"/>
              </a:rPr>
              <a:t>Trò chơi Ai nhanh, ai đúng ?</a:t>
            </a:r>
            <a:endParaRPr lang="en-US" sz="2400" b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FFCC"/>
                  </a:gs>
                  <a:gs pos="100000">
                    <a:srgbClr val="FF9999"/>
                  </a:gs>
                </a:gsLst>
                <a:lin ang="5400000" scaled="1"/>
              </a:gradFill>
              <a:latin typeface="Arial"/>
              <a:cs typeface="Arial"/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914400" y="2209800"/>
            <a:ext cx="73152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b="1">
                <a:solidFill>
                  <a:schemeClr val="hlink"/>
                </a:solidFill>
                <a:latin typeface="Arial" charset="0"/>
              </a:rPr>
              <a:t>Thi nói tên những con vật đẻ trứng, </a:t>
            </a:r>
          </a:p>
          <a:p>
            <a:r>
              <a:rPr lang="en-US" sz="5400" b="1">
                <a:solidFill>
                  <a:schemeClr val="hlink"/>
                </a:solidFill>
                <a:latin typeface="Arial" charset="0"/>
              </a:rPr>
              <a:t> những con vật đẻ con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717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 animBg="1"/>
      <p:bldP spid="717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ChangeArrowheads="1"/>
          </p:cNvSpPr>
          <p:nvPr/>
        </p:nvSpPr>
        <p:spPr bwMode="auto">
          <a:xfrm>
            <a:off x="457200" y="152400"/>
            <a:ext cx="8610600" cy="6553200"/>
          </a:xfrm>
          <a:prstGeom prst="rect">
            <a:avLst/>
          </a:prstGeom>
          <a:noFill/>
          <a:ln w="76200" cap="rnd">
            <a:solidFill>
              <a:srgbClr val="FF33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pic>
        <p:nvPicPr>
          <p:cNvPr id="10243" name="Picture 7" descr="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76200"/>
            <a:ext cx="2209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8" descr="cavo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2160588"/>
            <a:ext cx="2590800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9" descr="ch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152400"/>
            <a:ext cx="2133600" cy="197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10" descr="chuộ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09800" y="177800"/>
            <a:ext cx="2362200" cy="196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7" name="Picture 11" descr="khi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152400"/>
            <a:ext cx="221297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Picture 12" descr="tho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86000" y="2133600"/>
            <a:ext cx="2133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9" name="Picture 15" descr="casau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85800" y="3962400"/>
            <a:ext cx="4724400" cy="138271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0250" name="Picture 16" descr="doi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086600" y="2133600"/>
            <a:ext cx="1981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1" name="Picture 21" descr="ran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943600" y="3810000"/>
            <a:ext cx="2286000" cy="163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2" name="Picture 22" descr="rua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676400" y="5410200"/>
            <a:ext cx="22860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3" name="Picture 23" descr="buom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105400" y="5410200"/>
            <a:ext cx="2286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" dur="2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381</Words>
  <Application>Microsoft Office PowerPoint</Application>
  <PresentationFormat>On-screen Show (4:3)</PresentationFormat>
  <Paragraphs>73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Times New Roman</vt:lpstr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65</cp:revision>
  <dcterms:created xsi:type="dcterms:W3CDTF">2010-01-20T14:56:19Z</dcterms:created>
  <dcterms:modified xsi:type="dcterms:W3CDTF">2016-06-30T02:34:47Z</dcterms:modified>
</cp:coreProperties>
</file>