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77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CC"/>
    <a:srgbClr val="00FF00"/>
    <a:srgbClr val="CC00FF"/>
    <a:srgbClr val="0000FF"/>
    <a:srgbClr val="006600"/>
    <a:srgbClr val="FFFFFF"/>
    <a:srgbClr val="02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2624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8E2EE0-ED11-4EC5-A846-A2CF906B2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52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80F6336-D983-4A34-A116-A02454133DFC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1F339B0-AE15-401A-8FAC-1121B0297345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6E26D-62A4-442C-B0FC-84C1C8A7E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2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AD62-767B-4358-8B80-A8B54EA9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AF9A-82E2-4D6D-80F1-AA6A3E72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66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29F6-09A7-4C01-9F94-1B0A286D8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0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0EF9-E4D0-429E-BCC9-10D59FD83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5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9D97-4AC7-4C8D-8A07-55885FCC2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3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76FA-B17D-419E-8202-5436F6873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0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1F73F-A65B-4A44-A61A-0A31C067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5D529-6A14-4179-A32B-E3E3ADF63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0A1A-5E95-43A2-8B8F-043C76CA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B181-AA69-4E13-8999-22D4ABE9C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6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9655-23A3-4676-A473-FE842405A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2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9096D-A919-479D-8DD3-E1E24AFC5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5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5B0903B-A2FD-4D20-A2FE-1BAC4DEFA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  <p:sldLayoutId id="214748369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WordArt 7"/>
          <p:cNvSpPr>
            <a:spLocks noChangeArrowheads="1" noChangeShapeType="1" noTextEdit="1"/>
          </p:cNvSpPr>
          <p:nvPr/>
        </p:nvSpPr>
        <p:spPr bwMode="auto">
          <a:xfrm>
            <a:off x="5257800" y="990600"/>
            <a:ext cx="37338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ÔN TẬP</a:t>
            </a:r>
          </a:p>
          <a:p>
            <a:pPr algn="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PHÉP CỘNG</a:t>
            </a:r>
          </a:p>
          <a:p>
            <a:pPr algn="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PHÉP TRỪ</a:t>
            </a:r>
          </a:p>
          <a:p>
            <a:pPr algn="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PHÂN SỐ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-1008" y="0"/>
              <a:ext cx="7152" cy="480"/>
              <a:chOff x="-1008" y="528"/>
              <a:chExt cx="7152" cy="480"/>
            </a:xfrm>
          </p:grpSpPr>
          <p:sp>
            <p:nvSpPr>
              <p:cNvPr id="25606" name="Rectangle 6"/>
              <p:cNvSpPr>
                <a:spLocks noChangeArrowheads="1"/>
              </p:cNvSpPr>
              <p:nvPr/>
            </p:nvSpPr>
            <p:spPr bwMode="auto">
              <a:xfrm>
                <a:off x="-1008" y="528"/>
                <a:ext cx="7152" cy="480"/>
              </a:xfrm>
              <a:prstGeom prst="rect">
                <a:avLst/>
              </a:prstGeom>
              <a:gradFill rotWithShape="1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7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00" y="624"/>
                <a:ext cx="3492" cy="27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9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Arial"/>
                    <a:cs typeface="Arial"/>
                  </a:rPr>
                  <a:t>BÀI GIẢNG TOÁN 5 - TIẾT 7</a:t>
                </a:r>
              </a:p>
            </p:txBody>
          </p:sp>
        </p:grpSp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-960" y="3888"/>
              <a:ext cx="7152" cy="480"/>
              <a:chOff x="-1008" y="528"/>
              <a:chExt cx="7152" cy="480"/>
            </a:xfrm>
          </p:grpSpPr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-1008" y="528"/>
                <a:ext cx="7152" cy="480"/>
              </a:xfrm>
              <a:prstGeom prst="rect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0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00" y="624"/>
                <a:ext cx="3492" cy="27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000099"/>
                    </a:solidFill>
                    <a:latin typeface="Arial"/>
                    <a:cs typeface="Arial"/>
                  </a:rPr>
                  <a:t>http://thiviolympic.com</a:t>
                </a:r>
              </a:p>
            </p:txBody>
          </p:sp>
        </p:grpSp>
      </p:grpSp>
      <p:pic>
        <p:nvPicPr>
          <p:cNvPr id="25611" name="Picture 11" descr="fraction_addition_icon5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838200"/>
            <a:ext cx="47339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7543800" cy="1371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pt-BR" sz="24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Chúc các em vui vẻ!</a:t>
            </a:r>
            <a:endParaRPr lang="en-US" sz="24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6200" y="101600"/>
            <a:ext cx="9039225" cy="6734175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pic>
        <p:nvPicPr>
          <p:cNvPr id="28676" name="Picture 5" descr="COMMLINE"/>
          <p:cNvPicPr>
            <a:picLocks noChangeAspect="1" noChangeArrowheads="1"/>
          </p:cNvPicPr>
          <p:nvPr/>
        </p:nvPicPr>
        <p:blipFill>
          <a:blip r:embed="rId3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324600"/>
            <a:ext cx="57150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7" name="Object 6"/>
          <p:cNvGraphicFramePr>
            <a:graphicFrameLocks noChangeAspect="1"/>
          </p:cNvGraphicFramePr>
          <p:nvPr/>
        </p:nvGraphicFramePr>
        <p:xfrm>
          <a:off x="6629400" y="5026025"/>
          <a:ext cx="25146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Clip" r:id="rId4" imgW="1999440" imgH="1831320" progId="MS_ClipArt_Gallery.2">
                  <p:embed/>
                </p:oleObj>
              </mc:Choice>
              <mc:Fallback>
                <p:oleObj name="Clip" r:id="rId4" imgW="1999440" imgH="18313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026025"/>
                        <a:ext cx="2514600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8" name="Picture 7" descr="CRNRC09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0"/>
            <a:ext cx="15128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WordArt 2"/>
          <p:cNvSpPr>
            <a:spLocks noChangeArrowheads="1" noChangeShapeType="1" noTextEdit="1"/>
          </p:cNvSpPr>
          <p:nvPr/>
        </p:nvSpPr>
        <p:spPr bwMode="auto">
          <a:xfrm>
            <a:off x="2057400" y="4038600"/>
            <a:ext cx="487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Bài giảng này có tại</a:t>
            </a:r>
          </a:p>
        </p:txBody>
      </p:sp>
      <p:sp>
        <p:nvSpPr>
          <p:cNvPr id="28680" name="WordArt 2"/>
          <p:cNvSpPr>
            <a:spLocks noChangeArrowheads="1" noChangeShapeType="1" noTextEdit="1"/>
          </p:cNvSpPr>
          <p:nvPr/>
        </p:nvSpPr>
        <p:spPr bwMode="auto">
          <a:xfrm>
            <a:off x="2895600" y="5181600"/>
            <a:ext cx="3429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http://thiviolympic.com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5638800" y="381000"/>
            <a:ext cx="457200" cy="457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sp>
        <p:nvSpPr>
          <p:cNvPr id="2" name="AutoShape 13"/>
          <p:cNvSpPr>
            <a:spLocks noChangeArrowheads="1"/>
          </p:cNvSpPr>
          <p:nvPr/>
        </p:nvSpPr>
        <p:spPr bwMode="auto">
          <a:xfrm>
            <a:off x="7620000" y="609600"/>
            <a:ext cx="457200" cy="457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6553200" y="76200"/>
            <a:ext cx="685800" cy="6858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4953000" y="609600"/>
            <a:ext cx="381000" cy="3810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191000" y="609600"/>
            <a:ext cx="228600" cy="2286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3429000" y="381000"/>
            <a:ext cx="152400" cy="1524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00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9" grpId="0" animBg="1"/>
      <p:bldP spid="28680" grpId="0" animBg="1"/>
      <p:bldP spid="24589" grpId="0" animBg="1"/>
      <p:bldP spid="24589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1800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1. Viết các phân số sau thành phân số thập phân</a:t>
            </a:r>
          </a:p>
        </p:txBody>
      </p:sp>
      <p:graphicFrame>
        <p:nvGraphicFramePr>
          <p:cNvPr id="76812" name="Object 1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28600" y="4876800"/>
          <a:ext cx="3657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3657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410200" y="34290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5" imgW="330120" imgH="393480" progId="Equation.3">
                  <p:embed/>
                </p:oleObj>
              </mc:Choice>
              <mc:Fallback>
                <p:oleObj name="Equation" r:id="rId5" imgW="3301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60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38200" y="3352800"/>
          <a:ext cx="914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7" imgW="317160" imgH="393480" progId="Equation.3">
                  <p:embed/>
                </p:oleObj>
              </mc:Choice>
              <mc:Fallback>
                <p:oleObj name="Equation" r:id="rId7" imgW="3171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914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2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029200" y="4876800"/>
          <a:ext cx="3886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9" imgW="1155600" imgH="393480" progId="Equation.3">
                  <p:embed/>
                </p:oleObj>
              </mc:Choice>
              <mc:Fallback>
                <p:oleObj name="Equation" r:id="rId9" imgW="115560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38862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 animBg="1"/>
      <p:bldP spid="768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       1. Muốn cộng (hoặc trừ) hai phân số cùng mẫu số ta cộng (hoặc trừ) hai tử số với nhau và giữ nguyên mẫu số.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28600" y="3000375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Ví dụ 1: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4067175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Ví dụ 2: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981200" y="29718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3352800" y="2971800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5" imgW="571320" imgH="393480" progId="Equation.DSMT4">
                  <p:embed/>
                </p:oleObj>
              </mc:Choice>
              <mc:Fallback>
                <p:oleObj name="Equation" r:id="rId5" imgW="5713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4473575" y="2970213"/>
          <a:ext cx="40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2970213"/>
                        <a:ext cx="4032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1847850" y="3962400"/>
          <a:ext cx="1457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962400"/>
                        <a:ext cx="14573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3276600" y="3962400"/>
          <a:ext cx="1114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400"/>
                        <a:ext cx="11144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4373563" y="3960813"/>
          <a:ext cx="498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3960813"/>
                        <a:ext cx="4984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7" grpId="0"/>
      <p:bldP spid="81928" grpId="0"/>
      <p:bldP spid="819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228600" y="26987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          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228600" y="402272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Ví dụ 1 :</a:t>
            </a:r>
          </a:p>
        </p:txBody>
      </p:sp>
      <p:graphicFrame>
        <p:nvGraphicFramePr>
          <p:cNvPr id="62537" name="Object 73"/>
          <p:cNvGraphicFramePr>
            <a:graphicFrameLocks noChangeAspect="1"/>
          </p:cNvGraphicFramePr>
          <p:nvPr/>
        </p:nvGraphicFramePr>
        <p:xfrm>
          <a:off x="1470025" y="3962400"/>
          <a:ext cx="1403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3962400"/>
                        <a:ext cx="14033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8" name="Object 74"/>
          <p:cNvGraphicFramePr>
            <a:graphicFrameLocks noChangeAspect="1"/>
          </p:cNvGraphicFramePr>
          <p:nvPr/>
        </p:nvGraphicFramePr>
        <p:xfrm>
          <a:off x="2847975" y="3962400"/>
          <a:ext cx="1495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962400"/>
                        <a:ext cx="14954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9" name="Object 75"/>
          <p:cNvGraphicFramePr>
            <a:graphicFrameLocks noChangeAspect="1"/>
          </p:cNvGraphicFramePr>
          <p:nvPr/>
        </p:nvGraphicFramePr>
        <p:xfrm>
          <a:off x="4251325" y="39608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7" imgW="291960" imgH="393480" progId="Equation.DSMT4">
                  <p:embed/>
                </p:oleObj>
              </mc:Choice>
              <mc:Fallback>
                <p:oleObj name="Equation" r:id="rId7" imgW="291960" imgH="39348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960813"/>
                        <a:ext cx="544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228600" y="508952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Ví dụ 2 :</a:t>
            </a:r>
          </a:p>
        </p:txBody>
      </p:sp>
      <p:graphicFrame>
        <p:nvGraphicFramePr>
          <p:cNvPr id="62541" name="Object 77"/>
          <p:cNvGraphicFramePr>
            <a:graphicFrameLocks noChangeAspect="1"/>
          </p:cNvGraphicFramePr>
          <p:nvPr/>
        </p:nvGraphicFramePr>
        <p:xfrm>
          <a:off x="1565275" y="5029200"/>
          <a:ext cx="1214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9" imgW="571320" imgH="393480" progId="Equation.DSMT4">
                  <p:embed/>
                </p:oleObj>
              </mc:Choice>
              <mc:Fallback>
                <p:oleObj name="Equation" r:id="rId9" imgW="571320" imgH="39348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9200"/>
                        <a:ext cx="12144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2" name="Object 78"/>
          <p:cNvGraphicFramePr>
            <a:graphicFrameLocks noChangeAspect="1"/>
          </p:cNvGraphicFramePr>
          <p:nvPr/>
        </p:nvGraphicFramePr>
        <p:xfrm>
          <a:off x="2789238" y="5027613"/>
          <a:ext cx="1327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5027613"/>
                        <a:ext cx="13271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3" name="Object 79"/>
          <p:cNvGraphicFramePr>
            <a:graphicFrameLocks noChangeAspect="1"/>
          </p:cNvGraphicFramePr>
          <p:nvPr/>
        </p:nvGraphicFramePr>
        <p:xfrm>
          <a:off x="4203700" y="50276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13" imgW="291960" imgH="393480" progId="Equation.DSMT4">
                  <p:embed/>
                </p:oleObj>
              </mc:Choice>
              <mc:Fallback>
                <p:oleObj name="Equation" r:id="rId13" imgW="291960" imgH="39348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027613"/>
                        <a:ext cx="5445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81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1756" name="WordArt 82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31757" name="Text Box 83"/>
          <p:cNvSpPr txBox="1">
            <a:spLocks noChangeArrowheads="1"/>
          </p:cNvSpPr>
          <p:nvPr/>
        </p:nvSpPr>
        <p:spPr bwMode="auto">
          <a:xfrm>
            <a:off x="685800" y="18288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4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4" grpId="0"/>
      <p:bldP spid="62535" grpId="0"/>
      <p:bldP spid="6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2771" name="WordArt 1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32772" name="WordArt 15"/>
          <p:cNvSpPr>
            <a:spLocks noChangeArrowheads="1" noChangeShapeType="1" noTextEdit="1"/>
          </p:cNvSpPr>
          <p:nvPr/>
        </p:nvSpPr>
        <p:spPr bwMode="auto">
          <a:xfrm>
            <a:off x="2286000" y="2438400"/>
            <a:ext cx="39624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1000" y="1908175"/>
            <a:ext cx="173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1:</a:t>
            </a:r>
            <a:r>
              <a:rPr lang="en-US" sz="2400" b="1">
                <a:solidFill>
                  <a:srgbClr val="0000FF"/>
                </a:solidFill>
              </a:rPr>
              <a:t> Tính</a:t>
            </a:r>
          </a:p>
        </p:txBody>
      </p:sp>
      <p:graphicFrame>
        <p:nvGraphicFramePr>
          <p:cNvPr id="65571" name="Object 35"/>
          <p:cNvGraphicFramePr>
            <a:graphicFrameLocks noChangeAspect="1"/>
          </p:cNvGraphicFramePr>
          <p:nvPr/>
        </p:nvGraphicFramePr>
        <p:xfrm>
          <a:off x="122238" y="2438400"/>
          <a:ext cx="20431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438400"/>
                        <a:ext cx="204311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185738" y="3352800"/>
          <a:ext cx="19129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352800"/>
                        <a:ext cx="1912937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92075" y="4343400"/>
          <a:ext cx="2041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343400"/>
                        <a:ext cx="20415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23825" y="5257800"/>
          <a:ext cx="1978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5257800"/>
                        <a:ext cx="19780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2151063" y="2413000"/>
          <a:ext cx="24971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11" imgW="977760" imgH="393480" progId="Equation.DSMT4">
                  <p:embed/>
                </p:oleObj>
              </mc:Choice>
              <mc:Fallback>
                <p:oleObj name="Equation" r:id="rId11" imgW="977760" imgH="393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413000"/>
                        <a:ext cx="2497137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6" name="Object 40"/>
          <p:cNvGraphicFramePr>
            <a:graphicFrameLocks noChangeAspect="1"/>
          </p:cNvGraphicFramePr>
          <p:nvPr/>
        </p:nvGraphicFramePr>
        <p:xfrm>
          <a:off x="1944688" y="3352800"/>
          <a:ext cx="26273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13" imgW="1028520" imgH="393480" progId="Equation.DSMT4">
                  <p:embed/>
                </p:oleObj>
              </mc:Choice>
              <mc:Fallback>
                <p:oleObj name="Equation" r:id="rId13" imgW="102852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352800"/>
                        <a:ext cx="262731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7" name="Object 41"/>
          <p:cNvGraphicFramePr>
            <a:graphicFrameLocks noChangeAspect="1"/>
          </p:cNvGraphicFramePr>
          <p:nvPr/>
        </p:nvGraphicFramePr>
        <p:xfrm>
          <a:off x="2259013" y="4318000"/>
          <a:ext cx="23987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15" imgW="939600" imgH="393480" progId="Equation.DSMT4">
                  <p:embed/>
                </p:oleObj>
              </mc:Choice>
              <mc:Fallback>
                <p:oleObj name="Equation" r:id="rId15" imgW="939600" imgH="393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318000"/>
                        <a:ext cx="239871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8" name="Object 42"/>
          <p:cNvGraphicFramePr>
            <a:graphicFrameLocks noChangeAspect="1"/>
          </p:cNvGraphicFramePr>
          <p:nvPr/>
        </p:nvGraphicFramePr>
        <p:xfrm>
          <a:off x="2214563" y="5257800"/>
          <a:ext cx="24653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17" imgW="965160" imgH="393480" progId="Equation.DSMT4">
                  <p:embed/>
                </p:oleObj>
              </mc:Choice>
              <mc:Fallback>
                <p:oleObj name="Equation" r:id="rId17" imgW="965160" imgH="393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257800"/>
                        <a:ext cx="2465387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44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3804" name="WordArt 45"/>
          <p:cNvSpPr>
            <a:spLocks noChangeArrowheads="1" noChangeShapeType="1" noTextEdit="1"/>
          </p:cNvSpPr>
          <p:nvPr/>
        </p:nvSpPr>
        <p:spPr bwMode="auto">
          <a:xfrm>
            <a:off x="2133600" y="604838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9900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03200" y="3014663"/>
          <a:ext cx="18811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3014663"/>
                        <a:ext cx="188118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50825" y="3929063"/>
          <a:ext cx="17827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929063"/>
                        <a:ext cx="1782763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263775" y="2989263"/>
          <a:ext cx="22701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8" imgW="888840" imgH="393480" progId="Equation.DSMT4">
                  <p:embed/>
                </p:oleObj>
              </mc:Choice>
              <mc:Fallback>
                <p:oleObj name="Equation" r:id="rId8" imgW="8888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989263"/>
                        <a:ext cx="22701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057400" y="3929063"/>
          <a:ext cx="24003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10" imgW="939600" imgH="393480" progId="Equation.DSMT4">
                  <p:embed/>
                </p:oleObj>
              </mc:Choice>
              <mc:Fallback>
                <p:oleObj name="Equation" r:id="rId10" imgW="9396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9063"/>
                        <a:ext cx="24003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81000" y="2390775"/>
            <a:ext cx="173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2</a:t>
            </a:r>
            <a:r>
              <a:rPr lang="en-US" sz="2400" b="1">
                <a:solidFill>
                  <a:srgbClr val="0000FF"/>
                </a:solidFill>
              </a:rPr>
              <a:t>: Tính</a:t>
            </a:r>
          </a:p>
        </p:txBody>
      </p:sp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381000" y="990600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4824" name="WordArt 17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1223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685800" y="6019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vi-VN" sz="1800"/>
          </a:p>
        </p:txBody>
      </p:sp>
      <p:graphicFrame>
        <p:nvGraphicFramePr>
          <p:cNvPr id="71710" name="Object 3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62250" y="4941888"/>
          <a:ext cx="2286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12" imgW="1066680" imgH="393480" progId="Equation.3">
                  <p:embed/>
                </p:oleObj>
              </mc:Choice>
              <mc:Fallback>
                <p:oleObj name="Equation" r:id="rId12" imgW="106668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941888"/>
                        <a:ext cx="2286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3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14" imgW="114120" imgH="215640" progId="Equation.3">
                  <p:embed/>
                </p:oleObj>
              </mc:Choice>
              <mc:Fallback>
                <p:oleObj name="Equation" r:id="rId14" imgW="114120" imgH="215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6" name="Object 3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62550" y="4938713"/>
          <a:ext cx="10668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16" imgW="507960" imgH="393480" progId="Equation.3">
                  <p:embed/>
                </p:oleObj>
              </mc:Choice>
              <mc:Fallback>
                <p:oleObj name="Equation" r:id="rId16" imgW="50796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938713"/>
                        <a:ext cx="106680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386513" y="4943475"/>
          <a:ext cx="17573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18" imgW="812520" imgH="393480" progId="Equation.3">
                  <p:embed/>
                </p:oleObj>
              </mc:Choice>
              <mc:Fallback>
                <p:oleObj name="Equation" r:id="rId18" imgW="812520" imgH="393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943475"/>
                        <a:ext cx="175736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5" name="Object 45"/>
          <p:cNvGraphicFramePr>
            <a:graphicFrameLocks noChangeAspect="1"/>
          </p:cNvGraphicFramePr>
          <p:nvPr/>
        </p:nvGraphicFramePr>
        <p:xfrm>
          <a:off x="280988" y="4910138"/>
          <a:ext cx="2438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20" imgW="1066680" imgH="393480" progId="Equation.3">
                  <p:embed/>
                </p:oleObj>
              </mc:Choice>
              <mc:Fallback>
                <p:oleObj name="Equation" r:id="rId20" imgW="1066680" imgH="393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910138"/>
                        <a:ext cx="24384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762000" y="1781175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3: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971800" y="23622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bóng đỏ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239000" y="22860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800"/>
              <a:t>bóng vàng</a:t>
            </a:r>
          </a:p>
        </p:txBody>
      </p:sp>
      <p:sp>
        <p:nvSpPr>
          <p:cNvPr id="73755" name="AutoShape 27"/>
          <p:cNvSpPr>
            <a:spLocks/>
          </p:cNvSpPr>
          <p:nvPr/>
        </p:nvSpPr>
        <p:spPr bwMode="auto">
          <a:xfrm rot="-5400000">
            <a:off x="3225800" y="11430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2984500"/>
            <a:ext cx="6858000" cy="228600"/>
            <a:chOff x="528" y="2312"/>
            <a:chExt cx="4320" cy="144"/>
          </a:xfrm>
        </p:grpSpPr>
        <p:grpSp>
          <p:nvGrpSpPr>
            <p:cNvPr id="36871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36872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36873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74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75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87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3687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7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7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6880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57" name="AutoShape 29"/>
          <p:cNvSpPr>
            <a:spLocks/>
          </p:cNvSpPr>
          <p:nvPr/>
        </p:nvSpPr>
        <p:spPr bwMode="auto">
          <a:xfrm rot="-5400000">
            <a:off x="6019800" y="17653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3760" name="AutoShape 32"/>
          <p:cNvSpPr>
            <a:spLocks/>
          </p:cNvSpPr>
          <p:nvPr/>
        </p:nvSpPr>
        <p:spPr bwMode="auto">
          <a:xfrm rot="-5400000">
            <a:off x="7734300" y="21844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575300" y="2286000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</a:rPr>
              <a:t>bóng xanh</a:t>
            </a:r>
          </a:p>
        </p:txBody>
      </p:sp>
      <p:sp>
        <p:nvSpPr>
          <p:cNvPr id="73762" name="AutoShape 34"/>
          <p:cNvSpPr>
            <a:spLocks/>
          </p:cNvSpPr>
          <p:nvPr/>
        </p:nvSpPr>
        <p:spPr bwMode="auto">
          <a:xfrm rot="5400000">
            <a:off x="3295650" y="1619250"/>
            <a:ext cx="190500" cy="34290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73764" name="Object 36"/>
          <p:cNvGraphicFramePr>
            <a:graphicFrameLocks noChangeAspect="1"/>
          </p:cNvGraphicFramePr>
          <p:nvPr/>
        </p:nvGraphicFramePr>
        <p:xfrm>
          <a:off x="3263900" y="3352800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352800"/>
                        <a:ext cx="2651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5" name="AutoShape 37"/>
          <p:cNvSpPr>
            <a:spLocks/>
          </p:cNvSpPr>
          <p:nvPr/>
        </p:nvSpPr>
        <p:spPr bwMode="auto">
          <a:xfrm rot="5400000">
            <a:off x="6019800" y="22098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73766" name="Object 38"/>
          <p:cNvGraphicFramePr>
            <a:graphicFrameLocks noChangeAspect="1"/>
          </p:cNvGraphicFramePr>
          <p:nvPr/>
        </p:nvGraphicFramePr>
        <p:xfrm>
          <a:off x="6070600" y="3352800"/>
          <a:ext cx="242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3352800"/>
                        <a:ext cx="2428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AutoShape 39"/>
          <p:cNvSpPr>
            <a:spLocks/>
          </p:cNvSpPr>
          <p:nvPr/>
        </p:nvSpPr>
        <p:spPr bwMode="auto">
          <a:xfrm rot="5400000">
            <a:off x="7734300" y="26289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7721600" y="3390900"/>
            <a:ext cx="306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/>
              <a:t>?</a:t>
            </a:r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7239000" y="3124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648200" y="3886200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u="sng"/>
              <a:t>Bài giải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1800225" y="4319588"/>
            <a:ext cx="6727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/>
              <a:t>Phân số biểu thị số bóng màu đỏ và số bóng màu xanh là: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1800225" y="5310188"/>
            <a:ext cx="627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/>
              <a:t>Phân số biểu thị số bóng màu vàng là: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635375" y="4624388"/>
            <a:ext cx="2557463" cy="720725"/>
            <a:chOff x="2098" y="3057"/>
            <a:chExt cx="1611" cy="454"/>
          </a:xfrm>
        </p:grpSpPr>
        <p:graphicFrame>
          <p:nvGraphicFramePr>
            <p:cNvPr id="36895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7" name="Equation" r:id="rId7" imgW="825480" imgH="393480" progId="Equation.DSMT4">
                    <p:embed/>
                  </p:oleObj>
                </mc:Choice>
                <mc:Fallback>
                  <p:oleObj name="Equation" r:id="rId7" imgW="82548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96" name="Text Box 47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673475" y="5715000"/>
            <a:ext cx="2465388" cy="720725"/>
            <a:chOff x="2156" y="3057"/>
            <a:chExt cx="1553" cy="454"/>
          </a:xfrm>
        </p:grpSpPr>
        <p:graphicFrame>
          <p:nvGraphicFramePr>
            <p:cNvPr id="36898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8" name="Equation" r:id="rId9" imgW="723600" imgH="393480" progId="Equation.DSMT4">
                    <p:embed/>
                  </p:oleObj>
                </mc:Choice>
                <mc:Fallback>
                  <p:oleObj name="Equation" r:id="rId9" imgW="723600" imgH="393480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99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362700" y="6027738"/>
            <a:ext cx="2451100" cy="665162"/>
            <a:chOff x="4168" y="3901"/>
            <a:chExt cx="1544" cy="419"/>
          </a:xfrm>
        </p:grpSpPr>
        <p:sp>
          <p:nvSpPr>
            <p:cNvPr id="36901" name="Text Box 52"/>
            <p:cNvSpPr txBox="1">
              <a:spLocks noChangeArrowheads="1"/>
            </p:cNvSpPr>
            <p:nvPr/>
          </p:nvSpPr>
          <p:spPr bwMode="auto">
            <a:xfrm>
              <a:off x="4168" y="3977"/>
              <a:ext cx="15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2000" u="sng"/>
                <a:t>Đáp số</a:t>
              </a:r>
              <a:r>
                <a:rPr lang="en-US" sz="2000"/>
                <a:t> :      số bóng</a:t>
              </a:r>
            </a:p>
          </p:txBody>
        </p:sp>
        <p:graphicFrame>
          <p:nvGraphicFramePr>
            <p:cNvPr id="36902" name="Object 53"/>
            <p:cNvGraphicFramePr>
              <a:graphicFrameLocks noChangeAspect="1"/>
            </p:cNvGraphicFramePr>
            <p:nvPr/>
          </p:nvGraphicFramePr>
          <p:xfrm>
            <a:off x="4848" y="3901"/>
            <a:ext cx="220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9" name="Equation" r:id="rId11" imgW="139680" imgH="393480" progId="Equation.DSMT4">
                    <p:embed/>
                  </p:oleObj>
                </mc:Choice>
                <mc:Fallback>
                  <p:oleObj name="Equation" r:id="rId11" imgW="139680" imgH="39348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3901"/>
                          <a:ext cx="220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903" name="Text Box 57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6904" name="WordArt 58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51" grpId="0"/>
      <p:bldP spid="73753" grpId="0"/>
      <p:bldP spid="73755" grpId="0" animBg="1"/>
      <p:bldP spid="73757" grpId="0" animBg="1"/>
      <p:bldP spid="73760" grpId="0" animBg="1"/>
      <p:bldP spid="73761" grpId="0"/>
      <p:bldP spid="73762" grpId="0" animBg="1"/>
      <p:bldP spid="73765" grpId="0" animBg="1"/>
      <p:bldP spid="73767" grpId="0" animBg="1"/>
      <p:bldP spid="73768" grpId="0"/>
      <p:bldP spid="73769" grpId="0" animBg="1"/>
      <p:bldP spid="73770" grpId="0"/>
      <p:bldP spid="73771" grpId="0"/>
      <p:bldP spid="737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04800" y="3924300"/>
            <a:ext cx="8610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37891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7892" name="WordArt 13"/>
          <p:cNvSpPr>
            <a:spLocks noChangeArrowheads="1" noChangeShapeType="1" noTextEdit="1"/>
          </p:cNvSpPr>
          <p:nvPr/>
        </p:nvSpPr>
        <p:spPr bwMode="auto">
          <a:xfrm>
            <a:off x="2281238" y="762000"/>
            <a:ext cx="6400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85800" y="2224088"/>
            <a:ext cx="80772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8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  <p:pic>
        <p:nvPicPr>
          <p:cNvPr id="37894" name="Picture 1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6" name="Group 17"/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37897" name="Picture 18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898" name="Group 19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7899" name="Picture 20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00" name="Picture 21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01" name="Picture 22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7902" name="Group 23"/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37903" name="Picture 24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904" name="Group 2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7905" name="Picture 2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06" name="Picture 2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07" name="Picture 2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7908" name="Group 29"/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37909" name="Picture 30" descr="pretty_flower_purple_hb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910" name="Group 31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7911" name="Picture 32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12" name="Picture 33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7913" name="Picture 34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b64eda0f779c714b5e4ef157e4745bca115ca"/>
  <p:tag name="VIOLETID" val="11335089"/>
  <p:tag name="VIOLETTITLE" val="Ôn tập: Phép cộng và phép trừ hai phân số"/>
  <p:tag name="VIOLETLESSON" val="6"/>
  <p:tag name="VIOLETCATID" val="8050127"/>
  <p:tag name="VIOLETSUBJECT" val="Toán học 5"/>
  <p:tag name="VIOLETAUTHORID" val="1258055"/>
  <p:tag name="VIOLETAUTHORNAME" val="Tiểu Học"/>
  <p:tag name="VIOLETAUTHORAVATAR" val="1/258/55/avatar.jpg"/>
  <p:tag name="VIOLETAUTHORADDRESS" val="Tiểu học Mĩ Đồng - Hải Phòng"/>
  <p:tag name="VIOLETAUTHORHOMEPAGE" val="http://english4room.violet.vn"/>
  <p:tag name="VIOLETDATE" val="2015-08-29 14:18:29"/>
  <p:tag name="VIOLETHIT" val="210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390</Words>
  <Application>Microsoft Office PowerPoint</Application>
  <PresentationFormat>On-screen Show (4:3)</PresentationFormat>
  <Paragraphs>51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.VnTime</vt:lpstr>
      <vt:lpstr>.VnArial</vt:lpstr>
      <vt:lpstr>Default Design</vt:lpstr>
      <vt:lpstr>Microsoft Equation 3.0</vt:lpstr>
      <vt:lpstr>MathType 5.0 Equation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Thang Computer</dc:creator>
  <cp:lastModifiedBy>AutoBVT</cp:lastModifiedBy>
  <cp:revision>55</cp:revision>
  <cp:lastPrinted>1601-01-01T00:00:00Z</cp:lastPrinted>
  <dcterms:created xsi:type="dcterms:W3CDTF">1601-01-01T00:00:00Z</dcterms:created>
  <dcterms:modified xsi:type="dcterms:W3CDTF">2017-09-12T05:56:33Z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