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77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CC"/>
    <a:srgbClr val="00FF00"/>
    <a:srgbClr val="CC00FF"/>
    <a:srgbClr val="0000FF"/>
    <a:srgbClr val="006600"/>
    <a:srgbClr val="FFFFFF"/>
    <a:srgbClr val="020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2624" autoAdjust="0"/>
  </p:normalViewPr>
  <p:slideViewPr>
    <p:cSldViewPr>
      <p:cViewPr varScale="1">
        <p:scale>
          <a:sx n="67" d="100"/>
          <a:sy n="67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48E2EE0-ED11-4EC5-A846-A2CF906B2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52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80F6336-D983-4A34-A116-A02454133DFC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1F339B0-AE15-401A-8FAC-1121B0297345}" type="slidenum">
              <a:rPr lang="en-US" sz="1200"/>
              <a:pPr algn="r" eaLnBrk="1" hangingPunct="1"/>
              <a:t>7</a:t>
            </a:fld>
            <a:endParaRPr lang="en-US" sz="120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6E26D-62A4-442C-B0FC-84C1C8A7E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2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7AD62-767B-4358-8B80-A8B54EA95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AF9A-82E2-4D6D-80F1-AA6A3E72C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66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729F6-09A7-4C01-9F94-1B0A286D8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06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70EF9-E4D0-429E-BCC9-10D59FD83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5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9D97-4AC7-4C8D-8A07-55885FCC2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3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E76FA-B17D-419E-8202-5436F6873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0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1F73F-A65B-4A44-A61A-0A31C0677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7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5D529-6A14-4179-A32B-E3E3ADF63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3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20A1A-5E95-43A2-8B8F-043C76CA2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7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1B181-AA69-4E13-8999-22D4ABE9C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6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69655-23A3-4676-A473-FE842405A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2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9096D-A919-479D-8DD3-E1E24AFC5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5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accent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5B0903B-A2FD-4D20-A2FE-1BAC4DEFA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  <p:sldLayoutId id="2147483695" r:id="rId12"/>
    <p:sldLayoutId id="214748369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7.wmf"/><Relationship Id="rId5" Type="http://schemas.openxmlformats.org/officeDocument/2006/relationships/image" Target="../media/image45.wmf"/><Relationship Id="rId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34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3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WordArt 7"/>
          <p:cNvSpPr>
            <a:spLocks noChangeArrowheads="1" noChangeShapeType="1" noTextEdit="1"/>
          </p:cNvSpPr>
          <p:nvPr/>
        </p:nvSpPr>
        <p:spPr bwMode="auto">
          <a:xfrm>
            <a:off x="5257800" y="990600"/>
            <a:ext cx="37338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ÔN TẬP</a:t>
            </a:r>
          </a:p>
          <a:p>
            <a:pPr algn="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PHÉP CỘNG</a:t>
            </a:r>
          </a:p>
          <a:p>
            <a:pPr algn="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PHÉP TRỪ</a:t>
            </a:r>
          </a:p>
          <a:p>
            <a:pPr algn="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PHÂN SỐ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-1008" y="0"/>
              <a:ext cx="7152" cy="480"/>
              <a:chOff x="-1008" y="528"/>
              <a:chExt cx="7152" cy="480"/>
            </a:xfrm>
          </p:grpSpPr>
          <p:sp>
            <p:nvSpPr>
              <p:cNvPr id="25606" name="Rectangle 6"/>
              <p:cNvSpPr>
                <a:spLocks noChangeArrowheads="1"/>
              </p:cNvSpPr>
              <p:nvPr/>
            </p:nvSpPr>
            <p:spPr bwMode="auto">
              <a:xfrm>
                <a:off x="-1008" y="528"/>
                <a:ext cx="7152" cy="480"/>
              </a:xfrm>
              <a:prstGeom prst="rect">
                <a:avLst/>
              </a:prstGeom>
              <a:gradFill rotWithShape="1">
                <a:gsLst>
                  <a:gs pos="0">
                    <a:srgbClr val="FFCC00">
                      <a:gamma/>
                      <a:shade val="46275"/>
                      <a:invGamma/>
                    </a:srgbClr>
                  </a:gs>
                  <a:gs pos="100000">
                    <a:srgbClr val="FFCC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7" name="WordArt 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00" y="624"/>
                <a:ext cx="3492" cy="276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99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Arial"/>
                    <a:cs typeface="Arial"/>
                  </a:rPr>
                  <a:t>BÀI GIẢNG TOÁN 5 - TIẾT 7</a:t>
                </a:r>
              </a:p>
            </p:txBody>
          </p:sp>
        </p:grpSp>
        <p:grpSp>
          <p:nvGrpSpPr>
            <p:cNvPr id="25608" name="Group 8"/>
            <p:cNvGrpSpPr>
              <a:grpSpLocks/>
            </p:cNvGrpSpPr>
            <p:nvPr/>
          </p:nvGrpSpPr>
          <p:grpSpPr bwMode="auto">
            <a:xfrm>
              <a:off x="-960" y="3888"/>
              <a:ext cx="7152" cy="480"/>
              <a:chOff x="-1008" y="528"/>
              <a:chExt cx="7152" cy="480"/>
            </a:xfrm>
          </p:grpSpPr>
          <p:sp>
            <p:nvSpPr>
              <p:cNvPr id="25609" name="Rectangle 9"/>
              <p:cNvSpPr>
                <a:spLocks noChangeArrowheads="1"/>
              </p:cNvSpPr>
              <p:nvPr/>
            </p:nvSpPr>
            <p:spPr bwMode="auto">
              <a:xfrm>
                <a:off x="-1008" y="528"/>
                <a:ext cx="7152" cy="480"/>
              </a:xfrm>
              <a:prstGeom prst="rect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0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00" y="624"/>
                <a:ext cx="3492" cy="276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solidFill>
                      <a:srgbClr val="000099"/>
                    </a:solidFill>
                    <a:latin typeface="Arial"/>
                    <a:cs typeface="Arial"/>
                  </a:rPr>
                  <a:t>http://thiviolympic.com</a:t>
                </a:r>
              </a:p>
            </p:txBody>
          </p:sp>
        </p:grpSp>
      </p:grpSp>
      <p:pic>
        <p:nvPicPr>
          <p:cNvPr id="25611" name="Picture 11" descr="fraction_addition_icon5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838200"/>
            <a:ext cx="473392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990600" y="1600200"/>
            <a:ext cx="7543800" cy="1371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pt-BR" sz="2400" b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Chúc các em vui vẻ!</a:t>
            </a:r>
            <a:endParaRPr lang="en-US" sz="2400" b="1" kern="1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6200" y="101600"/>
            <a:ext cx="9039225" cy="6734175"/>
          </a:xfrm>
          <a:prstGeom prst="rect">
            <a:avLst/>
          </a:prstGeom>
          <a:noFill/>
          <a:ln w="76200" cmpd="tri">
            <a:solidFill>
              <a:srgbClr val="FF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 sz="2000">
              <a:latin typeface=".VnTime" pitchFamily="34" charset="0"/>
            </a:endParaRPr>
          </a:p>
        </p:txBody>
      </p:sp>
      <p:pic>
        <p:nvPicPr>
          <p:cNvPr id="28676" name="Picture 5" descr="COMMLINE"/>
          <p:cNvPicPr>
            <a:picLocks noChangeAspect="1" noChangeArrowheads="1"/>
          </p:cNvPicPr>
          <p:nvPr/>
        </p:nvPicPr>
        <p:blipFill>
          <a:blip r:embed="rId3">
            <a:lum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324600"/>
            <a:ext cx="57150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7" name="Object 6"/>
          <p:cNvGraphicFramePr>
            <a:graphicFrameLocks noChangeAspect="1"/>
          </p:cNvGraphicFramePr>
          <p:nvPr/>
        </p:nvGraphicFramePr>
        <p:xfrm>
          <a:off x="6629400" y="5026025"/>
          <a:ext cx="2514600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name="Clip" r:id="rId4" imgW="1999440" imgH="1831320" progId="MS_ClipArt_Gallery.2">
                  <p:embed/>
                </p:oleObj>
              </mc:Choice>
              <mc:Fallback>
                <p:oleObj name="Clip" r:id="rId4" imgW="1999440" imgH="183132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026025"/>
                        <a:ext cx="2514600" cy="183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78" name="Picture 7" descr="CRNRC09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0"/>
            <a:ext cx="151288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WordArt 2"/>
          <p:cNvSpPr>
            <a:spLocks noChangeArrowheads="1" noChangeShapeType="1" noTextEdit="1"/>
          </p:cNvSpPr>
          <p:nvPr/>
        </p:nvSpPr>
        <p:spPr bwMode="auto">
          <a:xfrm>
            <a:off x="2057400" y="4038600"/>
            <a:ext cx="4876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Bài giảng này có tại</a:t>
            </a:r>
          </a:p>
        </p:txBody>
      </p:sp>
      <p:sp>
        <p:nvSpPr>
          <p:cNvPr id="28680" name="WordArt 2"/>
          <p:cNvSpPr>
            <a:spLocks noChangeArrowheads="1" noChangeShapeType="1" noTextEdit="1"/>
          </p:cNvSpPr>
          <p:nvPr/>
        </p:nvSpPr>
        <p:spPr bwMode="auto">
          <a:xfrm>
            <a:off x="2895600" y="5181600"/>
            <a:ext cx="3429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http://thiviolympic.com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5638800" y="381000"/>
            <a:ext cx="457200" cy="457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2000">
              <a:latin typeface=".VnTime" pitchFamily="34" charset="0"/>
            </a:endParaRPr>
          </a:p>
        </p:txBody>
      </p:sp>
      <p:sp>
        <p:nvSpPr>
          <p:cNvPr id="2" name="AutoShape 13"/>
          <p:cNvSpPr>
            <a:spLocks noChangeArrowheads="1"/>
          </p:cNvSpPr>
          <p:nvPr/>
        </p:nvSpPr>
        <p:spPr bwMode="auto">
          <a:xfrm>
            <a:off x="7620000" y="609600"/>
            <a:ext cx="457200" cy="457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2000">
              <a:latin typeface=".VnTime" pitchFamily="34" charset="0"/>
            </a:endParaRPr>
          </a:p>
        </p:txBody>
      </p:sp>
      <p:sp>
        <p:nvSpPr>
          <p:cNvPr id="3" name="AutoShape 13"/>
          <p:cNvSpPr>
            <a:spLocks noChangeArrowheads="1"/>
          </p:cNvSpPr>
          <p:nvPr/>
        </p:nvSpPr>
        <p:spPr bwMode="auto">
          <a:xfrm>
            <a:off x="6553200" y="76200"/>
            <a:ext cx="685800" cy="6858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2000">
              <a:latin typeface=".VnTime" pitchFamily="34" charset="0"/>
            </a:endParaRP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4953000" y="609600"/>
            <a:ext cx="381000" cy="3810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2000">
              <a:latin typeface=".VnTime" pitchFamily="34" charset="0"/>
            </a:endParaRP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4191000" y="609600"/>
            <a:ext cx="228600" cy="2286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2000">
              <a:latin typeface=".VnTime" pitchFamily="34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3429000" y="381000"/>
            <a:ext cx="152400" cy="1524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200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3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9" grpId="0" animBg="1"/>
      <p:bldP spid="28680" grpId="0" animBg="1"/>
      <p:bldP spid="24589" grpId="0" animBg="1"/>
      <p:bldP spid="24589" grpId="1" animBg="1"/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1600200" y="228600"/>
            <a:ext cx="632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800"/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762000" y="8382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76807" name="WordArt 7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4191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62000" y="2743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1. Viết các phân số sau thành phân số thập phân</a:t>
            </a:r>
          </a:p>
        </p:txBody>
      </p:sp>
      <p:graphicFrame>
        <p:nvGraphicFramePr>
          <p:cNvPr id="76812" name="Object 1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28600" y="4876800"/>
          <a:ext cx="3657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3" imgW="977760" imgH="393480" progId="Equation.3">
                  <p:embed/>
                </p:oleObj>
              </mc:Choice>
              <mc:Fallback>
                <p:oleObj name="Equation" r:id="rId3" imgW="97776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76800"/>
                        <a:ext cx="36576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4" name="Object 1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410200" y="3429000"/>
          <a:ext cx="609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5" imgW="330120" imgH="393480" progId="Equation.3">
                  <p:embed/>
                </p:oleObj>
              </mc:Choice>
              <mc:Fallback>
                <p:oleObj name="Equation" r:id="rId5" imgW="33012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429000"/>
                        <a:ext cx="6096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7" name="Object 1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838200" y="3352800"/>
          <a:ext cx="914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7" imgW="317160" imgH="393480" progId="Equation.3">
                  <p:embed/>
                </p:oleObj>
              </mc:Choice>
              <mc:Fallback>
                <p:oleObj name="Equation" r:id="rId7" imgW="31716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52800"/>
                        <a:ext cx="914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0" name="Object 2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029200" y="4876800"/>
          <a:ext cx="38862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9" imgW="1155600" imgH="393480" progId="Equation.3">
                  <p:embed/>
                </p:oleObj>
              </mc:Choice>
              <mc:Fallback>
                <p:oleObj name="Equation" r:id="rId9" imgW="115560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876800"/>
                        <a:ext cx="3886200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76807" grpId="0" animBg="1"/>
      <p:bldP spid="768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5"/>
          <p:cNvSpPr txBox="1">
            <a:spLocks noChangeArrowheads="1"/>
          </p:cNvSpPr>
          <p:nvPr/>
        </p:nvSpPr>
        <p:spPr bwMode="auto">
          <a:xfrm>
            <a:off x="381000" y="947738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81926" name="WordArt 6"/>
          <p:cNvSpPr>
            <a:spLocks noChangeArrowheads="1" noChangeShapeType="1" noTextEdit="1"/>
          </p:cNvSpPr>
          <p:nvPr/>
        </p:nvSpPr>
        <p:spPr bwMode="auto">
          <a:xfrm>
            <a:off x="2286000" y="762000"/>
            <a:ext cx="64008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9933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304800" y="1905000"/>
            <a:ext cx="883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solidFill>
                  <a:srgbClr val="0000FF"/>
                </a:solidFill>
              </a:rPr>
              <a:t>       1. Muốn cộng (hoặc trừ) hai phân số cùng mẫu số ta cộng (hoặc trừ) hai tử số với nhau và giữ nguyên mẫu số.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228600" y="3000375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/>
              <a:t>Ví dụ 1: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228600" y="4067175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/>
              <a:t>Ví dụ 2:</a:t>
            </a:r>
          </a:p>
        </p:txBody>
      </p:sp>
      <p:graphicFrame>
        <p:nvGraphicFramePr>
          <p:cNvPr id="81930" name="Object 10"/>
          <p:cNvGraphicFramePr>
            <a:graphicFrameLocks noChangeAspect="1"/>
          </p:cNvGraphicFramePr>
          <p:nvPr/>
        </p:nvGraphicFramePr>
        <p:xfrm>
          <a:off x="1981200" y="2971800"/>
          <a:ext cx="1295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971800"/>
                        <a:ext cx="1295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1" name="Object 11"/>
          <p:cNvGraphicFramePr>
            <a:graphicFrameLocks noChangeAspect="1"/>
          </p:cNvGraphicFramePr>
          <p:nvPr/>
        </p:nvGraphicFramePr>
        <p:xfrm>
          <a:off x="3352800" y="2971800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Equation" r:id="rId5" imgW="571320" imgH="393480" progId="Equation.DSMT4">
                  <p:embed/>
                </p:oleObj>
              </mc:Choice>
              <mc:Fallback>
                <p:oleObj name="Equation" r:id="rId5" imgW="57132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971800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2" name="Object 12"/>
          <p:cNvGraphicFramePr>
            <a:graphicFrameLocks noChangeAspect="1"/>
          </p:cNvGraphicFramePr>
          <p:nvPr/>
        </p:nvGraphicFramePr>
        <p:xfrm>
          <a:off x="4473575" y="2970213"/>
          <a:ext cx="4032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Equation" r:id="rId7" imgW="215640" imgH="393480" progId="Equation.DSMT4">
                  <p:embed/>
                </p:oleObj>
              </mc:Choice>
              <mc:Fallback>
                <p:oleObj name="Equation" r:id="rId7" imgW="21564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575" y="2970213"/>
                        <a:ext cx="4032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3" name="Object 13"/>
          <p:cNvGraphicFramePr>
            <a:graphicFrameLocks noChangeAspect="1"/>
          </p:cNvGraphicFramePr>
          <p:nvPr/>
        </p:nvGraphicFramePr>
        <p:xfrm>
          <a:off x="1847850" y="3962400"/>
          <a:ext cx="1457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Equation" r:id="rId9" imgW="685800" imgH="393480" progId="Equation.DSMT4">
                  <p:embed/>
                </p:oleObj>
              </mc:Choice>
              <mc:Fallback>
                <p:oleObj name="Equation" r:id="rId9" imgW="68580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3962400"/>
                        <a:ext cx="14573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4" name="Object 14"/>
          <p:cNvGraphicFramePr>
            <a:graphicFrameLocks noChangeAspect="1"/>
          </p:cNvGraphicFramePr>
          <p:nvPr/>
        </p:nvGraphicFramePr>
        <p:xfrm>
          <a:off x="3276600" y="3962400"/>
          <a:ext cx="11144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Equation" r:id="rId11" imgW="596880" imgH="393480" progId="Equation.DSMT4">
                  <p:embed/>
                </p:oleObj>
              </mc:Choice>
              <mc:Fallback>
                <p:oleObj name="Equation" r:id="rId11" imgW="59688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962400"/>
                        <a:ext cx="11144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5" name="Object 15"/>
          <p:cNvGraphicFramePr>
            <a:graphicFrameLocks noChangeAspect="1"/>
          </p:cNvGraphicFramePr>
          <p:nvPr/>
        </p:nvGraphicFramePr>
        <p:xfrm>
          <a:off x="4373563" y="3960813"/>
          <a:ext cx="4984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3" y="3960813"/>
                        <a:ext cx="4984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animBg="1"/>
      <p:bldP spid="81927" grpId="0"/>
      <p:bldP spid="81928" grpId="0"/>
      <p:bldP spid="819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34" name="Text Box 70"/>
          <p:cNvSpPr txBox="1">
            <a:spLocks noChangeArrowheads="1"/>
          </p:cNvSpPr>
          <p:nvPr/>
        </p:nvSpPr>
        <p:spPr bwMode="auto">
          <a:xfrm>
            <a:off x="228600" y="2698750"/>
            <a:ext cx="8610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solidFill>
                  <a:srgbClr val="0000FF"/>
                </a:solidFill>
              </a:rPr>
              <a:t>          2. Muốn cộng (hoặc trừ) hai phân số khác mẫu số ta  quy đồng mẫu số, rồi cộng (hoặc trừ) hai phân số đã được quy đồng mẫu số.</a:t>
            </a:r>
          </a:p>
        </p:txBody>
      </p:sp>
      <p:sp>
        <p:nvSpPr>
          <p:cNvPr id="62535" name="Text Box 71"/>
          <p:cNvSpPr txBox="1">
            <a:spLocks noChangeArrowheads="1"/>
          </p:cNvSpPr>
          <p:nvPr/>
        </p:nvSpPr>
        <p:spPr bwMode="auto">
          <a:xfrm>
            <a:off x="228600" y="4022725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/>
              <a:t>Ví dụ 1 :</a:t>
            </a:r>
          </a:p>
        </p:txBody>
      </p:sp>
      <p:graphicFrame>
        <p:nvGraphicFramePr>
          <p:cNvPr id="62537" name="Object 73"/>
          <p:cNvGraphicFramePr>
            <a:graphicFrameLocks noChangeAspect="1"/>
          </p:cNvGraphicFramePr>
          <p:nvPr/>
        </p:nvGraphicFramePr>
        <p:xfrm>
          <a:off x="1470025" y="3962400"/>
          <a:ext cx="14033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025" y="3962400"/>
                        <a:ext cx="14033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538" name="Object 74"/>
          <p:cNvGraphicFramePr>
            <a:graphicFrameLocks noChangeAspect="1"/>
          </p:cNvGraphicFramePr>
          <p:nvPr/>
        </p:nvGraphicFramePr>
        <p:xfrm>
          <a:off x="2847975" y="3962400"/>
          <a:ext cx="14954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5" imgW="799920" imgH="393480" progId="Equation.DSMT4">
                  <p:embed/>
                </p:oleObj>
              </mc:Choice>
              <mc:Fallback>
                <p:oleObj name="Equation" r:id="rId5" imgW="799920" imgH="39348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3962400"/>
                        <a:ext cx="14954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539" name="Object 75"/>
          <p:cNvGraphicFramePr>
            <a:graphicFrameLocks noChangeAspect="1"/>
          </p:cNvGraphicFramePr>
          <p:nvPr/>
        </p:nvGraphicFramePr>
        <p:xfrm>
          <a:off x="4251325" y="3960813"/>
          <a:ext cx="5445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Equation" r:id="rId7" imgW="291960" imgH="393480" progId="Equation.DSMT4">
                  <p:embed/>
                </p:oleObj>
              </mc:Choice>
              <mc:Fallback>
                <p:oleObj name="Equation" r:id="rId7" imgW="291960" imgH="39348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3960813"/>
                        <a:ext cx="5445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228600" y="5089525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/>
              <a:t>Ví dụ 2 :</a:t>
            </a:r>
          </a:p>
        </p:txBody>
      </p:sp>
      <p:graphicFrame>
        <p:nvGraphicFramePr>
          <p:cNvPr id="62541" name="Object 77"/>
          <p:cNvGraphicFramePr>
            <a:graphicFrameLocks noChangeAspect="1"/>
          </p:cNvGraphicFramePr>
          <p:nvPr/>
        </p:nvGraphicFramePr>
        <p:xfrm>
          <a:off x="1565275" y="5029200"/>
          <a:ext cx="12144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Equation" r:id="rId9" imgW="571320" imgH="393480" progId="Equation.DSMT4">
                  <p:embed/>
                </p:oleObj>
              </mc:Choice>
              <mc:Fallback>
                <p:oleObj name="Equation" r:id="rId9" imgW="571320" imgH="393480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5029200"/>
                        <a:ext cx="12144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542" name="Object 78"/>
          <p:cNvGraphicFramePr>
            <a:graphicFrameLocks noChangeAspect="1"/>
          </p:cNvGraphicFramePr>
          <p:nvPr/>
        </p:nvGraphicFramePr>
        <p:xfrm>
          <a:off x="2789238" y="5027613"/>
          <a:ext cx="1327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5027613"/>
                        <a:ext cx="13271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543" name="Object 79"/>
          <p:cNvGraphicFramePr>
            <a:graphicFrameLocks noChangeAspect="1"/>
          </p:cNvGraphicFramePr>
          <p:nvPr/>
        </p:nvGraphicFramePr>
        <p:xfrm>
          <a:off x="4203700" y="5027613"/>
          <a:ext cx="5445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13" imgW="291960" imgH="393480" progId="Equation.DSMT4">
                  <p:embed/>
                </p:oleObj>
              </mc:Choice>
              <mc:Fallback>
                <p:oleObj name="Equation" r:id="rId13" imgW="291960" imgH="39348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5027613"/>
                        <a:ext cx="5445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5" name="Text Box 81"/>
          <p:cNvSpPr txBox="1">
            <a:spLocks noChangeArrowheads="1"/>
          </p:cNvSpPr>
          <p:nvPr/>
        </p:nvSpPr>
        <p:spPr bwMode="auto">
          <a:xfrm>
            <a:off x="381000" y="947738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31756" name="WordArt 82"/>
          <p:cNvSpPr>
            <a:spLocks noChangeArrowheads="1" noChangeShapeType="1" noTextEdit="1"/>
          </p:cNvSpPr>
          <p:nvPr/>
        </p:nvSpPr>
        <p:spPr bwMode="auto">
          <a:xfrm>
            <a:off x="2133600" y="762000"/>
            <a:ext cx="64008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31757" name="Text Box 83"/>
          <p:cNvSpPr txBox="1">
            <a:spLocks noChangeArrowheads="1"/>
          </p:cNvSpPr>
          <p:nvPr/>
        </p:nvSpPr>
        <p:spPr bwMode="auto">
          <a:xfrm>
            <a:off x="685800" y="18288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solidFill>
                  <a:srgbClr val="0000FF"/>
                </a:solidFill>
              </a:rPr>
              <a:t>     </a:t>
            </a:r>
            <a:r>
              <a:rPr lang="en-US" sz="2400">
                <a:solidFill>
                  <a:srgbClr val="CC00FF"/>
                </a:solidFill>
              </a:rPr>
              <a:t>1. Muốn cộng (hoặc trừ) hai phân số cùng mẫu số ta cộng (hoặc trừ) hai tử số với nhau và giữ nguyên mẫu số.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6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6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6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34" grpId="0"/>
      <p:bldP spid="62535" grpId="0"/>
      <p:bldP spid="625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2"/>
          <p:cNvSpPr txBox="1">
            <a:spLocks noChangeArrowheads="1"/>
          </p:cNvSpPr>
          <p:nvPr/>
        </p:nvSpPr>
        <p:spPr bwMode="auto">
          <a:xfrm>
            <a:off x="381000" y="947738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32771" name="WordArt 13"/>
          <p:cNvSpPr>
            <a:spLocks noChangeArrowheads="1" noChangeShapeType="1" noTextEdit="1"/>
          </p:cNvSpPr>
          <p:nvPr/>
        </p:nvSpPr>
        <p:spPr bwMode="auto">
          <a:xfrm>
            <a:off x="2133600" y="762000"/>
            <a:ext cx="64008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32772" name="WordArt 15"/>
          <p:cNvSpPr>
            <a:spLocks noChangeArrowheads="1" noChangeShapeType="1" noTextEdit="1"/>
          </p:cNvSpPr>
          <p:nvPr/>
        </p:nvSpPr>
        <p:spPr bwMode="auto">
          <a:xfrm>
            <a:off x="2286000" y="2438400"/>
            <a:ext cx="39624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FF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381000" y="1908175"/>
            <a:ext cx="1739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FF"/>
                </a:solidFill>
              </a:rPr>
              <a:t>Bài 1:</a:t>
            </a:r>
            <a:r>
              <a:rPr lang="en-US" sz="2400" b="1">
                <a:solidFill>
                  <a:srgbClr val="0000FF"/>
                </a:solidFill>
              </a:rPr>
              <a:t> Tính</a:t>
            </a:r>
          </a:p>
        </p:txBody>
      </p:sp>
      <p:graphicFrame>
        <p:nvGraphicFramePr>
          <p:cNvPr id="65571" name="Object 35"/>
          <p:cNvGraphicFramePr>
            <a:graphicFrameLocks noChangeAspect="1"/>
          </p:cNvGraphicFramePr>
          <p:nvPr/>
        </p:nvGraphicFramePr>
        <p:xfrm>
          <a:off x="122238" y="2438400"/>
          <a:ext cx="204311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2438400"/>
                        <a:ext cx="2043112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72" name="Object 36"/>
          <p:cNvGraphicFramePr>
            <a:graphicFrameLocks noChangeAspect="1"/>
          </p:cNvGraphicFramePr>
          <p:nvPr/>
        </p:nvGraphicFramePr>
        <p:xfrm>
          <a:off x="185738" y="3352800"/>
          <a:ext cx="191293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5" imgW="749160" imgH="393480" progId="Equation.DSMT4">
                  <p:embed/>
                </p:oleObj>
              </mc:Choice>
              <mc:Fallback>
                <p:oleObj name="Equation" r:id="rId5" imgW="749160" imgH="3934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3352800"/>
                        <a:ext cx="1912937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73" name="Object 37"/>
          <p:cNvGraphicFramePr>
            <a:graphicFrameLocks noChangeAspect="1"/>
          </p:cNvGraphicFramePr>
          <p:nvPr/>
        </p:nvGraphicFramePr>
        <p:xfrm>
          <a:off x="92075" y="4343400"/>
          <a:ext cx="20415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7" imgW="799920" imgH="393480" progId="Equation.DSMT4">
                  <p:embed/>
                </p:oleObj>
              </mc:Choice>
              <mc:Fallback>
                <p:oleObj name="Equation" r:id="rId7" imgW="799920" imgH="39348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" y="4343400"/>
                        <a:ext cx="2041525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74" name="Object 38"/>
          <p:cNvGraphicFramePr>
            <a:graphicFrameLocks noChangeAspect="1"/>
          </p:cNvGraphicFramePr>
          <p:nvPr/>
        </p:nvGraphicFramePr>
        <p:xfrm>
          <a:off x="123825" y="5257800"/>
          <a:ext cx="19780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9" imgW="774360" imgH="393480" progId="Equation.DSMT4">
                  <p:embed/>
                </p:oleObj>
              </mc:Choice>
              <mc:Fallback>
                <p:oleObj name="Equation" r:id="rId9" imgW="774360" imgH="39348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" y="5257800"/>
                        <a:ext cx="1978025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75" name="Object 39"/>
          <p:cNvGraphicFramePr>
            <a:graphicFrameLocks noChangeAspect="1"/>
          </p:cNvGraphicFramePr>
          <p:nvPr/>
        </p:nvGraphicFramePr>
        <p:xfrm>
          <a:off x="2151063" y="2413000"/>
          <a:ext cx="249713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11" imgW="977760" imgH="393480" progId="Equation.DSMT4">
                  <p:embed/>
                </p:oleObj>
              </mc:Choice>
              <mc:Fallback>
                <p:oleObj name="Equation" r:id="rId11" imgW="977760" imgH="39348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2413000"/>
                        <a:ext cx="2497137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76" name="Object 40"/>
          <p:cNvGraphicFramePr>
            <a:graphicFrameLocks noChangeAspect="1"/>
          </p:cNvGraphicFramePr>
          <p:nvPr/>
        </p:nvGraphicFramePr>
        <p:xfrm>
          <a:off x="1944688" y="3352800"/>
          <a:ext cx="262731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Equation" r:id="rId13" imgW="1028520" imgH="393480" progId="Equation.DSMT4">
                  <p:embed/>
                </p:oleObj>
              </mc:Choice>
              <mc:Fallback>
                <p:oleObj name="Equation" r:id="rId13" imgW="1028520" imgH="39348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352800"/>
                        <a:ext cx="2627312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77" name="Object 41"/>
          <p:cNvGraphicFramePr>
            <a:graphicFrameLocks noChangeAspect="1"/>
          </p:cNvGraphicFramePr>
          <p:nvPr/>
        </p:nvGraphicFramePr>
        <p:xfrm>
          <a:off x="2259013" y="4318000"/>
          <a:ext cx="239871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Equation" r:id="rId15" imgW="939600" imgH="393480" progId="Equation.DSMT4">
                  <p:embed/>
                </p:oleObj>
              </mc:Choice>
              <mc:Fallback>
                <p:oleObj name="Equation" r:id="rId15" imgW="939600" imgH="39348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4318000"/>
                        <a:ext cx="2398712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78" name="Object 42"/>
          <p:cNvGraphicFramePr>
            <a:graphicFrameLocks noChangeAspect="1"/>
          </p:cNvGraphicFramePr>
          <p:nvPr/>
        </p:nvGraphicFramePr>
        <p:xfrm>
          <a:off x="2214563" y="5257800"/>
          <a:ext cx="24653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17" imgW="965160" imgH="393480" progId="Equation.DSMT4">
                  <p:embed/>
                </p:oleObj>
              </mc:Choice>
              <mc:Fallback>
                <p:oleObj name="Equation" r:id="rId17" imgW="965160" imgH="39348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5257800"/>
                        <a:ext cx="2465387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3" name="Text Box 44"/>
          <p:cNvSpPr txBox="1">
            <a:spLocks noChangeArrowheads="1"/>
          </p:cNvSpPr>
          <p:nvPr/>
        </p:nvSpPr>
        <p:spPr bwMode="auto">
          <a:xfrm>
            <a:off x="381000" y="676275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33804" name="WordArt 45"/>
          <p:cNvSpPr>
            <a:spLocks noChangeArrowheads="1" noChangeShapeType="1" noTextEdit="1"/>
          </p:cNvSpPr>
          <p:nvPr/>
        </p:nvSpPr>
        <p:spPr bwMode="auto">
          <a:xfrm>
            <a:off x="2133600" y="604838"/>
            <a:ext cx="64008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9900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203200" y="3014663"/>
          <a:ext cx="188118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Equation" r:id="rId4" imgW="736560" imgH="393480" progId="Equation.DSMT4">
                  <p:embed/>
                </p:oleObj>
              </mc:Choice>
              <mc:Fallback>
                <p:oleObj name="Equation" r:id="rId4" imgW="7365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3014663"/>
                        <a:ext cx="1881188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7" name="Object 7"/>
          <p:cNvGraphicFramePr>
            <a:graphicFrameLocks noChangeAspect="1"/>
          </p:cNvGraphicFramePr>
          <p:nvPr/>
        </p:nvGraphicFramePr>
        <p:xfrm>
          <a:off x="250825" y="3929063"/>
          <a:ext cx="178276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Equation" r:id="rId6" imgW="698400" imgH="393480" progId="Equation.DSMT4">
                  <p:embed/>
                </p:oleObj>
              </mc:Choice>
              <mc:Fallback>
                <p:oleObj name="Equation" r:id="rId6" imgW="6984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929063"/>
                        <a:ext cx="1782763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0" name="Object 10"/>
          <p:cNvGraphicFramePr>
            <a:graphicFrameLocks noChangeAspect="1"/>
          </p:cNvGraphicFramePr>
          <p:nvPr/>
        </p:nvGraphicFramePr>
        <p:xfrm>
          <a:off x="2263775" y="2989263"/>
          <a:ext cx="227012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Equation" r:id="rId8" imgW="888840" imgH="393480" progId="Equation.DSMT4">
                  <p:embed/>
                </p:oleObj>
              </mc:Choice>
              <mc:Fallback>
                <p:oleObj name="Equation" r:id="rId8" imgW="88884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2989263"/>
                        <a:ext cx="2270125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1" name="Object 11"/>
          <p:cNvGraphicFramePr>
            <a:graphicFrameLocks noChangeAspect="1"/>
          </p:cNvGraphicFramePr>
          <p:nvPr/>
        </p:nvGraphicFramePr>
        <p:xfrm>
          <a:off x="2057400" y="3929063"/>
          <a:ext cx="24003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Equation" r:id="rId10" imgW="939600" imgH="393480" progId="Equation.DSMT4">
                  <p:embed/>
                </p:oleObj>
              </mc:Choice>
              <mc:Fallback>
                <p:oleObj name="Equation" r:id="rId10" imgW="9396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929063"/>
                        <a:ext cx="2400300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4" name="Rectangle 14"/>
          <p:cNvSpPr>
            <a:spLocks noChangeArrowheads="1"/>
          </p:cNvSpPr>
          <p:nvPr/>
        </p:nvSpPr>
        <p:spPr bwMode="auto">
          <a:xfrm>
            <a:off x="381000" y="2390775"/>
            <a:ext cx="1739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FF"/>
                </a:solidFill>
              </a:rPr>
              <a:t>Bài 2</a:t>
            </a:r>
            <a:r>
              <a:rPr lang="en-US" sz="2400" b="1">
                <a:solidFill>
                  <a:srgbClr val="0000FF"/>
                </a:solidFill>
              </a:rPr>
              <a:t>: Tính</a:t>
            </a:r>
          </a:p>
        </p:txBody>
      </p:sp>
      <p:sp>
        <p:nvSpPr>
          <p:cNvPr id="34823" name="Text Box 16"/>
          <p:cNvSpPr txBox="1">
            <a:spLocks noChangeArrowheads="1"/>
          </p:cNvSpPr>
          <p:nvPr/>
        </p:nvSpPr>
        <p:spPr bwMode="auto">
          <a:xfrm>
            <a:off x="381000" y="990600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34824" name="WordArt 17"/>
          <p:cNvSpPr>
            <a:spLocks noChangeArrowheads="1" noChangeShapeType="1" noTextEdit="1"/>
          </p:cNvSpPr>
          <p:nvPr/>
        </p:nvSpPr>
        <p:spPr bwMode="auto">
          <a:xfrm>
            <a:off x="2209800" y="604838"/>
            <a:ext cx="6400800" cy="1223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008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34825" name="Text Box 18"/>
          <p:cNvSpPr txBox="1">
            <a:spLocks noChangeArrowheads="1"/>
          </p:cNvSpPr>
          <p:nvPr/>
        </p:nvSpPr>
        <p:spPr bwMode="auto">
          <a:xfrm>
            <a:off x="685800" y="6019800"/>
            <a:ext cx="746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800"/>
          </a:p>
        </p:txBody>
      </p:sp>
      <p:graphicFrame>
        <p:nvGraphicFramePr>
          <p:cNvPr id="71710" name="Object 3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762250" y="4941888"/>
          <a:ext cx="22860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Equation" r:id="rId12" imgW="1066680" imgH="393480" progId="Equation.3">
                  <p:embed/>
                </p:oleObj>
              </mc:Choice>
              <mc:Fallback>
                <p:oleObj name="Equation" r:id="rId12" imgW="1066680" imgH="393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0" y="4941888"/>
                        <a:ext cx="22860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7" name="Object 3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41935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Equation" r:id="rId14" imgW="114120" imgH="215640" progId="Equation.3">
                  <p:embed/>
                </p:oleObj>
              </mc:Choice>
              <mc:Fallback>
                <p:oleObj name="Equation" r:id="rId14" imgW="114120" imgH="2156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6" name="Object 3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162550" y="4938713"/>
          <a:ext cx="1066800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Equation" r:id="rId16" imgW="507960" imgH="393480" progId="Equation.3">
                  <p:embed/>
                </p:oleObj>
              </mc:Choice>
              <mc:Fallback>
                <p:oleObj name="Equation" r:id="rId16" imgW="507960" imgH="393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4938713"/>
                        <a:ext cx="1066800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0" name="Object 40"/>
          <p:cNvGraphicFramePr>
            <a:graphicFrameLocks noChangeAspect="1"/>
          </p:cNvGraphicFramePr>
          <p:nvPr/>
        </p:nvGraphicFramePr>
        <p:xfrm>
          <a:off x="6386513" y="4943475"/>
          <a:ext cx="175736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Equation" r:id="rId18" imgW="812520" imgH="393480" progId="Equation.3">
                  <p:embed/>
                </p:oleObj>
              </mc:Choice>
              <mc:Fallback>
                <p:oleObj name="Equation" r:id="rId18" imgW="812520" imgH="3934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4943475"/>
                        <a:ext cx="1757362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5" name="Object 45"/>
          <p:cNvGraphicFramePr>
            <a:graphicFrameLocks noChangeAspect="1"/>
          </p:cNvGraphicFramePr>
          <p:nvPr/>
        </p:nvGraphicFramePr>
        <p:xfrm>
          <a:off x="280988" y="4910138"/>
          <a:ext cx="243840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9" name="Equation" r:id="rId20" imgW="1066680" imgH="393480" progId="Equation.3">
                  <p:embed/>
                </p:oleObj>
              </mc:Choice>
              <mc:Fallback>
                <p:oleObj name="Equation" r:id="rId20" imgW="1066680" imgH="3934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4910138"/>
                        <a:ext cx="2438400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41" name="Rectangle 13"/>
          <p:cNvSpPr>
            <a:spLocks noChangeArrowheads="1"/>
          </p:cNvSpPr>
          <p:nvPr/>
        </p:nvSpPr>
        <p:spPr bwMode="auto">
          <a:xfrm>
            <a:off x="762000" y="1781175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FF"/>
                </a:solidFill>
              </a:rPr>
              <a:t>Bài 3:</a:t>
            </a: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2971800" y="2362200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</a:rPr>
              <a:t>bóng đỏ</a:t>
            </a:r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7239000" y="2286000"/>
            <a:ext cx="125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800"/>
              <a:t>bóng vàng</a:t>
            </a:r>
          </a:p>
        </p:txBody>
      </p:sp>
      <p:sp>
        <p:nvSpPr>
          <p:cNvPr id="73755" name="AutoShape 27"/>
          <p:cNvSpPr>
            <a:spLocks/>
          </p:cNvSpPr>
          <p:nvPr/>
        </p:nvSpPr>
        <p:spPr bwMode="auto">
          <a:xfrm rot="-5400000">
            <a:off x="3225800" y="1143000"/>
            <a:ext cx="304800" cy="3429000"/>
          </a:xfrm>
          <a:prstGeom prst="rightBrace">
            <a:avLst>
              <a:gd name="adj1" fmla="val 93750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676400" y="2984500"/>
            <a:ext cx="6858000" cy="228600"/>
            <a:chOff x="528" y="2312"/>
            <a:chExt cx="4320" cy="144"/>
          </a:xfrm>
        </p:grpSpPr>
        <p:grpSp>
          <p:nvGrpSpPr>
            <p:cNvPr id="36871" name="Group 22"/>
            <p:cNvGrpSpPr>
              <a:grpSpLocks/>
            </p:cNvGrpSpPr>
            <p:nvPr/>
          </p:nvGrpSpPr>
          <p:grpSpPr bwMode="auto">
            <a:xfrm>
              <a:off x="528" y="2352"/>
              <a:ext cx="4320" cy="96"/>
              <a:chOff x="528" y="2304"/>
              <a:chExt cx="4320" cy="96"/>
            </a:xfrm>
          </p:grpSpPr>
          <p:grpSp>
            <p:nvGrpSpPr>
              <p:cNvPr id="36872" name="Group 17"/>
              <p:cNvGrpSpPr>
                <a:grpSpLocks/>
              </p:cNvGrpSpPr>
              <p:nvPr/>
            </p:nvGrpSpPr>
            <p:grpSpPr bwMode="auto">
              <a:xfrm>
                <a:off x="528" y="2304"/>
                <a:ext cx="2160" cy="96"/>
                <a:chOff x="528" y="2304"/>
                <a:chExt cx="2160" cy="96"/>
              </a:xfrm>
            </p:grpSpPr>
            <p:sp>
              <p:nvSpPr>
                <p:cNvPr id="36873" name="Line 14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74" name="Line 15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75" name="Line 16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6876" name="Group 18"/>
              <p:cNvGrpSpPr>
                <a:grpSpLocks/>
              </p:cNvGrpSpPr>
              <p:nvPr/>
            </p:nvGrpSpPr>
            <p:grpSpPr bwMode="auto">
              <a:xfrm>
                <a:off x="2688" y="2304"/>
                <a:ext cx="2160" cy="96"/>
                <a:chOff x="528" y="2304"/>
                <a:chExt cx="2160" cy="96"/>
              </a:xfrm>
            </p:grpSpPr>
            <p:sp>
              <p:nvSpPr>
                <p:cNvPr id="36877" name="Line 19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78" name="Line 20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879" name="Line 21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6880" name="Line 28"/>
            <p:cNvSpPr>
              <a:spLocks noChangeShapeType="1"/>
            </p:cNvSpPr>
            <p:nvPr/>
          </p:nvSpPr>
          <p:spPr bwMode="auto">
            <a:xfrm>
              <a:off x="4032" y="231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757" name="AutoShape 29"/>
          <p:cNvSpPr>
            <a:spLocks/>
          </p:cNvSpPr>
          <p:nvPr/>
        </p:nvSpPr>
        <p:spPr bwMode="auto">
          <a:xfrm rot="-5400000">
            <a:off x="6019800" y="1765300"/>
            <a:ext cx="304800" cy="21336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3760" name="AutoShape 32"/>
          <p:cNvSpPr>
            <a:spLocks/>
          </p:cNvSpPr>
          <p:nvPr/>
        </p:nvSpPr>
        <p:spPr bwMode="auto">
          <a:xfrm rot="-5400000">
            <a:off x="7734300" y="2184400"/>
            <a:ext cx="304800" cy="1295400"/>
          </a:xfrm>
          <a:prstGeom prst="rightBrace">
            <a:avLst>
              <a:gd name="adj1" fmla="val 35417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5575300" y="2286000"/>
            <a:ext cx="125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</a:rPr>
              <a:t>bóng xanh</a:t>
            </a:r>
          </a:p>
        </p:txBody>
      </p:sp>
      <p:sp>
        <p:nvSpPr>
          <p:cNvPr id="73762" name="AutoShape 34"/>
          <p:cNvSpPr>
            <a:spLocks/>
          </p:cNvSpPr>
          <p:nvPr/>
        </p:nvSpPr>
        <p:spPr bwMode="auto">
          <a:xfrm rot="5400000">
            <a:off x="3295650" y="1619250"/>
            <a:ext cx="190500" cy="34290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graphicFrame>
        <p:nvGraphicFramePr>
          <p:cNvPr id="73764" name="Object 36"/>
          <p:cNvGraphicFramePr>
            <a:graphicFrameLocks noChangeAspect="1"/>
          </p:cNvGraphicFramePr>
          <p:nvPr/>
        </p:nvGraphicFramePr>
        <p:xfrm>
          <a:off x="3263900" y="3352800"/>
          <a:ext cx="2651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5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3352800"/>
                        <a:ext cx="2651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5" name="AutoShape 37"/>
          <p:cNvSpPr>
            <a:spLocks/>
          </p:cNvSpPr>
          <p:nvPr/>
        </p:nvSpPr>
        <p:spPr bwMode="auto">
          <a:xfrm rot="5400000">
            <a:off x="6019800" y="2209800"/>
            <a:ext cx="304800" cy="21336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graphicFrame>
        <p:nvGraphicFramePr>
          <p:cNvPr id="73766" name="Object 38"/>
          <p:cNvGraphicFramePr>
            <a:graphicFrameLocks noChangeAspect="1"/>
          </p:cNvGraphicFramePr>
          <p:nvPr/>
        </p:nvGraphicFramePr>
        <p:xfrm>
          <a:off x="6070600" y="3352800"/>
          <a:ext cx="2428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6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600" y="3352800"/>
                        <a:ext cx="2428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7" name="AutoShape 39"/>
          <p:cNvSpPr>
            <a:spLocks/>
          </p:cNvSpPr>
          <p:nvPr/>
        </p:nvSpPr>
        <p:spPr bwMode="auto">
          <a:xfrm rot="5400000">
            <a:off x="7734300" y="2628900"/>
            <a:ext cx="304800" cy="1295400"/>
          </a:xfrm>
          <a:prstGeom prst="rightBrace">
            <a:avLst>
              <a:gd name="adj1" fmla="val 35417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3768" name="Text Box 40"/>
          <p:cNvSpPr txBox="1">
            <a:spLocks noChangeArrowheads="1"/>
          </p:cNvSpPr>
          <p:nvPr/>
        </p:nvSpPr>
        <p:spPr bwMode="auto">
          <a:xfrm>
            <a:off x="7721600" y="3390900"/>
            <a:ext cx="306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/>
              <a:t>?</a:t>
            </a:r>
          </a:p>
        </p:txBody>
      </p:sp>
      <p:sp>
        <p:nvSpPr>
          <p:cNvPr id="73769" name="Line 41"/>
          <p:cNvSpPr>
            <a:spLocks noChangeShapeType="1"/>
          </p:cNvSpPr>
          <p:nvPr/>
        </p:nvSpPr>
        <p:spPr bwMode="auto">
          <a:xfrm>
            <a:off x="7239000" y="3124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70" name="Text Box 42"/>
          <p:cNvSpPr txBox="1">
            <a:spLocks noChangeArrowheads="1"/>
          </p:cNvSpPr>
          <p:nvPr/>
        </p:nvSpPr>
        <p:spPr bwMode="auto">
          <a:xfrm>
            <a:off x="4648200" y="3886200"/>
            <a:ext cx="1185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u="sng"/>
              <a:t>Bài giải</a:t>
            </a:r>
          </a:p>
        </p:txBody>
      </p:sp>
      <p:sp>
        <p:nvSpPr>
          <p:cNvPr id="73771" name="Text Box 43"/>
          <p:cNvSpPr txBox="1">
            <a:spLocks noChangeArrowheads="1"/>
          </p:cNvSpPr>
          <p:nvPr/>
        </p:nvSpPr>
        <p:spPr bwMode="auto">
          <a:xfrm>
            <a:off x="1800225" y="4319588"/>
            <a:ext cx="6727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/>
              <a:t>Phân số biểu thị số bóng màu đỏ và số bóng màu xanh là:</a:t>
            </a:r>
          </a:p>
        </p:txBody>
      </p:sp>
      <p:sp>
        <p:nvSpPr>
          <p:cNvPr id="73773" name="Text Box 45"/>
          <p:cNvSpPr txBox="1">
            <a:spLocks noChangeArrowheads="1"/>
          </p:cNvSpPr>
          <p:nvPr/>
        </p:nvSpPr>
        <p:spPr bwMode="auto">
          <a:xfrm>
            <a:off x="1800225" y="5310188"/>
            <a:ext cx="627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000"/>
              <a:t>Phân số biểu thị số bóng màu vàng là:</a:t>
            </a: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3635375" y="4624388"/>
            <a:ext cx="2557463" cy="720725"/>
            <a:chOff x="2098" y="3057"/>
            <a:chExt cx="1611" cy="454"/>
          </a:xfrm>
        </p:grpSpPr>
        <p:graphicFrame>
          <p:nvGraphicFramePr>
            <p:cNvPr id="36895" name="Object 46"/>
            <p:cNvGraphicFramePr>
              <a:graphicFrameLocks noChangeAspect="1"/>
            </p:cNvGraphicFramePr>
            <p:nvPr/>
          </p:nvGraphicFramePr>
          <p:xfrm>
            <a:off x="2098" y="3057"/>
            <a:ext cx="952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07" name="Equation" r:id="rId7" imgW="825480" imgH="393480" progId="Equation.DSMT4">
                    <p:embed/>
                  </p:oleObj>
                </mc:Choice>
                <mc:Fallback>
                  <p:oleObj name="Equation" r:id="rId7" imgW="825480" imgH="39348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8" y="3057"/>
                          <a:ext cx="952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896" name="Text Box 47"/>
            <p:cNvSpPr txBox="1">
              <a:spLocks noChangeArrowheads="1"/>
            </p:cNvSpPr>
            <p:nvPr/>
          </p:nvSpPr>
          <p:spPr bwMode="auto">
            <a:xfrm>
              <a:off x="2918" y="3155"/>
              <a:ext cx="79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2000"/>
                <a:t>(số bóng)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3673475" y="5715000"/>
            <a:ext cx="2465388" cy="720725"/>
            <a:chOff x="2156" y="3057"/>
            <a:chExt cx="1553" cy="454"/>
          </a:xfrm>
        </p:grpSpPr>
        <p:graphicFrame>
          <p:nvGraphicFramePr>
            <p:cNvPr id="36898" name="Object 50"/>
            <p:cNvGraphicFramePr>
              <a:graphicFrameLocks noChangeAspect="1"/>
            </p:cNvGraphicFramePr>
            <p:nvPr/>
          </p:nvGraphicFramePr>
          <p:xfrm>
            <a:off x="2156" y="3057"/>
            <a:ext cx="835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08" name="Equation" r:id="rId9" imgW="723600" imgH="393480" progId="Equation.DSMT4">
                    <p:embed/>
                  </p:oleObj>
                </mc:Choice>
                <mc:Fallback>
                  <p:oleObj name="Equation" r:id="rId9" imgW="723600" imgH="393480" progId="Equation.DSMT4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6" y="3057"/>
                          <a:ext cx="835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899" name="Text Box 51"/>
            <p:cNvSpPr txBox="1">
              <a:spLocks noChangeArrowheads="1"/>
            </p:cNvSpPr>
            <p:nvPr/>
          </p:nvSpPr>
          <p:spPr bwMode="auto">
            <a:xfrm>
              <a:off x="2918" y="3155"/>
              <a:ext cx="79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2000"/>
                <a:t>(số bóng)</a:t>
              </a:r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6362700" y="6027738"/>
            <a:ext cx="2451100" cy="665162"/>
            <a:chOff x="4168" y="3901"/>
            <a:chExt cx="1544" cy="419"/>
          </a:xfrm>
        </p:grpSpPr>
        <p:sp>
          <p:nvSpPr>
            <p:cNvPr id="36901" name="Text Box 52"/>
            <p:cNvSpPr txBox="1">
              <a:spLocks noChangeArrowheads="1"/>
            </p:cNvSpPr>
            <p:nvPr/>
          </p:nvSpPr>
          <p:spPr bwMode="auto">
            <a:xfrm>
              <a:off x="4168" y="3977"/>
              <a:ext cx="15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2000" u="sng"/>
                <a:t>Đáp số</a:t>
              </a:r>
              <a:r>
                <a:rPr lang="en-US" sz="2000"/>
                <a:t> :      số bóng</a:t>
              </a:r>
            </a:p>
          </p:txBody>
        </p:sp>
        <p:graphicFrame>
          <p:nvGraphicFramePr>
            <p:cNvPr id="36902" name="Object 53"/>
            <p:cNvGraphicFramePr>
              <a:graphicFrameLocks noChangeAspect="1"/>
            </p:cNvGraphicFramePr>
            <p:nvPr/>
          </p:nvGraphicFramePr>
          <p:xfrm>
            <a:off x="4848" y="3901"/>
            <a:ext cx="220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09" name="Equation" r:id="rId11" imgW="139680" imgH="393480" progId="Equation.DSMT4">
                    <p:embed/>
                  </p:oleObj>
                </mc:Choice>
                <mc:Fallback>
                  <p:oleObj name="Equation" r:id="rId11" imgW="139680" imgH="393480" progId="Equation.DSMT4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3901"/>
                          <a:ext cx="220" cy="4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903" name="Text Box 57"/>
          <p:cNvSpPr txBox="1">
            <a:spLocks noChangeArrowheads="1"/>
          </p:cNvSpPr>
          <p:nvPr/>
        </p:nvSpPr>
        <p:spPr bwMode="auto">
          <a:xfrm>
            <a:off x="381000" y="676275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36904" name="WordArt 58"/>
          <p:cNvSpPr>
            <a:spLocks noChangeArrowheads="1" noChangeShapeType="1" noTextEdit="1"/>
          </p:cNvSpPr>
          <p:nvPr/>
        </p:nvSpPr>
        <p:spPr bwMode="auto">
          <a:xfrm>
            <a:off x="2209800" y="604838"/>
            <a:ext cx="64008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3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3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800" decel="100000"/>
                                        <p:tgtEl>
                                          <p:spTgt spid="73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1" grpId="0"/>
      <p:bldP spid="73751" grpId="0"/>
      <p:bldP spid="73753" grpId="0"/>
      <p:bldP spid="73755" grpId="0" animBg="1"/>
      <p:bldP spid="73757" grpId="0" animBg="1"/>
      <p:bldP spid="73760" grpId="0" animBg="1"/>
      <p:bldP spid="73761" grpId="0"/>
      <p:bldP spid="73762" grpId="0" animBg="1"/>
      <p:bldP spid="73765" grpId="0" animBg="1"/>
      <p:bldP spid="73767" grpId="0" animBg="1"/>
      <p:bldP spid="73768" grpId="0"/>
      <p:bldP spid="73769" grpId="0" animBg="1"/>
      <p:bldP spid="73770" grpId="0"/>
      <p:bldP spid="73771" grpId="0"/>
      <p:bldP spid="737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304800" y="3924300"/>
            <a:ext cx="8610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solidFill>
                  <a:srgbClr val="0000FF"/>
                </a:solidFill>
              </a:rPr>
              <a:t>          </a:t>
            </a:r>
            <a:r>
              <a:rPr lang="en-US" sz="2800">
                <a:solidFill>
                  <a:srgbClr val="0000FF"/>
                </a:solidFill>
              </a:rPr>
              <a:t>2. Muốn cộng (hoặc trừ) hai phân số khác mẫu số ta  quy đồng mẫu số, rồi cộng (hoặc trừ) hai phân số đã được quy đồng mẫu số.</a:t>
            </a:r>
          </a:p>
        </p:txBody>
      </p:sp>
      <p:sp>
        <p:nvSpPr>
          <p:cNvPr id="37891" name="Text Box 12"/>
          <p:cNvSpPr txBox="1">
            <a:spLocks noChangeArrowheads="1"/>
          </p:cNvSpPr>
          <p:nvPr/>
        </p:nvSpPr>
        <p:spPr bwMode="auto">
          <a:xfrm>
            <a:off x="381000" y="947738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37892" name="WordArt 13"/>
          <p:cNvSpPr>
            <a:spLocks noChangeArrowheads="1" noChangeShapeType="1" noTextEdit="1"/>
          </p:cNvSpPr>
          <p:nvPr/>
        </p:nvSpPr>
        <p:spPr bwMode="auto">
          <a:xfrm>
            <a:off x="2281238" y="762000"/>
            <a:ext cx="64008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685800" y="2224088"/>
            <a:ext cx="80772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>
                <a:solidFill>
                  <a:srgbClr val="0000FF"/>
                </a:solidFill>
              </a:rPr>
              <a:t>     </a:t>
            </a:r>
            <a:r>
              <a:rPr lang="en-US" sz="2800">
                <a:solidFill>
                  <a:srgbClr val="CC00FF"/>
                </a:solidFill>
              </a:rPr>
              <a:t>1. Muốn cộng (hoặc trừ) hai phân số cùng mẫu số ta cộng (hoặc trừ) hai tử số với nhau và giữ nguyên mẫu số.</a:t>
            </a:r>
          </a:p>
        </p:txBody>
      </p:sp>
      <p:pic>
        <p:nvPicPr>
          <p:cNvPr id="37894" name="Picture 15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0019" y="5412581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1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000" y="5334000"/>
            <a:ext cx="1279525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6" name="Group 17"/>
          <p:cNvGrpSpPr>
            <a:grpSpLocks/>
          </p:cNvGrpSpPr>
          <p:nvPr/>
        </p:nvGrpSpPr>
        <p:grpSpPr bwMode="auto">
          <a:xfrm>
            <a:off x="1371600" y="5676900"/>
            <a:ext cx="1866900" cy="1181100"/>
            <a:chOff x="2256" y="1536"/>
            <a:chExt cx="1176" cy="744"/>
          </a:xfrm>
        </p:grpSpPr>
        <p:pic>
          <p:nvPicPr>
            <p:cNvPr id="37897" name="Picture 18" descr="pretty_flower_purple_hb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7898" name="Group 19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37899" name="Picture 20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7900" name="Picture 21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7901" name="Picture 22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7902" name="Group 23"/>
          <p:cNvGrpSpPr>
            <a:grpSpLocks/>
          </p:cNvGrpSpPr>
          <p:nvPr/>
        </p:nvGrpSpPr>
        <p:grpSpPr bwMode="auto">
          <a:xfrm>
            <a:off x="3581400" y="5676900"/>
            <a:ext cx="1866900" cy="1181100"/>
            <a:chOff x="2256" y="1536"/>
            <a:chExt cx="1176" cy="744"/>
          </a:xfrm>
        </p:grpSpPr>
        <p:pic>
          <p:nvPicPr>
            <p:cNvPr id="37903" name="Picture 24" descr="pretty_flower_purple_hb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7904" name="Group 2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37905" name="Picture 2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7906" name="Picture 2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7907" name="Picture 2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7908" name="Group 29"/>
          <p:cNvGrpSpPr>
            <a:grpSpLocks/>
          </p:cNvGrpSpPr>
          <p:nvPr/>
        </p:nvGrpSpPr>
        <p:grpSpPr bwMode="auto">
          <a:xfrm>
            <a:off x="5715000" y="5676900"/>
            <a:ext cx="1866900" cy="1181100"/>
            <a:chOff x="2256" y="1536"/>
            <a:chExt cx="1176" cy="744"/>
          </a:xfrm>
        </p:grpSpPr>
        <p:pic>
          <p:nvPicPr>
            <p:cNvPr id="37909" name="Picture 30" descr="pretty_flower_purple_hb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7910" name="Group 31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37911" name="Picture 32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7912" name="Picture 33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7913" name="Picture 34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b64eda0f779c714b5e4ef157e4745bca115ca"/>
  <p:tag name="VIOLETID" val="11335089"/>
  <p:tag name="VIOLETTITLE" val="Ôn tập: Phép cộng và phép trừ hai phân số"/>
  <p:tag name="VIOLETLESSON" val="6"/>
  <p:tag name="VIOLETCATID" val="8050127"/>
  <p:tag name="VIOLETSUBJECT" val="Toán học 5"/>
  <p:tag name="VIOLETAUTHORID" val="1258055"/>
  <p:tag name="VIOLETAUTHORNAME" val="Tiểu Học"/>
  <p:tag name="VIOLETAUTHORAVATAR" val="1/258/55/avatar.jpg"/>
  <p:tag name="VIOLETAUTHORADDRESS" val="Tiểu học Mĩ Đồng - Hải Phòng"/>
  <p:tag name="VIOLETAUTHORHOMEPAGE" val="http://english4room.violet.vn"/>
  <p:tag name="VIOLETDATE" val="2015-08-29 14:18:29"/>
  <p:tag name="VIOLETHIT" val="210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390</Words>
  <Application>Microsoft Office PowerPoint</Application>
  <PresentationFormat>On-screen Show (4:3)</PresentationFormat>
  <Paragraphs>51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.VnTime</vt:lpstr>
      <vt:lpstr>.VnArial</vt:lpstr>
      <vt:lpstr>Default Design</vt:lpstr>
      <vt:lpstr>Microsoft Equation 3.0</vt:lpstr>
      <vt:lpstr>MathType 5.0 Equation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Thang Computer</dc:creator>
  <cp:lastModifiedBy>AutoBVT</cp:lastModifiedBy>
  <cp:revision>55</cp:revision>
  <cp:lastPrinted>1601-01-01T00:00:00Z</cp:lastPrinted>
  <dcterms:created xsi:type="dcterms:W3CDTF">1601-01-01T00:00:00Z</dcterms:created>
  <dcterms:modified xsi:type="dcterms:W3CDTF">2017-09-12T05:56:33Z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