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7" r:id="rId3"/>
    <p:sldId id="258" r:id="rId4"/>
    <p:sldId id="259" r:id="rId5"/>
    <p:sldId id="260" r:id="rId6"/>
    <p:sldId id="261" r:id="rId7"/>
    <p:sldId id="266"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A6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746E71-4809-46D1-B648-4250FD15EE86}" type="datetimeFigureOut">
              <a:rPr lang="en-US" smtClean="0"/>
              <a:t>4/25/2019</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7CD538-CAD7-49F9-BE7D-577F1432869F}" type="slidenum">
              <a:rPr lang="vi-VN" smtClean="0"/>
              <a:t>‹#›</a:t>
            </a:fld>
            <a:endParaRPr lang="vi-VN"/>
          </a:p>
        </p:txBody>
      </p:sp>
    </p:spTree>
    <p:extLst>
      <p:ext uri="{BB962C8B-B14F-4D97-AF65-F5344CB8AC3E}">
        <p14:creationId xmlns:p14="http://schemas.microsoft.com/office/powerpoint/2010/main" val="23366290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vi-VN" dirty="0"/>
          </a:p>
        </p:txBody>
      </p:sp>
      <p:sp>
        <p:nvSpPr>
          <p:cNvPr id="4" name="Slide Number Placeholder 3"/>
          <p:cNvSpPr>
            <a:spLocks noGrp="1"/>
          </p:cNvSpPr>
          <p:nvPr>
            <p:ph type="sldNum" sz="quarter" idx="10"/>
          </p:nvPr>
        </p:nvSpPr>
        <p:spPr/>
        <p:txBody>
          <a:bodyPr/>
          <a:lstStyle/>
          <a:p>
            <a:fld id="{127CD538-CAD7-49F9-BE7D-577F1432869F}" type="slidenum">
              <a:rPr lang="vi-VN" smtClean="0"/>
              <a:t>5</a:t>
            </a:fld>
            <a:endParaRPr 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99D5C77E-E128-416A-99AB-B1D131A0FF7B}" type="datetimeFigureOut">
              <a:rPr lang="en-US" smtClean="0"/>
              <a:t>4/25/2019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4226585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99D5C77E-E128-416A-99AB-B1D131A0FF7B}" type="datetimeFigureOut">
              <a:rPr lang="en-US" smtClean="0"/>
              <a:t>4/25/2019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33209919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99D5C77E-E128-416A-99AB-B1D131A0FF7B}" type="datetimeFigureOut">
              <a:rPr lang="en-US" smtClean="0"/>
              <a:t>4/25/2019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3977365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99D5C77E-E128-416A-99AB-B1D131A0FF7B}" type="datetimeFigureOut">
              <a:rPr lang="en-US" smtClean="0"/>
              <a:t>4/25/2019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2256815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D5C77E-E128-416A-99AB-B1D131A0FF7B}" type="datetimeFigureOut">
              <a:rPr lang="en-US" smtClean="0"/>
              <a:t>4/25/2019</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2863864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99D5C77E-E128-416A-99AB-B1D131A0FF7B}" type="datetimeFigureOut">
              <a:rPr lang="en-US" smtClean="0"/>
              <a:t>4/25/2019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32309294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99D5C77E-E128-416A-99AB-B1D131A0FF7B}" type="datetimeFigureOut">
              <a:rPr lang="en-US" smtClean="0"/>
              <a:t>4/25/2019</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2339104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99D5C77E-E128-416A-99AB-B1D131A0FF7B}" type="datetimeFigureOut">
              <a:rPr lang="en-US" smtClean="0"/>
              <a:t>4/25/2019</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2376608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D5C77E-E128-416A-99AB-B1D131A0FF7B}" type="datetimeFigureOut">
              <a:rPr lang="en-US" smtClean="0"/>
              <a:t>4/25/2019</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2694137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D5C77E-E128-416A-99AB-B1D131A0FF7B}" type="datetimeFigureOut">
              <a:rPr lang="en-US" smtClean="0"/>
              <a:t>4/25/2019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4099093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D5C77E-E128-416A-99AB-B1D131A0FF7B}" type="datetimeFigureOut">
              <a:rPr lang="en-US" smtClean="0"/>
              <a:t>4/25/2019</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2E8647E3-F1A8-4798-AB71-736FB92FC11E}" type="slidenum">
              <a:rPr lang="vi-VN" smtClean="0"/>
              <a:t>‹#›</a:t>
            </a:fld>
            <a:endParaRPr lang="vi-VN"/>
          </a:p>
        </p:txBody>
      </p:sp>
    </p:spTree>
    <p:extLst>
      <p:ext uri="{BB962C8B-B14F-4D97-AF65-F5344CB8AC3E}">
        <p14:creationId xmlns:p14="http://schemas.microsoft.com/office/powerpoint/2010/main" val="11575493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D5C77E-E128-416A-99AB-B1D131A0FF7B}" type="datetimeFigureOut">
              <a:rPr lang="en-US" smtClean="0"/>
              <a:t>4/25/2019</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8647E3-F1A8-4798-AB71-736FB92FC11E}" type="slidenum">
              <a:rPr lang="vi-VN" smtClean="0"/>
              <a:t>‹#›</a:t>
            </a:fld>
            <a:endParaRPr lang="vi-VN"/>
          </a:p>
        </p:txBody>
      </p:sp>
    </p:spTree>
    <p:extLst>
      <p:ext uri="{BB962C8B-B14F-4D97-AF65-F5344CB8AC3E}">
        <p14:creationId xmlns:p14="http://schemas.microsoft.com/office/powerpoint/2010/main" val="14330059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4000" r="-84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371600"/>
            <a:ext cx="6400800" cy="1752600"/>
          </a:xfrm>
          <a:noFill/>
          <a:ln>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path path="circle">
                <a:fillToRect l="100000" t="100000"/>
              </a:path>
              <a:tileRect r="-100000" b="-100000"/>
            </a:gradFill>
          </a:ln>
        </p:spPr>
        <p:txBody>
          <a:bodyPr>
            <a:normAutofit/>
          </a:bodyPr>
          <a:lstStyle/>
          <a:p>
            <a:r>
              <a:rPr lang="en-US" sz="4000" dirty="0" err="1" smtClean="0">
                <a:solidFill>
                  <a:srgbClr val="FF0000"/>
                </a:solidFill>
                <a:effectLst>
                  <a:innerShdw blurRad="63500" dist="50800">
                    <a:prstClr val="black"/>
                  </a:innerShdw>
                </a:effectLst>
              </a:rPr>
              <a:t>Toán</a:t>
            </a:r>
            <a:r>
              <a:rPr lang="en-US" sz="4000" dirty="0" smtClean="0">
                <a:solidFill>
                  <a:srgbClr val="FF0000"/>
                </a:solidFill>
                <a:effectLst>
                  <a:innerShdw blurRad="63500" dist="50800">
                    <a:prstClr val="black"/>
                  </a:innerShdw>
                </a:effectLst>
              </a:rPr>
              <a:t> </a:t>
            </a:r>
          </a:p>
          <a:p>
            <a:r>
              <a:rPr lang="en-US" sz="4000" smtClean="0">
                <a:solidFill>
                  <a:srgbClr val="FF0000"/>
                </a:solidFill>
                <a:effectLst>
                  <a:innerShdw blurRad="63500" dist="50800">
                    <a:prstClr val="black"/>
                  </a:innerShdw>
                </a:effectLst>
                <a:latin typeface="Times New Roman" panose="02020603050405020304" pitchFamily="18" charset="0"/>
                <a:cs typeface="Times New Roman" panose="02020603050405020304" pitchFamily="18" charset="0"/>
              </a:rPr>
              <a:t>LUYỆN </a:t>
            </a:r>
            <a:r>
              <a:rPr lang="en-US" sz="4000" dirty="0" smtClean="0">
                <a:solidFill>
                  <a:srgbClr val="FF0000"/>
                </a:solidFill>
                <a:effectLst>
                  <a:innerShdw blurRad="63500" dist="50800">
                    <a:prstClr val="black"/>
                  </a:innerShdw>
                </a:effectLst>
                <a:latin typeface="Times New Roman" panose="02020603050405020304" pitchFamily="18" charset="0"/>
                <a:cs typeface="Times New Roman" panose="02020603050405020304" pitchFamily="18" charset="0"/>
              </a:rPr>
              <a:t>TẬP</a:t>
            </a:r>
            <a:endParaRPr lang="vi-VN" sz="4000" dirty="0">
              <a:solidFill>
                <a:srgbClr val="FF0000"/>
              </a:solidFill>
              <a:effectLst>
                <a:innerShdw blurRad="63500" dist="50800">
                  <a:prstClr val="black"/>
                </a:innerShdw>
              </a:effectLst>
              <a:latin typeface="Times New Roman" panose="02020603050405020304" pitchFamily="18" charset="0"/>
              <a:cs typeface="Times New Roman" panose="02020603050405020304" pitchFamily="18" charset="0"/>
            </a:endParaRPr>
          </a:p>
        </p:txBody>
      </p:sp>
      <p:pic>
        <p:nvPicPr>
          <p:cNvPr id="2050" name="Picture 2" descr="C:\Users\Admin\AppData\Local\Microsoft\Windows\Temporary Internet Files\Content.IE5\PR6XT1UK\hello_0073[1].gif"/>
          <p:cNvPicPr>
            <a:picLocks noChangeAspect="1" noChangeArrowheads="1" noCrop="1"/>
          </p:cNvPicPr>
          <p:nvPr/>
        </p:nvPicPr>
        <p:blipFill>
          <a:blip r:embed="rId3"/>
          <a:srcRect/>
          <a:stretch>
            <a:fillRect/>
          </a:stretch>
        </p:blipFill>
        <p:spPr bwMode="auto">
          <a:xfrm>
            <a:off x="6172200" y="4181475"/>
            <a:ext cx="2562225" cy="2676525"/>
          </a:xfrm>
          <a:prstGeom prst="rect">
            <a:avLst/>
          </a:prstGeom>
          <a:noFill/>
        </p:spPr>
      </p:pic>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repeatCount="indefinite" fill="hold" grpId="0" nodeType="afterEffect">
                                  <p:stCondLst>
                                    <p:cond delay="0"/>
                                  </p:stCondLst>
                                  <p:iterate type="lt">
                                    <p:tmPct val="10000"/>
                                  </p:iterate>
                                  <p:childTnLst>
                                    <p:animMotion origin="layout" path="M 0 2.22222E-6 L 0.51667 0.55 " pathEditMode="relative" rAng="0" ptsTypes="AA">
                                      <p:cBhvr>
                                        <p:cTn id="6" dur="1000" accel="50000" decel="50000" autoRev="1" fill="hold">
                                          <p:stCondLst>
                                            <p:cond delay="0"/>
                                          </p:stCondLst>
                                        </p:cTn>
                                        <p:tgtEl>
                                          <p:spTgt spid="3">
                                            <p:bg/>
                                          </p:spTgt>
                                        </p:tgtEl>
                                        <p:attrNameLst>
                                          <p:attrName>ppt_x</p:attrName>
                                          <p:attrName>ppt_y</p:attrName>
                                        </p:attrNameLst>
                                      </p:cBhvr>
                                      <p:rCtr x="25800" y="27500"/>
                                    </p:animMotion>
                                    <p:animRot by="1500000">
                                      <p:cBhvr>
                                        <p:cTn id="7" dur="500" fill="hold">
                                          <p:stCondLst>
                                            <p:cond delay="0"/>
                                          </p:stCondLst>
                                        </p:cTn>
                                        <p:tgtEl>
                                          <p:spTgt spid="3">
                                            <p:bg/>
                                          </p:spTgt>
                                        </p:tgtEl>
                                        <p:attrNameLst>
                                          <p:attrName>r</p:attrName>
                                        </p:attrNameLst>
                                      </p:cBhvr>
                                    </p:animRot>
                                    <p:animRot by="-1500000">
                                      <p:cBhvr>
                                        <p:cTn id="8" dur="500" fill="hold">
                                          <p:stCondLst>
                                            <p:cond delay="500"/>
                                          </p:stCondLst>
                                        </p:cTn>
                                        <p:tgtEl>
                                          <p:spTgt spid="3">
                                            <p:bg/>
                                          </p:spTgt>
                                        </p:tgtEl>
                                        <p:attrNameLst>
                                          <p:attrName>r</p:attrName>
                                        </p:attrNameLst>
                                      </p:cBhvr>
                                    </p:animRot>
                                    <p:animRot by="-1500000">
                                      <p:cBhvr>
                                        <p:cTn id="9" dur="500" fill="hold">
                                          <p:stCondLst>
                                            <p:cond delay="1000"/>
                                          </p:stCondLst>
                                        </p:cTn>
                                        <p:tgtEl>
                                          <p:spTgt spid="3">
                                            <p:bg/>
                                          </p:spTgt>
                                        </p:tgtEl>
                                        <p:attrNameLst>
                                          <p:attrName>r</p:attrName>
                                        </p:attrNameLst>
                                      </p:cBhvr>
                                    </p:animRot>
                                    <p:animRot by="1500000">
                                      <p:cBhvr>
                                        <p:cTn id="10" dur="500" fill="hold">
                                          <p:stCondLst>
                                            <p:cond delay="1500"/>
                                          </p:stCondLst>
                                        </p:cTn>
                                        <p:tgtEl>
                                          <p:spTgt spid="3">
                                            <p:bg/>
                                          </p:spTgt>
                                        </p:tgtEl>
                                        <p:attrNameLst>
                                          <p:attrName>r</p:attrName>
                                        </p:attrNameLst>
                                      </p:cBhvr>
                                    </p:animRot>
                                  </p:childTnLst>
                                </p:cTn>
                              </p:par>
                            </p:childTnLst>
                          </p:cTn>
                        </p:par>
                        <p:par>
                          <p:cTn id="11" fill="hold">
                            <p:stCondLst>
                              <p:cond delay="2000"/>
                            </p:stCondLst>
                            <p:childTnLst>
                              <p:par>
                                <p:cTn id="12" presetID="34" presetClass="emph" presetSubtype="0" repeatCount="indefinite" fill="hold" grpId="0" nodeType="afterEffect">
                                  <p:stCondLst>
                                    <p:cond delay="0"/>
                                  </p:stCondLst>
                                  <p:iterate type="lt">
                                    <p:tmPct val="10000"/>
                                  </p:iterate>
                                  <p:childTnLst>
                                    <p:animMotion origin="layout" path="M -1.11111E-6 0.07778 L -0.51111 -0.26435 " pathEditMode="relative" rAng="0" ptsTypes="AA">
                                      <p:cBhvr>
                                        <p:cTn id="13" dur="1000" accel="50000" decel="50000" autoRev="1" fill="hold">
                                          <p:stCondLst>
                                            <p:cond delay="0"/>
                                          </p:stCondLst>
                                        </p:cTn>
                                        <p:tgtEl>
                                          <p:spTgt spid="3">
                                            <p:txEl>
                                              <p:pRg st="0" end="0"/>
                                            </p:txEl>
                                          </p:spTgt>
                                        </p:tgtEl>
                                        <p:attrNameLst>
                                          <p:attrName>ppt_x</p:attrName>
                                          <p:attrName>ppt_y</p:attrName>
                                        </p:attrNameLst>
                                      </p:cBhvr>
                                      <p:rCtr x="-25600" y="-17100"/>
                                    </p:animMotion>
                                    <p:animRot by="1500000">
                                      <p:cBhvr>
                                        <p:cTn id="14" dur="500" fill="hold">
                                          <p:stCondLst>
                                            <p:cond delay="0"/>
                                          </p:stCondLst>
                                        </p:cTn>
                                        <p:tgtEl>
                                          <p:spTgt spid="3">
                                            <p:txEl>
                                              <p:pRg st="0" end="0"/>
                                            </p:txEl>
                                          </p:spTgt>
                                        </p:tgtEl>
                                        <p:attrNameLst>
                                          <p:attrName>r</p:attrName>
                                        </p:attrNameLst>
                                      </p:cBhvr>
                                    </p:animRot>
                                    <p:animRot by="-1500000">
                                      <p:cBhvr>
                                        <p:cTn id="15" dur="500" fill="hold">
                                          <p:stCondLst>
                                            <p:cond delay="500"/>
                                          </p:stCondLst>
                                        </p:cTn>
                                        <p:tgtEl>
                                          <p:spTgt spid="3">
                                            <p:txEl>
                                              <p:pRg st="0" end="0"/>
                                            </p:txEl>
                                          </p:spTgt>
                                        </p:tgtEl>
                                        <p:attrNameLst>
                                          <p:attrName>r</p:attrName>
                                        </p:attrNameLst>
                                      </p:cBhvr>
                                    </p:animRot>
                                    <p:animRot by="-1500000">
                                      <p:cBhvr>
                                        <p:cTn id="16" dur="500" fill="hold">
                                          <p:stCondLst>
                                            <p:cond delay="1000"/>
                                          </p:stCondLst>
                                        </p:cTn>
                                        <p:tgtEl>
                                          <p:spTgt spid="3">
                                            <p:txEl>
                                              <p:pRg st="0" end="0"/>
                                            </p:txEl>
                                          </p:spTgt>
                                        </p:tgtEl>
                                        <p:attrNameLst>
                                          <p:attrName>r</p:attrName>
                                        </p:attrNameLst>
                                      </p:cBhvr>
                                    </p:animRot>
                                    <p:animRot by="1500000">
                                      <p:cBhvr>
                                        <p:cTn id="17" dur="500" fill="hold">
                                          <p:stCondLst>
                                            <p:cond delay="1500"/>
                                          </p:stCondLst>
                                        </p:cTn>
                                        <p:tgtEl>
                                          <p:spTgt spid="3">
                                            <p:txEl>
                                              <p:pRg st="0" end="0"/>
                                            </p:txEl>
                                          </p:spTgt>
                                        </p:tgtEl>
                                        <p:attrNameLst>
                                          <p:attrName>r</p:attrName>
                                        </p:attrNameLst>
                                      </p:cBhvr>
                                    </p:animRot>
                                  </p:childTnLst>
                                </p:cTn>
                              </p:par>
                            </p:childTnLst>
                          </p:cTn>
                        </p:par>
                      </p:childTnLst>
                    </p:cTn>
                  </p:par>
                  <p:par>
                    <p:cTn id="18" fill="hold">
                      <p:stCondLst>
                        <p:cond delay="indefinite"/>
                      </p:stCondLst>
                      <p:childTnLst>
                        <p:par>
                          <p:cTn id="19" fill="hold">
                            <p:stCondLst>
                              <p:cond delay="0"/>
                            </p:stCondLst>
                            <p:childTnLst>
                              <p:par>
                                <p:cTn id="20" presetID="34" presetClass="emph" presetSubtype="0" repeatCount="indefinite" fill="hold" grpId="0" nodeType="clickEffect">
                                  <p:stCondLst>
                                    <p:cond delay="0"/>
                                  </p:stCondLst>
                                  <p:iterate type="lt">
                                    <p:tmPct val="10000"/>
                                  </p:iterate>
                                  <p:childTnLst>
                                    <p:animMotion origin="layout" path="M -1.11111E-6 0.07778 L -0.51111 -0.26435 " pathEditMode="relative" rAng="0" ptsTypes="AA">
                                      <p:cBhvr>
                                        <p:cTn id="21" dur="1000" accel="50000" decel="50000" autoRev="1" fill="hold">
                                          <p:stCondLst>
                                            <p:cond delay="0"/>
                                          </p:stCondLst>
                                        </p:cTn>
                                        <p:tgtEl>
                                          <p:spTgt spid="3">
                                            <p:txEl>
                                              <p:pRg st="1" end="1"/>
                                            </p:txEl>
                                          </p:spTgt>
                                        </p:tgtEl>
                                        <p:attrNameLst>
                                          <p:attrName>ppt_x</p:attrName>
                                          <p:attrName>ppt_y</p:attrName>
                                        </p:attrNameLst>
                                      </p:cBhvr>
                                      <p:rCtr x="-25600" y="-17100"/>
                                    </p:animMotion>
                                    <p:animRot by="1500000">
                                      <p:cBhvr>
                                        <p:cTn id="22" dur="500" fill="hold">
                                          <p:stCondLst>
                                            <p:cond delay="0"/>
                                          </p:stCondLst>
                                        </p:cTn>
                                        <p:tgtEl>
                                          <p:spTgt spid="3">
                                            <p:txEl>
                                              <p:pRg st="1" end="1"/>
                                            </p:txEl>
                                          </p:spTgt>
                                        </p:tgtEl>
                                        <p:attrNameLst>
                                          <p:attrName>r</p:attrName>
                                        </p:attrNameLst>
                                      </p:cBhvr>
                                    </p:animRot>
                                    <p:animRot by="-1500000">
                                      <p:cBhvr>
                                        <p:cTn id="23" dur="500" fill="hold">
                                          <p:stCondLst>
                                            <p:cond delay="500"/>
                                          </p:stCondLst>
                                        </p:cTn>
                                        <p:tgtEl>
                                          <p:spTgt spid="3">
                                            <p:txEl>
                                              <p:pRg st="1" end="1"/>
                                            </p:txEl>
                                          </p:spTgt>
                                        </p:tgtEl>
                                        <p:attrNameLst>
                                          <p:attrName>r</p:attrName>
                                        </p:attrNameLst>
                                      </p:cBhvr>
                                    </p:animRot>
                                    <p:animRot by="-1500000">
                                      <p:cBhvr>
                                        <p:cTn id="24" dur="500" fill="hold">
                                          <p:stCondLst>
                                            <p:cond delay="1000"/>
                                          </p:stCondLst>
                                        </p:cTn>
                                        <p:tgtEl>
                                          <p:spTgt spid="3">
                                            <p:txEl>
                                              <p:pRg st="1" end="1"/>
                                            </p:txEl>
                                          </p:spTgt>
                                        </p:tgtEl>
                                        <p:attrNameLst>
                                          <p:attrName>r</p:attrName>
                                        </p:attrNameLst>
                                      </p:cBhvr>
                                    </p:animRot>
                                    <p:animRot by="1500000">
                                      <p:cBhvr>
                                        <p:cTn id="25" dur="500" fill="hold">
                                          <p:stCondLst>
                                            <p:cond delay="1500"/>
                                          </p:stCondLst>
                                        </p:cTn>
                                        <p:tgtEl>
                                          <p:spTgt spid="3">
                                            <p:txEl>
                                              <p:pRg st="1" end="1"/>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143000"/>
          </a:xfrm>
        </p:spPr>
        <p:txBody>
          <a:bodyPr>
            <a:prstTxWarp prst="textArchUp">
              <a:avLst/>
            </a:prstTxWarp>
          </a:bodyPr>
          <a:lstStyle/>
          <a:p>
            <a:r>
              <a:rPr lang="en-US"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Tạm</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biệt</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các</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r>
              <a:rPr lang="en-US" b="1"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bạn</a:t>
            </a: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a:t>
            </a:r>
            <a:endParaRPr lang="vi-VN"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1026" name="Picture 2" descr="C:\Users\Admin\AppData\Local\Microsoft\Windows\Temporary Internet Files\Content.IE5\1E8I3XK1\good-bye-0034[1].gif"/>
          <p:cNvPicPr>
            <a:picLocks noChangeAspect="1" noChangeArrowheads="1" noCrop="1"/>
          </p:cNvPicPr>
          <p:nvPr/>
        </p:nvPicPr>
        <p:blipFill>
          <a:blip r:embed="rId3"/>
          <a:srcRect/>
          <a:stretch>
            <a:fillRect/>
          </a:stretch>
        </p:blipFill>
        <p:spPr bwMode="auto">
          <a:xfrm>
            <a:off x="228600" y="3514725"/>
            <a:ext cx="2914650" cy="3343275"/>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3000" r="-83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332037"/>
            <a:ext cx="9144000" cy="4525963"/>
          </a:xfrm>
        </p:spPr>
        <p:txBody>
          <a:bodyPr>
            <a:scene3d>
              <a:camera prst="orthographicFront"/>
              <a:lightRig rig="threePt" dir="t"/>
            </a:scene3d>
            <a:sp3d>
              <a:bevelB w="50800" h="38100" prst="riblet"/>
            </a:sp3d>
          </a:bodyPr>
          <a:lstStyle/>
          <a:p>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Tính</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rồi</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so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sánh</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kết</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quả</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tính</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a:t>
            </a:r>
          </a:p>
          <a:p>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a) 5 : 0,5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và</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5 x 2                      </a:t>
            </a:r>
            <a:r>
              <a:rPr lang="en-US" b="1" dirty="0" smtClean="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b</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3 : 0,2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và</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3 x 5</a:t>
            </a:r>
          </a:p>
          <a:p>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52 : 0,5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và</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52 x 2                       18 : 0,25 </a:t>
            </a:r>
            <a:r>
              <a:rPr lang="en-US" b="1" dirty="0" err="1">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và</a:t>
            </a:r>
            <a:r>
              <a:rPr lang="en-US" b="1" dirty="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 18 </a:t>
            </a:r>
            <a:r>
              <a:rPr lang="en-US" b="1" dirty="0" smtClean="0">
                <a:ln w="28575" cmpd="thickThin">
                  <a:gradFill>
                    <a:gsLst>
                      <a:gs pos="0">
                        <a:srgbClr val="000082"/>
                      </a:gs>
                      <a:gs pos="30000">
                        <a:srgbClr val="66008F"/>
                      </a:gs>
                      <a:gs pos="64999">
                        <a:srgbClr val="BA0066"/>
                      </a:gs>
                      <a:gs pos="89999">
                        <a:srgbClr val="FF0000"/>
                      </a:gs>
                      <a:gs pos="100000">
                        <a:srgbClr val="FF8200"/>
                      </a:gs>
                    </a:gsLst>
                    <a:lin ang="5400000" scaled="0"/>
                  </a:gradFill>
                </a:ln>
                <a:effectLst>
                  <a:innerShdw blurRad="63500" dist="50800" dir="2700000">
                    <a:prstClr val="black">
                      <a:alpha val="50000"/>
                    </a:prstClr>
                  </a:innerShdw>
                </a:effectLst>
              </a:rPr>
              <a:t>x4</a:t>
            </a:r>
            <a:r>
              <a:rPr lang="en-US" b="1" dirty="0"/>
              <a:t/>
            </a:r>
            <a:br>
              <a:rPr lang="en-US" b="1" dirty="0"/>
            </a:br>
            <a:r>
              <a:rPr lang="en-US" b="1" dirty="0"/>
              <a:t/>
            </a:r>
            <a:br>
              <a:rPr lang="en-US" b="1" dirty="0"/>
            </a:br>
            <a:endParaRPr lang="vi-VN" b="1" dirty="0"/>
          </a:p>
        </p:txBody>
      </p:sp>
      <p:sp>
        <p:nvSpPr>
          <p:cNvPr id="5" name="Flowchart: Process 4"/>
          <p:cNvSpPr/>
          <p:nvPr/>
        </p:nvSpPr>
        <p:spPr>
          <a:xfrm>
            <a:off x="0" y="0"/>
            <a:ext cx="2209800" cy="1295400"/>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4000" dirty="0" err="1" smtClean="0">
                <a:ln>
                  <a:gradFill flip="none" rotWithShape="1">
                    <a:gsLst>
                      <a:gs pos="0">
                        <a:srgbClr val="DDEBCF"/>
                      </a:gs>
                      <a:gs pos="50000">
                        <a:srgbClr val="9CB86E"/>
                      </a:gs>
                      <a:gs pos="100000">
                        <a:srgbClr val="156B13"/>
                      </a:gs>
                    </a:gsLst>
                    <a:path path="circle">
                      <a:fillToRect l="50000" t="50000" r="50000" b="50000"/>
                    </a:path>
                    <a:tileRect/>
                  </a:gradFill>
                </a:ln>
                <a:gradFill>
                  <a:gsLst>
                    <a:gs pos="0">
                      <a:srgbClr val="03D4A8"/>
                    </a:gs>
                    <a:gs pos="25000">
                      <a:srgbClr val="21D6E0"/>
                    </a:gs>
                    <a:gs pos="75000">
                      <a:srgbClr val="0087E6"/>
                    </a:gs>
                    <a:gs pos="100000">
                      <a:srgbClr val="005CBF"/>
                    </a:gs>
                  </a:gsLst>
                  <a:lin ang="5400000" scaled="0"/>
                </a:gradFill>
              </a:rPr>
              <a:t>Bài</a:t>
            </a:r>
            <a:r>
              <a:rPr lang="en-US" sz="4000" dirty="0" smtClean="0">
                <a:ln>
                  <a:gradFill flip="none" rotWithShape="1">
                    <a:gsLst>
                      <a:gs pos="0">
                        <a:srgbClr val="DDEBCF"/>
                      </a:gs>
                      <a:gs pos="50000">
                        <a:srgbClr val="9CB86E"/>
                      </a:gs>
                      <a:gs pos="100000">
                        <a:srgbClr val="156B13"/>
                      </a:gs>
                    </a:gsLst>
                    <a:path path="circle">
                      <a:fillToRect l="50000" t="50000" r="50000" b="50000"/>
                    </a:path>
                    <a:tileRect/>
                  </a:gradFill>
                </a:ln>
                <a:gradFill>
                  <a:gsLst>
                    <a:gs pos="0">
                      <a:srgbClr val="03D4A8"/>
                    </a:gs>
                    <a:gs pos="25000">
                      <a:srgbClr val="21D6E0"/>
                    </a:gs>
                    <a:gs pos="75000">
                      <a:srgbClr val="0087E6"/>
                    </a:gs>
                    <a:gs pos="100000">
                      <a:srgbClr val="005CBF"/>
                    </a:gs>
                  </a:gsLst>
                  <a:lin ang="5400000" scaled="0"/>
                </a:gradFill>
              </a:rPr>
              <a:t> 1</a:t>
            </a:r>
            <a:endParaRPr lang="vi-VN" sz="4000" dirty="0">
              <a:ln>
                <a:gradFill flip="none" rotWithShape="1">
                  <a:gsLst>
                    <a:gs pos="0">
                      <a:srgbClr val="DDEBCF"/>
                    </a:gs>
                    <a:gs pos="50000">
                      <a:srgbClr val="9CB86E"/>
                    </a:gs>
                    <a:gs pos="100000">
                      <a:srgbClr val="156B13"/>
                    </a:gs>
                  </a:gsLst>
                  <a:path path="circle">
                    <a:fillToRect l="50000" t="50000" r="50000" b="50000"/>
                  </a:path>
                  <a:tileRect/>
                </a:gradFill>
              </a:ln>
              <a:gradFill>
                <a:gsLst>
                  <a:gs pos="0">
                    <a:srgbClr val="03D4A8"/>
                  </a:gs>
                  <a:gs pos="25000">
                    <a:srgbClr val="21D6E0"/>
                  </a:gs>
                  <a:gs pos="75000">
                    <a:srgbClr val="0087E6"/>
                  </a:gs>
                  <a:gs pos="100000">
                    <a:srgbClr val="005CBF"/>
                  </a:gs>
                </a:gsLst>
                <a:lin ang="5400000" scaled="0"/>
              </a:gradFill>
            </a:endParaRPr>
          </a:p>
        </p:txBody>
      </p:sp>
    </p:spTree>
  </p:cSld>
  <p:clrMapOvr>
    <a:masterClrMapping/>
  </p:clrMapOvr>
  <p:transition spd="slow">
    <p:pull dir="l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wipe(down)">
                                      <p:cBhvr>
                                        <p:cTn id="19" dur="500"/>
                                        <p:tgtEl>
                                          <p:spTgt spid="3">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Effect transition="in" filter="wipe(down)">
                                      <p:cBhvr>
                                        <p:cTn id="24"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3000" r="-83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332037"/>
            <a:ext cx="10287000" cy="5211763"/>
          </a:xfrm>
          <a:ln>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txBody>
          <a:bodyPr/>
          <a:lstStyle/>
          <a:p>
            <a:r>
              <a:rPr lang="pt-BR" sz="3600" b="1" dirty="0">
                <a:ln>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ln>
                <a:solidFill>
                  <a:srgbClr val="FF0000"/>
                </a:solidFill>
              </a:rPr>
              <a:t>a) 5 : 0,5 = 5 x 2 = 10      b) 3 : 0,2 = 3 x 5 = 15</a:t>
            </a:r>
          </a:p>
          <a:p>
            <a:r>
              <a:rPr lang="pt-BR" sz="3600" b="1" dirty="0">
                <a:ln>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ln>
                <a:solidFill>
                  <a:srgbClr val="FF0000"/>
                </a:solidFill>
              </a:rPr>
              <a:t>  52 : 0,5 =  52 x 2 = 104   </a:t>
            </a:r>
            <a:r>
              <a:rPr lang="pt-BR" sz="3600" b="1" dirty="0" smtClean="0">
                <a:ln>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ln>
                <a:solidFill>
                  <a:srgbClr val="FF0000"/>
                </a:solidFill>
              </a:rPr>
              <a:t>18 </a:t>
            </a:r>
            <a:r>
              <a:rPr lang="pt-BR" sz="3600" b="1" dirty="0" smtClean="0">
                <a:ln>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ln>
                <a:solidFill>
                  <a:srgbClr val="FF0000"/>
                </a:solidFill>
              </a:rPr>
              <a:t>: 0,25 = 18 x </a:t>
            </a:r>
            <a:r>
              <a:rPr lang="pt-BR" sz="3600" b="1" dirty="0">
                <a:ln>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ln>
                <a:solidFill>
                  <a:srgbClr val="FF0000"/>
                </a:solidFill>
              </a:rPr>
              <a:t>4 = </a:t>
            </a:r>
            <a:r>
              <a:rPr lang="pt-BR" sz="3600" b="1" dirty="0" smtClean="0">
                <a:ln>
                  <a:gradFill>
                    <a:gsLst>
                      <a:gs pos="0">
                        <a:srgbClr val="3399FF"/>
                      </a:gs>
                      <a:gs pos="16000">
                        <a:srgbClr val="00CCCC"/>
                      </a:gs>
                      <a:gs pos="47000">
                        <a:srgbClr val="9999FF"/>
                      </a:gs>
                      <a:gs pos="60001">
                        <a:srgbClr val="2E6792"/>
                      </a:gs>
                      <a:gs pos="71001">
                        <a:srgbClr val="3333CC"/>
                      </a:gs>
                      <a:gs pos="81000">
                        <a:srgbClr val="1170FF"/>
                      </a:gs>
                      <a:gs pos="100000">
                        <a:srgbClr val="006699"/>
                      </a:gs>
                    </a:gsLst>
                    <a:lin ang="5400000" scaled="0"/>
                  </a:gradFill>
                </a:ln>
                <a:solidFill>
                  <a:srgbClr val="FF0000"/>
                </a:solidFill>
              </a:rPr>
              <a:t>72</a:t>
            </a:r>
          </a:p>
          <a:p>
            <a:pPr>
              <a:buNone/>
            </a:pPr>
            <a:r>
              <a:rPr lang="pt-BR" sz="3600" b="1" dirty="0">
                <a:solidFill>
                  <a:srgbClr val="FF0000"/>
                </a:solidFill>
              </a:rPr>
              <a:t/>
            </a:r>
            <a:br>
              <a:rPr lang="pt-BR" sz="3600" b="1" dirty="0">
                <a:solidFill>
                  <a:srgbClr val="FF0000"/>
                </a:solidFill>
              </a:rPr>
            </a:br>
            <a:r>
              <a:rPr lang="pt-BR" dirty="0"/>
              <a:t/>
            </a:r>
            <a:br>
              <a:rPr lang="pt-BR" dirty="0"/>
            </a:br>
            <a:endParaRPr lang="vi-VN" dirty="0"/>
          </a:p>
        </p:txBody>
      </p:sp>
      <p:sp>
        <p:nvSpPr>
          <p:cNvPr id="4" name="Flowchart: Process 3"/>
          <p:cNvSpPr/>
          <p:nvPr/>
        </p:nvSpPr>
        <p:spPr>
          <a:xfrm>
            <a:off x="0" y="0"/>
            <a:ext cx="2209800" cy="1295400"/>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err="1" smtClean="0">
                <a:ln>
                  <a:gradFill flip="none" rotWithShape="1">
                    <a:gsLst>
                      <a:gs pos="0">
                        <a:srgbClr val="DDEBCF"/>
                      </a:gs>
                      <a:gs pos="50000">
                        <a:srgbClr val="9CB86E"/>
                      </a:gs>
                      <a:gs pos="100000">
                        <a:srgbClr val="156B13"/>
                      </a:gs>
                    </a:gsLst>
                    <a:path path="circle">
                      <a:fillToRect l="50000" t="50000" r="50000" b="50000"/>
                    </a:path>
                    <a:tileRect/>
                  </a:gradFill>
                </a:ln>
                <a:gradFill>
                  <a:gsLst>
                    <a:gs pos="0">
                      <a:srgbClr val="03D4A8"/>
                    </a:gs>
                    <a:gs pos="25000">
                      <a:srgbClr val="21D6E0"/>
                    </a:gs>
                    <a:gs pos="75000">
                      <a:srgbClr val="0087E6"/>
                    </a:gs>
                    <a:gs pos="100000">
                      <a:srgbClr val="005CBF"/>
                    </a:gs>
                  </a:gsLst>
                  <a:lin ang="5400000" scaled="0"/>
                </a:gradFill>
              </a:rPr>
              <a:t>Bài</a:t>
            </a:r>
            <a:r>
              <a:rPr lang="en-US" sz="3600" dirty="0" smtClean="0">
                <a:ln>
                  <a:gradFill flip="none" rotWithShape="1">
                    <a:gsLst>
                      <a:gs pos="0">
                        <a:srgbClr val="DDEBCF"/>
                      </a:gs>
                      <a:gs pos="50000">
                        <a:srgbClr val="9CB86E"/>
                      </a:gs>
                      <a:gs pos="100000">
                        <a:srgbClr val="156B13"/>
                      </a:gs>
                    </a:gsLst>
                    <a:path path="circle">
                      <a:fillToRect l="50000" t="50000" r="50000" b="50000"/>
                    </a:path>
                    <a:tileRect/>
                  </a:gradFill>
                </a:ln>
                <a:gradFill>
                  <a:gsLst>
                    <a:gs pos="0">
                      <a:srgbClr val="03D4A8"/>
                    </a:gs>
                    <a:gs pos="25000">
                      <a:srgbClr val="21D6E0"/>
                    </a:gs>
                    <a:gs pos="75000">
                      <a:srgbClr val="0087E6"/>
                    </a:gs>
                    <a:gs pos="100000">
                      <a:srgbClr val="005CBF"/>
                    </a:gs>
                  </a:gsLst>
                  <a:lin ang="5400000" scaled="0"/>
                </a:gradFill>
              </a:rPr>
              <a:t> 1</a:t>
            </a:r>
            <a:endParaRPr lang="vi-VN" sz="3600" dirty="0">
              <a:ln>
                <a:gradFill flip="none" rotWithShape="1">
                  <a:gsLst>
                    <a:gs pos="0">
                      <a:srgbClr val="DDEBCF"/>
                    </a:gs>
                    <a:gs pos="50000">
                      <a:srgbClr val="9CB86E"/>
                    </a:gs>
                    <a:gs pos="100000">
                      <a:srgbClr val="156B13"/>
                    </a:gs>
                  </a:gsLst>
                  <a:path path="circle">
                    <a:fillToRect l="50000" t="50000" r="50000" b="50000"/>
                  </a:path>
                  <a:tileRect/>
                </a:gradFill>
              </a:ln>
              <a:gradFill>
                <a:gsLst>
                  <a:gs pos="0">
                    <a:srgbClr val="03D4A8"/>
                  </a:gs>
                  <a:gs pos="25000">
                    <a:srgbClr val="21D6E0"/>
                  </a:gs>
                  <a:gs pos="75000">
                    <a:srgbClr val="0087E6"/>
                  </a:gs>
                  <a:gs pos="100000">
                    <a:srgbClr val="005CBF"/>
                  </a:gs>
                </a:gsLst>
                <a:lin ang="5400000" scaled="0"/>
              </a:gra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1"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770" decel="100000"/>
                                        <p:tgtEl>
                                          <p:spTgt spid="3">
                                            <p:txEl>
                                              <p:pRg st="1" end="1"/>
                                            </p:txEl>
                                          </p:spTgt>
                                        </p:tgtEl>
                                      </p:cBhvr>
                                    </p:animEffect>
                                    <p:animScale>
                                      <p:cBhvr>
                                        <p:cTn id="13" dur="770" decel="100000"/>
                                        <p:tgtEl>
                                          <p:spTgt spid="3">
                                            <p:txEl>
                                              <p:pRg st="1" end="1"/>
                                            </p:txEl>
                                          </p:spTgt>
                                        </p:tgtEl>
                                      </p:cBhvr>
                                      <p:from x="10000" y="10000"/>
                                      <p:to x="200000" y="450000"/>
                                    </p:animScale>
                                    <p:animScale>
                                      <p:cBhvr>
                                        <p:cTn id="14" dur="1230" accel="100000" fill="hold">
                                          <p:stCondLst>
                                            <p:cond delay="770"/>
                                          </p:stCondLst>
                                        </p:cTn>
                                        <p:tgtEl>
                                          <p:spTgt spid="3">
                                            <p:txEl>
                                              <p:pRg st="1" end="1"/>
                                            </p:txEl>
                                          </p:spTgt>
                                        </p:tgtEl>
                                      </p:cBhvr>
                                      <p:from x="200000" y="450000"/>
                                      <p:to x="100000" y="100000"/>
                                    </p:animScale>
                                    <p:set>
                                      <p:cBhvr>
                                        <p:cTn id="15" dur="770" fill="hold"/>
                                        <p:tgtEl>
                                          <p:spTgt spid="3">
                                            <p:txEl>
                                              <p:pRg st="1" end="1"/>
                                            </p:txEl>
                                          </p:spTgt>
                                        </p:tgtEl>
                                        <p:attrNameLst>
                                          <p:attrName>ppt_x</p:attrName>
                                        </p:attrNameLst>
                                      </p:cBhvr>
                                      <p:to>
                                        <p:strVal val="(0.5)"/>
                                      </p:to>
                                    </p:set>
                                    <p:anim from="(0.5)" to="(#ppt_x)" calcmode="lin" valueType="num">
                                      <p:cBhvr>
                                        <p:cTn id="16" dur="1230" accel="100000" fill="hold">
                                          <p:stCondLst>
                                            <p:cond delay="770"/>
                                          </p:stCondLst>
                                        </p:cTn>
                                        <p:tgtEl>
                                          <p:spTgt spid="3">
                                            <p:txEl>
                                              <p:pRg st="1" end="1"/>
                                            </p:txEl>
                                          </p:spTgt>
                                        </p:tgtEl>
                                        <p:attrNameLst>
                                          <p:attrName>ppt_x</p:attrName>
                                        </p:attrNameLst>
                                      </p:cBhvr>
                                    </p:anim>
                                    <p:set>
                                      <p:cBhvr>
                                        <p:cTn id="17" dur="770" fill="hold"/>
                                        <p:tgtEl>
                                          <p:spTgt spid="3">
                                            <p:txEl>
                                              <p:pRg st="1" end="1"/>
                                            </p:txEl>
                                          </p:spTgt>
                                        </p:tgtEl>
                                        <p:attrNameLst>
                                          <p:attrName>ppt_y</p:attrName>
                                        </p:attrNameLst>
                                      </p:cBhvr>
                                      <p:to>
                                        <p:strVal val="(#ppt_y+0.4)"/>
                                      </p:to>
                                    </p:set>
                                    <p:anim from="(#ppt_y+0.4)" to="(#ppt_y)" calcmode="lin" valueType="num">
                                      <p:cBhvr>
                                        <p:cTn id="18" dur="1230" accel="100000" fill="hold">
                                          <p:stCondLst>
                                            <p:cond delay="770"/>
                                          </p:stCondLst>
                                        </p:cTn>
                                        <p:tgtEl>
                                          <p:spTgt spid="3">
                                            <p:txEl>
                                              <p:pRg st="1" end="1"/>
                                            </p:txEl>
                                          </p:spTgt>
                                        </p:tgtEl>
                                        <p:attrNameLst>
                                          <p:attrName>ppt_y</p:attrName>
                                        </p:attrNameLst>
                                      </p:cBhvr>
                                    </p:anim>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dissolve">
                                      <p:cBhvr>
                                        <p:cTn id="23" dur="5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4" presetClass="entr" presetSubtype="0" accel="100000" fill="hold"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 calcmode="lin" valueType="num">
                                      <p:cBhvr>
                                        <p:cTn id="28" dur="5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29" dur="5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30" dur="5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31" dur="5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3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00200"/>
            <a:ext cx="9144000" cy="5257800"/>
          </a:xfrm>
        </p:spPr>
        <p:txBody>
          <a:bodyPr>
            <a:normAutofit/>
          </a:bodyPr>
          <a:lstStyle/>
          <a:p>
            <a:r>
              <a:rPr lang="pt-BR" sz="9600" b="1" dirty="0" smtClean="0">
                <a:ln>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ln>
                <a:solidFill>
                  <a:srgbClr val="0070C0"/>
                </a:solidFill>
                <a:latin typeface="Freestyle Script" pitchFamily="66" charset="0"/>
                <a:cs typeface="Arabic Typesetting" pitchFamily="66" charset="-78"/>
              </a:rPr>
              <a:t>a) X </a:t>
            </a:r>
            <a:r>
              <a:rPr lang="pt-BR" sz="9600" b="1" dirty="0" smtClean="0">
                <a:ln>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ln>
                <a:solidFill>
                  <a:srgbClr val="0070C0"/>
                </a:solidFill>
                <a:latin typeface="Freestyle Script" pitchFamily="66" charset="0"/>
                <a:cs typeface="Arabic Typesetting" pitchFamily="66" charset="-78"/>
              </a:rPr>
              <a:t>x </a:t>
            </a:r>
            <a:r>
              <a:rPr lang="pt-BR" sz="9600" b="1" dirty="0" smtClean="0">
                <a:ln>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ln>
                <a:solidFill>
                  <a:srgbClr val="0070C0"/>
                </a:solidFill>
                <a:latin typeface="Freestyle Script" pitchFamily="66" charset="0"/>
                <a:cs typeface="Arabic Typesetting" pitchFamily="66" charset="-78"/>
              </a:rPr>
              <a:t>8,6 = 387</a:t>
            </a:r>
          </a:p>
          <a:p>
            <a:r>
              <a:rPr lang="pt-BR" sz="9600" b="1" dirty="0" smtClean="0">
                <a:ln>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a:ln>
                <a:solidFill>
                  <a:srgbClr val="0070C0"/>
                </a:solidFill>
                <a:latin typeface="Freestyle Script" pitchFamily="66" charset="0"/>
                <a:cs typeface="Arabic Typesetting" pitchFamily="66" charset="-78"/>
              </a:rPr>
              <a:t>b) 9,5 x X = 399</a:t>
            </a:r>
            <a:r>
              <a:rPr lang="pt-BR" sz="9600" b="1" dirty="0" smtClean="0">
                <a:solidFill>
                  <a:srgbClr val="0070C0"/>
                </a:solidFill>
                <a:latin typeface="Freestyle Script" pitchFamily="66" charset="0"/>
                <a:cs typeface="Arabic Typesetting" pitchFamily="66" charset="-78"/>
              </a:rPr>
              <a:t/>
            </a:r>
            <a:br>
              <a:rPr lang="pt-BR" sz="9600" b="1" dirty="0" smtClean="0">
                <a:solidFill>
                  <a:srgbClr val="0070C0"/>
                </a:solidFill>
                <a:latin typeface="Freestyle Script" pitchFamily="66" charset="0"/>
                <a:cs typeface="Arabic Typesetting" pitchFamily="66" charset="-78"/>
              </a:rPr>
            </a:br>
            <a:endParaRPr lang="vi-VN" sz="9600" b="1" dirty="0">
              <a:solidFill>
                <a:srgbClr val="0070C0"/>
              </a:solidFill>
            </a:endParaRPr>
          </a:p>
        </p:txBody>
      </p:sp>
      <p:sp>
        <p:nvSpPr>
          <p:cNvPr id="4" name="Heptagon 3"/>
          <p:cNvSpPr/>
          <p:nvPr/>
        </p:nvSpPr>
        <p:spPr>
          <a:xfrm>
            <a:off x="152400" y="0"/>
            <a:ext cx="2133600" cy="1371600"/>
          </a:xfrm>
          <a:prstGeom prst="heptagon">
            <a:avLst/>
          </a:prstGeom>
          <a:gradFill>
            <a:gsLst>
              <a:gs pos="0">
                <a:srgbClr val="000082"/>
              </a:gs>
              <a:gs pos="30000">
                <a:srgbClr val="66008F"/>
              </a:gs>
              <a:gs pos="64999">
                <a:srgbClr val="BA0066"/>
              </a:gs>
              <a:gs pos="89999">
                <a:srgbClr val="FF0000"/>
              </a:gs>
              <a:gs pos="100000">
                <a:srgbClr val="FF8200"/>
              </a:gs>
            </a:gsLst>
            <a:lin ang="5400000" scaled="0"/>
          </a:gradFill>
          <a:ln>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smtClean="0"/>
              <a:t>Bài</a:t>
            </a:r>
            <a:r>
              <a:rPr lang="en-US" sz="3600" dirty="0" smtClean="0"/>
              <a:t> 2</a:t>
            </a:r>
            <a:endParaRPr lang="vi-VN" sz="3600"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fltVal val="0"/>
                                          </p:val>
                                        </p:tav>
                                        <p:tav tm="100000">
                                          <p:val>
                                            <p:strVal val="#ppt_h"/>
                                          </p:val>
                                        </p:tav>
                                      </p:tavLst>
                                    </p:anim>
                                    <p:animEffect transition="in" filter="fade">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332037"/>
            <a:ext cx="9144000" cy="4525963"/>
          </a:xfrm>
        </p:spPr>
        <p:txBody>
          <a:bodyPr>
            <a:normAutofit/>
          </a:bodyPr>
          <a:lstStyle/>
          <a:p>
            <a:r>
              <a:rPr lang="pt-BR" sz="4700" b="1" dirty="0">
                <a:latin typeface="Freestyle Script" pitchFamily="66" charset="0"/>
              </a:rPr>
              <a:t>a) </a:t>
            </a:r>
            <a:r>
              <a:rPr lang="pt-BR" sz="4700" b="1" dirty="0" smtClean="0">
                <a:latin typeface="Freestyle Script" pitchFamily="66" charset="0"/>
              </a:rPr>
              <a:t>X </a:t>
            </a:r>
            <a:r>
              <a:rPr lang="pt-BR" sz="4700" b="1" dirty="0">
                <a:latin typeface="Freestyle Script" pitchFamily="66" charset="0"/>
              </a:rPr>
              <a:t>x 8,6 = 387          </a:t>
            </a:r>
            <a:r>
              <a:rPr lang="pt-BR" sz="4700" b="1" dirty="0" smtClean="0">
                <a:latin typeface="Freestyle Script" pitchFamily="66" charset="0"/>
              </a:rPr>
              <a:t>  </a:t>
            </a:r>
            <a:r>
              <a:rPr lang="pt-BR" sz="4700" b="1" dirty="0">
                <a:latin typeface="Freestyle Script" pitchFamily="66" charset="0"/>
              </a:rPr>
              <a:t> b) 9,5 x </a:t>
            </a:r>
            <a:r>
              <a:rPr lang="pt-BR" sz="4700" b="1" dirty="0" smtClean="0">
                <a:latin typeface="Freestyle Script" pitchFamily="66" charset="0"/>
              </a:rPr>
              <a:t>X= </a:t>
            </a:r>
            <a:r>
              <a:rPr lang="pt-BR" sz="4700" b="1" dirty="0">
                <a:latin typeface="Freestyle Script" pitchFamily="66" charset="0"/>
              </a:rPr>
              <a:t>399</a:t>
            </a:r>
          </a:p>
          <a:p>
            <a:r>
              <a:rPr lang="pt-BR" sz="4700" b="1" dirty="0" smtClean="0">
                <a:latin typeface="Freestyle Script" pitchFamily="66" charset="0"/>
              </a:rPr>
              <a:t>x </a:t>
            </a:r>
            <a:r>
              <a:rPr lang="pt-BR" sz="4700" b="1" dirty="0">
                <a:latin typeface="Freestyle Script" pitchFamily="66" charset="0"/>
              </a:rPr>
              <a:t>= 387: 8,6                        </a:t>
            </a:r>
            <a:r>
              <a:rPr lang="pt-BR" sz="4700" b="1" dirty="0" smtClean="0">
                <a:latin typeface="Freestyle Script" pitchFamily="66" charset="0"/>
              </a:rPr>
              <a:t>  </a:t>
            </a:r>
            <a:r>
              <a:rPr lang="pt-BR" sz="4700" b="1" dirty="0">
                <a:latin typeface="Freestyle Script" pitchFamily="66" charset="0"/>
              </a:rPr>
              <a:t>  x = 399 : 9,5</a:t>
            </a:r>
          </a:p>
          <a:p>
            <a:r>
              <a:rPr lang="pt-BR" sz="4700" b="1" dirty="0">
                <a:latin typeface="Freestyle Script" pitchFamily="66" charset="0"/>
              </a:rPr>
              <a:t>x = 45                               </a:t>
            </a:r>
            <a:r>
              <a:rPr lang="pt-BR" sz="4700" b="1" dirty="0" smtClean="0">
                <a:latin typeface="Freestyle Script" pitchFamily="66" charset="0"/>
              </a:rPr>
              <a:t>  </a:t>
            </a:r>
            <a:r>
              <a:rPr lang="pt-BR" sz="4700" b="1" dirty="0">
                <a:latin typeface="Freestyle Script" pitchFamily="66" charset="0"/>
              </a:rPr>
              <a:t>  x = 42</a:t>
            </a:r>
          </a:p>
          <a:p>
            <a:r>
              <a:rPr lang="pt-BR" sz="4700" dirty="0">
                <a:latin typeface="Freestyle Script" pitchFamily="66" charset="0"/>
              </a:rPr>
              <a:t/>
            </a:r>
            <a:br>
              <a:rPr lang="pt-BR" sz="4700" dirty="0">
                <a:latin typeface="Freestyle Script" pitchFamily="66" charset="0"/>
              </a:rPr>
            </a:br>
            <a:r>
              <a:rPr lang="pt-BR" dirty="0"/>
              <a:t/>
            </a:r>
            <a:br>
              <a:rPr lang="pt-BR" dirty="0"/>
            </a:br>
            <a:endParaRPr lang="vi-VN" dirty="0">
              <a:cs typeface="Arabic Typesetting" pitchFamily="66" charset="-78"/>
            </a:endParaRPr>
          </a:p>
        </p:txBody>
      </p:sp>
      <p:sp>
        <p:nvSpPr>
          <p:cNvPr id="4" name="Heptagon 3"/>
          <p:cNvSpPr/>
          <p:nvPr/>
        </p:nvSpPr>
        <p:spPr>
          <a:xfrm>
            <a:off x="152400" y="0"/>
            <a:ext cx="2133600" cy="1371600"/>
          </a:xfrm>
          <a:prstGeom prst="heptagon">
            <a:avLst/>
          </a:prstGeom>
          <a:gradFill>
            <a:gsLst>
              <a:gs pos="0">
                <a:srgbClr val="000082"/>
              </a:gs>
              <a:gs pos="30000">
                <a:srgbClr val="66008F"/>
              </a:gs>
              <a:gs pos="64999">
                <a:srgbClr val="BA0066"/>
              </a:gs>
              <a:gs pos="89999">
                <a:srgbClr val="FF0000"/>
              </a:gs>
              <a:gs pos="100000">
                <a:srgbClr val="FF8200"/>
              </a:gs>
            </a:gsLst>
            <a:lin ang="5400000" scaled="0"/>
          </a:gradFill>
          <a:ln>
            <a:gradFill>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smtClean="0"/>
              <a:t>Bài</a:t>
            </a:r>
            <a:r>
              <a:rPr lang="en-US" sz="3600" dirty="0" smtClean="0"/>
              <a:t> 2</a:t>
            </a:r>
            <a:endParaRPr lang="vi-VN"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plus(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4" presetClass="entr" presetSubtype="0" accel="10000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strVal val="#ppt_w*0.05"/>
                                          </p:val>
                                        </p:tav>
                                        <p:tav tm="100000">
                                          <p:val>
                                            <p:strVal val="#ppt_w"/>
                                          </p:val>
                                        </p:tav>
                                      </p:tavLst>
                                    </p:anim>
                                    <p:anim calcmode="lin" valueType="num">
                                      <p:cBhvr>
                                        <p:cTn id="18" dur="5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19" dur="5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500" fill="hold"/>
                                        <p:tgtEl>
                                          <p:spTgt spid="3">
                                            <p:txEl>
                                              <p:pRg st="2" end="2"/>
                                            </p:txEl>
                                          </p:spTgt>
                                        </p:tgtEl>
                                        <p:attrNameLst>
                                          <p:attrName>ppt_y</p:attrName>
                                        </p:attrNameLst>
                                      </p:cBhvr>
                                      <p:tavLst>
                                        <p:tav tm="0">
                                          <p:val>
                                            <p:strVal val="#ppt_y"/>
                                          </p:val>
                                        </p:tav>
                                        <p:tav tm="100000">
                                          <p:val>
                                            <p:strVal val="#ppt_y"/>
                                          </p:val>
                                        </p:tav>
                                      </p:tavLst>
                                    </p:anim>
                                    <p:animEffect transition="in" filter="fade">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0" end="0"/>
                                            </p:txEl>
                                          </p:spTgt>
                                        </p:tgtEl>
                                        <p:attrNameLst>
                                          <p:attrName>style.visibility</p:attrName>
                                        </p:attrNameLst>
                                      </p:cBhvr>
                                      <p:to>
                                        <p:strVal val="visible"/>
                                      </p:to>
                                    </p:set>
                                    <p:animEffect transition="in" filter="wipe(down)">
                                      <p:cBhvr>
                                        <p:cTn id="26" dur="500"/>
                                        <p:tgtEl>
                                          <p:spTgt spid="3">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p:cTn id="31"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3" dur="5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34" dur="500"/>
                                        <p:tgtEl>
                                          <p:spTgt spid="3">
                                            <p:txEl>
                                              <p:pRg st="1" end="1"/>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4" presetClass="entr" presetSubtype="10" fill="hold" nodeType="click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randombar(horizontal)">
                                      <p:cBhvr>
                                        <p:cTn id="39"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Explosion 1 3"/>
          <p:cNvSpPr/>
          <p:nvPr/>
        </p:nvSpPr>
        <p:spPr>
          <a:xfrm>
            <a:off x="228600" y="228600"/>
            <a:ext cx="2819400" cy="1371600"/>
          </a:xfrm>
          <a:prstGeom prst="irregularSeal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b="1" dirty="0" err="1" smtClean="0"/>
              <a:t>Bài</a:t>
            </a:r>
            <a:r>
              <a:rPr lang="en-US" sz="3600" b="1" dirty="0" smtClean="0"/>
              <a:t> 3</a:t>
            </a:r>
            <a:endParaRPr lang="vi-VN" sz="3600" b="1" dirty="0"/>
          </a:p>
        </p:txBody>
      </p:sp>
      <p:sp>
        <p:nvSpPr>
          <p:cNvPr id="6" name="Wave 5"/>
          <p:cNvSpPr/>
          <p:nvPr/>
        </p:nvSpPr>
        <p:spPr>
          <a:xfrm>
            <a:off x="228600" y="1828800"/>
            <a:ext cx="8915400" cy="4191000"/>
          </a:xfrm>
          <a:prstGeom prst="wave">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200" b="1" dirty="0">
                <a:ln>
                  <a:gradFill>
                    <a:gsLst>
                      <a:gs pos="0">
                        <a:srgbClr val="CCCCFF"/>
                      </a:gs>
                      <a:gs pos="17999">
                        <a:srgbClr val="99CCFF"/>
                      </a:gs>
                      <a:gs pos="36000">
                        <a:srgbClr val="9966FF"/>
                      </a:gs>
                      <a:gs pos="61000">
                        <a:srgbClr val="CC99FF"/>
                      </a:gs>
                      <a:gs pos="82001">
                        <a:srgbClr val="99CCFF"/>
                      </a:gs>
                      <a:gs pos="100000">
                        <a:srgbClr val="CCCCFF"/>
                      </a:gs>
                    </a:gsLst>
                    <a:lin ang="5400000" scaled="0"/>
                  </a:gradFill>
                </a:ln>
                <a:solidFill>
                  <a:schemeClr val="tx1"/>
                </a:solidFill>
              </a:rPr>
              <a:t>Thùng to có 21l dầu, thùng bé có 15l dầu. Số dầu đó được chứa vào các chai như nhau, mỗi chai  có 0,75l. Hỏi có tất cả bao nhiêu chai dầu?</a:t>
            </a:r>
            <a:br>
              <a:rPr lang="vi-VN" sz="3200" b="1" dirty="0">
                <a:ln>
                  <a:gradFill>
                    <a:gsLst>
                      <a:gs pos="0">
                        <a:srgbClr val="CCCCFF"/>
                      </a:gs>
                      <a:gs pos="17999">
                        <a:srgbClr val="99CCFF"/>
                      </a:gs>
                      <a:gs pos="36000">
                        <a:srgbClr val="9966FF"/>
                      </a:gs>
                      <a:gs pos="61000">
                        <a:srgbClr val="CC99FF"/>
                      </a:gs>
                      <a:gs pos="82001">
                        <a:srgbClr val="99CCFF"/>
                      </a:gs>
                      <a:gs pos="100000">
                        <a:srgbClr val="CCCCFF"/>
                      </a:gs>
                    </a:gsLst>
                    <a:lin ang="5400000" scaled="0"/>
                  </a:gradFill>
                </a:ln>
                <a:solidFill>
                  <a:schemeClr val="tx1"/>
                </a:solidFill>
              </a:rPr>
            </a:br>
            <a:r>
              <a:rPr lang="vi-VN" dirty="0"/>
              <a:t/>
            </a:r>
            <a:br>
              <a:rPr lang="vi-VN" dirty="0"/>
            </a:br>
            <a:endParaRPr lang="vi-V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34" presetClass="entr" presetSubtype="0" fill="hold" grpId="0" nodeType="clickEffect">
                                  <p:stCondLst>
                                    <p:cond delay="0"/>
                                  </p:stCondLst>
                                  <p:childTnLst>
                                    <p:set>
                                      <p:cBhvr>
                                        <p:cTn id="24" dur="1" fill="hold">
                                          <p:stCondLst>
                                            <p:cond delay="0"/>
                                          </p:stCondLst>
                                        </p:cTn>
                                        <p:tgtEl>
                                          <p:spTgt spid="6">
                                            <p:bg/>
                                          </p:spTgt>
                                        </p:tgtEl>
                                        <p:attrNameLst>
                                          <p:attrName>style.visibility</p:attrName>
                                        </p:attrNameLst>
                                      </p:cBhvr>
                                      <p:to>
                                        <p:strVal val="visible"/>
                                      </p:to>
                                    </p:set>
                                    <p:anim from="(-#ppt_w/2)" to="(#ppt_x)" calcmode="lin" valueType="num">
                                      <p:cBhvr>
                                        <p:cTn id="25" dur="600" fill="hold">
                                          <p:stCondLst>
                                            <p:cond delay="0"/>
                                          </p:stCondLst>
                                        </p:cTn>
                                        <p:tgtEl>
                                          <p:spTgt spid="6">
                                            <p:bg/>
                                          </p:spTgt>
                                        </p:tgtEl>
                                        <p:attrNameLst>
                                          <p:attrName>ppt_x</p:attrName>
                                        </p:attrNameLst>
                                      </p:cBhvr>
                                    </p:anim>
                                    <p:anim from="0" to="-1.0" calcmode="lin" valueType="num">
                                      <p:cBhvr>
                                        <p:cTn id="26" dur="200" decel="50000" autoRev="1" fill="hold">
                                          <p:stCondLst>
                                            <p:cond delay="600"/>
                                          </p:stCondLst>
                                        </p:cTn>
                                        <p:tgtEl>
                                          <p:spTgt spid="6">
                                            <p:bg/>
                                          </p:spTgt>
                                        </p:tgtEl>
                                        <p:attrNameLst>
                                          <p:attrName>xshear</p:attrName>
                                        </p:attrNameLst>
                                      </p:cBhvr>
                                    </p:anim>
                                    <p:animScale>
                                      <p:cBhvr>
                                        <p:cTn id="27" dur="200" decel="100000" autoRev="1" fill="hold">
                                          <p:stCondLst>
                                            <p:cond delay="600"/>
                                          </p:stCondLst>
                                        </p:cTn>
                                        <p:tgtEl>
                                          <p:spTgt spid="6">
                                            <p:bg/>
                                          </p:spTgt>
                                        </p:tgtEl>
                                      </p:cBhvr>
                                      <p:from x="100000" y="100000"/>
                                      <p:to x="80000" y="100000"/>
                                    </p:animScale>
                                    <p:anim by="(#ppt_h/3+#ppt_w*0.1)" calcmode="lin" valueType="num">
                                      <p:cBhvr additive="sum">
                                        <p:cTn id="28" dur="200" decel="100000" autoRev="1" fill="hold">
                                          <p:stCondLst>
                                            <p:cond delay="600"/>
                                          </p:stCondLst>
                                        </p:cTn>
                                        <p:tgtEl>
                                          <p:spTgt spid="6">
                                            <p:bg/>
                                          </p:spTgt>
                                        </p:tgtEl>
                                        <p:attrNameLst>
                                          <p:attrName>ppt_x</p:attrName>
                                        </p:attrNameLst>
                                      </p:cBhvr>
                                    </p:anim>
                                  </p:childTnLst>
                                </p:cTn>
                              </p:par>
                              <p:par>
                                <p:cTn id="29" presetID="34" presetClass="entr" presetSubtype="0" fill="hold" grpId="0" nodeType="with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from="(-#ppt_w/2)" to="(#ppt_x)" calcmode="lin" valueType="num">
                                      <p:cBhvr>
                                        <p:cTn id="31" dur="600" fill="hold">
                                          <p:stCondLst>
                                            <p:cond delay="0"/>
                                          </p:stCondLst>
                                        </p:cTn>
                                        <p:tgtEl>
                                          <p:spTgt spid="6">
                                            <p:txEl>
                                              <p:pRg st="0" end="0"/>
                                            </p:txEl>
                                          </p:spTgt>
                                        </p:tgtEl>
                                        <p:attrNameLst>
                                          <p:attrName>ppt_x</p:attrName>
                                        </p:attrNameLst>
                                      </p:cBhvr>
                                    </p:anim>
                                    <p:anim from="0" to="-1.0" calcmode="lin" valueType="num">
                                      <p:cBhvr>
                                        <p:cTn id="32" dur="200" decel="50000" autoRev="1" fill="hold">
                                          <p:stCondLst>
                                            <p:cond delay="600"/>
                                          </p:stCondLst>
                                        </p:cTn>
                                        <p:tgtEl>
                                          <p:spTgt spid="6">
                                            <p:txEl>
                                              <p:pRg st="0" end="0"/>
                                            </p:txEl>
                                          </p:spTgt>
                                        </p:tgtEl>
                                        <p:attrNameLst>
                                          <p:attrName>xshear</p:attrName>
                                        </p:attrNameLst>
                                      </p:cBhvr>
                                    </p:anim>
                                    <p:animScale>
                                      <p:cBhvr>
                                        <p:cTn id="33" dur="200" decel="100000" autoRev="1" fill="hold">
                                          <p:stCondLst>
                                            <p:cond delay="600"/>
                                          </p:stCondLst>
                                        </p:cTn>
                                        <p:tgtEl>
                                          <p:spTgt spid="6">
                                            <p:txEl>
                                              <p:pRg st="0" end="0"/>
                                            </p:txEl>
                                          </p:spTgt>
                                        </p:tgtEl>
                                      </p:cBhvr>
                                      <p:from x="100000" y="100000"/>
                                      <p:to x="80000" y="100000"/>
                                    </p:animScale>
                                    <p:anim by="(#ppt_h/3+#ppt_w*0.1)" calcmode="lin" valueType="num">
                                      <p:cBhvr additive="sum">
                                        <p:cTn id="34" dur="200" decel="100000" autoRev="1" fill="hold">
                                          <p:stCondLst>
                                            <p:cond delay="600"/>
                                          </p:stCondLst>
                                        </p:cTn>
                                        <p:tgtEl>
                                          <p:spTgt spid="6">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uiExpand="1"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vi-VN"/>
          </a:p>
        </p:txBody>
      </p:sp>
      <p:sp>
        <p:nvSpPr>
          <p:cNvPr id="5" name="Explosion 1 4"/>
          <p:cNvSpPr/>
          <p:nvPr/>
        </p:nvSpPr>
        <p:spPr>
          <a:xfrm>
            <a:off x="228600" y="228600"/>
            <a:ext cx="2819400" cy="1371600"/>
          </a:xfrm>
          <a:prstGeom prst="irregularSeal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3200" b="1" dirty="0" err="1" smtClean="0"/>
              <a:t>Bài</a:t>
            </a:r>
            <a:r>
              <a:rPr lang="en-US" sz="3200" b="1" dirty="0" smtClean="0"/>
              <a:t> 3</a:t>
            </a:r>
            <a:endParaRPr lang="vi-VN" sz="3200" b="1" dirty="0"/>
          </a:p>
        </p:txBody>
      </p:sp>
      <p:sp>
        <p:nvSpPr>
          <p:cNvPr id="6" name="Content Placeholder 2"/>
          <p:cNvSpPr>
            <a:spLocks noGrp="1"/>
          </p:cNvSpPr>
          <p:nvPr>
            <p:ph idx="1"/>
          </p:nvPr>
        </p:nvSpPr>
        <p:spPr/>
        <p:txBody>
          <a:bodyPr>
            <a:normAutofit fontScale="92500" lnSpcReduction="20000"/>
          </a:bodyPr>
          <a:lstStyle/>
          <a:p>
            <a:pPr>
              <a:buNone/>
            </a:pPr>
            <a:r>
              <a:rPr lang="en-US" sz="4000" b="1" dirty="0" smtClean="0">
                <a:ln>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rPr>
              <a:t>                                   </a:t>
            </a:r>
            <a:r>
              <a:rPr lang="en-US" sz="4000" b="1" u="sng" dirty="0" err="1" smtClean="0">
                <a:ln>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effectLst>
                  <a:outerShdw blurRad="38100" dist="38100" dir="2700000" algn="tl">
                    <a:srgbClr val="000000">
                      <a:alpha val="43137"/>
                    </a:srgbClr>
                  </a:outerShdw>
                </a:effectLst>
              </a:rPr>
              <a:t>Bài</a:t>
            </a:r>
            <a:r>
              <a:rPr lang="en-US" sz="4000" b="1" u="sng" dirty="0" smtClean="0">
                <a:ln>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effectLst>
                  <a:outerShdw blurRad="38100" dist="38100" dir="2700000" algn="tl">
                    <a:srgbClr val="000000">
                      <a:alpha val="43137"/>
                    </a:srgbClr>
                  </a:outerShdw>
                </a:effectLst>
              </a:rPr>
              <a:t> </a:t>
            </a:r>
            <a:r>
              <a:rPr lang="en-US" sz="4000" b="1" u="sng" dirty="0" err="1" smtClean="0">
                <a:ln>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effectLst>
                  <a:outerShdw blurRad="38100" dist="38100" dir="2700000" algn="tl">
                    <a:srgbClr val="000000">
                      <a:alpha val="43137"/>
                    </a:srgbClr>
                  </a:outerShdw>
                </a:effectLst>
              </a:rPr>
              <a:t>g</a:t>
            </a:r>
            <a:r>
              <a:rPr lang="en-US" sz="4000" b="1" u="sng" dirty="0" err="1" smtClean="0">
                <a:ln>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effectLst>
                  <a:outerShdw blurRad="38100" dist="38100" dir="2700000" algn="tl">
                    <a:srgbClr val="000000">
                      <a:alpha val="43137"/>
                    </a:srgbClr>
                  </a:outerShdw>
                </a:effectLst>
              </a:rPr>
              <a:t>iải</a:t>
            </a:r>
            <a:r>
              <a:rPr lang="en-US" sz="4000" b="1" u="sng" dirty="0">
                <a:ln>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effectLst>
                  <a:outerShdw blurRad="38100" dist="38100" dir="2700000" algn="tl">
                    <a:srgbClr val="000000">
                      <a:alpha val="43137"/>
                    </a:srgbClr>
                  </a:outerShdw>
                </a:effectLst>
              </a:rPr>
              <a:t>:</a:t>
            </a:r>
            <a:endParaRPr lang="en-US" sz="4000" u="sng" dirty="0">
              <a:ln>
                <a:gradFill flip="none" rotWithShape="1">
                  <a:gsLst>
                    <a:gs pos="0">
                      <a:srgbClr val="3399FF"/>
                    </a:gs>
                    <a:gs pos="16000">
                      <a:srgbClr val="00CCCC"/>
                    </a:gs>
                    <a:gs pos="47000">
                      <a:srgbClr val="9999FF"/>
                    </a:gs>
                    <a:gs pos="60001">
                      <a:srgbClr val="2E6792"/>
                    </a:gs>
                    <a:gs pos="71001">
                      <a:srgbClr val="3333CC"/>
                    </a:gs>
                    <a:gs pos="81000">
                      <a:srgbClr val="1170FF"/>
                    </a:gs>
                    <a:gs pos="100000">
                      <a:srgbClr val="006699"/>
                    </a:gs>
                  </a:gsLst>
                  <a:path path="shape">
                    <a:fillToRect l="50000" t="50000" r="50000" b="50000"/>
                  </a:path>
                  <a:tileRect/>
                </a:gradFill>
              </a:ln>
              <a:effectLst>
                <a:outerShdw blurRad="38100" dist="38100" dir="2700000" algn="tl">
                  <a:srgbClr val="000000">
                    <a:alpha val="43137"/>
                  </a:srgbClr>
                </a:outerShdw>
              </a:effectLst>
            </a:endParaRPr>
          </a:p>
          <a:p>
            <a:pPr>
              <a:buNone/>
            </a:pPr>
            <a:r>
              <a:rPr lang="en-US" sz="3900" dirty="0" smtClean="0"/>
              <a:t>                  </a:t>
            </a:r>
            <a:r>
              <a:rPr lang="en-US" sz="3900" dirty="0" err="1"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Số</a:t>
            </a:r>
            <a:r>
              <a:rPr lang="en-US" sz="3900" dirty="0"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dầu</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tất</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cả</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là</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a:t>
            </a:r>
          </a:p>
          <a:p>
            <a:pPr>
              <a:buNone/>
            </a:pP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21 </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+ 5 = 36 (l)</a:t>
            </a:r>
          </a:p>
          <a:p>
            <a:pPr>
              <a:buNone/>
            </a:pPr>
            <a:r>
              <a:rPr lang="en-US" sz="3900" dirty="0"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Số</a:t>
            </a:r>
            <a:r>
              <a:rPr lang="en-US" sz="3900" dirty="0"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chai</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dầu</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tất</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cả</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là</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a:t>
            </a:r>
          </a:p>
          <a:p>
            <a:pPr>
              <a:buNone/>
            </a:pPr>
            <a:r>
              <a:rPr lang="en-US" sz="3900" dirty="0"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36 </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0,75 = 48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chai</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a:t>
            </a:r>
          </a:p>
          <a:p>
            <a:pPr>
              <a:buNone/>
            </a:pP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smtClean="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Đáp</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số</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 48 (</a:t>
            </a:r>
            <a:r>
              <a:rPr lang="en-US" sz="3900" dirty="0" err="1">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chai</a:t>
            </a:r>
            <a:r>
              <a:rPr lang="en-US" sz="3900" dirty="0">
                <a:ln w="444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a:rPr>
              <a:t>)</a:t>
            </a:r>
          </a:p>
          <a:p>
            <a:pPr>
              <a:buNone/>
            </a:pPr>
            <a:r>
              <a:rPr lang="en-US" dirty="0"/>
              <a:t/>
            </a:r>
            <a:br>
              <a:rPr lang="en-US" dirty="0"/>
            </a:br>
            <a:endParaRPr lang="vi-VN"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900673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6">
                                            <p:txEl>
                                              <p:pRg st="0" end="0"/>
                                            </p:txEl>
                                          </p:spTgt>
                                        </p:tgtEl>
                                        <p:attrNameLst>
                                          <p:attrName>ppt_x</p:attrName>
                                        </p:attrNameLst>
                                      </p:cBhvr>
                                    </p:anim>
                                    <p:anim from="0" to="-1.0" calcmode="lin" valueType="num">
                                      <p:cBhvr>
                                        <p:cTn id="8" dur="200" decel="50000" autoRev="1" fill="hold">
                                          <p:stCondLst>
                                            <p:cond delay="600"/>
                                          </p:stCondLst>
                                        </p:cTn>
                                        <p:tgtEl>
                                          <p:spTgt spid="6">
                                            <p:txEl>
                                              <p:pRg st="0" end="0"/>
                                            </p:txEl>
                                          </p:spTgt>
                                        </p:tgtEl>
                                        <p:attrNameLst>
                                          <p:attrName>xshear</p:attrName>
                                        </p:attrNameLst>
                                      </p:cBhvr>
                                    </p:anim>
                                    <p:animScale>
                                      <p:cBhvr>
                                        <p:cTn id="9" dur="200" decel="100000" autoRev="1" fill="hold">
                                          <p:stCondLst>
                                            <p:cond delay="600"/>
                                          </p:stCondLst>
                                        </p:cTn>
                                        <p:tgtEl>
                                          <p:spTgt spid="6">
                                            <p:txEl>
                                              <p:pRg st="0" end="0"/>
                                            </p:txEl>
                                          </p:spTgt>
                                        </p:tgtEl>
                                      </p:cBhvr>
                                      <p:from x="100000" y="100000"/>
                                      <p:to x="80000" y="100000"/>
                                    </p:animScale>
                                    <p:anim by="(#ppt_h/3+#ppt_w*0.1)" calcmode="lin" valueType="num">
                                      <p:cBhvr additive="sum">
                                        <p:cTn id="10" dur="200" decel="100000" autoRev="1" fill="hold">
                                          <p:stCondLst>
                                            <p:cond delay="600"/>
                                          </p:stCondLst>
                                        </p:cTn>
                                        <p:tgtEl>
                                          <p:spTgt spid="6">
                                            <p:txEl>
                                              <p:pRg st="0" end="0"/>
                                            </p:txEl>
                                          </p:spTgt>
                                        </p:tgtEl>
                                        <p:attrNameLst>
                                          <p:attrName>ppt_x</p:attrName>
                                        </p:attrNameLst>
                                      </p:cBhvr>
                                    </p:anim>
                                  </p:childTnLst>
                                </p:cTn>
                              </p:par>
                              <p:par>
                                <p:cTn id="11" presetID="34" presetClass="entr" presetSubtype="0" fill="hold" nodeType="with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from="(-#ppt_w/2)" to="(#ppt_x)" calcmode="lin" valueType="num">
                                      <p:cBhvr>
                                        <p:cTn id="13" dur="600" fill="hold">
                                          <p:stCondLst>
                                            <p:cond delay="0"/>
                                          </p:stCondLst>
                                        </p:cTn>
                                        <p:tgtEl>
                                          <p:spTgt spid="6">
                                            <p:txEl>
                                              <p:pRg st="1" end="1"/>
                                            </p:txEl>
                                          </p:spTgt>
                                        </p:tgtEl>
                                        <p:attrNameLst>
                                          <p:attrName>ppt_x</p:attrName>
                                        </p:attrNameLst>
                                      </p:cBhvr>
                                    </p:anim>
                                    <p:anim from="0" to="-1.0" calcmode="lin" valueType="num">
                                      <p:cBhvr>
                                        <p:cTn id="14" dur="200" decel="50000" autoRev="1" fill="hold">
                                          <p:stCondLst>
                                            <p:cond delay="600"/>
                                          </p:stCondLst>
                                        </p:cTn>
                                        <p:tgtEl>
                                          <p:spTgt spid="6">
                                            <p:txEl>
                                              <p:pRg st="1" end="1"/>
                                            </p:txEl>
                                          </p:spTgt>
                                        </p:tgtEl>
                                        <p:attrNameLst>
                                          <p:attrName>xshear</p:attrName>
                                        </p:attrNameLst>
                                      </p:cBhvr>
                                    </p:anim>
                                    <p:animScale>
                                      <p:cBhvr>
                                        <p:cTn id="15" dur="200" decel="100000" autoRev="1" fill="hold">
                                          <p:stCondLst>
                                            <p:cond delay="600"/>
                                          </p:stCondLst>
                                        </p:cTn>
                                        <p:tgtEl>
                                          <p:spTgt spid="6">
                                            <p:txEl>
                                              <p:pRg st="1" end="1"/>
                                            </p:txEl>
                                          </p:spTgt>
                                        </p:tgtEl>
                                      </p:cBhvr>
                                      <p:from x="100000" y="100000"/>
                                      <p:to x="80000" y="100000"/>
                                    </p:animScale>
                                    <p:anim by="(#ppt_h/3+#ppt_w*0.1)" calcmode="lin" valueType="num">
                                      <p:cBhvr additive="sum">
                                        <p:cTn id="16" dur="200" decel="100000" autoRev="1" fill="hold">
                                          <p:stCondLst>
                                            <p:cond delay="600"/>
                                          </p:stCondLst>
                                        </p:cTn>
                                        <p:tgtEl>
                                          <p:spTgt spid="6">
                                            <p:txEl>
                                              <p:pRg st="1" end="1"/>
                                            </p:txEl>
                                          </p:spTgt>
                                        </p:tgtEl>
                                        <p:attrNameLst>
                                          <p:attrName>ppt_x</p:attrName>
                                        </p:attrNameLst>
                                      </p:cBhvr>
                                    </p:anim>
                                  </p:childTnLst>
                                </p:cTn>
                              </p:par>
                              <p:par>
                                <p:cTn id="17" presetID="34" presetClass="entr" presetSubtype="0" fill="hold" nodeType="with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from="(-#ppt_w/2)" to="(#ppt_x)" calcmode="lin" valueType="num">
                                      <p:cBhvr>
                                        <p:cTn id="19" dur="600" fill="hold">
                                          <p:stCondLst>
                                            <p:cond delay="0"/>
                                          </p:stCondLst>
                                        </p:cTn>
                                        <p:tgtEl>
                                          <p:spTgt spid="6">
                                            <p:txEl>
                                              <p:pRg st="2" end="2"/>
                                            </p:txEl>
                                          </p:spTgt>
                                        </p:tgtEl>
                                        <p:attrNameLst>
                                          <p:attrName>ppt_x</p:attrName>
                                        </p:attrNameLst>
                                      </p:cBhvr>
                                    </p:anim>
                                    <p:anim from="0" to="-1.0" calcmode="lin" valueType="num">
                                      <p:cBhvr>
                                        <p:cTn id="20" dur="200" decel="50000" autoRev="1" fill="hold">
                                          <p:stCondLst>
                                            <p:cond delay="600"/>
                                          </p:stCondLst>
                                        </p:cTn>
                                        <p:tgtEl>
                                          <p:spTgt spid="6">
                                            <p:txEl>
                                              <p:pRg st="2" end="2"/>
                                            </p:txEl>
                                          </p:spTgt>
                                        </p:tgtEl>
                                        <p:attrNameLst>
                                          <p:attrName>xshear</p:attrName>
                                        </p:attrNameLst>
                                      </p:cBhvr>
                                    </p:anim>
                                    <p:animScale>
                                      <p:cBhvr>
                                        <p:cTn id="21" dur="200" decel="100000" autoRev="1" fill="hold">
                                          <p:stCondLst>
                                            <p:cond delay="600"/>
                                          </p:stCondLst>
                                        </p:cTn>
                                        <p:tgtEl>
                                          <p:spTgt spid="6">
                                            <p:txEl>
                                              <p:pRg st="2" end="2"/>
                                            </p:txEl>
                                          </p:spTgt>
                                        </p:tgtEl>
                                      </p:cBhvr>
                                      <p:from x="100000" y="100000"/>
                                      <p:to x="80000" y="100000"/>
                                    </p:animScale>
                                    <p:anim by="(#ppt_h/3+#ppt_w*0.1)" calcmode="lin" valueType="num">
                                      <p:cBhvr additive="sum">
                                        <p:cTn id="22" dur="200" decel="100000" autoRev="1" fill="hold">
                                          <p:stCondLst>
                                            <p:cond delay="600"/>
                                          </p:stCondLst>
                                        </p:cTn>
                                        <p:tgtEl>
                                          <p:spTgt spid="6">
                                            <p:txEl>
                                              <p:pRg st="2" end="2"/>
                                            </p:txEl>
                                          </p:spTgt>
                                        </p:tgtEl>
                                        <p:attrNameLst>
                                          <p:attrName>ppt_x</p:attrName>
                                        </p:attrNameLst>
                                      </p:cBhvr>
                                    </p:anim>
                                  </p:childTnLst>
                                </p:cTn>
                              </p:par>
                              <p:par>
                                <p:cTn id="23" presetID="34" presetClass="entr" presetSubtype="0" fill="hold" nodeType="with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 from="(-#ppt_w/2)" to="(#ppt_x)" calcmode="lin" valueType="num">
                                      <p:cBhvr>
                                        <p:cTn id="25" dur="600" fill="hold">
                                          <p:stCondLst>
                                            <p:cond delay="0"/>
                                          </p:stCondLst>
                                        </p:cTn>
                                        <p:tgtEl>
                                          <p:spTgt spid="6">
                                            <p:txEl>
                                              <p:pRg st="3" end="3"/>
                                            </p:txEl>
                                          </p:spTgt>
                                        </p:tgtEl>
                                        <p:attrNameLst>
                                          <p:attrName>ppt_x</p:attrName>
                                        </p:attrNameLst>
                                      </p:cBhvr>
                                    </p:anim>
                                    <p:anim from="0" to="-1.0" calcmode="lin" valueType="num">
                                      <p:cBhvr>
                                        <p:cTn id="26" dur="200" decel="50000" autoRev="1" fill="hold">
                                          <p:stCondLst>
                                            <p:cond delay="600"/>
                                          </p:stCondLst>
                                        </p:cTn>
                                        <p:tgtEl>
                                          <p:spTgt spid="6">
                                            <p:txEl>
                                              <p:pRg st="3" end="3"/>
                                            </p:txEl>
                                          </p:spTgt>
                                        </p:tgtEl>
                                        <p:attrNameLst>
                                          <p:attrName>xshear</p:attrName>
                                        </p:attrNameLst>
                                      </p:cBhvr>
                                    </p:anim>
                                    <p:animScale>
                                      <p:cBhvr>
                                        <p:cTn id="27" dur="200" decel="100000" autoRev="1" fill="hold">
                                          <p:stCondLst>
                                            <p:cond delay="600"/>
                                          </p:stCondLst>
                                        </p:cTn>
                                        <p:tgtEl>
                                          <p:spTgt spid="6">
                                            <p:txEl>
                                              <p:pRg st="3" end="3"/>
                                            </p:txEl>
                                          </p:spTgt>
                                        </p:tgtEl>
                                      </p:cBhvr>
                                      <p:from x="100000" y="100000"/>
                                      <p:to x="80000" y="100000"/>
                                    </p:animScale>
                                    <p:anim by="(#ppt_h/3+#ppt_w*0.1)" calcmode="lin" valueType="num">
                                      <p:cBhvr additive="sum">
                                        <p:cTn id="28" dur="200" decel="100000" autoRev="1" fill="hold">
                                          <p:stCondLst>
                                            <p:cond delay="600"/>
                                          </p:stCondLst>
                                        </p:cTn>
                                        <p:tgtEl>
                                          <p:spTgt spid="6">
                                            <p:txEl>
                                              <p:pRg st="3" end="3"/>
                                            </p:txEl>
                                          </p:spTgt>
                                        </p:tgtEl>
                                        <p:attrNameLst>
                                          <p:attrName>ppt_x</p:attrName>
                                        </p:attrNameLst>
                                      </p:cBhvr>
                                    </p:anim>
                                  </p:childTnLst>
                                </p:cTn>
                              </p:par>
                              <p:par>
                                <p:cTn id="29" presetID="34" presetClass="entr" presetSubtype="0" fill="hold" nodeType="withEffect">
                                  <p:stCondLst>
                                    <p:cond delay="0"/>
                                  </p:stCondLst>
                                  <p:childTnLst>
                                    <p:set>
                                      <p:cBhvr>
                                        <p:cTn id="30" dur="1" fill="hold">
                                          <p:stCondLst>
                                            <p:cond delay="0"/>
                                          </p:stCondLst>
                                        </p:cTn>
                                        <p:tgtEl>
                                          <p:spTgt spid="6">
                                            <p:txEl>
                                              <p:pRg st="4" end="4"/>
                                            </p:txEl>
                                          </p:spTgt>
                                        </p:tgtEl>
                                        <p:attrNameLst>
                                          <p:attrName>style.visibility</p:attrName>
                                        </p:attrNameLst>
                                      </p:cBhvr>
                                      <p:to>
                                        <p:strVal val="visible"/>
                                      </p:to>
                                    </p:set>
                                    <p:anim from="(-#ppt_w/2)" to="(#ppt_x)" calcmode="lin" valueType="num">
                                      <p:cBhvr>
                                        <p:cTn id="31" dur="600" fill="hold">
                                          <p:stCondLst>
                                            <p:cond delay="0"/>
                                          </p:stCondLst>
                                        </p:cTn>
                                        <p:tgtEl>
                                          <p:spTgt spid="6">
                                            <p:txEl>
                                              <p:pRg st="4" end="4"/>
                                            </p:txEl>
                                          </p:spTgt>
                                        </p:tgtEl>
                                        <p:attrNameLst>
                                          <p:attrName>ppt_x</p:attrName>
                                        </p:attrNameLst>
                                      </p:cBhvr>
                                    </p:anim>
                                    <p:anim from="0" to="-1.0" calcmode="lin" valueType="num">
                                      <p:cBhvr>
                                        <p:cTn id="32" dur="200" decel="50000" autoRev="1" fill="hold">
                                          <p:stCondLst>
                                            <p:cond delay="600"/>
                                          </p:stCondLst>
                                        </p:cTn>
                                        <p:tgtEl>
                                          <p:spTgt spid="6">
                                            <p:txEl>
                                              <p:pRg st="4" end="4"/>
                                            </p:txEl>
                                          </p:spTgt>
                                        </p:tgtEl>
                                        <p:attrNameLst>
                                          <p:attrName>xshear</p:attrName>
                                        </p:attrNameLst>
                                      </p:cBhvr>
                                    </p:anim>
                                    <p:animScale>
                                      <p:cBhvr>
                                        <p:cTn id="33" dur="200" decel="100000" autoRev="1" fill="hold">
                                          <p:stCondLst>
                                            <p:cond delay="600"/>
                                          </p:stCondLst>
                                        </p:cTn>
                                        <p:tgtEl>
                                          <p:spTgt spid="6">
                                            <p:txEl>
                                              <p:pRg st="4" end="4"/>
                                            </p:txEl>
                                          </p:spTgt>
                                        </p:tgtEl>
                                      </p:cBhvr>
                                      <p:from x="100000" y="100000"/>
                                      <p:to x="80000" y="100000"/>
                                    </p:animScale>
                                    <p:anim by="(#ppt_h/3+#ppt_w*0.1)" calcmode="lin" valueType="num">
                                      <p:cBhvr additive="sum">
                                        <p:cTn id="34" dur="200" decel="100000" autoRev="1" fill="hold">
                                          <p:stCondLst>
                                            <p:cond delay="600"/>
                                          </p:stCondLst>
                                        </p:cTn>
                                        <p:tgtEl>
                                          <p:spTgt spid="6">
                                            <p:txEl>
                                              <p:pRg st="4" end="4"/>
                                            </p:txEl>
                                          </p:spTgt>
                                        </p:tgtEl>
                                        <p:attrNameLst>
                                          <p:attrName>ppt_x</p:attrName>
                                        </p:attrNameLst>
                                      </p:cBhvr>
                                    </p:anim>
                                  </p:childTnLst>
                                </p:cTn>
                              </p:par>
                              <p:par>
                                <p:cTn id="35" presetID="34" presetClass="entr" presetSubtype="0" fill="hold" nodeType="with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 from="(-#ppt_w/2)" to="(#ppt_x)" calcmode="lin" valueType="num">
                                      <p:cBhvr>
                                        <p:cTn id="37" dur="600" fill="hold">
                                          <p:stCondLst>
                                            <p:cond delay="0"/>
                                          </p:stCondLst>
                                        </p:cTn>
                                        <p:tgtEl>
                                          <p:spTgt spid="6">
                                            <p:txEl>
                                              <p:pRg st="5" end="5"/>
                                            </p:txEl>
                                          </p:spTgt>
                                        </p:tgtEl>
                                        <p:attrNameLst>
                                          <p:attrName>ppt_x</p:attrName>
                                        </p:attrNameLst>
                                      </p:cBhvr>
                                    </p:anim>
                                    <p:anim from="0" to="-1.0" calcmode="lin" valueType="num">
                                      <p:cBhvr>
                                        <p:cTn id="38" dur="200" decel="50000" autoRev="1" fill="hold">
                                          <p:stCondLst>
                                            <p:cond delay="600"/>
                                          </p:stCondLst>
                                        </p:cTn>
                                        <p:tgtEl>
                                          <p:spTgt spid="6">
                                            <p:txEl>
                                              <p:pRg st="5" end="5"/>
                                            </p:txEl>
                                          </p:spTgt>
                                        </p:tgtEl>
                                        <p:attrNameLst>
                                          <p:attrName>xshear</p:attrName>
                                        </p:attrNameLst>
                                      </p:cBhvr>
                                    </p:anim>
                                    <p:animScale>
                                      <p:cBhvr>
                                        <p:cTn id="39" dur="200" decel="100000" autoRev="1" fill="hold">
                                          <p:stCondLst>
                                            <p:cond delay="600"/>
                                          </p:stCondLst>
                                        </p:cTn>
                                        <p:tgtEl>
                                          <p:spTgt spid="6">
                                            <p:txEl>
                                              <p:pRg st="5" end="5"/>
                                            </p:txEl>
                                          </p:spTgt>
                                        </p:tgtEl>
                                      </p:cBhvr>
                                      <p:from x="100000" y="100000"/>
                                      <p:to x="80000" y="100000"/>
                                    </p:animScale>
                                    <p:anim by="(#ppt_h/3+#ppt_w*0.1)" calcmode="lin" valueType="num">
                                      <p:cBhvr additive="sum">
                                        <p:cTn id="40" dur="200" decel="100000" autoRev="1" fill="hold">
                                          <p:stCondLst>
                                            <p:cond delay="600"/>
                                          </p:stCondLst>
                                        </p:cTn>
                                        <p:tgtEl>
                                          <p:spTgt spid="6">
                                            <p:txEl>
                                              <p:pRg st="5" end="5"/>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18566"/>
            <a:ext cx="8991600" cy="6739434"/>
          </a:xfrm>
          <a:prstGeom prst="rect">
            <a:avLst/>
          </a:prstGeom>
        </p:spPr>
      </p:pic>
      <p:sp>
        <p:nvSpPr>
          <p:cNvPr id="3" name="Content Placeholder 2"/>
          <p:cNvSpPr>
            <a:spLocks noGrp="1"/>
          </p:cNvSpPr>
          <p:nvPr>
            <p:ph idx="1"/>
          </p:nvPr>
        </p:nvSpPr>
        <p:spPr>
          <a:xfrm>
            <a:off x="0" y="2332037"/>
            <a:ext cx="9144000" cy="4525963"/>
          </a:xfrm>
        </p:spPr>
        <p:txBody>
          <a:bodyPr>
            <a:normAutofit/>
          </a:bodyPr>
          <a:lstStyle/>
          <a:p>
            <a:r>
              <a:rPr lang="en-US" dirty="0" err="1" smtClean="0"/>
              <a:t>Một</a:t>
            </a:r>
            <a:r>
              <a:rPr lang="en-US" dirty="0" smtClean="0"/>
              <a:t> </a:t>
            </a:r>
            <a:r>
              <a:rPr lang="en-US" dirty="0" err="1" smtClean="0"/>
              <a:t>thửa</a:t>
            </a:r>
            <a:r>
              <a:rPr lang="en-US" dirty="0" smtClean="0"/>
              <a:t> </a:t>
            </a:r>
            <a:r>
              <a:rPr lang="en-US" dirty="0" err="1" smtClean="0"/>
              <a:t>ruộng</a:t>
            </a:r>
            <a:r>
              <a:rPr lang="en-US" dirty="0" smtClean="0"/>
              <a:t> </a:t>
            </a:r>
            <a:r>
              <a:rPr lang="en-US" dirty="0" err="1" smtClean="0"/>
              <a:t>hình</a:t>
            </a:r>
            <a:r>
              <a:rPr lang="en-US" dirty="0" smtClean="0"/>
              <a:t> </a:t>
            </a:r>
            <a:r>
              <a:rPr lang="en-US" dirty="0" err="1" smtClean="0"/>
              <a:t>chữ</a:t>
            </a:r>
            <a:r>
              <a:rPr lang="en-US" dirty="0" smtClean="0"/>
              <a:t> </a:t>
            </a:r>
            <a:r>
              <a:rPr lang="en-US" dirty="0" err="1" smtClean="0"/>
              <a:t>nhật</a:t>
            </a:r>
            <a:r>
              <a:rPr lang="en-US" dirty="0" smtClean="0"/>
              <a:t> </a:t>
            </a:r>
            <a:r>
              <a:rPr lang="en-US" dirty="0" err="1" smtClean="0"/>
              <a:t>có</a:t>
            </a:r>
            <a:r>
              <a:rPr lang="en-US" dirty="0" smtClean="0"/>
              <a:t> </a:t>
            </a:r>
            <a:r>
              <a:rPr lang="en-US" dirty="0" err="1" smtClean="0"/>
              <a:t>chiều</a:t>
            </a:r>
            <a:r>
              <a:rPr lang="en-US" dirty="0" smtClean="0"/>
              <a:t> </a:t>
            </a:r>
            <a:r>
              <a:rPr lang="en-US" dirty="0" err="1" smtClean="0"/>
              <a:t>rộng</a:t>
            </a:r>
            <a:r>
              <a:rPr lang="en-US" dirty="0" smtClean="0"/>
              <a:t> 12,5m </a:t>
            </a:r>
            <a:r>
              <a:rPr lang="en-US" dirty="0" err="1" smtClean="0"/>
              <a:t>và</a:t>
            </a:r>
            <a:r>
              <a:rPr lang="en-US" dirty="0" smtClean="0"/>
              <a:t> </a:t>
            </a:r>
            <a:r>
              <a:rPr lang="en-US" dirty="0" err="1" smtClean="0"/>
              <a:t>có</a:t>
            </a:r>
            <a:r>
              <a:rPr lang="en-US" dirty="0" smtClean="0"/>
              <a:t> </a:t>
            </a:r>
            <a:r>
              <a:rPr lang="en-US" dirty="0" err="1" smtClean="0"/>
              <a:t>diện</a:t>
            </a:r>
            <a:r>
              <a:rPr lang="en-US" dirty="0" smtClean="0"/>
              <a:t> </a:t>
            </a:r>
            <a:r>
              <a:rPr lang="en-US" dirty="0" err="1" smtClean="0"/>
              <a:t>tích</a:t>
            </a:r>
            <a:r>
              <a:rPr lang="en-US" dirty="0" smtClean="0"/>
              <a:t> </a:t>
            </a:r>
            <a:r>
              <a:rPr lang="en-US" dirty="0" err="1" smtClean="0"/>
              <a:t>bằng</a:t>
            </a:r>
            <a:r>
              <a:rPr lang="en-US" dirty="0" smtClean="0"/>
              <a:t> </a:t>
            </a:r>
            <a:r>
              <a:rPr lang="en-US" dirty="0" err="1" smtClean="0"/>
              <a:t>diện</a:t>
            </a:r>
            <a:r>
              <a:rPr lang="en-US" dirty="0" smtClean="0"/>
              <a:t> </a:t>
            </a:r>
            <a:r>
              <a:rPr lang="en-US" dirty="0" err="1" smtClean="0"/>
              <a:t>tích</a:t>
            </a:r>
            <a:r>
              <a:rPr lang="en-US" dirty="0" smtClean="0"/>
              <a:t> </a:t>
            </a:r>
            <a:r>
              <a:rPr lang="en-US" dirty="0" err="1" smtClean="0"/>
              <a:t>hình</a:t>
            </a:r>
            <a:r>
              <a:rPr lang="en-US" dirty="0" smtClean="0"/>
              <a:t> </a:t>
            </a:r>
            <a:r>
              <a:rPr lang="en-US" dirty="0" err="1" smtClean="0"/>
              <a:t>vuông</a:t>
            </a:r>
            <a:r>
              <a:rPr lang="en-US" dirty="0" smtClean="0"/>
              <a:t> </a:t>
            </a:r>
            <a:r>
              <a:rPr lang="en-US" dirty="0" err="1" smtClean="0"/>
              <a:t>cạnh</a:t>
            </a:r>
            <a:r>
              <a:rPr lang="en-US" dirty="0" smtClean="0"/>
              <a:t> 25m . </a:t>
            </a:r>
            <a:r>
              <a:rPr lang="en-US" dirty="0" err="1" smtClean="0"/>
              <a:t>Tính</a:t>
            </a:r>
            <a:r>
              <a:rPr lang="en-US" dirty="0" smtClean="0"/>
              <a:t> </a:t>
            </a:r>
            <a:r>
              <a:rPr lang="en-US" dirty="0" err="1" smtClean="0"/>
              <a:t>chu</a:t>
            </a:r>
            <a:r>
              <a:rPr lang="en-US" dirty="0" smtClean="0"/>
              <a:t> vi </a:t>
            </a:r>
            <a:r>
              <a:rPr lang="en-US" dirty="0" err="1" smtClean="0"/>
              <a:t>thửa</a:t>
            </a:r>
            <a:r>
              <a:rPr lang="en-US" dirty="0" smtClean="0"/>
              <a:t> </a:t>
            </a:r>
            <a:r>
              <a:rPr lang="en-US" dirty="0" err="1" smtClean="0"/>
              <a:t>ruộng</a:t>
            </a:r>
            <a:r>
              <a:rPr lang="en-US" dirty="0" smtClean="0"/>
              <a:t> </a:t>
            </a:r>
            <a:r>
              <a:rPr lang="en-US" dirty="0" err="1" smtClean="0"/>
              <a:t>đó</a:t>
            </a:r>
            <a:r>
              <a:rPr lang="en-US" dirty="0" smtClean="0"/>
              <a:t> </a:t>
            </a:r>
            <a:r>
              <a:rPr lang="nl-NL" dirty="0"/>
              <a:t>.</a:t>
            </a:r>
            <a:endParaRPr lang="en-US" dirty="0"/>
          </a:p>
        </p:txBody>
      </p:sp>
      <p:sp>
        <p:nvSpPr>
          <p:cNvPr id="4" name="4-Point Star 3"/>
          <p:cNvSpPr/>
          <p:nvPr/>
        </p:nvSpPr>
        <p:spPr>
          <a:xfrm>
            <a:off x="0" y="0"/>
            <a:ext cx="3810000" cy="1143000"/>
          </a:xfrm>
          <a:prstGeom prst="star4">
            <a:avLst>
              <a:gd name="adj" fmla="val 481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err="1" smtClean="0"/>
              <a:t>Bài</a:t>
            </a:r>
            <a:r>
              <a:rPr lang="en-US" sz="5400" dirty="0" smtClean="0"/>
              <a:t> 4</a:t>
            </a:r>
            <a:endParaRPr lang="vi-VN" sz="5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1000" b="-21000"/>
          </a:stretch>
        </a:blip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118566"/>
            <a:ext cx="8991600" cy="6739434"/>
          </a:xfrm>
          <a:prstGeom prst="rect">
            <a:avLst/>
          </a:prstGeom>
        </p:spPr>
      </p:pic>
      <p:sp>
        <p:nvSpPr>
          <p:cNvPr id="3" name="Content Placeholder 2"/>
          <p:cNvSpPr>
            <a:spLocks noGrp="1"/>
          </p:cNvSpPr>
          <p:nvPr>
            <p:ph idx="1"/>
          </p:nvPr>
        </p:nvSpPr>
        <p:spPr>
          <a:xfrm>
            <a:off x="0" y="2332037"/>
            <a:ext cx="9372600" cy="4525963"/>
          </a:xfrm>
        </p:spPr>
        <p:txBody>
          <a:bodyPr>
            <a:normAutofit lnSpcReduction="10000"/>
          </a:bodyPr>
          <a:lstStyle/>
          <a:p>
            <a:r>
              <a:rPr lang="nl-NL" dirty="0"/>
              <a:t>Diện tích hình vuông ( chính là diện tích hình chữ nhật ) :</a:t>
            </a:r>
            <a:endParaRPr lang="en-US" dirty="0"/>
          </a:p>
          <a:p>
            <a:r>
              <a:rPr lang="nl-NL" dirty="0"/>
              <a:t>     25 x 25 = 625 (</a:t>
            </a:r>
            <a:r>
              <a:rPr lang="nl-NL" dirty="0" smtClean="0"/>
              <a:t>m</a:t>
            </a:r>
            <a:r>
              <a:rPr lang="nl-NL" baseline="30000" dirty="0" smtClean="0"/>
              <a:t>2</a:t>
            </a:r>
            <a:r>
              <a:rPr lang="nl-NL" dirty="0" smtClean="0"/>
              <a:t>) </a:t>
            </a:r>
            <a:endParaRPr lang="en-US" dirty="0"/>
          </a:p>
          <a:p>
            <a:r>
              <a:rPr lang="nl-NL" dirty="0"/>
              <a:t>Chiều dài thửa ruộng :</a:t>
            </a:r>
            <a:endParaRPr lang="en-US" dirty="0"/>
          </a:p>
          <a:p>
            <a:r>
              <a:rPr lang="nl-NL" dirty="0"/>
              <a:t>     625 : 12,5 = 50(m)</a:t>
            </a:r>
            <a:endParaRPr lang="en-US" dirty="0"/>
          </a:p>
          <a:p>
            <a:r>
              <a:rPr lang="nl-NL" dirty="0"/>
              <a:t>Chu vi thửa ruộng hình chữ nhật :</a:t>
            </a:r>
            <a:endParaRPr lang="en-US" dirty="0"/>
          </a:p>
          <a:p>
            <a:r>
              <a:rPr lang="nl-NL" dirty="0"/>
              <a:t>     (50 + 12,5) x 2 = 125(m)</a:t>
            </a:r>
            <a:endParaRPr lang="en-US" dirty="0"/>
          </a:p>
          <a:p>
            <a:r>
              <a:rPr lang="nl-NL" dirty="0"/>
              <a:t>     Đáp số : 125m</a:t>
            </a:r>
            <a:endParaRPr lang="vi-VN" dirty="0"/>
          </a:p>
        </p:txBody>
      </p:sp>
      <p:sp>
        <p:nvSpPr>
          <p:cNvPr id="4" name="4-Point Star 3"/>
          <p:cNvSpPr/>
          <p:nvPr/>
        </p:nvSpPr>
        <p:spPr>
          <a:xfrm>
            <a:off x="0" y="0"/>
            <a:ext cx="3810000" cy="1143000"/>
          </a:xfrm>
          <a:prstGeom prst="star4">
            <a:avLst>
              <a:gd name="adj" fmla="val 4819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err="1" smtClean="0"/>
              <a:t>Bài</a:t>
            </a:r>
            <a:r>
              <a:rPr lang="en-US" sz="5400" dirty="0" smtClean="0"/>
              <a:t> 4</a:t>
            </a:r>
            <a:endParaRPr lang="vi-VN" sz="5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TotalTime>
  <Words>197</Words>
  <Application>Microsoft Office PowerPoint</Application>
  <PresentationFormat>On-screen Show (4:3)</PresentationFormat>
  <Paragraphs>40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Tạm biệt các bạn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Môn toán</dc:title>
  <dc:creator>Admin</dc:creator>
  <cp:lastModifiedBy>Administrator</cp:lastModifiedBy>
  <cp:revision>22</cp:revision>
  <dcterms:created xsi:type="dcterms:W3CDTF">2015-12-09T11:06:20Z</dcterms:created>
  <dcterms:modified xsi:type="dcterms:W3CDTF">2019-04-25T13:52:42Z</dcterms:modified>
</cp:coreProperties>
</file>