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59" r:id="rId5"/>
    <p:sldId id="269" r:id="rId6"/>
    <p:sldId id="271" r:id="rId7"/>
    <p:sldId id="260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E02B1"/>
    <a:srgbClr val="33CCCC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81" autoAdjust="0"/>
  </p:normalViewPr>
  <p:slideViewPr>
    <p:cSldViewPr snapToGrid="0">
      <p:cViewPr varScale="1">
        <p:scale>
          <a:sx n="71" d="100"/>
          <a:sy n="71" d="100"/>
        </p:scale>
        <p:origin x="59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15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2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9738" y="109538"/>
            <a:ext cx="87725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00664" y="2180490"/>
            <a:ext cx="8525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</a:rPr>
              <a:t>Tiết</a:t>
            </a:r>
            <a:r>
              <a:rPr lang="en-US" sz="4000" b="1" dirty="0" smtClean="0">
                <a:solidFill>
                  <a:schemeClr val="bg1"/>
                </a:solidFill>
              </a:rPr>
              <a:t>  109: </a:t>
            </a:r>
            <a:r>
              <a:rPr lang="en-US" sz="4000" b="1" dirty="0" err="1" smtClean="0">
                <a:solidFill>
                  <a:schemeClr val="bg1"/>
                </a:solidFill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tập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</a:rPr>
              <a:t>chung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66910" y="5276940"/>
            <a:ext cx="403117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028128" y="1195753"/>
            <a:ext cx="2967097" cy="5064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bài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cũ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95422" y="1570315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67286" y="20462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5278" y="3734439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07142" y="4210403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(a +b ) x 2 x 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95422" y="1570315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67286" y="20462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4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a x a x 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07142" y="3790711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9006" y="4266675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6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13095" y="5273081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xq</a:t>
            </a:r>
            <a:r>
              <a:rPr lang="en-US" sz="3200" b="1" dirty="0" smtClean="0">
                <a:solidFill>
                  <a:srgbClr val="FF0000"/>
                </a:solidFill>
              </a:rPr>
              <a:t> = a x a x 6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2" grpId="0" animBg="1"/>
      <p:bldP spid="17" grpId="0"/>
      <p:bldP spid="19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32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81000" y="1554280"/>
            <a:ext cx="114358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81000" y="2605476"/>
            <a:ext cx="10624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2,5m;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1,1m;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0,5m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95067" y="3189456"/>
            <a:ext cx="103158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15dm;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9dm</a:t>
            </a:r>
          </a:p>
        </p:txBody>
      </p:sp>
    </p:spTree>
    <p:extLst>
      <p:ext uri="{BB962C8B-B14F-4D97-AF65-F5344CB8AC3E}">
        <p14:creationId xmlns:p14="http://schemas.microsoft.com/office/powerpoint/2010/main" val="221661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81000" y="1371396"/>
            <a:ext cx="11435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81000" y="2267844"/>
            <a:ext cx="10624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2,5m;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1,1m;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0,5m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7033892" y="3047342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837318" y="3616325"/>
            <a:ext cx="8148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5189868" y="4114800"/>
            <a:ext cx="5192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(2,5 + 1,1) x 2 x 0,5 = 3,6 (m</a:t>
            </a:r>
            <a:r>
              <a:rPr lang="en-US" sz="2800" baseline="300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086271" y="4633913"/>
            <a:ext cx="7671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4940630" y="5137150"/>
            <a:ext cx="5596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3,6 +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(2,5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1,1 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9,1 (m</a:t>
            </a:r>
            <a:r>
              <a:rPr lang="en-US" sz="28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212218" y="5651281"/>
            <a:ext cx="4538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3,6 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1" hangingPunct="1"/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9,1 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362140" y="3044994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59792" y="3492822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357444" y="3940650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50507" y="4389118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a = 2,5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6295" y="4836946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b = 1,1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16151" y="5242570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c = 0,5 m</a:t>
            </a:r>
            <a:endParaRPr lang="en-US" sz="2800" dirty="0">
              <a:solidFill>
                <a:srgbClr val="0033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16200000" flipH="1">
            <a:off x="2321168" y="4895556"/>
            <a:ext cx="3432518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1000" y="1371396"/>
            <a:ext cx="11435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033892" y="2709710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837318" y="3616325"/>
            <a:ext cx="8148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5189868" y="4114800"/>
            <a:ext cx="5192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(30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15)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x 2 x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810 (dm</a:t>
            </a:r>
            <a:r>
              <a:rPr lang="en-US" sz="2800" baseline="30000" dirty="0" smtClean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BE02B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086271" y="4633913"/>
            <a:ext cx="7671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40630" y="5137150"/>
            <a:ext cx="67777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810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(30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1710 (dm</a:t>
            </a:r>
            <a:r>
              <a:rPr lang="en-US" sz="28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212218" y="5651281"/>
            <a:ext cx="4538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810 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1" hangingPunct="1"/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1710 </a:t>
            </a:r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62140" y="2707362"/>
            <a:ext cx="1442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359792" y="3155190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357444" y="3603018"/>
            <a:ext cx="19601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? m</a:t>
            </a:r>
            <a:r>
              <a:rPr lang="en-US" sz="2800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0507" y="4051486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a = 3 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76295" y="4499314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b = 15 dm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16151" y="4904938"/>
            <a:ext cx="178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c = 9 dm</a:t>
            </a:r>
            <a:endParaRPr lang="en-US" sz="2800" dirty="0">
              <a:solidFill>
                <a:srgbClr val="0033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16200000" flipH="1">
            <a:off x="2321168" y="4600128"/>
            <a:ext cx="3432518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95067" y="2260968"/>
            <a:ext cx="103158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15dm;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9dm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03867" y="3179294"/>
            <a:ext cx="306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3m = 30dm</a:t>
            </a: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  <p:bldP spid="23" grpId="0"/>
      <p:bldP spid="24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78302" y="1390074"/>
            <a:ext cx="115073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4cm,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xung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nhiêu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  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604916" y="2255876"/>
            <a:ext cx="1363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00FF"/>
                </a:solidFill>
              </a:rPr>
              <a:t>Tóm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tắt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684530" y="3111786"/>
            <a:ext cx="67806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xung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quanh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lập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phương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4332837" y="3906351"/>
            <a:ext cx="71885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toàn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phần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của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lập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572001" y="4729027"/>
            <a:ext cx="7446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diện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tích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gấp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lên</a:t>
            </a:r>
            <a:r>
              <a:rPr lang="en-US" sz="2800" dirty="0" smtClean="0">
                <a:solidFill>
                  <a:srgbClr val="0000FF"/>
                </a:solidFill>
              </a:rPr>
              <a:t> 3 </a:t>
            </a:r>
            <a:r>
              <a:rPr lang="en-US" sz="2800" dirty="0" err="1" smtClean="0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4347635" y="2667000"/>
            <a:ext cx="0" cy="419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60925" y="2721787"/>
            <a:ext cx="1527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smtClean="0"/>
              <a:t>a= 4cm </a:t>
            </a:r>
            <a:endParaRPr lang="en-US" sz="2800" dirty="0"/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77313" y="3570119"/>
            <a:ext cx="22442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xq</a:t>
            </a:r>
            <a:r>
              <a:rPr lang="en-US" sz="2800" dirty="0" smtClean="0"/>
              <a:t>  = ? </a:t>
            </a:r>
            <a:r>
              <a:rPr lang="en-US" sz="2800" dirty="0" err="1" smtClean="0"/>
              <a:t>lần</a:t>
            </a:r>
            <a:endParaRPr lang="en-US" sz="2800" dirty="0"/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8328454" y="3517375"/>
            <a:ext cx="3788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BE02B1"/>
                </a:solidFill>
              </a:rPr>
              <a:t>(12  x 12) x </a:t>
            </a:r>
            <a:r>
              <a:rPr lang="en-US" sz="2800" dirty="0" smtClean="0">
                <a:solidFill>
                  <a:srgbClr val="BE02B1"/>
                </a:solidFill>
              </a:rPr>
              <a:t>4 </a:t>
            </a:r>
            <a:r>
              <a:rPr lang="en-US" sz="2800" dirty="0">
                <a:solidFill>
                  <a:srgbClr val="BE02B1"/>
                </a:solidFill>
              </a:rPr>
              <a:t>= </a:t>
            </a:r>
            <a:r>
              <a:rPr lang="en-US" sz="2800" dirty="0" smtClean="0">
                <a:solidFill>
                  <a:srgbClr val="7030A0"/>
                </a:solidFill>
              </a:rPr>
              <a:t>576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(cm</a:t>
            </a:r>
            <a:r>
              <a:rPr lang="en-US" sz="2800" baseline="30000" dirty="0">
                <a:solidFill>
                  <a:srgbClr val="BE02B1"/>
                </a:solidFill>
              </a:rPr>
              <a:t>2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713002" y="3526625"/>
            <a:ext cx="3321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(4  x  4) x </a:t>
            </a:r>
            <a:r>
              <a:rPr lang="en-US" sz="2800" dirty="0" smtClean="0"/>
              <a:t>4 = </a:t>
            </a:r>
            <a:r>
              <a:rPr lang="en-US" sz="2800" dirty="0" smtClean="0">
                <a:solidFill>
                  <a:srgbClr val="FF0000"/>
                </a:solidFill>
              </a:rPr>
              <a:t>64</a:t>
            </a:r>
            <a:r>
              <a:rPr lang="en-US" sz="2800" dirty="0" smtClean="0"/>
              <a:t> </a:t>
            </a:r>
            <a:r>
              <a:rPr lang="en-US" sz="2800" dirty="0"/>
              <a:t>(cm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8459680" y="5158716"/>
            <a:ext cx="2707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7030A0"/>
                </a:solidFill>
              </a:rPr>
              <a:t>864</a:t>
            </a:r>
            <a:r>
              <a:rPr lang="en-US" sz="2800" dirty="0">
                <a:solidFill>
                  <a:srgbClr val="BE02B1"/>
                </a:solidFill>
              </a:rPr>
              <a:t> : </a:t>
            </a:r>
            <a:r>
              <a:rPr lang="en-US" sz="2800" dirty="0" smtClean="0">
                <a:solidFill>
                  <a:srgbClr val="FF0000"/>
                </a:solidFill>
              </a:rPr>
              <a:t>96 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= 9 (</a:t>
            </a:r>
            <a:r>
              <a:rPr lang="en-US" sz="2800" dirty="0" err="1">
                <a:solidFill>
                  <a:srgbClr val="BE02B1"/>
                </a:solidFill>
              </a:rPr>
              <a:t>lần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8088928" y="6335900"/>
            <a:ext cx="2655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err="1">
                <a:solidFill>
                  <a:srgbClr val="FF0000"/>
                </a:solidFill>
              </a:rPr>
              <a:t>Đáp</a:t>
            </a:r>
            <a:r>
              <a:rPr lang="en-US" sz="2800" u="sng" dirty="0">
                <a:solidFill>
                  <a:srgbClr val="FF0000"/>
                </a:solidFill>
              </a:rPr>
              <a:t> </a:t>
            </a:r>
            <a:r>
              <a:rPr lang="en-US" sz="2800" u="sng" dirty="0" err="1">
                <a:solidFill>
                  <a:srgbClr val="FF0000"/>
                </a:solidFill>
              </a:rPr>
              <a:t>số</a:t>
            </a:r>
            <a:r>
              <a:rPr lang="en-US" sz="2800" dirty="0">
                <a:solidFill>
                  <a:srgbClr val="FF0000"/>
                </a:solidFill>
              </a:rPr>
              <a:t>: 9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endParaRPr 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158577" y="3113343"/>
            <a:ext cx="25283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err="1" smtClean="0"/>
              <a:t>Nếu</a:t>
            </a:r>
            <a:r>
              <a:rPr lang="en-US" sz="2800" dirty="0" smtClean="0"/>
              <a:t> a= 4cm x 3 </a:t>
            </a:r>
            <a:endParaRPr lang="en-US" sz="2800" dirty="0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269574" y="3567756"/>
            <a:ext cx="2288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tp</a:t>
            </a:r>
            <a:r>
              <a:rPr lang="en-US" sz="2800" dirty="0" smtClean="0"/>
              <a:t>  = ? </a:t>
            </a:r>
            <a:r>
              <a:rPr lang="en-US" sz="2800" dirty="0" err="1" smtClean="0"/>
              <a:t>lần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7779439" y="2289514"/>
            <a:ext cx="787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289461" y="2715061"/>
            <a:ext cx="184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= 4 cm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8832249" y="2712713"/>
            <a:ext cx="3139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E02B1"/>
                </a:solidFill>
              </a:rPr>
              <a:t>a = 4 cm x 3 = 12 cm</a:t>
            </a:r>
            <a:endParaRPr lang="en-US" sz="2800" dirty="0">
              <a:solidFill>
                <a:srgbClr val="BE02B1"/>
              </a:solidFill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8340174" y="4316903"/>
            <a:ext cx="3788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BE02B1"/>
                </a:solidFill>
              </a:rPr>
              <a:t>(12  x 12) </a:t>
            </a:r>
            <a:r>
              <a:rPr lang="en-US" sz="2800" dirty="0" smtClean="0">
                <a:solidFill>
                  <a:srgbClr val="BE02B1"/>
                </a:solidFill>
              </a:rPr>
              <a:t>x 6 </a:t>
            </a:r>
            <a:r>
              <a:rPr lang="en-US" sz="2800" dirty="0">
                <a:solidFill>
                  <a:srgbClr val="BE02B1"/>
                </a:solidFill>
              </a:rPr>
              <a:t>= </a:t>
            </a:r>
            <a:r>
              <a:rPr lang="en-US" sz="2800" dirty="0" smtClean="0">
                <a:solidFill>
                  <a:srgbClr val="7030A0"/>
                </a:solidFill>
              </a:rPr>
              <a:t>864</a:t>
            </a:r>
            <a:r>
              <a:rPr lang="en-US" sz="2800" dirty="0" smtClean="0">
                <a:solidFill>
                  <a:srgbClr val="BE02B1"/>
                </a:solidFill>
              </a:rPr>
              <a:t> </a:t>
            </a:r>
            <a:r>
              <a:rPr lang="en-US" sz="2800" dirty="0">
                <a:solidFill>
                  <a:srgbClr val="BE02B1"/>
                </a:solidFill>
              </a:rPr>
              <a:t>(cm</a:t>
            </a:r>
            <a:r>
              <a:rPr lang="en-US" sz="2800" baseline="30000" dirty="0">
                <a:solidFill>
                  <a:srgbClr val="BE02B1"/>
                </a:solidFill>
              </a:rPr>
              <a:t>2</a:t>
            </a:r>
            <a:r>
              <a:rPr lang="en-US" sz="2800" dirty="0">
                <a:solidFill>
                  <a:srgbClr val="BE02B1"/>
                </a:solidFill>
              </a:rPr>
              <a:t>)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724722" y="4326153"/>
            <a:ext cx="3321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(4  x  4) x </a:t>
            </a:r>
            <a:r>
              <a:rPr lang="en-US" sz="2800" dirty="0" smtClean="0"/>
              <a:t>6 = </a:t>
            </a:r>
            <a:r>
              <a:rPr lang="en-US" sz="2800" dirty="0" smtClean="0">
                <a:solidFill>
                  <a:srgbClr val="FF0000"/>
                </a:solidFill>
              </a:rPr>
              <a:t>96</a:t>
            </a:r>
            <a:r>
              <a:rPr lang="en-US" sz="2800" dirty="0" smtClean="0"/>
              <a:t> </a:t>
            </a:r>
            <a:r>
              <a:rPr lang="en-US" sz="2800" dirty="0"/>
              <a:t>(cm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4701256" y="5128244"/>
            <a:ext cx="2707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7030A0"/>
                </a:solidFill>
              </a:rPr>
              <a:t>576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64</a:t>
            </a:r>
            <a:r>
              <a:rPr lang="en-US" sz="2800" dirty="0" smtClean="0"/>
              <a:t>  </a:t>
            </a:r>
            <a:r>
              <a:rPr lang="en-US" sz="2800" dirty="0"/>
              <a:t>= 9 (</a:t>
            </a:r>
            <a:r>
              <a:rPr lang="en-US" sz="2800" dirty="0" err="1"/>
              <a:t>lần</a:t>
            </a:r>
            <a:r>
              <a:rPr lang="en-US" sz="2800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11150" y="5528594"/>
            <a:ext cx="7132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Vì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cạnh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tăng</a:t>
            </a:r>
            <a:r>
              <a:rPr lang="en-US" sz="2800" dirty="0" smtClean="0">
                <a:solidFill>
                  <a:srgbClr val="C00000"/>
                </a:solidFill>
              </a:rPr>
              <a:t> 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nên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diện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tích</a:t>
            </a:r>
            <a:r>
              <a:rPr lang="en-US" sz="2800" dirty="0" smtClean="0">
                <a:solidFill>
                  <a:srgbClr val="C00000"/>
                </a:solidFill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</a:rPr>
              <a:t>mặt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tăng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là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38092" y="5950627"/>
            <a:ext cx="3362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x 3 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 = 9 (</a:t>
            </a:r>
            <a:r>
              <a:rPr lang="en-US" sz="2800" dirty="0" err="1" smtClean="0">
                <a:solidFill>
                  <a:srgbClr val="C00000"/>
                </a:solidFill>
              </a:rPr>
              <a:t>lần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8081890" y="4607168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8023274" y="3802967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8006862" y="2984697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8095957" y="5423094"/>
            <a:ext cx="32355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8" grpId="0"/>
      <p:bldP spid="19" grpId="0"/>
      <p:bldP spid="20" grpId="0" animBg="1"/>
      <p:bldP spid="21" grpId="0"/>
      <p:bldP spid="22" grpId="0"/>
      <p:bldP spid="25" grpId="0"/>
      <p:bldP spid="26" grpId="0"/>
      <p:bldP spid="27" grpId="0"/>
      <p:bldP spid="28" grpId="0"/>
      <p:bldP spid="30" grpId="0"/>
      <p:bldP spid="31" grpId="0"/>
      <p:bldP spid="23" grpId="0"/>
      <p:bldP spid="24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435265" y="1911350"/>
            <a:ext cx="25739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00FF"/>
                </a:solidFill>
              </a:rPr>
              <a:t>Sxq</a:t>
            </a:r>
            <a:r>
              <a:rPr lang="en-US" sz="3200" dirty="0">
                <a:solidFill>
                  <a:srgbClr val="0000FF"/>
                </a:solidFill>
              </a:rPr>
              <a:t> = a x a x 4 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414628" y="2376488"/>
            <a:ext cx="6512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33CC"/>
                </a:solidFill>
              </a:rPr>
              <a:t>Sxq</a:t>
            </a:r>
            <a:r>
              <a:rPr lang="en-US" sz="3200" dirty="0">
                <a:solidFill>
                  <a:srgbClr val="0033CC"/>
                </a:solidFill>
              </a:rPr>
              <a:t> =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4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a x a x 4 </a:t>
            </a:r>
          </a:p>
        </p:txBody>
      </p:sp>
      <p:sp>
        <p:nvSpPr>
          <p:cNvPr id="39" name="Right Brace 38"/>
          <p:cNvSpPr/>
          <p:nvPr/>
        </p:nvSpPr>
        <p:spPr>
          <a:xfrm rot="5400000">
            <a:off x="7836736" y="2418085"/>
            <a:ext cx="293687" cy="1173162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409865" y="3019425"/>
            <a:ext cx="2542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rgbClr val="0000FF"/>
                </a:solidFill>
              </a:rPr>
              <a:t>Stp = a x a x 6 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86053" y="3533775"/>
            <a:ext cx="6731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0033CC"/>
                </a:solidFill>
              </a:rPr>
              <a:t>Stp</a:t>
            </a:r>
            <a:r>
              <a:rPr lang="en-US" sz="3200" dirty="0">
                <a:solidFill>
                  <a:srgbClr val="0033CC"/>
                </a:solidFill>
              </a:rPr>
              <a:t> = (a x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>
                <a:solidFill>
                  <a:srgbClr val="0033CC"/>
                </a:solidFill>
              </a:rPr>
              <a:t>) x (a 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6 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 (a x a) x 6 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617785" y="4310180"/>
            <a:ext cx="1019907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"/>
              </a:spcBef>
            </a:pPr>
            <a:r>
              <a:rPr lang="en-US" sz="3200" b="1" dirty="0">
                <a:solidFill>
                  <a:schemeClr val="accent2"/>
                </a:solidFill>
              </a:rPr>
              <a:t>    </a:t>
            </a:r>
            <a:r>
              <a:rPr lang="en-US" sz="3200" b="1" dirty="0" err="1">
                <a:solidFill>
                  <a:schemeClr val="accent2"/>
                </a:solidFill>
              </a:rPr>
              <a:t>Nếu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gấp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cạnh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của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hình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lập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phương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lên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3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thì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diện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tích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xung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quanh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và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diện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tích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toàn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phần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của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nó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gấp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lên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9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3" name="Right Brace 42"/>
          <p:cNvSpPr/>
          <p:nvPr/>
        </p:nvSpPr>
        <p:spPr>
          <a:xfrm rot="5400000">
            <a:off x="8021647" y="3522055"/>
            <a:ext cx="269875" cy="1292225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 animBg="1"/>
      <p:bldP spid="40" grpId="0"/>
      <p:bldP spid="41" grpId="0"/>
      <p:bldP spid="42" grpId="0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801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Mrs.Thu</cp:lastModifiedBy>
  <cp:revision>123</cp:revision>
  <dcterms:created xsi:type="dcterms:W3CDTF">2017-11-24T09:12:01Z</dcterms:created>
  <dcterms:modified xsi:type="dcterms:W3CDTF">2019-04-20T08:14:09Z</dcterms:modified>
</cp:coreProperties>
</file>