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71" r:id="rId7"/>
    <p:sldId id="272" r:id="rId8"/>
    <p:sldId id="274" r:id="rId9"/>
    <p:sldId id="267" r:id="rId10"/>
    <p:sldId id="268" r:id="rId11"/>
    <p:sldId id="269" r:id="rId12"/>
    <p:sldId id="273" r:id="rId13"/>
  </p:sldIdLst>
  <p:sldSz cx="9144000" cy="6858000" type="screen4x3"/>
  <p:notesSz cx="6858000" cy="9144000"/>
  <p:custDataLst>
    <p:tags r:id="rId14"/>
  </p:custDataLst>
  <p:defaultTextStyle>
    <a:defPPr>
      <a:defRPr lang="en-US"/>
    </a:defPPr>
    <a:lvl1pPr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ctr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4" d="100"/>
          <a:sy n="74" d="100"/>
        </p:scale>
        <p:origin x="-1266" y="11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D038B3-ED6A-4024-90AF-9F54198D8211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88CE67-2C26-423D-82B3-0EB094E55D70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2590C74-B8EB-4FD1-AEBD-03FD0A2CBF56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AndTwoObj" preserve="1">
  <p:cSld name="Title, Conten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9F7648-535A-4BF1-9447-28E874EE0B24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D4134DB-8BA1-4365-BE98-AE216A22C381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8DEABA-0B23-47C4-BAD9-E1ACE28E9F90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89E4264-F930-47E4-B7C0-688EDC7C8CF7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990491D-EAFB-492F-9CE0-43005B850356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33BB6B-2252-4120-91E7-1D9CAD3562D7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6590C-76B9-4B1F-8AC0-47ABE30A3649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7C4909F-1023-4B91-B106-C73CF3F0001D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2A9F45F-0309-4435-A3E0-7A23963F958B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9C4CCF9-1D91-432D-BE3B-0441871B75E6}" type="slidenum">
              <a:rPr lang="en-US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l"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</a:ln>
          <a:effectLst/>
        </p:spPr>
        <p:txBody>
          <a:bodyPr vert="horz" wrap="square" lIns="91440" tIns="45720" rIns="91440" bIns="45720" numCol="1" anchor="t" anchorCtr="0" compatLnSpc="1"/>
          <a:lstStyle>
            <a:lvl1pPr algn="r">
              <a:defRPr sz="1400"/>
            </a:lvl1pPr>
          </a:lstStyle>
          <a:p>
            <a:pPr>
              <a:defRPr/>
            </a:pPr>
            <a:fld id="{0D9C50A8-FEE8-4C43-B812-C1A64109D9B1}" type="slidenum">
              <a:rPr lang="en-US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  <p:sldLayoutId id="2147483661" r:id="rId13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panose="020B0604020202020204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 b="0" i="0" u="none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GIF"/><Relationship Id="rId5" Type="http://schemas.openxmlformats.org/officeDocument/2006/relationships/image" Target="../media/image4.GIF"/><Relationship Id="rId4" Type="http://schemas.openxmlformats.org/officeDocument/2006/relationships/image" Target="../media/image3.GI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GIF"/><Relationship Id="rId2" Type="http://schemas.openxmlformats.org/officeDocument/2006/relationships/image" Target="../media/image6.GIF"/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GIF"/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0.GIF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2800" smtClean="0">
                <a:solidFill>
                  <a:srgbClr val="CC00CC"/>
                </a:solidFill>
              </a:rPr>
              <a:t/>
            </a:r>
            <a:br>
              <a:rPr lang="en-US" sz="2800" smtClean="0">
                <a:solidFill>
                  <a:srgbClr val="CC00CC"/>
                </a:solidFill>
              </a:rPr>
            </a:br>
            <a:r>
              <a:rPr lang="en-US" sz="2800" smtClean="0">
                <a:solidFill>
                  <a:srgbClr val="FF0000"/>
                </a:solidFill>
              </a:rPr>
              <a:t>Toán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676400"/>
            <a:ext cx="8229600" cy="4648200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 </a:t>
            </a:r>
          </a:p>
        </p:txBody>
      </p:sp>
      <p:sp>
        <p:nvSpPr>
          <p:cNvPr id="4100" name="Text Box 4"/>
          <p:cNvSpPr txBox="1">
            <a:spLocks noChangeArrowheads="1"/>
          </p:cNvSpPr>
          <p:nvPr/>
        </p:nvSpPr>
        <p:spPr bwMode="auto">
          <a:xfrm>
            <a:off x="1889125" y="4532313"/>
            <a:ext cx="1006475" cy="3667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/>
            <a:endParaRPr lang="en-US"/>
          </a:p>
        </p:txBody>
      </p:sp>
      <p:sp>
        <p:nvSpPr>
          <p:cNvPr id="5125" name="Rectangle 5"/>
          <p:cNvSpPr>
            <a:spLocks noChangeArrowheads="1"/>
          </p:cNvSpPr>
          <p:nvPr/>
        </p:nvSpPr>
        <p:spPr bwMode="auto">
          <a:xfrm>
            <a:off x="1066800" y="3733800"/>
            <a:ext cx="3276600" cy="1447800"/>
          </a:xfrm>
          <a:prstGeom prst="rect">
            <a:avLst/>
          </a:prstGeom>
          <a:solidFill>
            <a:srgbClr val="CCFFCC"/>
          </a:solidFill>
          <a:ln w="28575">
            <a:solidFill>
              <a:srgbClr val="993366"/>
            </a:solidFill>
            <a:miter lim="800000"/>
          </a:ln>
        </p:spPr>
        <p:txBody>
          <a:bodyPr wrap="none" anchor="ctr"/>
          <a:lstStyle/>
          <a:p>
            <a:r>
              <a:rPr lang="en-US" sz="2800"/>
              <a:t>   </a:t>
            </a:r>
            <a:r>
              <a:rPr lang="en-US" sz="2800">
                <a:solidFill>
                  <a:srgbClr val="0000FF"/>
                </a:solidFill>
              </a:rPr>
              <a:t>7yến =………kg</a:t>
            </a:r>
          </a:p>
          <a:p>
            <a:r>
              <a:rPr lang="en-US" sz="2800">
                <a:solidFill>
                  <a:srgbClr val="0000FF"/>
                </a:solidFill>
              </a:rPr>
              <a:t>       4tạ  =………kg</a:t>
            </a:r>
            <a:r>
              <a:rPr lang="en-US" sz="2800"/>
              <a:t>  </a:t>
            </a:r>
          </a:p>
        </p:txBody>
      </p:sp>
      <p:sp>
        <p:nvSpPr>
          <p:cNvPr id="5126" name="Rectangle 6"/>
          <p:cNvSpPr>
            <a:spLocks noChangeArrowheads="1"/>
          </p:cNvSpPr>
          <p:nvPr/>
        </p:nvSpPr>
        <p:spPr bwMode="auto">
          <a:xfrm>
            <a:off x="4724400" y="3733800"/>
            <a:ext cx="3429000" cy="1447800"/>
          </a:xfrm>
          <a:prstGeom prst="rect">
            <a:avLst/>
          </a:prstGeom>
          <a:solidFill>
            <a:srgbClr val="CCFFCC"/>
          </a:solidFill>
          <a:ln w="28575">
            <a:solidFill>
              <a:srgbClr val="993366"/>
            </a:solidFill>
            <a:miter lim="800000"/>
          </a:ln>
        </p:spPr>
        <p:txBody>
          <a:bodyPr wrap="none" anchor="ctr"/>
          <a:lstStyle/>
          <a:p>
            <a:r>
              <a:rPr lang="en-US"/>
              <a:t>      </a:t>
            </a:r>
            <a:r>
              <a:rPr lang="en-US" sz="2800">
                <a:solidFill>
                  <a:srgbClr val="0000FF"/>
                </a:solidFill>
              </a:rPr>
              <a:t>9tấn    =………kg</a:t>
            </a:r>
          </a:p>
          <a:p>
            <a:r>
              <a:rPr lang="en-US" sz="2800">
                <a:solidFill>
                  <a:srgbClr val="0000FF"/>
                </a:solidFill>
              </a:rPr>
              <a:t>3yến6kg =………kg</a:t>
            </a:r>
          </a:p>
        </p:txBody>
      </p:sp>
      <p:sp>
        <p:nvSpPr>
          <p:cNvPr id="5127" name="Text Box 7"/>
          <p:cNvSpPr txBox="1">
            <a:spLocks noChangeArrowheads="1"/>
          </p:cNvSpPr>
          <p:nvPr/>
        </p:nvSpPr>
        <p:spPr bwMode="auto">
          <a:xfrm>
            <a:off x="2971800" y="3962400"/>
            <a:ext cx="68580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70</a:t>
            </a:r>
          </a:p>
        </p:txBody>
      </p:sp>
      <p:sp>
        <p:nvSpPr>
          <p:cNvPr id="5128" name="Text Box 8"/>
          <p:cNvSpPr txBox="1">
            <a:spLocks noChangeArrowheads="1"/>
          </p:cNvSpPr>
          <p:nvPr/>
        </p:nvSpPr>
        <p:spPr bwMode="auto">
          <a:xfrm>
            <a:off x="2819400" y="4419600"/>
            <a:ext cx="83820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400</a:t>
            </a:r>
          </a:p>
        </p:txBody>
      </p:sp>
      <p:sp>
        <p:nvSpPr>
          <p:cNvPr id="5129" name="Text Box 9"/>
          <p:cNvSpPr txBox="1">
            <a:spLocks noChangeArrowheads="1"/>
          </p:cNvSpPr>
          <p:nvPr/>
        </p:nvSpPr>
        <p:spPr bwMode="auto">
          <a:xfrm>
            <a:off x="6629400" y="3962400"/>
            <a:ext cx="99060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9000</a:t>
            </a:r>
          </a:p>
        </p:txBody>
      </p:sp>
      <p:sp>
        <p:nvSpPr>
          <p:cNvPr id="5130" name="Text Box 10"/>
          <p:cNvSpPr txBox="1">
            <a:spLocks noChangeArrowheads="1"/>
          </p:cNvSpPr>
          <p:nvPr/>
        </p:nvSpPr>
        <p:spPr bwMode="auto">
          <a:xfrm>
            <a:off x="6934200" y="4343400"/>
            <a:ext cx="76200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rgbClr val="FF0000"/>
                </a:solidFill>
              </a:rPr>
              <a:t>36</a:t>
            </a:r>
          </a:p>
        </p:txBody>
      </p:sp>
      <p:sp>
        <p:nvSpPr>
          <p:cNvPr id="5131" name="AutoShape 11"/>
          <p:cNvSpPr>
            <a:spLocks noChangeArrowheads="1"/>
          </p:cNvSpPr>
          <p:nvPr/>
        </p:nvSpPr>
        <p:spPr bwMode="auto">
          <a:xfrm rot="-9594610">
            <a:off x="838200" y="1371600"/>
            <a:ext cx="2590800" cy="1668463"/>
          </a:xfrm>
          <a:prstGeom prst="cloudCallout">
            <a:avLst>
              <a:gd name="adj1" fmla="val -79162"/>
              <a:gd name="adj2" fmla="val -21454"/>
            </a:avLst>
          </a:prstGeom>
          <a:solidFill>
            <a:srgbClr val="CC99FF"/>
          </a:solidFill>
          <a:ln w="28575">
            <a:solidFill>
              <a:srgbClr val="FF00FF"/>
            </a:solidFill>
            <a:round/>
          </a:ln>
        </p:spPr>
        <p:txBody>
          <a:bodyPr rot="10800000"/>
          <a:lstStyle/>
          <a:p>
            <a:endParaRPr lang="en-US" sz="2400"/>
          </a:p>
        </p:txBody>
      </p:sp>
      <p:sp>
        <p:nvSpPr>
          <p:cNvPr id="5132" name="Text Box 12"/>
          <p:cNvSpPr txBox="1">
            <a:spLocks noChangeArrowheads="1"/>
          </p:cNvSpPr>
          <p:nvPr/>
        </p:nvSpPr>
        <p:spPr bwMode="auto">
          <a:xfrm>
            <a:off x="914400" y="1981200"/>
            <a:ext cx="2590800" cy="9540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Kiểm tra bài cũ:</a:t>
            </a:r>
          </a:p>
        </p:txBody>
      </p:sp>
      <p:sp>
        <p:nvSpPr>
          <p:cNvPr id="4109" name="Rectangle 13"/>
          <p:cNvSpPr>
            <a:spLocks noChangeArrowheads="1"/>
          </p:cNvSpPr>
          <p:nvPr/>
        </p:nvSpPr>
        <p:spPr bwMode="auto">
          <a:xfrm>
            <a:off x="228600" y="228600"/>
            <a:ext cx="8686800" cy="6400800"/>
          </a:xfrm>
          <a:prstGeom prst="rect">
            <a:avLst/>
          </a:prstGeom>
          <a:noFill/>
          <a:ln w="76200">
            <a:solidFill>
              <a:srgbClr val="00CCFF"/>
            </a:solidFill>
            <a:miter lim="800000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4110" name="Rectangle 14"/>
          <p:cNvSpPr>
            <a:spLocks noChangeArrowheads="1"/>
          </p:cNvSpPr>
          <p:nvPr/>
        </p:nvSpPr>
        <p:spPr bwMode="auto">
          <a:xfrm>
            <a:off x="381000" y="381000"/>
            <a:ext cx="8382000" cy="6096000"/>
          </a:xfrm>
          <a:prstGeom prst="rect">
            <a:avLst/>
          </a:prstGeom>
          <a:noFill/>
          <a:ln w="9525">
            <a:solidFill>
              <a:srgbClr val="00CCFF"/>
            </a:solidFill>
            <a:miter lim="800000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7" dur="1" fill="hold"/>
                                        <p:tgtEl>
                                          <p:spTgt spid="5131"/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513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51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512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512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512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51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0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51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51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51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0" dur="500" fill="hold"/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4" dur="500"/>
                                        <p:tgtEl>
                                          <p:spTgt spid="51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9" dur="1000"/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000" fill="hold"/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1000" fill="hold"/>
                                        <p:tgtEl>
                                          <p:spTgt spid="51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58" presetClass="entr" presetSubtype="0" accel="10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6" dur="500" fill="hold"/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*2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500" fill="hold"/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*0.01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8" dur="500" fill="hold"/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9" dur="500" fill="hold"/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51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5" grpId="0" build="allAtOnce" animBg="1"/>
      <p:bldP spid="5126" grpId="0" animBg="1"/>
      <p:bldP spid="5131" grpId="0" animBg="1"/>
      <p:bldP spid="5132" grpId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ChangeArrowheads="1"/>
          </p:cNvSpPr>
          <p:nvPr/>
        </p:nvSpPr>
        <p:spPr bwMode="auto">
          <a:xfrm>
            <a:off x="152400" y="228600"/>
            <a:ext cx="8839200" cy="6477000"/>
          </a:xfrm>
          <a:prstGeom prst="rect">
            <a:avLst/>
          </a:prstGeom>
          <a:noFill/>
          <a:ln w="76200">
            <a:solidFill>
              <a:srgbClr val="00CCFF"/>
            </a:solidFill>
            <a:miter lim="800000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3315" name="Rectangle 3"/>
          <p:cNvSpPr>
            <a:spLocks noChangeArrowheads="1"/>
          </p:cNvSpPr>
          <p:nvPr/>
        </p:nvSpPr>
        <p:spPr bwMode="auto">
          <a:xfrm>
            <a:off x="304800" y="381000"/>
            <a:ext cx="8534400" cy="6172200"/>
          </a:xfrm>
          <a:prstGeom prst="rect">
            <a:avLst/>
          </a:prstGeom>
          <a:noFill/>
          <a:ln w="9525">
            <a:solidFill>
              <a:srgbClr val="00CCFF"/>
            </a:solidFill>
            <a:miter lim="800000"/>
          </a:ln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3316" name="Group 4"/>
          <p:cNvGrpSpPr/>
          <p:nvPr/>
        </p:nvGrpSpPr>
        <p:grpSpPr bwMode="auto">
          <a:xfrm rot="5638156">
            <a:off x="7334250" y="4781550"/>
            <a:ext cx="762000" cy="1562100"/>
            <a:chOff x="0" y="0"/>
            <a:chExt cx="366" cy="1032"/>
          </a:xfrm>
        </p:grpSpPr>
        <p:pic>
          <p:nvPicPr>
            <p:cNvPr id="13390" name="Picture 5" descr="42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366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91" name="Picture 6" descr="40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432"/>
              <a:ext cx="30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92" name="Picture 7" descr="4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720"/>
              <a:ext cx="30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3317" name="Group 8"/>
          <p:cNvGrpSpPr/>
          <p:nvPr/>
        </p:nvGrpSpPr>
        <p:grpSpPr bwMode="auto">
          <a:xfrm rot="2412225">
            <a:off x="2667000" y="3810000"/>
            <a:ext cx="581025" cy="1638300"/>
            <a:chOff x="0" y="0"/>
            <a:chExt cx="366" cy="1032"/>
          </a:xfrm>
        </p:grpSpPr>
        <p:pic>
          <p:nvPicPr>
            <p:cNvPr id="13387" name="Picture 9" descr="42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366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88" name="Picture 10" descr="40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432"/>
              <a:ext cx="30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89" name="Picture 11" descr="4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720"/>
              <a:ext cx="30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3318" name="Group 12"/>
          <p:cNvGrpSpPr/>
          <p:nvPr/>
        </p:nvGrpSpPr>
        <p:grpSpPr bwMode="auto">
          <a:xfrm rot="2069481">
            <a:off x="5710238" y="4957763"/>
            <a:ext cx="581025" cy="1638300"/>
            <a:chOff x="0" y="0"/>
            <a:chExt cx="366" cy="1032"/>
          </a:xfrm>
        </p:grpSpPr>
        <p:pic>
          <p:nvPicPr>
            <p:cNvPr id="13384" name="Picture 13" descr="42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366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85" name="Picture 14" descr="40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432"/>
              <a:ext cx="30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86" name="Picture 15" descr="4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720"/>
              <a:ext cx="30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3319" name="Group 16"/>
          <p:cNvGrpSpPr/>
          <p:nvPr/>
        </p:nvGrpSpPr>
        <p:grpSpPr bwMode="auto">
          <a:xfrm flipH="1">
            <a:off x="838200" y="2133600"/>
            <a:ext cx="1214438" cy="2286000"/>
            <a:chOff x="0" y="0"/>
            <a:chExt cx="366" cy="1032"/>
          </a:xfrm>
        </p:grpSpPr>
        <p:pic>
          <p:nvPicPr>
            <p:cNvPr id="13381" name="Picture 17" descr="42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366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82" name="Picture 18" descr="40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432"/>
              <a:ext cx="30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83" name="Picture 19" descr="4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720"/>
              <a:ext cx="30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3320" name="Group 20"/>
          <p:cNvGrpSpPr/>
          <p:nvPr/>
        </p:nvGrpSpPr>
        <p:grpSpPr bwMode="auto">
          <a:xfrm>
            <a:off x="6172200" y="2057400"/>
            <a:ext cx="609600" cy="1638300"/>
            <a:chOff x="0" y="0"/>
            <a:chExt cx="366" cy="1032"/>
          </a:xfrm>
        </p:grpSpPr>
        <p:pic>
          <p:nvPicPr>
            <p:cNvPr id="13378" name="Picture 21" descr="42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366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79" name="Picture 22" descr="40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432"/>
              <a:ext cx="30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80" name="Picture 23" descr="4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720"/>
              <a:ext cx="30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3321" name="Group 24"/>
          <p:cNvGrpSpPr/>
          <p:nvPr/>
        </p:nvGrpSpPr>
        <p:grpSpPr bwMode="auto">
          <a:xfrm>
            <a:off x="685800" y="4343400"/>
            <a:ext cx="609600" cy="1638300"/>
            <a:chOff x="0" y="0"/>
            <a:chExt cx="366" cy="1032"/>
          </a:xfrm>
        </p:grpSpPr>
        <p:pic>
          <p:nvPicPr>
            <p:cNvPr id="13375" name="Picture 25" descr="42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366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76" name="Picture 26" descr="40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432"/>
              <a:ext cx="30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77" name="Picture 27" descr="4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720"/>
              <a:ext cx="30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3322" name="Group 28"/>
          <p:cNvGrpSpPr/>
          <p:nvPr/>
        </p:nvGrpSpPr>
        <p:grpSpPr bwMode="auto">
          <a:xfrm>
            <a:off x="7772400" y="1752600"/>
            <a:ext cx="609600" cy="1638300"/>
            <a:chOff x="0" y="0"/>
            <a:chExt cx="366" cy="1032"/>
          </a:xfrm>
        </p:grpSpPr>
        <p:pic>
          <p:nvPicPr>
            <p:cNvPr id="13372" name="Picture 29" descr="42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366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73" name="Picture 30" descr="40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432"/>
              <a:ext cx="30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74" name="Picture 31" descr="4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720"/>
              <a:ext cx="30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3323" name="Group 32"/>
          <p:cNvGrpSpPr/>
          <p:nvPr/>
        </p:nvGrpSpPr>
        <p:grpSpPr bwMode="auto">
          <a:xfrm rot="8269861">
            <a:off x="3581400" y="4572000"/>
            <a:ext cx="609600" cy="1638300"/>
            <a:chOff x="0" y="0"/>
            <a:chExt cx="366" cy="1032"/>
          </a:xfrm>
        </p:grpSpPr>
        <p:pic>
          <p:nvPicPr>
            <p:cNvPr id="13369" name="Picture 33" descr="42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366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70" name="Picture 34" descr="40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432"/>
              <a:ext cx="30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71" name="Picture 35" descr="4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720"/>
              <a:ext cx="30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3324" name="Group 36"/>
          <p:cNvGrpSpPr/>
          <p:nvPr/>
        </p:nvGrpSpPr>
        <p:grpSpPr bwMode="auto">
          <a:xfrm>
            <a:off x="2286000" y="1905000"/>
            <a:ext cx="609600" cy="1638300"/>
            <a:chOff x="0" y="0"/>
            <a:chExt cx="366" cy="1032"/>
          </a:xfrm>
        </p:grpSpPr>
        <p:pic>
          <p:nvPicPr>
            <p:cNvPr id="13366" name="Picture 37" descr="42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366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67" name="Picture 38" descr="40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432"/>
              <a:ext cx="30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68" name="Picture 39" descr="4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720"/>
              <a:ext cx="30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3325" name="Group 40"/>
          <p:cNvGrpSpPr/>
          <p:nvPr/>
        </p:nvGrpSpPr>
        <p:grpSpPr bwMode="auto">
          <a:xfrm rot="2490124">
            <a:off x="6553200" y="3276600"/>
            <a:ext cx="609600" cy="1638300"/>
            <a:chOff x="0" y="0"/>
            <a:chExt cx="366" cy="1032"/>
          </a:xfrm>
        </p:grpSpPr>
        <p:pic>
          <p:nvPicPr>
            <p:cNvPr id="13363" name="Picture 41" descr="42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366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64" name="Picture 42" descr="40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432"/>
              <a:ext cx="30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65" name="Picture 43" descr="4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720"/>
              <a:ext cx="30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3326" name="Group 44"/>
          <p:cNvGrpSpPr/>
          <p:nvPr/>
        </p:nvGrpSpPr>
        <p:grpSpPr bwMode="auto">
          <a:xfrm>
            <a:off x="4495800" y="3429000"/>
            <a:ext cx="609600" cy="1638300"/>
            <a:chOff x="0" y="0"/>
            <a:chExt cx="366" cy="1032"/>
          </a:xfrm>
        </p:grpSpPr>
        <p:pic>
          <p:nvPicPr>
            <p:cNvPr id="13360" name="Picture 45" descr="42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366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61" name="Picture 46" descr="40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432"/>
              <a:ext cx="30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62" name="Picture 47" descr="4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720"/>
              <a:ext cx="30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3327" name="Group 48"/>
          <p:cNvGrpSpPr/>
          <p:nvPr/>
        </p:nvGrpSpPr>
        <p:grpSpPr bwMode="auto">
          <a:xfrm rot="4931989">
            <a:off x="1047750" y="4667250"/>
            <a:ext cx="609600" cy="1638300"/>
            <a:chOff x="0" y="0"/>
            <a:chExt cx="366" cy="1032"/>
          </a:xfrm>
        </p:grpSpPr>
        <p:pic>
          <p:nvPicPr>
            <p:cNvPr id="13357" name="Picture 49" descr="42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366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58" name="Picture 50" descr="40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432"/>
              <a:ext cx="30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59" name="Picture 51" descr="4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720"/>
              <a:ext cx="30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grpSp>
        <p:nvGrpSpPr>
          <p:cNvPr id="13328" name="Group 52"/>
          <p:cNvGrpSpPr/>
          <p:nvPr/>
        </p:nvGrpSpPr>
        <p:grpSpPr bwMode="auto">
          <a:xfrm rot="5400000">
            <a:off x="4414837" y="1376363"/>
            <a:ext cx="581025" cy="1638300"/>
            <a:chOff x="0" y="0"/>
            <a:chExt cx="366" cy="1032"/>
          </a:xfrm>
        </p:grpSpPr>
        <p:pic>
          <p:nvPicPr>
            <p:cNvPr id="13354" name="Picture 53" descr="42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366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55" name="Picture 54" descr="40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432"/>
              <a:ext cx="30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56" name="Picture 55" descr="4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720"/>
              <a:ext cx="30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sp>
        <p:nvSpPr>
          <p:cNvPr id="13329" name="AutoShape 56"/>
          <p:cNvSpPr>
            <a:spLocks noChangeArrowheads="1"/>
          </p:cNvSpPr>
          <p:nvPr/>
        </p:nvSpPr>
        <p:spPr bwMode="auto">
          <a:xfrm rot="-5400000">
            <a:off x="6248400" y="2971800"/>
            <a:ext cx="609600" cy="1371600"/>
          </a:xfrm>
          <a:prstGeom prst="moon">
            <a:avLst>
              <a:gd name="adj" fmla="val 62759"/>
            </a:avLst>
          </a:prstGeom>
          <a:solidFill>
            <a:srgbClr val="CC99FF"/>
          </a:solidFill>
          <a:ln w="9525">
            <a:solidFill>
              <a:schemeClr val="tx1"/>
            </a:solidFill>
            <a:miter lim="800000"/>
          </a:ln>
        </p:spPr>
        <p:txBody>
          <a:bodyPr vert="eaVert" wrap="none" anchor="ctr"/>
          <a:lstStyle/>
          <a:p>
            <a:r>
              <a:rPr lang="en-US" sz="2400"/>
              <a:t>3</a:t>
            </a:r>
          </a:p>
        </p:txBody>
      </p:sp>
      <p:sp>
        <p:nvSpPr>
          <p:cNvPr id="13330" name="AutoShape 57"/>
          <p:cNvSpPr>
            <a:spLocks noChangeArrowheads="1"/>
          </p:cNvSpPr>
          <p:nvPr/>
        </p:nvSpPr>
        <p:spPr bwMode="auto">
          <a:xfrm rot="-5400000">
            <a:off x="2247900" y="5067300"/>
            <a:ext cx="685800" cy="1371600"/>
          </a:xfrm>
          <a:prstGeom prst="moon">
            <a:avLst>
              <a:gd name="adj" fmla="val 50000"/>
            </a:avLst>
          </a:prstGeom>
          <a:solidFill>
            <a:srgbClr val="CCFFCC"/>
          </a:solidFill>
          <a:ln w="9525">
            <a:solidFill>
              <a:schemeClr val="tx1"/>
            </a:solidFill>
            <a:miter lim="800000"/>
          </a:ln>
        </p:spPr>
        <p:txBody>
          <a:bodyPr vert="eaVert" wrap="none" anchor="ctr"/>
          <a:lstStyle/>
          <a:p>
            <a:r>
              <a:rPr lang="en-US" sz="2400"/>
              <a:t>1</a:t>
            </a:r>
          </a:p>
        </p:txBody>
      </p:sp>
      <p:sp>
        <p:nvSpPr>
          <p:cNvPr id="13331" name="AutoShape 58"/>
          <p:cNvSpPr>
            <a:spLocks noChangeArrowheads="1"/>
          </p:cNvSpPr>
          <p:nvPr/>
        </p:nvSpPr>
        <p:spPr bwMode="auto">
          <a:xfrm rot="-5400000">
            <a:off x="952500" y="3009900"/>
            <a:ext cx="685800" cy="1371600"/>
          </a:xfrm>
          <a:prstGeom prst="moon">
            <a:avLst>
              <a:gd name="adj" fmla="val 50000"/>
            </a:avLst>
          </a:prstGeom>
          <a:solidFill>
            <a:srgbClr val="FFCC00"/>
          </a:solidFill>
          <a:ln w="9525">
            <a:solidFill>
              <a:schemeClr val="tx1"/>
            </a:solidFill>
            <a:miter lim="800000"/>
          </a:ln>
        </p:spPr>
        <p:txBody>
          <a:bodyPr vert="eaVert" wrap="none" anchor="ctr"/>
          <a:lstStyle/>
          <a:p>
            <a:r>
              <a:rPr lang="en-US" sz="2400"/>
              <a:t>2</a:t>
            </a:r>
          </a:p>
        </p:txBody>
      </p:sp>
      <p:sp>
        <p:nvSpPr>
          <p:cNvPr id="13332" name="AutoShape 59"/>
          <p:cNvSpPr>
            <a:spLocks noChangeArrowheads="1"/>
          </p:cNvSpPr>
          <p:nvPr/>
        </p:nvSpPr>
        <p:spPr bwMode="auto">
          <a:xfrm rot="-5863043">
            <a:off x="7581900" y="5143500"/>
            <a:ext cx="685800" cy="1371600"/>
          </a:xfrm>
          <a:prstGeom prst="moon">
            <a:avLst>
              <a:gd name="adj" fmla="val 61236"/>
            </a:avLst>
          </a:prstGeom>
          <a:solidFill>
            <a:srgbClr val="99CC00"/>
          </a:solidFill>
          <a:ln w="9525">
            <a:solidFill>
              <a:schemeClr val="tx1"/>
            </a:solidFill>
            <a:miter lim="800000"/>
          </a:ln>
        </p:spPr>
        <p:txBody>
          <a:bodyPr vert="eaVert" wrap="none" anchor="ctr"/>
          <a:lstStyle/>
          <a:p>
            <a:r>
              <a:rPr lang="en-US" sz="2400"/>
              <a:t>4</a:t>
            </a:r>
          </a:p>
        </p:txBody>
      </p:sp>
      <p:grpSp>
        <p:nvGrpSpPr>
          <p:cNvPr id="13333" name="Group 60"/>
          <p:cNvGrpSpPr/>
          <p:nvPr/>
        </p:nvGrpSpPr>
        <p:grpSpPr bwMode="auto">
          <a:xfrm rot="5400000">
            <a:off x="1824037" y="4424363"/>
            <a:ext cx="581025" cy="1638300"/>
            <a:chOff x="0" y="0"/>
            <a:chExt cx="366" cy="1032"/>
          </a:xfrm>
        </p:grpSpPr>
        <p:pic>
          <p:nvPicPr>
            <p:cNvPr id="13351" name="Picture 61" descr="42"/>
            <p:cNvPicPr>
              <a:picLocks noChangeAspect="1" noChangeArrowheads="1" noCrop="1"/>
            </p:cNvPicPr>
            <p:nvPr/>
          </p:nvPicPr>
          <p:blipFill>
            <a:blip r:embed="rId2"/>
            <a:srcRect/>
            <a:stretch>
              <a:fillRect/>
            </a:stretch>
          </p:blipFill>
          <p:spPr bwMode="auto">
            <a:xfrm>
              <a:off x="0" y="0"/>
              <a:ext cx="366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52" name="Picture 62" descr="40"/>
            <p:cNvPicPr>
              <a:picLocks noChangeAspect="1" noChangeArrowheads="1" noCrop="1"/>
            </p:cNvPicPr>
            <p:nvPr/>
          </p:nvPicPr>
          <p:blipFill>
            <a:blip r:embed="rId3"/>
            <a:srcRect/>
            <a:stretch>
              <a:fillRect/>
            </a:stretch>
          </p:blipFill>
          <p:spPr bwMode="auto">
            <a:xfrm>
              <a:off x="0" y="432"/>
              <a:ext cx="30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pic>
          <p:nvPicPr>
            <p:cNvPr id="13353" name="Picture 63" descr="41"/>
            <p:cNvPicPr>
              <a:picLocks noChangeAspect="1" noChangeArrowheads="1" noCrop="1"/>
            </p:cNvPicPr>
            <p:nvPr/>
          </p:nvPicPr>
          <p:blipFill>
            <a:blip r:embed="rId4"/>
            <a:srcRect/>
            <a:stretch>
              <a:fillRect/>
            </a:stretch>
          </p:blipFill>
          <p:spPr bwMode="auto">
            <a:xfrm>
              <a:off x="0" y="720"/>
              <a:ext cx="306" cy="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</p:grpSp>
      <p:pic>
        <p:nvPicPr>
          <p:cNvPr id="13334" name="Picture 64" descr="atom1"/>
          <p:cNvPicPr>
            <a:picLocks noChangeAspect="1" noChangeArrowheads="1" noCrop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3429000" y="2743200"/>
            <a:ext cx="1752600" cy="1520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AutoShape 16"/>
          <p:cNvSpPr>
            <a:spLocks noChangeArrowheads="1"/>
          </p:cNvSpPr>
          <p:nvPr/>
        </p:nvSpPr>
        <p:spPr bwMode="auto">
          <a:xfrm rot="1032724">
            <a:off x="6248400" y="2895600"/>
            <a:ext cx="685800" cy="60960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FF0066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6600"/>
            </a:solidFill>
            <a:miter lim="800000"/>
          </a:ln>
        </p:spPr>
        <p:txBody>
          <a:bodyPr wrap="none" anchor="ctr"/>
          <a:lstStyle/>
          <a:p>
            <a:pPr algn="l" eaLnBrk="0" hangingPunct="0"/>
            <a:endParaRPr lang="en-US"/>
          </a:p>
        </p:txBody>
      </p:sp>
      <p:sp>
        <p:nvSpPr>
          <p:cNvPr id="2" name="AutoShape 16"/>
          <p:cNvSpPr>
            <a:spLocks noChangeArrowheads="1"/>
          </p:cNvSpPr>
          <p:nvPr/>
        </p:nvSpPr>
        <p:spPr bwMode="auto">
          <a:xfrm rot="-1162449">
            <a:off x="7467600" y="4953000"/>
            <a:ext cx="685800" cy="60960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FF0066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6600"/>
            </a:solidFill>
            <a:miter lim="800000"/>
          </a:ln>
        </p:spPr>
        <p:txBody>
          <a:bodyPr wrap="none" anchor="ctr"/>
          <a:lstStyle/>
          <a:p>
            <a:pPr algn="l" eaLnBrk="0" hangingPunct="0"/>
            <a:endParaRPr lang="en-US"/>
          </a:p>
        </p:txBody>
      </p:sp>
      <p:sp>
        <p:nvSpPr>
          <p:cNvPr id="3" name="AutoShape 16"/>
          <p:cNvSpPr>
            <a:spLocks noChangeArrowheads="1"/>
          </p:cNvSpPr>
          <p:nvPr/>
        </p:nvSpPr>
        <p:spPr bwMode="auto">
          <a:xfrm rot="772996">
            <a:off x="2133600" y="5105400"/>
            <a:ext cx="685800" cy="60960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FF0066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6600"/>
            </a:solidFill>
            <a:miter lim="800000"/>
          </a:ln>
        </p:spPr>
        <p:txBody>
          <a:bodyPr wrap="none" anchor="ctr"/>
          <a:lstStyle/>
          <a:p>
            <a:pPr algn="l" eaLnBrk="0" hangingPunct="0"/>
            <a:endParaRPr lang="en-US"/>
          </a:p>
        </p:txBody>
      </p:sp>
      <p:sp>
        <p:nvSpPr>
          <p:cNvPr id="4" name="AutoShape 16"/>
          <p:cNvSpPr>
            <a:spLocks noChangeArrowheads="1"/>
          </p:cNvSpPr>
          <p:nvPr/>
        </p:nvSpPr>
        <p:spPr bwMode="auto">
          <a:xfrm>
            <a:off x="914400" y="2971800"/>
            <a:ext cx="685800" cy="60960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FF0066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6600"/>
            </a:solidFill>
            <a:miter lim="800000"/>
          </a:ln>
        </p:spPr>
        <p:txBody>
          <a:bodyPr wrap="none" anchor="ctr"/>
          <a:lstStyle/>
          <a:p>
            <a:pPr algn="l" eaLnBrk="0" hangingPunct="0"/>
            <a:endParaRPr lang="en-US"/>
          </a:p>
        </p:txBody>
      </p:sp>
      <p:sp>
        <p:nvSpPr>
          <p:cNvPr id="14405" name="Rectangle 69"/>
          <p:cNvSpPr>
            <a:spLocks noChangeArrowheads="1"/>
          </p:cNvSpPr>
          <p:nvPr/>
        </p:nvSpPr>
        <p:spPr bwMode="auto">
          <a:xfrm>
            <a:off x="762000" y="533400"/>
            <a:ext cx="7620000" cy="2057400"/>
          </a:xfrm>
          <a:prstGeom prst="rect">
            <a:avLst/>
          </a:prstGeom>
          <a:solidFill>
            <a:srgbClr val="CCFFCC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r>
              <a:rPr lang="en-US" sz="3200">
                <a:solidFill>
                  <a:srgbClr val="0000FF"/>
                </a:solidFill>
              </a:rPr>
              <a:t>ĐI TÌM KHO BÁU</a:t>
            </a:r>
          </a:p>
          <a:p>
            <a:r>
              <a:rPr lang="en-US" sz="2400"/>
              <a:t>                    </a:t>
            </a:r>
            <a:r>
              <a:rPr lang="en-US" sz="2800">
                <a:solidFill>
                  <a:srgbClr val="FF3399"/>
                </a:solidFill>
              </a:rPr>
              <a:t>Bạn chọn du thuyền nào? Bạn phải vượt </a:t>
            </a:r>
          </a:p>
          <a:p>
            <a:r>
              <a:rPr lang="en-US" sz="2800">
                <a:solidFill>
                  <a:srgbClr val="FF3399"/>
                </a:solidFill>
              </a:rPr>
              <a:t>              qua thử thách đấy. Chúc bạn thành công !!!</a:t>
            </a:r>
          </a:p>
        </p:txBody>
      </p:sp>
      <p:pic>
        <p:nvPicPr>
          <p:cNvPr id="14406" name="Picture 70" descr="KITT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609600" y="457200"/>
            <a:ext cx="1585913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407" name="AutoShape 71"/>
          <p:cNvSpPr>
            <a:spLocks noChangeArrowheads="1"/>
          </p:cNvSpPr>
          <p:nvPr/>
        </p:nvSpPr>
        <p:spPr bwMode="auto">
          <a:xfrm>
            <a:off x="1524000" y="3886200"/>
            <a:ext cx="5105400" cy="1524000"/>
          </a:xfrm>
          <a:prstGeom prst="horizontalScroll">
            <a:avLst>
              <a:gd name="adj" fmla="val 12500"/>
            </a:avLst>
          </a:prstGeom>
          <a:gradFill rotWithShape="0">
            <a:gsLst>
              <a:gs pos="0">
                <a:srgbClr val="FFCC00"/>
              </a:gs>
              <a:gs pos="100000">
                <a:srgbClr val="FFFFCC"/>
              </a:gs>
            </a:gsLst>
            <a:path path="rect">
              <a:fillToRect l="50000" t="50000" r="50000" b="50000"/>
            </a:path>
          </a:gradFill>
          <a:ln w="28575">
            <a:solidFill>
              <a:schemeClr val="tx1"/>
            </a:solidFill>
            <a:round/>
          </a:ln>
        </p:spPr>
        <p:txBody>
          <a:bodyPr wrap="none" anchor="ctr"/>
          <a:lstStyle/>
          <a:p>
            <a:r>
              <a:rPr lang="en-US" sz="2800">
                <a:solidFill>
                  <a:srgbClr val="996633"/>
                </a:solidFill>
              </a:rPr>
              <a:t>Nêu những đơn vị đo khối lượng</a:t>
            </a:r>
          </a:p>
          <a:p>
            <a:r>
              <a:rPr lang="en-US" sz="2800">
                <a:solidFill>
                  <a:srgbClr val="996633"/>
                </a:solidFill>
              </a:rPr>
              <a:t>lớn hơn kg ?</a:t>
            </a:r>
          </a:p>
        </p:txBody>
      </p:sp>
      <p:sp>
        <p:nvSpPr>
          <p:cNvPr id="14408" name="AutoShape 72"/>
          <p:cNvSpPr>
            <a:spLocks noChangeArrowheads="1"/>
          </p:cNvSpPr>
          <p:nvPr/>
        </p:nvSpPr>
        <p:spPr bwMode="auto">
          <a:xfrm rot="668573">
            <a:off x="533400" y="685800"/>
            <a:ext cx="3352800" cy="1143000"/>
          </a:xfrm>
          <a:prstGeom prst="ellipseRibbon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EDB1EA">
                  <a:alpha val="10999"/>
                </a:srgbClr>
              </a:gs>
              <a:gs pos="100000">
                <a:srgbClr val="EDB1EA"/>
              </a:gs>
            </a:gsLst>
            <a:path path="rect">
              <a:fillToRect l="50000" t="50000" r="50000" b="50000"/>
            </a:path>
          </a:gradFill>
          <a:ln w="28575">
            <a:solidFill>
              <a:schemeClr val="tx1"/>
            </a:solidFill>
            <a:round/>
          </a:ln>
        </p:spPr>
        <p:txBody>
          <a:bodyPr wrap="none" anchor="ctr"/>
          <a:lstStyle/>
          <a:p>
            <a:r>
              <a:rPr lang="en-US" sz="2800">
                <a:solidFill>
                  <a:srgbClr val="008000"/>
                </a:solidFill>
              </a:rPr>
              <a:t>tấn, tạ, yến</a:t>
            </a:r>
          </a:p>
        </p:txBody>
      </p:sp>
      <p:sp>
        <p:nvSpPr>
          <p:cNvPr id="14409" name="AutoShape 73"/>
          <p:cNvSpPr>
            <a:spLocks noChangeArrowheads="1"/>
          </p:cNvSpPr>
          <p:nvPr/>
        </p:nvSpPr>
        <p:spPr bwMode="auto">
          <a:xfrm>
            <a:off x="1676400" y="4114800"/>
            <a:ext cx="5029200" cy="15240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EAA6F8"/>
              </a:gs>
              <a:gs pos="100000">
                <a:srgbClr val="FF00FF"/>
              </a:gs>
            </a:gsLst>
            <a:path path="rect">
              <a:fillToRect l="50000" t="50000" r="50000" b="50000"/>
            </a:path>
          </a:gradFill>
          <a:ln w="28575">
            <a:solidFill>
              <a:schemeClr val="tx1"/>
            </a:solidFill>
            <a:round/>
          </a:ln>
        </p:spPr>
        <p:txBody>
          <a:bodyPr wrap="none" anchor="ctr"/>
          <a:lstStyle/>
          <a:p>
            <a:r>
              <a:rPr lang="en-US" sz="2800"/>
              <a:t>Để đo khối lượng một con gà </a:t>
            </a:r>
          </a:p>
          <a:p>
            <a:r>
              <a:rPr lang="en-US" sz="2800"/>
              <a:t>người ta dùng đơn vị đo nào?</a:t>
            </a:r>
          </a:p>
        </p:txBody>
      </p:sp>
      <p:sp>
        <p:nvSpPr>
          <p:cNvPr id="14410" name="Oval 74"/>
          <p:cNvSpPr>
            <a:spLocks noChangeArrowheads="1"/>
          </p:cNvSpPr>
          <p:nvPr/>
        </p:nvSpPr>
        <p:spPr bwMode="auto">
          <a:xfrm>
            <a:off x="3886200" y="1066800"/>
            <a:ext cx="1295400" cy="990600"/>
          </a:xfrm>
          <a:prstGeom prst="ellipse">
            <a:avLst/>
          </a:prstGeom>
          <a:gradFill rotWithShape="1">
            <a:gsLst>
              <a:gs pos="0">
                <a:srgbClr val="FF9900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19050">
            <a:solidFill>
              <a:schemeClr val="tx1"/>
            </a:solidFill>
            <a:round/>
          </a:ln>
        </p:spPr>
        <p:txBody>
          <a:bodyPr wrap="none" anchor="ctr"/>
          <a:lstStyle/>
          <a:p>
            <a:r>
              <a:rPr lang="en-US" sz="2800"/>
              <a:t>kg</a:t>
            </a:r>
          </a:p>
        </p:txBody>
      </p:sp>
      <p:sp>
        <p:nvSpPr>
          <p:cNvPr id="14411" name="AutoShape 75"/>
          <p:cNvSpPr>
            <a:spLocks noChangeArrowheads="1"/>
          </p:cNvSpPr>
          <p:nvPr/>
        </p:nvSpPr>
        <p:spPr bwMode="auto">
          <a:xfrm>
            <a:off x="1471764" y="4003705"/>
            <a:ext cx="4953000" cy="1600200"/>
          </a:xfrm>
          <a:prstGeom prst="horizontalScroll">
            <a:avLst>
              <a:gd name="adj" fmla="val 12500"/>
            </a:avLst>
          </a:prstGeom>
          <a:gradFill rotWithShape="1">
            <a:gsLst>
              <a:gs pos="0">
                <a:srgbClr val="BFF4AA"/>
              </a:gs>
              <a:gs pos="100000">
                <a:srgbClr val="33CC33"/>
              </a:gs>
            </a:gsLst>
            <a:lin ang="5400000" scaled="1"/>
          </a:gradFill>
          <a:ln w="28575">
            <a:solidFill>
              <a:schemeClr val="tx1"/>
            </a:solidFill>
            <a:round/>
          </a:ln>
        </p:spPr>
        <p:txBody>
          <a:bodyPr wrap="none" anchor="ctr"/>
          <a:lstStyle/>
          <a:p>
            <a:r>
              <a:rPr lang="en-US" sz="2800" dirty="0" err="1">
                <a:solidFill>
                  <a:srgbClr val="FF00FF"/>
                </a:solidFill>
              </a:rPr>
              <a:t>Nêu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>
                <a:solidFill>
                  <a:srgbClr val="FF00FF"/>
                </a:solidFill>
              </a:rPr>
              <a:t>những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>
                <a:solidFill>
                  <a:srgbClr val="FF00FF"/>
                </a:solidFill>
              </a:rPr>
              <a:t>đơn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>
                <a:solidFill>
                  <a:srgbClr val="FF00FF"/>
                </a:solidFill>
              </a:rPr>
              <a:t>vị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>
                <a:solidFill>
                  <a:srgbClr val="FF00FF"/>
                </a:solidFill>
              </a:rPr>
              <a:t>đo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>
                <a:solidFill>
                  <a:srgbClr val="FF00FF"/>
                </a:solidFill>
              </a:rPr>
              <a:t>khối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</a:p>
          <a:p>
            <a:r>
              <a:rPr lang="en-US" sz="2800" dirty="0" err="1">
                <a:solidFill>
                  <a:srgbClr val="FF00FF"/>
                </a:solidFill>
              </a:rPr>
              <a:t>lượng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 smtClean="0">
                <a:solidFill>
                  <a:srgbClr val="FF00FF"/>
                </a:solidFill>
              </a:rPr>
              <a:t>bé</a:t>
            </a:r>
            <a:r>
              <a:rPr lang="en-US" sz="2800" dirty="0" smtClean="0">
                <a:solidFill>
                  <a:srgbClr val="FF00FF"/>
                </a:solidFill>
              </a:rPr>
              <a:t> </a:t>
            </a:r>
            <a:r>
              <a:rPr lang="en-US" sz="2800" dirty="0" err="1">
                <a:solidFill>
                  <a:srgbClr val="FF00FF"/>
                </a:solidFill>
              </a:rPr>
              <a:t>hơn</a:t>
            </a:r>
            <a:r>
              <a:rPr lang="en-US" sz="2800" dirty="0">
                <a:solidFill>
                  <a:srgbClr val="FF00FF"/>
                </a:solidFill>
              </a:rPr>
              <a:t> </a:t>
            </a:r>
            <a:r>
              <a:rPr lang="en-US" sz="2800" dirty="0" err="1">
                <a:solidFill>
                  <a:srgbClr val="FF00FF"/>
                </a:solidFill>
              </a:rPr>
              <a:t>ki</a:t>
            </a:r>
            <a:r>
              <a:rPr lang="en-US" sz="2800" dirty="0">
                <a:solidFill>
                  <a:srgbClr val="FF00FF"/>
                </a:solidFill>
              </a:rPr>
              <a:t>-</a:t>
            </a:r>
            <a:r>
              <a:rPr lang="en-US" sz="2800" dirty="0" err="1">
                <a:solidFill>
                  <a:srgbClr val="FF00FF"/>
                </a:solidFill>
              </a:rPr>
              <a:t>lô</a:t>
            </a:r>
            <a:r>
              <a:rPr lang="en-US" sz="2800" dirty="0">
                <a:solidFill>
                  <a:srgbClr val="FF00FF"/>
                </a:solidFill>
              </a:rPr>
              <a:t>-gam?</a:t>
            </a:r>
          </a:p>
        </p:txBody>
      </p:sp>
      <p:sp>
        <p:nvSpPr>
          <p:cNvPr id="14412" name="AutoShape 76"/>
          <p:cNvSpPr>
            <a:spLocks noChangeArrowheads="1"/>
          </p:cNvSpPr>
          <p:nvPr/>
        </p:nvSpPr>
        <p:spPr bwMode="auto">
          <a:xfrm rot="-583191">
            <a:off x="5334000" y="762000"/>
            <a:ext cx="3278188" cy="1066800"/>
          </a:xfrm>
          <a:prstGeom prst="ellipseRibbon">
            <a:avLst>
              <a:gd name="adj1" fmla="val 25000"/>
              <a:gd name="adj2" fmla="val 50000"/>
              <a:gd name="adj3" fmla="val 12500"/>
            </a:avLst>
          </a:prstGeom>
          <a:gradFill rotWithShape="1">
            <a:gsLst>
              <a:gs pos="0">
                <a:srgbClr val="33CC33"/>
              </a:gs>
              <a:gs pos="100000">
                <a:srgbClr val="BFF4AA"/>
              </a:gs>
            </a:gsLst>
            <a:path path="rect">
              <a:fillToRect l="50000" t="50000" r="50000" b="50000"/>
            </a:path>
          </a:gradFill>
          <a:ln w="28575">
            <a:solidFill>
              <a:schemeClr val="tx1"/>
            </a:solidFill>
            <a:round/>
          </a:ln>
        </p:spPr>
        <p:txBody>
          <a:bodyPr wrap="none" anchor="ctr"/>
          <a:lstStyle/>
          <a:p>
            <a:r>
              <a:rPr lang="en-US" sz="2800">
                <a:solidFill>
                  <a:srgbClr val="FF0000"/>
                </a:solidFill>
              </a:rPr>
              <a:t>hg, dag, g</a:t>
            </a:r>
          </a:p>
        </p:txBody>
      </p:sp>
      <p:sp>
        <p:nvSpPr>
          <p:cNvPr id="14413" name="AutoShape 77"/>
          <p:cNvSpPr>
            <a:spLocks noChangeArrowheads="1"/>
          </p:cNvSpPr>
          <p:nvPr/>
        </p:nvSpPr>
        <p:spPr bwMode="auto">
          <a:xfrm>
            <a:off x="1512193" y="3951116"/>
            <a:ext cx="4800600" cy="1676400"/>
          </a:xfrm>
          <a:prstGeom prst="horizontalScroll">
            <a:avLst>
              <a:gd name="adj" fmla="val 12500"/>
            </a:avLst>
          </a:prstGeom>
          <a:solidFill>
            <a:srgbClr val="FFCC99"/>
          </a:solidFill>
          <a:ln w="28575">
            <a:solidFill>
              <a:schemeClr val="tx1"/>
            </a:solidFill>
            <a:round/>
          </a:ln>
        </p:spPr>
        <p:txBody>
          <a:bodyPr wrap="none" anchor="ctr"/>
          <a:lstStyle/>
          <a:p>
            <a:r>
              <a:rPr lang="en-US" sz="2800" dirty="0" err="1"/>
              <a:t>Nêu</a:t>
            </a:r>
            <a:r>
              <a:rPr lang="en-US" sz="2800" dirty="0"/>
              <a:t> </a:t>
            </a:r>
            <a:r>
              <a:rPr lang="en-US" sz="2800" dirty="0" err="1"/>
              <a:t>mối</a:t>
            </a:r>
            <a:r>
              <a:rPr lang="en-US" sz="2800" dirty="0"/>
              <a:t> </a:t>
            </a:r>
            <a:r>
              <a:rPr lang="en-US" sz="2800" dirty="0" err="1"/>
              <a:t>quan</a:t>
            </a:r>
            <a:r>
              <a:rPr lang="en-US" sz="2800" dirty="0"/>
              <a:t> </a:t>
            </a:r>
            <a:r>
              <a:rPr lang="en-US" sz="2800" dirty="0" err="1"/>
              <a:t>hệ</a:t>
            </a:r>
            <a:r>
              <a:rPr lang="en-US" sz="2800" dirty="0"/>
              <a:t> </a:t>
            </a:r>
            <a:r>
              <a:rPr lang="en-US" sz="2800" dirty="0" err="1"/>
              <a:t>giữa</a:t>
            </a:r>
            <a:r>
              <a:rPr lang="en-US" sz="2800" dirty="0"/>
              <a:t> </a:t>
            </a:r>
            <a:r>
              <a:rPr lang="en-US" sz="2800" dirty="0" err="1"/>
              <a:t>hai</a:t>
            </a:r>
            <a:r>
              <a:rPr lang="en-US" sz="2800" dirty="0"/>
              <a:t> </a:t>
            </a:r>
            <a:r>
              <a:rPr lang="en-US" sz="2800" dirty="0" err="1"/>
              <a:t>đơn</a:t>
            </a:r>
            <a:endParaRPr lang="en-US" sz="2800" dirty="0"/>
          </a:p>
          <a:p>
            <a:r>
              <a:rPr lang="en-US" sz="2800" dirty="0"/>
              <a:t> </a:t>
            </a:r>
            <a:r>
              <a:rPr lang="en-US" sz="2800" dirty="0" err="1"/>
              <a:t>vị</a:t>
            </a:r>
            <a:r>
              <a:rPr lang="en-US" sz="2800" dirty="0"/>
              <a:t> </a:t>
            </a:r>
            <a:r>
              <a:rPr lang="en-US" sz="2800" dirty="0" err="1"/>
              <a:t>đo</a:t>
            </a:r>
            <a:r>
              <a:rPr lang="en-US" sz="2800" dirty="0"/>
              <a:t> </a:t>
            </a:r>
            <a:r>
              <a:rPr lang="en-US" sz="2800" dirty="0" err="1"/>
              <a:t>khối</a:t>
            </a:r>
            <a:r>
              <a:rPr lang="en-US" sz="2800" dirty="0"/>
              <a:t> </a:t>
            </a:r>
            <a:r>
              <a:rPr lang="en-US" sz="2800" dirty="0" err="1"/>
              <a:t>lượng</a:t>
            </a:r>
            <a:r>
              <a:rPr lang="en-US" sz="2800" dirty="0"/>
              <a:t> </a:t>
            </a:r>
            <a:r>
              <a:rPr lang="en-US" sz="2800" dirty="0" err="1"/>
              <a:t>liền</a:t>
            </a:r>
            <a:r>
              <a:rPr lang="en-US" sz="2800" dirty="0"/>
              <a:t> </a:t>
            </a:r>
            <a:r>
              <a:rPr lang="en-US" sz="2800" dirty="0" err="1"/>
              <a:t>nhau</a:t>
            </a:r>
            <a:r>
              <a:rPr lang="en-US" sz="2800" dirty="0"/>
              <a:t>.</a:t>
            </a:r>
          </a:p>
        </p:txBody>
      </p:sp>
      <p:sp>
        <p:nvSpPr>
          <p:cNvPr id="14414" name="Rectangle 78"/>
          <p:cNvSpPr>
            <a:spLocks noChangeArrowheads="1"/>
          </p:cNvSpPr>
          <p:nvPr/>
        </p:nvSpPr>
        <p:spPr bwMode="auto">
          <a:xfrm>
            <a:off x="1143000" y="2209800"/>
            <a:ext cx="6934200" cy="914400"/>
          </a:xfrm>
          <a:prstGeom prst="rect">
            <a:avLst/>
          </a:prstGeom>
          <a:solidFill>
            <a:srgbClr val="FFCC99"/>
          </a:solidFill>
          <a:ln w="2857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r>
              <a:rPr lang="en-US" sz="2800"/>
              <a:t>Mỗi đơn vị đo khối lượng đều gấp 10 lần</a:t>
            </a:r>
          </a:p>
          <a:p>
            <a:r>
              <a:rPr lang="en-US" sz="2800"/>
              <a:t>đơn vị bé hơn liền nó.</a:t>
            </a:r>
          </a:p>
        </p:txBody>
      </p:sp>
      <p:pic>
        <p:nvPicPr>
          <p:cNvPr id="13349" name="Picture 79" descr="KITTY"/>
          <p:cNvPicPr>
            <a:picLocks noChangeAspect="1" noChangeArrowheads="1" noCrop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5333560" y="5086102"/>
            <a:ext cx="1585913" cy="1628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416" name="AutoShape 80"/>
          <p:cNvSpPr>
            <a:spLocks noChangeArrowheads="1"/>
          </p:cNvSpPr>
          <p:nvPr/>
        </p:nvSpPr>
        <p:spPr bwMode="auto">
          <a:xfrm>
            <a:off x="3733800" y="3657600"/>
            <a:ext cx="4114800" cy="1676400"/>
          </a:xfrm>
          <a:prstGeom prst="cloudCallout">
            <a:avLst>
              <a:gd name="adj1" fmla="val -43750"/>
              <a:gd name="adj2" fmla="val 64583"/>
            </a:avLst>
          </a:prstGeom>
          <a:solidFill>
            <a:srgbClr val="FFFF99"/>
          </a:solidFill>
          <a:ln w="28575">
            <a:solidFill>
              <a:schemeClr val="tx1"/>
            </a:solidFill>
            <a:round/>
          </a:ln>
        </p:spPr>
        <p:txBody>
          <a:bodyPr/>
          <a:lstStyle/>
          <a:p>
            <a:r>
              <a:rPr lang="en-US" sz="2800">
                <a:solidFill>
                  <a:srgbClr val="FF0000"/>
                </a:solidFill>
              </a:rPr>
              <a:t>Hoan hô!Các bạn</a:t>
            </a:r>
          </a:p>
          <a:p>
            <a:r>
              <a:rPr lang="en-US" sz="2800">
                <a:solidFill>
                  <a:srgbClr val="FF0000"/>
                </a:solidFill>
              </a:rPr>
              <a:t>rất giỏi 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grpId="0" nodeType="withEffect">
                                  <p:stCondLst>
                                    <p:cond delay="100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1440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14405">
                                            <p:bg/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4405">
                                            <p:bg/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4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4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4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4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4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4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47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4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4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4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9" presetID="38" presetClass="entr" presetSubtype="0" accel="50000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4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4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4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14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14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3" presetClass="entr" presetSubtype="16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14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9" dur="500" fill="hold"/>
                                        <p:tgtEl>
                                          <p:spTgt spid="14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3" presetClass="entr" presetSubtype="16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14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500" fill="hold"/>
                                        <p:tgtEl>
                                          <p:spTgt spid="14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21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58" dur="2000"/>
                                        <p:tgtEl>
                                          <p:spTgt spid="14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21" presetClass="entr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1" dur="2000"/>
                                        <p:tgtEl>
                                          <p:spTgt spid="14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21" presetClass="entr" presetSubtype="4" fill="hold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64" dur="2000"/>
                                        <p:tgtEl>
                                          <p:spTgt spid="14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68" dur="500"/>
                                        <p:tgtEl>
                                          <p:spTgt spid="14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0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71" dur="500"/>
                                        <p:tgtEl>
                                          <p:spTgt spid="14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0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74" dur="500"/>
                                        <p:tgtEl>
                                          <p:spTgt spid="14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0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6" presetID="4" presetClass="exit" presetSubtype="16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77" dur="500"/>
                                        <p:tgtEl>
                                          <p:spTgt spid="14405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05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9" fill="hold">
                      <p:stCondLst>
                        <p:cond delay="indefinite"/>
                      </p:stCondLst>
                      <p:childTnLst>
                        <p:par>
                          <p:cTn id="80" fill="hold">
                            <p:stCondLst>
                              <p:cond delay="0"/>
                            </p:stCondLst>
                            <p:childTnLst>
                              <p:par>
                                <p:cTn id="81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3" dur="1000"/>
                                        <p:tgtEl>
                                          <p:spTgt spid="1440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4" dur="1000" fill="hold"/>
                                        <p:tgtEl>
                                          <p:spTgt spid="1440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5" dur="1000" fill="hold"/>
                                        <p:tgtEl>
                                          <p:spTgt spid="1440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>
                      <p:stCondLst>
                        <p:cond delay="indefinite"/>
                      </p:stCondLst>
                      <p:childTnLst>
                        <p:par>
                          <p:cTn id="87" fill="hold">
                            <p:stCondLst>
                              <p:cond delay="0"/>
                            </p:stCondLst>
                            <p:childTnLst>
                              <p:par>
                                <p:cTn id="88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0"/>
                                  </p:iterate>
                                  <p:childTnLst>
                                    <p:animEffect transition="out" filter="box(in)">
                                      <p:cBhvr>
                                        <p:cTn id="89" dur="500"/>
                                        <p:tgtEl>
                                          <p:spTgt spid="1440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5" dur="1000"/>
                                        <p:tgtEl>
                                          <p:spTgt spid="1440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6" dur="1000" fill="hold"/>
                                        <p:tgtEl>
                                          <p:spTgt spid="1440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7" dur="1000" fill="hold"/>
                                        <p:tgtEl>
                                          <p:spTgt spid="1440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1440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1440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14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4" presetClass="exit" presetSubtype="16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08" dur="500"/>
                                        <p:tgtEl>
                                          <p:spTgt spid="1440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4" dur="500" fill="hold"/>
                                        <p:tgtEl>
                                          <p:spTgt spid="144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5" dur="500" fill="hold"/>
                                        <p:tgtEl>
                                          <p:spTgt spid="144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6" dur="500"/>
                                        <p:tgtEl>
                                          <p:spTgt spid="144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4" presetClass="exit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ox(in)">
                                      <p:cBhvr>
                                        <p:cTn id="120" dur="500"/>
                                        <p:tgtEl>
                                          <p:spTgt spid="1440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6" dur="500" fill="hold"/>
                                        <p:tgtEl>
                                          <p:spTgt spid="1441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7" dur="500" fill="hold"/>
                                        <p:tgtEl>
                                          <p:spTgt spid="1441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8" dur="500"/>
                                        <p:tgtEl>
                                          <p:spTgt spid="144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144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/>
                                        <p:tgtEl>
                                          <p:spTgt spid="144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9" dur="1000"/>
                                        <p:tgtEl>
                                          <p:spTgt spid="144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0" dur="1000" fill="hold"/>
                                        <p:tgtEl>
                                          <p:spTgt spid="144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1" dur="1000" fill="hold"/>
                                        <p:tgtEl>
                                          <p:spTgt spid="144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6" dur="1000"/>
                                        <p:tgtEl>
                                          <p:spTgt spid="144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47" dur="1000" fill="hold"/>
                                        <p:tgtEl>
                                          <p:spTgt spid="14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8" dur="1000" fill="hold"/>
                                        <p:tgtEl>
                                          <p:spTgt spid="14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9" fill="hold">
                      <p:stCondLst>
                        <p:cond delay="indefinite"/>
                      </p:stCondLst>
                      <p:childTnLst>
                        <p:par>
                          <p:cTn id="150" fill="hold">
                            <p:stCondLst>
                              <p:cond delay="0"/>
                            </p:stCondLst>
                            <p:childTnLst>
                              <p:par>
                                <p:cTn id="15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2" dur="500"/>
                                        <p:tgtEl>
                                          <p:spTgt spid="144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3" dur="500"/>
                                        <p:tgtEl>
                                          <p:spTgt spid="144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4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1441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0" dur="500" fill="hold"/>
                                        <p:tgtEl>
                                          <p:spTgt spid="1441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1" dur="500"/>
                                        <p:tgtEl>
                                          <p:spTgt spid="144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6" dur="1000"/>
                                        <p:tgtEl>
                                          <p:spTgt spid="144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67" dur="1000" fill="hold"/>
                                        <p:tgtEl>
                                          <p:spTgt spid="144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8" dur="1000" fill="hold"/>
                                        <p:tgtEl>
                                          <p:spTgt spid="144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" grpId="0" animBg="1"/>
      <p:bldP spid="2" grpId="0" animBg="1"/>
      <p:bldP spid="3" grpId="0" animBg="1"/>
      <p:bldP spid="4" grpId="0" animBg="1"/>
      <p:bldP spid="14405" grpId="0" build="allAtOnce" animBg="1"/>
      <p:bldP spid="14405" grpId="1" build="allAtOnce" animBg="1"/>
      <p:bldP spid="14407" grpId="0" animBg="1"/>
      <p:bldP spid="14407" grpId="1" animBg="1"/>
      <p:bldP spid="14408" grpId="0" animBg="1"/>
      <p:bldP spid="14409" grpId="0" animBg="1"/>
      <p:bldP spid="14409" grpId="1" animBg="1"/>
      <p:bldP spid="14410" grpId="0" animBg="1"/>
      <p:bldP spid="14411" grpId="0" animBg="1"/>
      <p:bldP spid="14411" grpId="1" animBg="1"/>
      <p:bldP spid="14412" grpId="0" animBg="1"/>
      <p:bldP spid="14413" grpId="0" animBg="1"/>
      <p:bldP spid="14413" grpId="1" animBg="1"/>
      <p:bldP spid="14414" grpId="0" animBg="1"/>
      <p:bldP spid="14416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152400" y="152400"/>
            <a:ext cx="8839200" cy="6477000"/>
          </a:xfrm>
          <a:prstGeom prst="rect">
            <a:avLst/>
          </a:prstGeom>
          <a:noFill/>
          <a:ln w="76200">
            <a:solidFill>
              <a:srgbClr val="00CCFF"/>
            </a:solidFill>
            <a:miter lim="800000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4339" name="Rectangle 3"/>
          <p:cNvSpPr>
            <a:spLocks noChangeArrowheads="1"/>
          </p:cNvSpPr>
          <p:nvPr/>
        </p:nvSpPr>
        <p:spPr bwMode="auto">
          <a:xfrm>
            <a:off x="304800" y="304800"/>
            <a:ext cx="8534400" cy="6172200"/>
          </a:xfrm>
          <a:prstGeom prst="rect">
            <a:avLst/>
          </a:prstGeom>
          <a:noFill/>
          <a:ln w="9525">
            <a:solidFill>
              <a:srgbClr val="00CCFF"/>
            </a:solidFill>
            <a:miter lim="800000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4" name="AutoShape 4"/>
          <p:cNvSpPr>
            <a:spLocks noChangeArrowheads="1"/>
          </p:cNvSpPr>
          <p:nvPr/>
        </p:nvSpPr>
        <p:spPr bwMode="auto">
          <a:xfrm>
            <a:off x="1752600" y="381000"/>
            <a:ext cx="2667000" cy="2590800"/>
          </a:xfrm>
          <a:prstGeom prst="irregularSeal1">
            <a:avLst/>
          </a:prstGeom>
          <a:solidFill>
            <a:srgbClr val="FF6600"/>
          </a:solidFill>
          <a:ln w="952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5365" name="Oval 5"/>
          <p:cNvSpPr>
            <a:spLocks noChangeArrowheads="1"/>
          </p:cNvSpPr>
          <p:nvPr/>
        </p:nvSpPr>
        <p:spPr bwMode="auto">
          <a:xfrm>
            <a:off x="2133600" y="914400"/>
            <a:ext cx="1828800" cy="1371600"/>
          </a:xfrm>
          <a:prstGeom prst="ellipse">
            <a:avLst/>
          </a:prstGeom>
          <a:solidFill>
            <a:srgbClr val="FFFF99"/>
          </a:solidFill>
          <a:ln w="9525">
            <a:solidFill>
              <a:schemeClr val="tx1"/>
            </a:solidFill>
            <a:round/>
          </a:ln>
        </p:spPr>
        <p:txBody>
          <a:bodyPr wrap="none" anchor="ctr"/>
          <a:lstStyle/>
          <a:p>
            <a:r>
              <a:rPr lang="en-US" sz="3600">
                <a:solidFill>
                  <a:srgbClr val="FF0000"/>
                </a:solidFill>
              </a:rPr>
              <a:t>Dặn dò</a:t>
            </a:r>
          </a:p>
        </p:txBody>
      </p:sp>
      <p:sp>
        <p:nvSpPr>
          <p:cNvPr id="26" name="AutoShape 16"/>
          <p:cNvSpPr>
            <a:spLocks noChangeArrowheads="1"/>
          </p:cNvSpPr>
          <p:nvPr/>
        </p:nvSpPr>
        <p:spPr bwMode="auto">
          <a:xfrm>
            <a:off x="2895600" y="3886200"/>
            <a:ext cx="381000" cy="38100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FF0066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6600"/>
            </a:solidFill>
            <a:miter lim="800000"/>
          </a:ln>
        </p:spPr>
        <p:txBody>
          <a:bodyPr wrap="none" anchor="ctr"/>
          <a:lstStyle/>
          <a:p>
            <a:pPr algn="l" eaLnBrk="0" hangingPunct="0"/>
            <a:endParaRPr lang="en-US"/>
          </a:p>
        </p:txBody>
      </p:sp>
      <p:sp>
        <p:nvSpPr>
          <p:cNvPr id="2" name="AutoShape 16"/>
          <p:cNvSpPr>
            <a:spLocks noChangeArrowheads="1"/>
          </p:cNvSpPr>
          <p:nvPr/>
        </p:nvSpPr>
        <p:spPr bwMode="auto">
          <a:xfrm>
            <a:off x="2209800" y="3200400"/>
            <a:ext cx="381000" cy="381000"/>
          </a:xfrm>
          <a:prstGeom prst="star4">
            <a:avLst>
              <a:gd name="adj" fmla="val 12500"/>
            </a:avLst>
          </a:prstGeom>
          <a:gradFill rotWithShape="1">
            <a:gsLst>
              <a:gs pos="0">
                <a:srgbClr val="FF0066"/>
              </a:gs>
              <a:gs pos="100000">
                <a:srgbClr val="FFFF00"/>
              </a:gs>
            </a:gsLst>
            <a:path path="shape">
              <a:fillToRect l="50000" t="50000" r="50000" b="50000"/>
            </a:path>
          </a:gradFill>
          <a:ln w="9525">
            <a:solidFill>
              <a:srgbClr val="FF6600"/>
            </a:solidFill>
            <a:miter lim="800000"/>
          </a:ln>
        </p:spPr>
        <p:txBody>
          <a:bodyPr wrap="none" anchor="ctr"/>
          <a:lstStyle/>
          <a:p>
            <a:pPr algn="l" eaLnBrk="0" hangingPunct="0"/>
            <a:endParaRPr lang="en-US"/>
          </a:p>
        </p:txBody>
      </p:sp>
      <p:sp>
        <p:nvSpPr>
          <p:cNvPr id="15368" name="Text Box 8"/>
          <p:cNvSpPr txBox="1">
            <a:spLocks noChangeArrowheads="1"/>
          </p:cNvSpPr>
          <p:nvPr/>
        </p:nvSpPr>
        <p:spPr bwMode="auto">
          <a:xfrm>
            <a:off x="2819400" y="3124200"/>
            <a:ext cx="5715000" cy="9540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Học thuộc bảng đơn vị đo khối lượng</a:t>
            </a:r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2438400" y="4191000"/>
            <a:ext cx="4876800" cy="4572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endParaRPr lang="en-US" sz="2400"/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3429000" y="3810000"/>
            <a:ext cx="525780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>
                <a:solidFill>
                  <a:srgbClr val="0000FF"/>
                </a:solidFill>
              </a:rPr>
              <a:t>Chuẩn bị bài sau</a:t>
            </a:r>
          </a:p>
        </p:txBody>
      </p:sp>
      <p:pic>
        <p:nvPicPr>
          <p:cNvPr id="14347" name="Picture 11" descr="AG00130_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2106989">
            <a:off x="381000" y="4648200"/>
            <a:ext cx="19812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8" name="Picture 12" descr="AG00130_"/>
          <p:cNvPicPr>
            <a:picLocks noChangeAspect="1" noChangeArrowheads="1" noCrop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 rot="-8154563">
            <a:off x="6858000" y="609600"/>
            <a:ext cx="1981200" cy="1554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49" name="Picture 13" descr="88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15000" y="3810000"/>
            <a:ext cx="1355725" cy="162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0" name="Picture 14" descr="88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257800" y="2667000"/>
            <a:ext cx="1355725" cy="162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1" name="Picture 15" descr="88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6477000" y="3124200"/>
            <a:ext cx="1371600" cy="162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2" name="Picture 16" descr="88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886200" y="1981200"/>
            <a:ext cx="1355725" cy="162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3" name="Picture 17" descr="88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638800" y="1828800"/>
            <a:ext cx="1355725" cy="162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4" name="Picture 18" descr="88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876800" y="1066800"/>
            <a:ext cx="1355725" cy="162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5" name="Picture 19" descr="88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505200" y="3733800"/>
            <a:ext cx="1355725" cy="162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6" name="Picture 20" descr="88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953000" y="4724400"/>
            <a:ext cx="1355725" cy="162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7" name="Picture 21" descr="88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895600" y="2286000"/>
            <a:ext cx="1355725" cy="162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8" name="Picture 22" descr="88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600200" y="3200400"/>
            <a:ext cx="1355725" cy="162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59" name="Picture 23" descr="88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38200" y="838200"/>
            <a:ext cx="1355725" cy="162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360" name="Picture 24" descr="88"/>
          <p:cNvPicPr>
            <a:picLocks noChangeAspect="1" noChangeArrowheads="1" noCrop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990600" y="2209800"/>
            <a:ext cx="1355725" cy="162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1536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36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53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2" dur="500" fill="hold"/>
                                        <p:tgtEl>
                                          <p:spTgt spid="15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15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153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4" grpId="0" animBg="1"/>
      <p:bldP spid="15365" grpId="0" animBg="1"/>
      <p:bldP spid="26" grpId="0" animBg="1"/>
      <p:bldP spid="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7" name="Picture 12" descr="Flowers blink Animation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0"/>
            <a:ext cx="9144000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8" name="Picture 13" descr="Flowers blink Animation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6172200"/>
            <a:ext cx="9144000" cy="685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509" name="Picture 10" descr="Animated Nature - Flowers"/>
          <p:cNvPicPr>
            <a:picLocks noChangeAspect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-533136" y="4038601"/>
            <a:ext cx="1599407" cy="2428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6"/>
          <p:cNvSpPr/>
          <p:nvPr/>
        </p:nvSpPr>
        <p:spPr>
          <a:xfrm>
            <a:off x="522553" y="798830"/>
            <a:ext cx="8240447" cy="4131900"/>
          </a:xfrm>
          <a:prstGeom prst="rect">
            <a:avLst/>
          </a:prstGeom>
          <a:noFill/>
        </p:spPr>
        <p:txBody>
          <a:bodyPr wrap="square" lIns="68580" tIns="34290" rIns="68580" bIns="34290">
            <a:spAutoFit/>
            <a:scene3d>
              <a:camera prst="orthographicFront"/>
              <a:lightRig rig="threePt" dir="t"/>
            </a:scene3d>
          </a:bodyPr>
          <a:lstStyle/>
          <a:p>
            <a:pPr algn="ctr">
              <a:defRPr/>
            </a:pPr>
            <a:r>
              <a:rPr lang="en-US" sz="6600" b="1" noProof="1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CHÚC CÁC EM </a:t>
            </a:r>
            <a:r>
              <a:rPr lang="en-GB" altLang="en-US" sz="6600" b="1" noProof="1" smtClean="0">
                <a:solidFill>
                  <a:srgbClr val="FF0000"/>
                </a:solidFill>
                <a:effectLst>
                  <a:reflection blurRad="6350" stA="53000" endA="300" endPos="35500" dir="5400000" sy="-90000" algn="bl" rotWithShape="0"/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CHĂM NGOAN, HỌC GIỎI</a:t>
            </a:r>
            <a:endParaRPr lang="vi-VN" altLang="en-US" sz="6600" b="1" noProof="1"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>
              <a:defRPr/>
            </a:pPr>
            <a:endParaRPr lang="vi-VN" altLang="en-US" sz="6600" b="1" noProof="1">
              <a:solidFill>
                <a:srgbClr val="FF0000"/>
              </a:solidFill>
              <a:effectLst>
                <a:reflection blurRad="6350" stA="53000" endA="300" endPos="35500" dir="5400000" sy="-90000" algn="bl" rotWithShape="0"/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511" name="Rectangle 43015"/>
          <p:cNvSpPr>
            <a:spLocks noChangeArrowheads="1" noChangeShapeType="1" noTextEdit="1"/>
          </p:cNvSpPr>
          <p:nvPr/>
        </p:nvSpPr>
        <p:spPr bwMode="auto">
          <a:xfrm>
            <a:off x="2828396" y="5235576"/>
            <a:ext cx="3401219" cy="873125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231"/>
              </a:avLst>
            </a:prstTxWarp>
          </a:bodyPr>
          <a:lstStyle/>
          <a:p>
            <a:pPr algn="ctr"/>
            <a:r>
              <a:rPr lang="en-GB" sz="3600" b="1" kern="10">
                <a:ln w="19050">
                  <a:solidFill>
                    <a:srgbClr val="99CCFF"/>
                  </a:solidFill>
                  <a:round/>
                </a:ln>
                <a:solidFill>
                  <a:srgbClr val="00B050"/>
                </a:solidFill>
                <a:effectLst>
                  <a:outerShdw dist="35921" dir="2700000" algn="ctr" rotWithShape="0">
                    <a:srgbClr val="990000"/>
                  </a:outerShdw>
                </a:effectLst>
                <a:latin typeface=".VnCooperH"/>
              </a:rPr>
              <a:t>Good bye!</a:t>
            </a:r>
          </a:p>
        </p:txBody>
      </p:sp>
      <p:pic>
        <p:nvPicPr>
          <p:cNvPr id="54292" name="Picture 20" descr="20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22553" y="2420938"/>
            <a:ext cx="2133864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" name="Picture 20" descr="202"/>
          <p:cNvPicPr>
            <a:picLocks noChangeAspect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096000" y="2420938"/>
            <a:ext cx="2133865" cy="1524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>
    <p:zoom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42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500"/>
                            </p:stCondLst>
                            <p:childTnLst>
                              <p:par>
                                <p:cTn id="9" presetID="9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sz="2800" smtClean="0">
                <a:solidFill>
                  <a:srgbClr val="CC00CC"/>
                </a:solidFill>
              </a:rPr>
              <a:t/>
            </a:r>
            <a:br>
              <a:rPr lang="en-US" sz="2800" smtClean="0">
                <a:solidFill>
                  <a:srgbClr val="CC00CC"/>
                </a:solidFill>
              </a:rPr>
            </a:br>
            <a:r>
              <a:rPr lang="en-US" sz="2800" smtClean="0">
                <a:solidFill>
                  <a:srgbClr val="CC00CC"/>
                </a:solidFill>
              </a:rPr>
              <a:t>Thứ năm ngày 30 tháng 9 năm 2021</a:t>
            </a:r>
            <a:br>
              <a:rPr lang="en-US" sz="2800" smtClean="0">
                <a:solidFill>
                  <a:srgbClr val="CC00CC"/>
                </a:solidFill>
              </a:rPr>
            </a:br>
            <a:r>
              <a:rPr lang="en-US" sz="2800" smtClean="0">
                <a:solidFill>
                  <a:srgbClr val="FF0000"/>
                </a:solidFill>
              </a:rPr>
              <a:t>Toán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7545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mtClean="0"/>
              <a:t>             Bảng đơn vị đo khối lượng</a:t>
            </a:r>
            <a:endParaRPr lang="en-US" b="1" smtClean="0">
              <a:solidFill>
                <a:srgbClr val="0000FF"/>
              </a:solidFill>
            </a:endParaRPr>
          </a:p>
        </p:txBody>
      </p:sp>
      <p:sp>
        <p:nvSpPr>
          <p:cNvPr id="6148" name="AutoShape 4"/>
          <p:cNvSpPr>
            <a:spLocks noChangeArrowheads="1"/>
          </p:cNvSpPr>
          <p:nvPr/>
        </p:nvSpPr>
        <p:spPr bwMode="auto">
          <a:xfrm>
            <a:off x="1295400" y="2057400"/>
            <a:ext cx="2362200" cy="2667000"/>
          </a:xfrm>
          <a:prstGeom prst="wedgeEllipseCallout">
            <a:avLst>
              <a:gd name="adj1" fmla="val 17810"/>
              <a:gd name="adj2" fmla="val 105833"/>
            </a:avLst>
          </a:prstGeom>
          <a:solidFill>
            <a:srgbClr val="FFFF99"/>
          </a:solidFill>
          <a:ln w="28575">
            <a:solidFill>
              <a:srgbClr val="993366"/>
            </a:solidFill>
            <a:miter lim="800000"/>
          </a:ln>
        </p:spPr>
        <p:txBody>
          <a:bodyPr/>
          <a:lstStyle/>
          <a:p>
            <a:r>
              <a:rPr lang="en-US" sz="2800" b="1">
                <a:solidFill>
                  <a:srgbClr val="993300"/>
                </a:solidFill>
              </a:rPr>
              <a:t>ÔN CÁC ĐƠN VỊ ĐO ĐÃ HỌC</a:t>
            </a:r>
          </a:p>
        </p:txBody>
      </p:sp>
      <p:sp>
        <p:nvSpPr>
          <p:cNvPr id="6149" name="AutoShape 5"/>
          <p:cNvSpPr>
            <a:spLocks noChangeArrowheads="1"/>
          </p:cNvSpPr>
          <p:nvPr/>
        </p:nvSpPr>
        <p:spPr bwMode="auto">
          <a:xfrm>
            <a:off x="3810000" y="2057400"/>
            <a:ext cx="3733800" cy="2057400"/>
          </a:xfrm>
          <a:prstGeom prst="wedgeEllipseCallout">
            <a:avLst>
              <a:gd name="adj1" fmla="val -73343"/>
              <a:gd name="adj2" fmla="val 151699"/>
            </a:avLst>
          </a:prstGeom>
          <a:solidFill>
            <a:srgbClr val="66FF99"/>
          </a:solidFill>
          <a:ln w="28575">
            <a:solidFill>
              <a:srgbClr val="008000"/>
            </a:solidFill>
            <a:miter lim="800000"/>
          </a:ln>
        </p:spPr>
        <p:txBody>
          <a:bodyPr/>
          <a:lstStyle/>
          <a:p>
            <a:r>
              <a:rPr lang="en-US" sz="2800" b="1">
                <a:solidFill>
                  <a:srgbClr val="FF0000"/>
                </a:solidFill>
              </a:rPr>
              <a:t>NHẬN BIẾT ĐỀ-CA-GAM HÉC-TÔ-GAM</a:t>
            </a:r>
          </a:p>
        </p:txBody>
      </p:sp>
      <p:sp>
        <p:nvSpPr>
          <p:cNvPr id="6150" name="AutoShape 6"/>
          <p:cNvSpPr>
            <a:spLocks noChangeArrowheads="1"/>
          </p:cNvSpPr>
          <p:nvPr/>
        </p:nvSpPr>
        <p:spPr bwMode="auto">
          <a:xfrm>
            <a:off x="5257800" y="4191000"/>
            <a:ext cx="3276600" cy="2209800"/>
          </a:xfrm>
          <a:prstGeom prst="wedgeEllipseCallout">
            <a:avLst>
              <a:gd name="adj1" fmla="val -117685"/>
              <a:gd name="adj2" fmla="val 42241"/>
            </a:avLst>
          </a:prstGeom>
          <a:solidFill>
            <a:srgbClr val="CC99FF"/>
          </a:solidFill>
          <a:ln w="28575">
            <a:solidFill>
              <a:srgbClr val="FF00FF"/>
            </a:solidFill>
            <a:miter lim="800000"/>
          </a:ln>
        </p:spPr>
        <p:txBody>
          <a:bodyPr/>
          <a:lstStyle/>
          <a:p>
            <a:r>
              <a:rPr lang="en-US" sz="2800" b="1">
                <a:solidFill>
                  <a:srgbClr val="0000FF"/>
                </a:solidFill>
              </a:rPr>
              <a:t>LẬP</a:t>
            </a:r>
            <a:r>
              <a:rPr lang="en-US" sz="2400" b="1"/>
              <a:t> </a:t>
            </a:r>
            <a:r>
              <a:rPr lang="en-US" sz="2800" b="1">
                <a:solidFill>
                  <a:srgbClr val="0000FF"/>
                </a:solidFill>
              </a:rPr>
              <a:t>BẢNG ĐƠN VỊ ĐO KHỐI LƯỢNG</a:t>
            </a:r>
          </a:p>
        </p:txBody>
      </p:sp>
      <p:sp>
        <p:nvSpPr>
          <p:cNvPr id="5127" name="Rectangle 7"/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76200">
            <a:solidFill>
              <a:srgbClr val="00CCFF"/>
            </a:solidFill>
            <a:miter lim="800000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304800" y="304800"/>
            <a:ext cx="8534400" cy="6248400"/>
          </a:xfrm>
          <a:prstGeom prst="rect">
            <a:avLst/>
          </a:prstGeom>
          <a:noFill/>
          <a:ln w="9525">
            <a:solidFill>
              <a:srgbClr val="00CCFF"/>
            </a:solidFill>
            <a:miter lim="800000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" dur="2000"/>
                                        <p:tgtEl>
                                          <p:spTgt spid="614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5" dur="2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2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2000" fill="hold"/>
                                        <p:tgtEl>
                                          <p:spTgt spid="614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1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2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2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2000" fill="hold"/>
                                        <p:tgtEl>
                                          <p:spTgt spid="614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615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1" dur="2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72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2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2000" fill="hold"/>
                                        <p:tgtEl>
                                          <p:spTgt spid="615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8" grpId="0" animBg="1"/>
      <p:bldP spid="6149" grpId="0" animBg="1"/>
      <p:bldP spid="615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7171" name="Oval 3"/>
          <p:cNvSpPr>
            <a:spLocks noChangeArrowheads="1"/>
          </p:cNvSpPr>
          <p:nvPr/>
        </p:nvSpPr>
        <p:spPr bwMode="auto">
          <a:xfrm>
            <a:off x="1676400" y="381000"/>
            <a:ext cx="6553200" cy="914400"/>
          </a:xfrm>
          <a:prstGeom prst="ellipse">
            <a:avLst/>
          </a:prstGeom>
          <a:solidFill>
            <a:srgbClr val="FFFF99"/>
          </a:solidFill>
          <a:ln w="28575">
            <a:solidFill>
              <a:srgbClr val="339966"/>
            </a:solidFill>
            <a:round/>
          </a:ln>
        </p:spPr>
        <p:txBody>
          <a:bodyPr wrap="none" anchor="ctr"/>
          <a:lstStyle/>
          <a:p>
            <a:r>
              <a:rPr lang="en-US" sz="2800" b="1">
                <a:solidFill>
                  <a:srgbClr val="993300"/>
                </a:solidFill>
              </a:rPr>
              <a:t>Ôn các đơn vị đo đã học</a:t>
            </a:r>
          </a:p>
        </p:txBody>
      </p:sp>
      <p:sp>
        <p:nvSpPr>
          <p:cNvPr id="7172" name="AutoShape 4"/>
          <p:cNvSpPr>
            <a:spLocks noChangeArrowheads="1"/>
          </p:cNvSpPr>
          <p:nvPr/>
        </p:nvSpPr>
        <p:spPr bwMode="auto">
          <a:xfrm>
            <a:off x="609600" y="1752600"/>
            <a:ext cx="2971800" cy="1143000"/>
          </a:xfrm>
          <a:prstGeom prst="flowChartExtract">
            <a:avLst/>
          </a:prstGeom>
          <a:solidFill>
            <a:srgbClr val="CCFFCC"/>
          </a:solidFill>
          <a:ln w="2857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r>
              <a:rPr lang="en-US" sz="2800">
                <a:solidFill>
                  <a:srgbClr val="0000FF"/>
                </a:solidFill>
              </a:rPr>
              <a:t>tấn</a:t>
            </a:r>
          </a:p>
        </p:txBody>
      </p:sp>
      <p:sp>
        <p:nvSpPr>
          <p:cNvPr id="7173" name="AutoShape 5"/>
          <p:cNvSpPr>
            <a:spLocks noChangeArrowheads="1"/>
          </p:cNvSpPr>
          <p:nvPr/>
        </p:nvSpPr>
        <p:spPr bwMode="auto">
          <a:xfrm>
            <a:off x="1447800" y="2667000"/>
            <a:ext cx="2971800" cy="1143000"/>
          </a:xfrm>
          <a:prstGeom prst="flowChartExtract">
            <a:avLst/>
          </a:prstGeom>
          <a:solidFill>
            <a:srgbClr val="FFFF99"/>
          </a:solidFill>
          <a:ln w="2857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r>
              <a:rPr lang="en-US" sz="2800">
                <a:solidFill>
                  <a:srgbClr val="0000FF"/>
                </a:solidFill>
              </a:rPr>
              <a:t>tạ</a:t>
            </a:r>
          </a:p>
        </p:txBody>
      </p:sp>
      <p:sp>
        <p:nvSpPr>
          <p:cNvPr id="7174" name="AutoShape 6"/>
          <p:cNvSpPr>
            <a:spLocks noChangeArrowheads="1"/>
          </p:cNvSpPr>
          <p:nvPr/>
        </p:nvSpPr>
        <p:spPr bwMode="auto">
          <a:xfrm>
            <a:off x="2667000" y="3505200"/>
            <a:ext cx="2971800" cy="1143000"/>
          </a:xfrm>
          <a:prstGeom prst="flowChartExtract">
            <a:avLst/>
          </a:prstGeom>
          <a:solidFill>
            <a:srgbClr val="FFCC99"/>
          </a:solidFill>
          <a:ln w="2857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r>
              <a:rPr lang="en-US" sz="2800">
                <a:solidFill>
                  <a:srgbClr val="0000FF"/>
                </a:solidFill>
              </a:rPr>
              <a:t>yến</a:t>
            </a:r>
          </a:p>
        </p:txBody>
      </p:sp>
      <p:sp>
        <p:nvSpPr>
          <p:cNvPr id="7175" name="AutoShape 7"/>
          <p:cNvSpPr>
            <a:spLocks noChangeArrowheads="1"/>
          </p:cNvSpPr>
          <p:nvPr/>
        </p:nvSpPr>
        <p:spPr bwMode="auto">
          <a:xfrm>
            <a:off x="4648200" y="3124200"/>
            <a:ext cx="2971800" cy="1143000"/>
          </a:xfrm>
          <a:prstGeom prst="flowChartExtract">
            <a:avLst/>
          </a:prstGeom>
          <a:solidFill>
            <a:srgbClr val="CC99FF"/>
          </a:solidFill>
          <a:ln w="2857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r>
              <a:rPr lang="en-US" sz="2800">
                <a:solidFill>
                  <a:srgbClr val="0000FF"/>
                </a:solidFill>
              </a:rPr>
              <a:t>ki-lô-gam</a:t>
            </a:r>
          </a:p>
        </p:txBody>
      </p:sp>
      <p:sp>
        <p:nvSpPr>
          <p:cNvPr id="7176" name="AutoShape 8"/>
          <p:cNvSpPr>
            <a:spLocks noChangeArrowheads="1"/>
          </p:cNvSpPr>
          <p:nvPr/>
        </p:nvSpPr>
        <p:spPr bwMode="auto">
          <a:xfrm>
            <a:off x="5486400" y="2209800"/>
            <a:ext cx="2971800" cy="1143000"/>
          </a:xfrm>
          <a:prstGeom prst="flowChartExtract">
            <a:avLst/>
          </a:prstGeom>
          <a:solidFill>
            <a:srgbClr val="99CCFF"/>
          </a:solidFill>
          <a:ln w="28575">
            <a:solidFill>
              <a:schemeClr val="tx1"/>
            </a:solidFill>
            <a:miter lim="800000"/>
          </a:ln>
        </p:spPr>
        <p:txBody>
          <a:bodyPr wrap="none" anchor="ctr"/>
          <a:lstStyle/>
          <a:p>
            <a:r>
              <a:rPr lang="en-US" sz="2800">
                <a:solidFill>
                  <a:srgbClr val="0000FF"/>
                </a:solidFill>
              </a:rPr>
              <a:t>gam</a:t>
            </a:r>
          </a:p>
        </p:txBody>
      </p:sp>
      <p:sp>
        <p:nvSpPr>
          <p:cNvPr id="6153" name="Rectangle 9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800600"/>
          </a:xfrm>
        </p:spPr>
        <p:txBody>
          <a:bodyPr/>
          <a:lstStyle/>
          <a:p>
            <a:pPr eaLnBrk="1" hangingPunct="1"/>
            <a:endParaRPr lang="en-US" smtClean="0"/>
          </a:p>
        </p:txBody>
      </p:sp>
      <p:sp>
        <p:nvSpPr>
          <p:cNvPr id="6154" name="Rectangle 10"/>
          <p:cNvSpPr>
            <a:spLocks noChangeArrowheads="1"/>
          </p:cNvSpPr>
          <p:nvPr/>
        </p:nvSpPr>
        <p:spPr bwMode="auto">
          <a:xfrm>
            <a:off x="152400" y="152400"/>
            <a:ext cx="8839200" cy="6553200"/>
          </a:xfrm>
          <a:prstGeom prst="rect">
            <a:avLst/>
          </a:prstGeom>
          <a:noFill/>
          <a:ln w="76200">
            <a:solidFill>
              <a:srgbClr val="00CCFF"/>
            </a:solidFill>
            <a:miter lim="800000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6155" name="Rectangle 11"/>
          <p:cNvSpPr>
            <a:spLocks noChangeArrowheads="1"/>
          </p:cNvSpPr>
          <p:nvPr/>
        </p:nvSpPr>
        <p:spPr bwMode="auto">
          <a:xfrm>
            <a:off x="304800" y="304800"/>
            <a:ext cx="8534400" cy="6248400"/>
          </a:xfrm>
          <a:prstGeom prst="rect">
            <a:avLst/>
          </a:prstGeom>
          <a:noFill/>
          <a:ln w="19050">
            <a:solidFill>
              <a:srgbClr val="00CCFF"/>
            </a:solidFill>
            <a:miter lim="800000"/>
          </a:ln>
        </p:spPr>
        <p:txBody>
          <a:bodyPr wrap="none" anchor="ctr"/>
          <a:lstStyle/>
          <a:p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bg/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7171">
                                            <p:bg/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1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10" dur="20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717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71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717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71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7174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7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500" fill="hold"/>
                                        <p:tgtEl>
                                          <p:spTgt spid="7175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8" dur="500"/>
                                        <p:tgtEl>
                                          <p:spTgt spid="7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717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5" dur="500"/>
                                        <p:tgtEl>
                                          <p:spTgt spid="71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allAtOnce" animBg="1"/>
      <p:bldP spid="7172" grpId="0" animBg="1"/>
      <p:bldP spid="7173" grpId="0" animBg="1"/>
      <p:bldP spid="7174" grpId="0" animBg="1"/>
      <p:bldP spid="7175" grpId="0" animBg="1"/>
      <p:bldP spid="7176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z="4000" smtClean="0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8288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sz="2800" smtClean="0">
                <a:solidFill>
                  <a:srgbClr val="0000FF"/>
                </a:solidFill>
              </a:rPr>
              <a:t>   </a:t>
            </a:r>
            <a:r>
              <a:rPr lang="en-US" sz="2400" smtClean="0">
                <a:solidFill>
                  <a:srgbClr val="0000FF"/>
                </a:solidFill>
              </a:rPr>
              <a:t>Để đo khối lượng các vật nặng hàng chục, hàng trăm gam,người ta còn dùng những đơn vị: </a:t>
            </a:r>
          </a:p>
          <a:p>
            <a:pPr eaLnBrk="1" hangingPunct="1">
              <a:buFontTx/>
              <a:buNone/>
            </a:pPr>
            <a:r>
              <a:rPr lang="en-US" sz="2800" smtClean="0">
                <a:solidFill>
                  <a:srgbClr val="0000FF"/>
                </a:solidFill>
              </a:rPr>
              <a:t>                  </a:t>
            </a:r>
            <a:r>
              <a:rPr lang="en-US" sz="2400" smtClean="0">
                <a:solidFill>
                  <a:srgbClr val="FF0000"/>
                </a:solidFill>
              </a:rPr>
              <a:t>đề-ca-gam, héc-tô-gam</a:t>
            </a:r>
          </a:p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0000FF"/>
                </a:solidFill>
              </a:rPr>
              <a:t>   Đề-ca-gam viết tắt là</a:t>
            </a:r>
            <a:r>
              <a:rPr lang="en-US" sz="2400" smtClean="0"/>
              <a:t> </a:t>
            </a:r>
            <a:r>
              <a:rPr lang="en-US" sz="2400" smtClean="0">
                <a:solidFill>
                  <a:srgbClr val="FF0000"/>
                </a:solidFill>
              </a:rPr>
              <a:t>dag</a:t>
            </a:r>
          </a:p>
          <a:p>
            <a:pPr eaLnBrk="1" hangingPunct="1">
              <a:buFontTx/>
              <a:buNone/>
            </a:pPr>
            <a:r>
              <a:rPr lang="en-US" sz="2400" smtClean="0">
                <a:solidFill>
                  <a:srgbClr val="0000FF"/>
                </a:solidFill>
              </a:rPr>
              <a:t>   Héc-tô-gam viết tắt là</a:t>
            </a:r>
            <a:r>
              <a:rPr lang="en-US" sz="2400" smtClean="0"/>
              <a:t> </a:t>
            </a:r>
            <a:r>
              <a:rPr lang="en-US" sz="2400" smtClean="0">
                <a:solidFill>
                  <a:srgbClr val="FF0000"/>
                </a:solidFill>
              </a:rPr>
              <a:t>hg</a:t>
            </a:r>
          </a:p>
          <a:p>
            <a:pPr eaLnBrk="1" hangingPunct="1">
              <a:buFontTx/>
              <a:buNone/>
            </a:pPr>
            <a:r>
              <a:rPr lang="en-US" sz="2800" smtClean="0">
                <a:solidFill>
                  <a:srgbClr val="FF0000"/>
                </a:solidFill>
              </a:rPr>
              <a:t>                           </a:t>
            </a:r>
          </a:p>
        </p:txBody>
      </p:sp>
      <p:sp>
        <p:nvSpPr>
          <p:cNvPr id="8196" name="Oval 4"/>
          <p:cNvSpPr>
            <a:spLocks noChangeArrowheads="1"/>
          </p:cNvSpPr>
          <p:nvPr/>
        </p:nvSpPr>
        <p:spPr bwMode="auto">
          <a:xfrm>
            <a:off x="1371600" y="381000"/>
            <a:ext cx="6705600" cy="838200"/>
          </a:xfrm>
          <a:prstGeom prst="ellipse">
            <a:avLst/>
          </a:prstGeom>
          <a:solidFill>
            <a:srgbClr val="00FF99"/>
          </a:solidFill>
          <a:ln w="28575">
            <a:solidFill>
              <a:srgbClr val="008000"/>
            </a:solidFill>
            <a:round/>
          </a:ln>
        </p:spPr>
        <p:txBody>
          <a:bodyPr wrap="none" anchor="ctr"/>
          <a:lstStyle/>
          <a:p>
            <a:r>
              <a:rPr lang="en-US" sz="2400">
                <a:solidFill>
                  <a:srgbClr val="FF0000"/>
                </a:solidFill>
              </a:rPr>
              <a:t>Nhận biết về đề-ca-gam, héc-tô-gam</a:t>
            </a:r>
          </a:p>
        </p:txBody>
      </p:sp>
      <p:sp>
        <p:nvSpPr>
          <p:cNvPr id="8197" name="Rectangle 5"/>
          <p:cNvSpPr>
            <a:spLocks noChangeArrowheads="1"/>
          </p:cNvSpPr>
          <p:nvPr/>
        </p:nvSpPr>
        <p:spPr bwMode="auto">
          <a:xfrm>
            <a:off x="2895600" y="4572000"/>
            <a:ext cx="2895600" cy="1524000"/>
          </a:xfrm>
          <a:prstGeom prst="rect">
            <a:avLst/>
          </a:prstGeom>
          <a:solidFill>
            <a:srgbClr val="CC99FF"/>
          </a:solidFill>
          <a:ln w="28575">
            <a:solidFill>
              <a:srgbClr val="FF0000"/>
            </a:solidFill>
            <a:miter lim="800000"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8198" name="Text Box 6"/>
          <p:cNvSpPr txBox="1">
            <a:spLocks noChangeArrowheads="1"/>
          </p:cNvSpPr>
          <p:nvPr/>
        </p:nvSpPr>
        <p:spPr bwMode="auto">
          <a:xfrm>
            <a:off x="3276600" y="4572000"/>
            <a:ext cx="1981200" cy="461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1dag = 10g</a:t>
            </a:r>
          </a:p>
        </p:txBody>
      </p:sp>
      <p:sp>
        <p:nvSpPr>
          <p:cNvPr id="8199" name="Text Box 7"/>
          <p:cNvSpPr txBox="1">
            <a:spLocks noChangeArrowheads="1"/>
          </p:cNvSpPr>
          <p:nvPr/>
        </p:nvSpPr>
        <p:spPr bwMode="auto">
          <a:xfrm>
            <a:off x="3200400" y="5029200"/>
            <a:ext cx="2438400" cy="461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 1hg   = 10dag </a:t>
            </a:r>
          </a:p>
        </p:txBody>
      </p:sp>
      <p:sp>
        <p:nvSpPr>
          <p:cNvPr id="8200" name="Text Box 8"/>
          <p:cNvSpPr txBox="1">
            <a:spLocks noChangeArrowheads="1"/>
          </p:cNvSpPr>
          <p:nvPr/>
        </p:nvSpPr>
        <p:spPr bwMode="auto">
          <a:xfrm>
            <a:off x="3276600" y="5486400"/>
            <a:ext cx="2057400" cy="46196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>
                <a:solidFill>
                  <a:srgbClr val="0000FF"/>
                </a:solidFill>
              </a:rPr>
              <a:t>1hg   = 100g</a:t>
            </a:r>
          </a:p>
        </p:txBody>
      </p: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152400" y="152400"/>
            <a:ext cx="8839200" cy="6477000"/>
          </a:xfrm>
          <a:prstGeom prst="rect">
            <a:avLst/>
          </a:prstGeom>
          <a:noFill/>
          <a:ln w="76200">
            <a:solidFill>
              <a:srgbClr val="00CCFF"/>
            </a:solidFill>
            <a:miter lim="800000"/>
          </a:ln>
        </p:spPr>
        <p:txBody>
          <a:bodyPr wrap="none" anchor="ctr"/>
          <a:lstStyle/>
          <a:p>
            <a:endParaRPr lang="en-US" sz="1600"/>
          </a:p>
        </p:txBody>
      </p:sp>
      <p:sp>
        <p:nvSpPr>
          <p:cNvPr id="7178" name="Rectangle 10"/>
          <p:cNvSpPr>
            <a:spLocks noChangeArrowheads="1"/>
          </p:cNvSpPr>
          <p:nvPr/>
        </p:nvSpPr>
        <p:spPr bwMode="auto">
          <a:xfrm>
            <a:off x="304800" y="304800"/>
            <a:ext cx="8534400" cy="6172200"/>
          </a:xfrm>
          <a:prstGeom prst="rect">
            <a:avLst/>
          </a:prstGeom>
          <a:noFill/>
          <a:ln w="9525">
            <a:solidFill>
              <a:srgbClr val="00CCFF"/>
            </a:solidFill>
            <a:miter lim="800000"/>
          </a:ln>
        </p:spPr>
        <p:txBody>
          <a:bodyPr wrap="none" anchor="ctr"/>
          <a:lstStyle/>
          <a:p>
            <a:endParaRPr lang="en-US" sz="16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81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900" decel="100000" fill="hold"/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900" decel="100000" fill="hold"/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.03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" accel="100000" fill="hold">
                                          <p:stCondLst>
                                            <p:cond delay="90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03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819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819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47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1000"/>
                                        <p:tgtEl>
                                          <p:spTgt spid="819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819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49" dur="1" fill="hold"/>
                                        <p:tgtEl>
                                          <p:spTgt spid="81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4" dur="1" fill="hold"/>
                                        <p:tgtEl>
                                          <p:spTgt spid="81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4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59" dur="1" fill="hold"/>
                                        <p:tgtEl>
                                          <p:spTgt spid="820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96" grpId="0" animBg="1"/>
      <p:bldP spid="819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endParaRPr lang="en-US" sz="3600" smtClean="0"/>
          </a:p>
        </p:txBody>
      </p:sp>
      <p:graphicFrame>
        <p:nvGraphicFramePr>
          <p:cNvPr id="9219" name="Group 3"/>
          <p:cNvGraphicFramePr>
            <a:graphicFrameLocks noGrp="1"/>
          </p:cNvGraphicFramePr>
          <p:nvPr>
            <p:ph sz="half" idx="1"/>
          </p:nvPr>
        </p:nvGraphicFramePr>
        <p:xfrm>
          <a:off x="457200" y="1676400"/>
          <a:ext cx="8153400" cy="2362200"/>
        </p:xfrm>
        <a:graphic>
          <a:graphicData uri="http://schemas.openxmlformats.org/drawingml/2006/table">
            <a:tbl>
              <a:tblPr/>
              <a:tblGrid>
                <a:gridCol w="1143000"/>
                <a:gridCol w="1066800"/>
                <a:gridCol w="1050925"/>
                <a:gridCol w="1557338"/>
                <a:gridCol w="1111250"/>
                <a:gridCol w="1112837"/>
                <a:gridCol w="1111250"/>
              </a:tblGrid>
              <a:tr h="533400"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gridSpan="3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</a:tr>
              <a:tr h="533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1295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</a:pPr>
                      <a:endParaRPr kumimoji="0" lang="en-US" sz="2800" b="0" i="0" u="none" strike="noStrike" cap="none" normalizeH="0" baseline="0" smtClean="0">
                        <a:ln>
                          <a:noFill/>
                        </a:ln>
                        <a:solidFill>
                          <a:srgbClr val="99FF33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</a:tbl>
          </a:graphicData>
        </a:graphic>
      </p:graphicFrame>
      <p:sp>
        <p:nvSpPr>
          <p:cNvPr id="9249" name="Oval 33"/>
          <p:cNvSpPr>
            <a:spLocks noChangeArrowheads="1"/>
          </p:cNvSpPr>
          <p:nvPr/>
        </p:nvSpPr>
        <p:spPr bwMode="auto">
          <a:xfrm>
            <a:off x="1219200" y="381000"/>
            <a:ext cx="6629400" cy="990600"/>
          </a:xfrm>
          <a:prstGeom prst="ellipse">
            <a:avLst/>
          </a:prstGeom>
          <a:solidFill>
            <a:srgbClr val="CC99FF"/>
          </a:solidFill>
          <a:ln w="28575">
            <a:solidFill>
              <a:srgbClr val="FF0000"/>
            </a:solidFill>
            <a:round/>
          </a:ln>
        </p:spPr>
        <p:txBody>
          <a:bodyPr wrap="none" anchor="ctr"/>
          <a:lstStyle/>
          <a:p>
            <a:r>
              <a:rPr lang="en-US" sz="2000">
                <a:solidFill>
                  <a:srgbClr val="0000FF"/>
                </a:solidFill>
              </a:rPr>
              <a:t>BẢNG ĐƠN VỊ ĐO KHỐI LƯỢNG</a:t>
            </a:r>
          </a:p>
        </p:txBody>
      </p:sp>
      <p:sp>
        <p:nvSpPr>
          <p:cNvPr id="8226" name="Text Box 34"/>
          <p:cNvSpPr txBox="1">
            <a:spLocks noChangeArrowheads="1"/>
          </p:cNvSpPr>
          <p:nvPr/>
        </p:nvSpPr>
        <p:spPr bwMode="auto">
          <a:xfrm>
            <a:off x="6553200" y="3200400"/>
            <a:ext cx="990600" cy="3381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</a:rPr>
              <a:t>  </a:t>
            </a:r>
          </a:p>
        </p:txBody>
      </p:sp>
      <p:sp>
        <p:nvSpPr>
          <p:cNvPr id="8227" name="Text Box 35"/>
          <p:cNvSpPr txBox="1">
            <a:spLocks noChangeArrowheads="1"/>
          </p:cNvSpPr>
          <p:nvPr/>
        </p:nvSpPr>
        <p:spPr bwMode="auto">
          <a:xfrm>
            <a:off x="2971800" y="3200400"/>
            <a:ext cx="838200" cy="3381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</a:rPr>
              <a:t> </a:t>
            </a:r>
          </a:p>
        </p:txBody>
      </p:sp>
      <p:sp>
        <p:nvSpPr>
          <p:cNvPr id="8228" name="Text Box 36"/>
          <p:cNvSpPr txBox="1">
            <a:spLocks noChangeArrowheads="1"/>
          </p:cNvSpPr>
          <p:nvPr/>
        </p:nvSpPr>
        <p:spPr bwMode="auto">
          <a:xfrm>
            <a:off x="1981200" y="3200400"/>
            <a:ext cx="762000" cy="33813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1600">
                <a:solidFill>
                  <a:srgbClr val="FF0000"/>
                </a:solidFill>
              </a:rPr>
              <a:t>  </a:t>
            </a:r>
          </a:p>
        </p:txBody>
      </p:sp>
      <p:sp>
        <p:nvSpPr>
          <p:cNvPr id="9253" name="Text Box 37"/>
          <p:cNvSpPr txBox="1">
            <a:spLocks noChangeArrowheads="1"/>
          </p:cNvSpPr>
          <p:nvPr/>
        </p:nvSpPr>
        <p:spPr bwMode="auto">
          <a:xfrm>
            <a:off x="914400" y="4267200"/>
            <a:ext cx="7239000" cy="708025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  <a:buClr>
                <a:srgbClr val="006600"/>
              </a:buClr>
              <a:buFont typeface="Wingdings" panose="05000000000000000000" pitchFamily="2" charset="2"/>
              <a:buChar char="v"/>
            </a:pPr>
            <a:r>
              <a:rPr lang="en-US" sz="1400"/>
              <a:t> </a:t>
            </a:r>
            <a:r>
              <a:rPr lang="en-US" sz="2000">
                <a:solidFill>
                  <a:srgbClr val="008000"/>
                </a:solidFill>
              </a:rPr>
              <a:t>Mỗi đơn vị đo khối lượng đều gấp 10 lần đơn vị bé hơn, liền nó.</a:t>
            </a:r>
          </a:p>
        </p:txBody>
      </p:sp>
      <p:sp>
        <p:nvSpPr>
          <p:cNvPr id="9254" name="Text Box 38"/>
          <p:cNvSpPr txBox="1">
            <a:spLocks noChangeArrowheads="1"/>
          </p:cNvSpPr>
          <p:nvPr/>
        </p:nvSpPr>
        <p:spPr bwMode="auto">
          <a:xfrm>
            <a:off x="3657600" y="1676400"/>
            <a:ext cx="1752600" cy="4000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Ki-lô-gam</a:t>
            </a:r>
          </a:p>
        </p:txBody>
      </p:sp>
      <p:sp>
        <p:nvSpPr>
          <p:cNvPr id="9255" name="Text Box 39"/>
          <p:cNvSpPr txBox="1">
            <a:spLocks noChangeArrowheads="1"/>
          </p:cNvSpPr>
          <p:nvPr/>
        </p:nvSpPr>
        <p:spPr bwMode="auto">
          <a:xfrm>
            <a:off x="4191000" y="2209800"/>
            <a:ext cx="685800" cy="4000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kg</a:t>
            </a:r>
          </a:p>
        </p:txBody>
      </p:sp>
      <p:sp>
        <p:nvSpPr>
          <p:cNvPr id="9256" name="Text Box 40"/>
          <p:cNvSpPr txBox="1">
            <a:spLocks noChangeArrowheads="1"/>
          </p:cNvSpPr>
          <p:nvPr/>
        </p:nvSpPr>
        <p:spPr bwMode="auto">
          <a:xfrm>
            <a:off x="609600" y="1676400"/>
            <a:ext cx="3124200" cy="4000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Lớn hơn ki-lô-gam</a:t>
            </a:r>
          </a:p>
        </p:txBody>
      </p:sp>
      <p:sp>
        <p:nvSpPr>
          <p:cNvPr id="9257" name="Text Box 41"/>
          <p:cNvSpPr txBox="1">
            <a:spLocks noChangeArrowheads="1"/>
          </p:cNvSpPr>
          <p:nvPr/>
        </p:nvSpPr>
        <p:spPr bwMode="auto">
          <a:xfrm>
            <a:off x="609600" y="2209800"/>
            <a:ext cx="685800" cy="4000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tấn</a:t>
            </a:r>
          </a:p>
        </p:txBody>
      </p:sp>
      <p:sp>
        <p:nvSpPr>
          <p:cNvPr id="9258" name="Text Box 42"/>
          <p:cNvSpPr txBox="1">
            <a:spLocks noChangeArrowheads="1"/>
          </p:cNvSpPr>
          <p:nvPr/>
        </p:nvSpPr>
        <p:spPr bwMode="auto">
          <a:xfrm>
            <a:off x="1752600" y="2209800"/>
            <a:ext cx="533400" cy="4000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tạ</a:t>
            </a:r>
          </a:p>
        </p:txBody>
      </p:sp>
      <p:sp>
        <p:nvSpPr>
          <p:cNvPr id="9259" name="Text Box 43"/>
          <p:cNvSpPr txBox="1">
            <a:spLocks noChangeArrowheads="1"/>
          </p:cNvSpPr>
          <p:nvPr/>
        </p:nvSpPr>
        <p:spPr bwMode="auto">
          <a:xfrm>
            <a:off x="2743200" y="2209800"/>
            <a:ext cx="762000" cy="4000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yến</a:t>
            </a:r>
          </a:p>
        </p:txBody>
      </p:sp>
      <p:sp>
        <p:nvSpPr>
          <p:cNvPr id="9260" name="Text Box 44"/>
          <p:cNvSpPr txBox="1">
            <a:spLocks noChangeArrowheads="1"/>
          </p:cNvSpPr>
          <p:nvPr/>
        </p:nvSpPr>
        <p:spPr bwMode="auto">
          <a:xfrm>
            <a:off x="5410200" y="1676400"/>
            <a:ext cx="3048000" cy="4000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Nhỏ hơn ki-lô-gam</a:t>
            </a:r>
          </a:p>
        </p:txBody>
      </p:sp>
      <p:sp>
        <p:nvSpPr>
          <p:cNvPr id="9261" name="Text Box 45"/>
          <p:cNvSpPr txBox="1">
            <a:spLocks noChangeArrowheads="1"/>
          </p:cNvSpPr>
          <p:nvPr/>
        </p:nvSpPr>
        <p:spPr bwMode="auto">
          <a:xfrm>
            <a:off x="5486400" y="2209800"/>
            <a:ext cx="762000" cy="4000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hg</a:t>
            </a:r>
          </a:p>
        </p:txBody>
      </p:sp>
      <p:sp>
        <p:nvSpPr>
          <p:cNvPr id="9262" name="Text Box 46"/>
          <p:cNvSpPr txBox="1">
            <a:spLocks noChangeArrowheads="1"/>
          </p:cNvSpPr>
          <p:nvPr/>
        </p:nvSpPr>
        <p:spPr bwMode="auto">
          <a:xfrm>
            <a:off x="6553200" y="2209800"/>
            <a:ext cx="838200" cy="4000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dag</a:t>
            </a:r>
          </a:p>
        </p:txBody>
      </p:sp>
      <p:sp>
        <p:nvSpPr>
          <p:cNvPr id="9263" name="Text Box 47"/>
          <p:cNvSpPr txBox="1">
            <a:spLocks noChangeArrowheads="1"/>
          </p:cNvSpPr>
          <p:nvPr/>
        </p:nvSpPr>
        <p:spPr bwMode="auto">
          <a:xfrm>
            <a:off x="7772400" y="2209800"/>
            <a:ext cx="609600" cy="4000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0000FF"/>
                </a:solidFill>
              </a:rPr>
              <a:t>g</a:t>
            </a:r>
          </a:p>
        </p:txBody>
      </p:sp>
      <p:sp>
        <p:nvSpPr>
          <p:cNvPr id="9264" name="Text Box 48"/>
          <p:cNvSpPr txBox="1">
            <a:spLocks noChangeArrowheads="1"/>
          </p:cNvSpPr>
          <p:nvPr/>
        </p:nvSpPr>
        <p:spPr bwMode="auto">
          <a:xfrm>
            <a:off x="7772400" y="2743200"/>
            <a:ext cx="609600" cy="4000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1g</a:t>
            </a:r>
          </a:p>
        </p:txBody>
      </p:sp>
      <p:sp>
        <p:nvSpPr>
          <p:cNvPr id="9265" name="Text Box 49"/>
          <p:cNvSpPr txBox="1">
            <a:spLocks noChangeArrowheads="1"/>
          </p:cNvSpPr>
          <p:nvPr/>
        </p:nvSpPr>
        <p:spPr bwMode="auto">
          <a:xfrm>
            <a:off x="6477000" y="2743200"/>
            <a:ext cx="1447800" cy="8620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1dag</a:t>
            </a:r>
          </a:p>
          <a:p>
            <a:pPr algn="l">
              <a:spcBef>
                <a:spcPct val="50000"/>
              </a:spcBef>
            </a:pPr>
            <a:endParaRPr lang="en-US" sz="2000">
              <a:solidFill>
                <a:srgbClr val="FF0000"/>
              </a:solidFill>
            </a:endParaRPr>
          </a:p>
        </p:txBody>
      </p:sp>
      <p:sp>
        <p:nvSpPr>
          <p:cNvPr id="9266" name="Text Box 50"/>
          <p:cNvSpPr txBox="1">
            <a:spLocks noChangeArrowheads="1"/>
          </p:cNvSpPr>
          <p:nvPr/>
        </p:nvSpPr>
        <p:spPr bwMode="auto">
          <a:xfrm>
            <a:off x="5410200" y="2743200"/>
            <a:ext cx="838200" cy="4000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1hg</a:t>
            </a:r>
          </a:p>
        </p:txBody>
      </p:sp>
      <p:sp>
        <p:nvSpPr>
          <p:cNvPr id="9267" name="Text Box 51"/>
          <p:cNvSpPr txBox="1">
            <a:spLocks noChangeArrowheads="1"/>
          </p:cNvSpPr>
          <p:nvPr/>
        </p:nvSpPr>
        <p:spPr bwMode="auto">
          <a:xfrm>
            <a:off x="4114800" y="2743200"/>
            <a:ext cx="838200" cy="4000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1kg</a:t>
            </a:r>
          </a:p>
        </p:txBody>
      </p:sp>
      <p:sp>
        <p:nvSpPr>
          <p:cNvPr id="9268" name="Text Box 52"/>
          <p:cNvSpPr txBox="1">
            <a:spLocks noChangeArrowheads="1"/>
          </p:cNvSpPr>
          <p:nvPr/>
        </p:nvSpPr>
        <p:spPr bwMode="auto">
          <a:xfrm>
            <a:off x="2667000" y="2743200"/>
            <a:ext cx="990600" cy="4000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1yến</a:t>
            </a:r>
          </a:p>
        </p:txBody>
      </p:sp>
      <p:sp>
        <p:nvSpPr>
          <p:cNvPr id="9269" name="Text Box 53"/>
          <p:cNvSpPr txBox="1">
            <a:spLocks noChangeArrowheads="1"/>
          </p:cNvSpPr>
          <p:nvPr/>
        </p:nvSpPr>
        <p:spPr bwMode="auto">
          <a:xfrm>
            <a:off x="1752600" y="2743200"/>
            <a:ext cx="609600" cy="369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>
                <a:solidFill>
                  <a:srgbClr val="FF0000"/>
                </a:solidFill>
              </a:rPr>
              <a:t>1tạ</a:t>
            </a:r>
          </a:p>
        </p:txBody>
      </p:sp>
      <p:sp>
        <p:nvSpPr>
          <p:cNvPr id="9270" name="Text Box 54"/>
          <p:cNvSpPr txBox="1">
            <a:spLocks noChangeArrowheads="1"/>
          </p:cNvSpPr>
          <p:nvPr/>
        </p:nvSpPr>
        <p:spPr bwMode="auto">
          <a:xfrm>
            <a:off x="609600" y="2743200"/>
            <a:ext cx="914400" cy="4000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FF0000"/>
                </a:solidFill>
              </a:rPr>
              <a:t>1tấn</a:t>
            </a:r>
          </a:p>
        </p:txBody>
      </p:sp>
      <p:sp>
        <p:nvSpPr>
          <p:cNvPr id="9271" name="Text Box 55"/>
          <p:cNvSpPr txBox="1">
            <a:spLocks noChangeArrowheads="1"/>
          </p:cNvSpPr>
          <p:nvPr/>
        </p:nvSpPr>
        <p:spPr bwMode="auto">
          <a:xfrm>
            <a:off x="6400800" y="3124200"/>
            <a:ext cx="1143000" cy="4000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FF00FF"/>
                </a:solidFill>
              </a:rPr>
              <a:t>=10g</a:t>
            </a:r>
          </a:p>
        </p:txBody>
      </p:sp>
      <p:sp>
        <p:nvSpPr>
          <p:cNvPr id="9272" name="Text Box 56"/>
          <p:cNvSpPr txBox="1">
            <a:spLocks noChangeArrowheads="1"/>
          </p:cNvSpPr>
          <p:nvPr/>
        </p:nvSpPr>
        <p:spPr bwMode="auto">
          <a:xfrm>
            <a:off x="5181600" y="3124200"/>
            <a:ext cx="1524000" cy="8620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FF00FF"/>
                </a:solidFill>
              </a:rPr>
              <a:t>=10dag</a:t>
            </a:r>
          </a:p>
          <a:p>
            <a:pPr algn="l">
              <a:spcBef>
                <a:spcPct val="50000"/>
              </a:spcBef>
            </a:pPr>
            <a:endParaRPr lang="en-US" sz="2000">
              <a:solidFill>
                <a:srgbClr val="FF00FF"/>
              </a:solidFill>
            </a:endParaRPr>
          </a:p>
        </p:txBody>
      </p:sp>
      <p:sp>
        <p:nvSpPr>
          <p:cNvPr id="9273" name="Text Box 57"/>
          <p:cNvSpPr txBox="1">
            <a:spLocks noChangeArrowheads="1"/>
          </p:cNvSpPr>
          <p:nvPr/>
        </p:nvSpPr>
        <p:spPr bwMode="auto">
          <a:xfrm>
            <a:off x="5181600" y="3505200"/>
            <a:ext cx="1295400" cy="4000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FF00FF"/>
                </a:solidFill>
              </a:rPr>
              <a:t>=100g</a:t>
            </a:r>
          </a:p>
        </p:txBody>
      </p:sp>
      <p:sp>
        <p:nvSpPr>
          <p:cNvPr id="9274" name="Text Box 58"/>
          <p:cNvSpPr txBox="1">
            <a:spLocks noChangeArrowheads="1"/>
          </p:cNvSpPr>
          <p:nvPr/>
        </p:nvSpPr>
        <p:spPr bwMode="auto">
          <a:xfrm>
            <a:off x="3733800" y="3124200"/>
            <a:ext cx="1295400" cy="4000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FF00FF"/>
                </a:solidFill>
              </a:rPr>
              <a:t>= 10hg</a:t>
            </a:r>
          </a:p>
        </p:txBody>
      </p:sp>
      <p:sp>
        <p:nvSpPr>
          <p:cNvPr id="9275" name="Text Box 59"/>
          <p:cNvSpPr txBox="1">
            <a:spLocks noChangeArrowheads="1"/>
          </p:cNvSpPr>
          <p:nvPr/>
        </p:nvSpPr>
        <p:spPr bwMode="auto">
          <a:xfrm>
            <a:off x="3733800" y="3505200"/>
            <a:ext cx="1600200" cy="4000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FF00FF"/>
                </a:solidFill>
              </a:rPr>
              <a:t>= 1000g</a:t>
            </a:r>
          </a:p>
        </p:txBody>
      </p:sp>
      <p:sp>
        <p:nvSpPr>
          <p:cNvPr id="9276" name="Text Box 60"/>
          <p:cNvSpPr txBox="1">
            <a:spLocks noChangeArrowheads="1"/>
          </p:cNvSpPr>
          <p:nvPr/>
        </p:nvSpPr>
        <p:spPr bwMode="auto">
          <a:xfrm>
            <a:off x="2590800" y="3124200"/>
            <a:ext cx="1371600" cy="4000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FF00FF"/>
                </a:solidFill>
              </a:rPr>
              <a:t>= 10kg</a:t>
            </a:r>
          </a:p>
        </p:txBody>
      </p:sp>
      <p:sp>
        <p:nvSpPr>
          <p:cNvPr id="9277" name="Text Box 61"/>
          <p:cNvSpPr txBox="1">
            <a:spLocks noChangeArrowheads="1"/>
          </p:cNvSpPr>
          <p:nvPr/>
        </p:nvSpPr>
        <p:spPr bwMode="auto">
          <a:xfrm>
            <a:off x="1524000" y="3048000"/>
            <a:ext cx="1295400" cy="4000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FF00FF"/>
                </a:solidFill>
              </a:rPr>
              <a:t> =10yến  </a:t>
            </a:r>
          </a:p>
        </p:txBody>
      </p:sp>
      <p:sp>
        <p:nvSpPr>
          <p:cNvPr id="9278" name="Text Box 62"/>
          <p:cNvSpPr txBox="1">
            <a:spLocks noChangeArrowheads="1"/>
          </p:cNvSpPr>
          <p:nvPr/>
        </p:nvSpPr>
        <p:spPr bwMode="auto">
          <a:xfrm>
            <a:off x="1524000" y="3429000"/>
            <a:ext cx="1295400" cy="4000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FF00FF"/>
                </a:solidFill>
              </a:rPr>
              <a:t> =100kg</a:t>
            </a:r>
          </a:p>
        </p:txBody>
      </p:sp>
      <p:sp>
        <p:nvSpPr>
          <p:cNvPr id="9279" name="Text Box 63"/>
          <p:cNvSpPr txBox="1">
            <a:spLocks noChangeArrowheads="1"/>
          </p:cNvSpPr>
          <p:nvPr/>
        </p:nvSpPr>
        <p:spPr bwMode="auto">
          <a:xfrm>
            <a:off x="457200" y="3124200"/>
            <a:ext cx="1295400" cy="4000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FF00FF"/>
                </a:solidFill>
              </a:rPr>
              <a:t>=10tạ</a:t>
            </a:r>
          </a:p>
        </p:txBody>
      </p:sp>
      <p:sp>
        <p:nvSpPr>
          <p:cNvPr id="9280" name="Text Box 64"/>
          <p:cNvSpPr txBox="1">
            <a:spLocks noChangeArrowheads="1"/>
          </p:cNvSpPr>
          <p:nvPr/>
        </p:nvSpPr>
        <p:spPr bwMode="auto">
          <a:xfrm>
            <a:off x="457200" y="3505200"/>
            <a:ext cx="1295400" cy="40005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000">
                <a:solidFill>
                  <a:srgbClr val="FF00FF"/>
                </a:solidFill>
              </a:rPr>
              <a:t>=1000kg</a:t>
            </a:r>
          </a:p>
        </p:txBody>
      </p:sp>
      <p:sp>
        <p:nvSpPr>
          <p:cNvPr id="8257" name="Rectangle 65"/>
          <p:cNvSpPr>
            <a:spLocks noChangeArrowheads="1"/>
          </p:cNvSpPr>
          <p:nvPr/>
        </p:nvSpPr>
        <p:spPr bwMode="auto">
          <a:xfrm>
            <a:off x="152400" y="152400"/>
            <a:ext cx="8839200" cy="6477000"/>
          </a:xfrm>
          <a:prstGeom prst="rect">
            <a:avLst/>
          </a:prstGeom>
          <a:noFill/>
          <a:ln w="76200">
            <a:solidFill>
              <a:srgbClr val="00CCFF"/>
            </a:solidFill>
            <a:miter lim="800000"/>
          </a:ln>
        </p:spPr>
        <p:txBody>
          <a:bodyPr wrap="none" anchor="ctr"/>
          <a:lstStyle/>
          <a:p>
            <a:endParaRPr lang="en-US" sz="1400"/>
          </a:p>
        </p:txBody>
      </p:sp>
      <p:sp>
        <p:nvSpPr>
          <p:cNvPr id="8258" name="Rectangle 66"/>
          <p:cNvSpPr>
            <a:spLocks noChangeArrowheads="1"/>
          </p:cNvSpPr>
          <p:nvPr/>
        </p:nvSpPr>
        <p:spPr bwMode="auto">
          <a:xfrm>
            <a:off x="304800" y="304800"/>
            <a:ext cx="8534400" cy="6172200"/>
          </a:xfrm>
          <a:prstGeom prst="rect">
            <a:avLst/>
          </a:prstGeom>
          <a:noFill/>
          <a:ln w="9525">
            <a:solidFill>
              <a:srgbClr val="00CCFF"/>
            </a:solidFill>
            <a:miter lim="800000"/>
          </a:ln>
        </p:spPr>
        <p:txBody>
          <a:bodyPr wrap="none" anchor="ctr"/>
          <a:lstStyle/>
          <a:p>
            <a:endParaRPr lang="en-US" sz="140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4)">
                                      <p:cBhvr>
                                        <p:cTn id="7" dur="2000"/>
                                        <p:tgtEl>
                                          <p:spTgt spid="92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92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" dur="500"/>
                                        <p:tgtEl>
                                          <p:spTgt spid="92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9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9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25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6" dur="500" fill="hold"/>
                                        <p:tgtEl>
                                          <p:spTgt spid="92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92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92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3" dur="500" fill="hold"/>
                                        <p:tgtEl>
                                          <p:spTgt spid="9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4" dur="500" fill="hold"/>
                                        <p:tgtEl>
                                          <p:spTgt spid="9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925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0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1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4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4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48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49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56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57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58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5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64" dur="500" fill="hold"/>
                                        <p:tgtEl>
                                          <p:spTgt spid="9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5" dur="500" fill="hold"/>
                                        <p:tgtEl>
                                          <p:spTgt spid="9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926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7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7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7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79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0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1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82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56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87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88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89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90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>
                      <p:stCondLst>
                        <p:cond delay="indefinite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95" dur="500" fill="hold"/>
                                        <p:tgtEl>
                                          <p:spTgt spid="9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500" fill="hold"/>
                                        <p:tgtEl>
                                          <p:spTgt spid="9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97" dur="500"/>
                                        <p:tgtEl>
                                          <p:spTgt spid="92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2" dur="500" fill="hold"/>
                                        <p:tgtEl>
                                          <p:spTgt spid="92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3" dur="500" fill="hold"/>
                                        <p:tgtEl>
                                          <p:spTgt spid="92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4" dur="500"/>
                                        <p:tgtEl>
                                          <p:spTgt spid="927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92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92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92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9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9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926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9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9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927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9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9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927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7" dur="500" fill="hold"/>
                                        <p:tgtEl>
                                          <p:spTgt spid="9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8" dur="500" fill="hold"/>
                                        <p:tgtEl>
                                          <p:spTgt spid="9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9" dur="500"/>
                                        <p:tgtEl>
                                          <p:spTgt spid="926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4" dur="500" fill="hold"/>
                                        <p:tgtEl>
                                          <p:spTgt spid="9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5" dur="500" fill="hold"/>
                                        <p:tgtEl>
                                          <p:spTgt spid="9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46" dur="500"/>
                                        <p:tgtEl>
                                          <p:spTgt spid="92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1" dur="500" fill="hold"/>
                                        <p:tgtEl>
                                          <p:spTgt spid="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2" dur="500" fill="hold"/>
                                        <p:tgtEl>
                                          <p:spTgt spid="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53" dur="500"/>
                                        <p:tgtEl>
                                          <p:spTgt spid="926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>
                      <p:stCondLst>
                        <p:cond delay="indefinite"/>
                      </p:stCondLst>
                      <p:childTnLst>
                        <p:par>
                          <p:cTn id="155" fill="hold">
                            <p:stCondLst>
                              <p:cond delay="0"/>
                            </p:stCondLst>
                            <p:childTnLst>
                              <p:par>
                                <p:cTn id="156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8" dur="500" fill="hold"/>
                                        <p:tgtEl>
                                          <p:spTgt spid="9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9" dur="500" fill="hold"/>
                                        <p:tgtEl>
                                          <p:spTgt spid="9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0" dur="500"/>
                                        <p:tgtEl>
                                          <p:spTgt spid="927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5" dur="500" fill="hold"/>
                                        <p:tgtEl>
                                          <p:spTgt spid="9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6" dur="500" fill="hold"/>
                                        <p:tgtEl>
                                          <p:spTgt spid="9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67" dur="500"/>
                                        <p:tgtEl>
                                          <p:spTgt spid="9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2" dur="500" fill="hold"/>
                                        <p:tgtEl>
                                          <p:spTgt spid="9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3" dur="500" fill="hold"/>
                                        <p:tgtEl>
                                          <p:spTgt spid="9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4" dur="500"/>
                                        <p:tgtEl>
                                          <p:spTgt spid="926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9" dur="500" fill="hold"/>
                                        <p:tgtEl>
                                          <p:spTgt spid="9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0" dur="500" fill="hold"/>
                                        <p:tgtEl>
                                          <p:spTgt spid="9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1" dur="500"/>
                                        <p:tgtEl>
                                          <p:spTgt spid="927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2" fill="hold">
                      <p:stCondLst>
                        <p:cond delay="indefinite"/>
                      </p:stCondLst>
                      <p:childTnLst>
                        <p:par>
                          <p:cTn id="183" fill="hold">
                            <p:stCondLst>
                              <p:cond delay="0"/>
                            </p:stCondLst>
                            <p:childTnLst>
                              <p:par>
                                <p:cTn id="18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86" dur="500" fill="hold"/>
                                        <p:tgtEl>
                                          <p:spTgt spid="9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7" dur="500" fill="hold"/>
                                        <p:tgtEl>
                                          <p:spTgt spid="9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88" dur="500"/>
                                        <p:tgtEl>
                                          <p:spTgt spid="927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9" fill="hold">
                      <p:stCondLst>
                        <p:cond delay="indefinite"/>
                      </p:stCondLst>
                      <p:childTnLst>
                        <p:par>
                          <p:cTn id="190" fill="hold">
                            <p:stCondLst>
                              <p:cond delay="0"/>
                            </p:stCondLst>
                            <p:childTnLst>
                              <p:par>
                                <p:cTn id="19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3" dur="500" fill="hold"/>
                                        <p:tgtEl>
                                          <p:spTgt spid="9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4" dur="500" fill="hold"/>
                                        <p:tgtEl>
                                          <p:spTgt spid="9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5" dur="500"/>
                                        <p:tgtEl>
                                          <p:spTgt spid="926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6" fill="hold">
                      <p:stCondLst>
                        <p:cond delay="indefinite"/>
                      </p:stCondLst>
                      <p:childTnLst>
                        <p:par>
                          <p:cTn id="197" fill="hold">
                            <p:stCondLst>
                              <p:cond delay="0"/>
                            </p:stCondLst>
                            <p:childTnLst>
                              <p:par>
                                <p:cTn id="19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0" dur="500" fill="hold"/>
                                        <p:tgtEl>
                                          <p:spTgt spid="9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1" dur="500" fill="hold"/>
                                        <p:tgtEl>
                                          <p:spTgt spid="9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2" dur="500"/>
                                        <p:tgtEl>
                                          <p:spTgt spid="92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3" fill="hold">
                      <p:stCondLst>
                        <p:cond delay="indefinite"/>
                      </p:stCondLst>
                      <p:childTnLst>
                        <p:par>
                          <p:cTn id="204" fill="hold">
                            <p:stCondLst>
                              <p:cond delay="0"/>
                            </p:stCondLst>
                            <p:childTnLst>
                              <p:par>
                                <p:cTn id="205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7" dur="500" fill="hold"/>
                                        <p:tgtEl>
                                          <p:spTgt spid="9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8" dur="500" fill="hold"/>
                                        <p:tgtEl>
                                          <p:spTgt spid="9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9" dur="500"/>
                                        <p:tgtEl>
                                          <p:spTgt spid="926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4" dur="1000"/>
                                        <p:tgtEl>
                                          <p:spTgt spid="9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15" dur="1000" fill="hold"/>
                                        <p:tgtEl>
                                          <p:spTgt spid="9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6" dur="1000" fill="hold"/>
                                        <p:tgtEl>
                                          <p:spTgt spid="925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49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AutoShape 13"/>
          <p:cNvSpPr>
            <a:spLocks noChangeArrowheads="1"/>
          </p:cNvSpPr>
          <p:nvPr/>
        </p:nvSpPr>
        <p:spPr bwMode="auto">
          <a:xfrm>
            <a:off x="2590800" y="228600"/>
            <a:ext cx="4267200" cy="1676400"/>
          </a:xfrm>
          <a:prstGeom prst="irregularSeal1">
            <a:avLst/>
          </a:prstGeom>
          <a:solidFill>
            <a:srgbClr val="CC99FF"/>
          </a:solidFill>
          <a:ln w="28575">
            <a:solidFill>
              <a:srgbClr val="FF00FF"/>
            </a:solidFill>
            <a:miter lim="800000"/>
          </a:ln>
        </p:spPr>
        <p:txBody>
          <a:bodyPr wrap="none" anchor="ctr"/>
          <a:lstStyle/>
          <a:p>
            <a:r>
              <a:rPr lang="en-US" sz="2800" dirty="0" err="1">
                <a:solidFill>
                  <a:srgbClr val="0000FF"/>
                </a:solidFill>
              </a:rPr>
              <a:t>Luyện</a:t>
            </a:r>
            <a:r>
              <a:rPr lang="en-US" sz="2800" dirty="0">
                <a:solidFill>
                  <a:srgbClr val="0000FF"/>
                </a:solidFill>
              </a:rPr>
              <a:t> </a:t>
            </a:r>
            <a:r>
              <a:rPr lang="en-US" sz="2800" dirty="0" err="1">
                <a:solidFill>
                  <a:srgbClr val="0000FF"/>
                </a:solidFill>
              </a:rPr>
              <a:t>tập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685800" y="1752600"/>
            <a:ext cx="6400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1.Viết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thích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hợp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vào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chỗ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927279" y="2274747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dag =       g</a:t>
            </a:r>
            <a:endParaRPr lang="en-GB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 Box 4"/>
          <p:cNvSpPr txBox="1">
            <a:spLocks noChangeArrowheads="1"/>
          </p:cNvSpPr>
          <p:nvPr/>
        </p:nvSpPr>
        <p:spPr bwMode="auto">
          <a:xfrm>
            <a:off x="2057400" y="2819400"/>
            <a:ext cx="685800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914400" y="281940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g =       dag</a:t>
            </a:r>
            <a:endParaRPr lang="en-GB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 Box 4"/>
          <p:cNvSpPr txBox="1">
            <a:spLocks noChangeArrowheads="1"/>
          </p:cNvSpPr>
          <p:nvPr/>
        </p:nvSpPr>
        <p:spPr bwMode="auto">
          <a:xfrm>
            <a:off x="2133600" y="2296180"/>
            <a:ext cx="685800" cy="52322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914400" y="3429000"/>
            <a:ext cx="26289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4 dag =       dag</a:t>
            </a:r>
            <a:endParaRPr lang="en-GB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914400" y="395222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8 hg =       dag</a:t>
            </a:r>
            <a:endParaRPr lang="en-GB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4724400" y="2274747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 hg =       dag</a:t>
            </a:r>
            <a:endParaRPr lang="en-GB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724400" y="282262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10 dag =     hg</a:t>
            </a:r>
            <a:endParaRPr lang="en-GB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4753377" y="334262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3 kg =       hg</a:t>
            </a:r>
            <a:endParaRPr lang="en-GB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24400" y="3865840"/>
            <a:ext cx="2438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7 kg =           g</a:t>
            </a:r>
            <a:endParaRPr lang="en-GB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2590800" y="4648200"/>
            <a:ext cx="34671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kg 300 g =             g</a:t>
            </a:r>
            <a:endParaRPr lang="en-GB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2552700" y="5171420"/>
            <a:ext cx="3543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2 kg 30 g =            g</a:t>
            </a:r>
            <a:endParaRPr lang="en-GB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Text Box 5"/>
          <p:cNvSpPr txBox="1">
            <a:spLocks noChangeArrowheads="1"/>
          </p:cNvSpPr>
          <p:nvPr/>
        </p:nvSpPr>
        <p:spPr bwMode="auto">
          <a:xfrm>
            <a:off x="2131454" y="3346727"/>
            <a:ext cx="60960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</a:t>
            </a:r>
          </a:p>
        </p:txBody>
      </p:sp>
      <p:sp>
        <p:nvSpPr>
          <p:cNvPr id="22" name="Text Box 6"/>
          <p:cNvSpPr txBox="1">
            <a:spLocks noChangeArrowheads="1"/>
          </p:cNvSpPr>
          <p:nvPr/>
        </p:nvSpPr>
        <p:spPr bwMode="auto">
          <a:xfrm>
            <a:off x="2057400" y="3962400"/>
            <a:ext cx="68580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80</a:t>
            </a:r>
          </a:p>
        </p:txBody>
      </p:sp>
      <p:sp>
        <p:nvSpPr>
          <p:cNvPr id="23" name="Text Box 6"/>
          <p:cNvSpPr txBox="1">
            <a:spLocks noChangeArrowheads="1"/>
          </p:cNvSpPr>
          <p:nvPr/>
        </p:nvSpPr>
        <p:spPr bwMode="auto">
          <a:xfrm>
            <a:off x="5715000" y="2224087"/>
            <a:ext cx="68580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4" name="Text Box 6"/>
          <p:cNvSpPr txBox="1">
            <a:spLocks noChangeArrowheads="1"/>
          </p:cNvSpPr>
          <p:nvPr/>
        </p:nvSpPr>
        <p:spPr bwMode="auto">
          <a:xfrm>
            <a:off x="6191250" y="2757487"/>
            <a:ext cx="41910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5" name="Text Box 9"/>
          <p:cNvSpPr txBox="1">
            <a:spLocks noChangeArrowheads="1"/>
          </p:cNvSpPr>
          <p:nvPr/>
        </p:nvSpPr>
        <p:spPr bwMode="auto">
          <a:xfrm>
            <a:off x="5835740" y="3352800"/>
            <a:ext cx="71746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wrap="squar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30</a:t>
            </a:r>
          </a:p>
        </p:txBody>
      </p:sp>
      <p:sp>
        <p:nvSpPr>
          <p:cNvPr id="26" name="Text Box 10"/>
          <p:cNvSpPr txBox="1">
            <a:spLocks noChangeArrowheads="1"/>
          </p:cNvSpPr>
          <p:nvPr/>
        </p:nvSpPr>
        <p:spPr bwMode="auto">
          <a:xfrm>
            <a:off x="5791200" y="3824287"/>
            <a:ext cx="106680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7000</a:t>
            </a:r>
          </a:p>
        </p:txBody>
      </p:sp>
      <p:sp>
        <p:nvSpPr>
          <p:cNvPr id="27" name="Text Box 11"/>
          <p:cNvSpPr txBox="1">
            <a:spLocks noChangeArrowheads="1"/>
          </p:cNvSpPr>
          <p:nvPr/>
        </p:nvSpPr>
        <p:spPr bwMode="auto">
          <a:xfrm>
            <a:off x="4648200" y="4630290"/>
            <a:ext cx="114300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2300</a:t>
            </a:r>
          </a:p>
        </p:txBody>
      </p:sp>
      <p:sp>
        <p:nvSpPr>
          <p:cNvPr id="28" name="Text Box 12"/>
          <p:cNvSpPr txBox="1">
            <a:spLocks noChangeArrowheads="1"/>
          </p:cNvSpPr>
          <p:nvPr/>
        </p:nvSpPr>
        <p:spPr bwMode="auto">
          <a:xfrm>
            <a:off x="4419600" y="5144293"/>
            <a:ext cx="114300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2030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79" dur="50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4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89" dur="500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4" dur="500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99" dur="500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4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ox(in)">
                                      <p:cBhvr>
                                        <p:cTn id="104" dur="500"/>
                                        <p:tgtEl>
                                          <p:spTgt spid="2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09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0" dur="500" fill="hold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1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6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17" dur="500" fill="hold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18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>
                      <p:stCondLst>
                        <p:cond delay="indefinite"/>
                      </p:stCondLst>
                      <p:childTnLst>
                        <p:par>
                          <p:cTn id="120" fill="hold">
                            <p:stCondLst>
                              <p:cond delay="0"/>
                            </p:stCondLst>
                            <p:childTnLst>
                              <p:par>
                                <p:cTn id="121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23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4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25" dur="500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53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0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1" dur="500" fill="hold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2" dur="500"/>
                                        <p:tgtEl>
                                          <p:spTgt spid="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10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457200" y="1676400"/>
            <a:ext cx="2057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2: </a:t>
            </a:r>
            <a:r>
              <a:rPr lang="en-GB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endParaRPr lang="en-GB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02733" y="2219980"/>
            <a:ext cx="23187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380g + 195g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474372" y="2705301"/>
            <a:ext cx="330933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928dag – 274dag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5262093" y="2182081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452hg x 3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200980" y="2674686"/>
            <a:ext cx="1981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768hg : 6</a:t>
            </a:r>
            <a:r>
              <a:rPr 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=</a:t>
            </a:r>
            <a:endParaRPr lang="en-GB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2667000" y="217486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575g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3453584" y="2753380"/>
            <a:ext cx="13724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654 dag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7134772" y="2174860"/>
            <a:ext cx="1552028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1 356 hg 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7182180" y="2698080"/>
            <a:ext cx="119295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dirty="0" smtClean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128 hg</a:t>
            </a:r>
            <a:endParaRPr lang="en-US" sz="2800" b="1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TextBox 14"/>
          <p:cNvSpPr txBox="1"/>
          <p:nvPr/>
        </p:nvSpPr>
        <p:spPr>
          <a:xfrm>
            <a:off x="274883" y="228600"/>
            <a:ext cx="112663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GB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GB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3: </a:t>
            </a:r>
            <a:endParaRPr lang="en-GB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AutoShape 6"/>
          <p:cNvSpPr>
            <a:spLocks noChangeArrowheads="1"/>
          </p:cNvSpPr>
          <p:nvPr/>
        </p:nvSpPr>
        <p:spPr bwMode="auto">
          <a:xfrm>
            <a:off x="1524000" y="228600"/>
            <a:ext cx="990600" cy="1447800"/>
          </a:xfrm>
          <a:prstGeom prst="rightArrowCallout">
            <a:avLst>
              <a:gd name="adj1" fmla="val 36538"/>
              <a:gd name="adj2" fmla="val 36538"/>
              <a:gd name="adj3" fmla="val 16667"/>
              <a:gd name="adj4" fmla="val 66667"/>
            </a:avLst>
          </a:prstGeom>
          <a:solidFill>
            <a:srgbClr val="CCFFCC"/>
          </a:solidFill>
          <a:ln w="28575">
            <a:solidFill>
              <a:srgbClr val="008000"/>
            </a:solidFill>
            <a:miter lim="800000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Text Box 7"/>
          <p:cNvSpPr txBox="1">
            <a:spLocks noChangeArrowheads="1"/>
          </p:cNvSpPr>
          <p:nvPr/>
        </p:nvSpPr>
        <p:spPr bwMode="auto">
          <a:xfrm>
            <a:off x="1676400" y="232707"/>
            <a:ext cx="83820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dirty="0">
                <a:solidFill>
                  <a:srgbClr val="D60093"/>
                </a:solidFill>
              </a:rPr>
              <a:t>&gt;</a:t>
            </a:r>
          </a:p>
        </p:txBody>
      </p:sp>
      <p:sp>
        <p:nvSpPr>
          <p:cNvPr id="18" name="Text Box 8"/>
          <p:cNvSpPr txBox="1">
            <a:spLocks noChangeArrowheads="1"/>
          </p:cNvSpPr>
          <p:nvPr/>
        </p:nvSpPr>
        <p:spPr bwMode="auto">
          <a:xfrm>
            <a:off x="1676400" y="613707"/>
            <a:ext cx="76200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dirty="0">
                <a:solidFill>
                  <a:srgbClr val="D60093"/>
                </a:solidFill>
              </a:rPr>
              <a:t>&lt;</a:t>
            </a:r>
          </a:p>
        </p:txBody>
      </p:sp>
      <p:sp>
        <p:nvSpPr>
          <p:cNvPr id="19" name="Text Box 9"/>
          <p:cNvSpPr txBox="1">
            <a:spLocks noChangeArrowheads="1"/>
          </p:cNvSpPr>
          <p:nvPr/>
        </p:nvSpPr>
        <p:spPr bwMode="auto">
          <a:xfrm>
            <a:off x="1600200" y="994707"/>
            <a:ext cx="60960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400" dirty="0"/>
              <a:t> </a:t>
            </a:r>
            <a:r>
              <a:rPr lang="en-US" sz="2800" b="1" dirty="0">
                <a:solidFill>
                  <a:srgbClr val="D60093"/>
                </a:solidFill>
              </a:rPr>
              <a:t>=</a:t>
            </a:r>
          </a:p>
        </p:txBody>
      </p:sp>
      <p:sp>
        <p:nvSpPr>
          <p:cNvPr id="20" name="Text Box 10"/>
          <p:cNvSpPr txBox="1">
            <a:spLocks noChangeArrowheads="1"/>
          </p:cNvSpPr>
          <p:nvPr/>
        </p:nvSpPr>
        <p:spPr bwMode="auto">
          <a:xfrm>
            <a:off x="2516746" y="651270"/>
            <a:ext cx="53340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b="1" dirty="0">
                <a:solidFill>
                  <a:srgbClr val="D60093"/>
                </a:solidFill>
              </a:rPr>
              <a:t>?</a:t>
            </a:r>
          </a:p>
        </p:txBody>
      </p:sp>
      <p:sp>
        <p:nvSpPr>
          <p:cNvPr id="22" name="Text Box 12"/>
          <p:cNvSpPr txBox="1">
            <a:spLocks noChangeArrowheads="1"/>
          </p:cNvSpPr>
          <p:nvPr/>
        </p:nvSpPr>
        <p:spPr bwMode="auto">
          <a:xfrm>
            <a:off x="1752600" y="1981200"/>
            <a:ext cx="533400" cy="519113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>
            <a:spAutoFit/>
          </a:bodyPr>
          <a:lstStyle/>
          <a:p>
            <a:pPr algn="l">
              <a:spcBef>
                <a:spcPct val="50000"/>
              </a:spcBef>
            </a:pPr>
            <a:r>
              <a:rPr lang="en-US" sz="2800" dirty="0">
                <a:solidFill>
                  <a:srgbClr val="FF0000"/>
                </a:solidFill>
              </a:rPr>
              <a:t>=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38199" y="1981200"/>
            <a:ext cx="3124201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 smtClean="0">
                <a:solidFill>
                  <a:srgbClr val="0000FF"/>
                </a:solidFill>
              </a:rPr>
              <a:t>5dag  ………  50g                              </a:t>
            </a:r>
          </a:p>
          <a:p>
            <a:pPr algn="l"/>
            <a:r>
              <a:rPr lang="en-US" sz="2400" dirty="0" smtClean="0">
                <a:solidFill>
                  <a:srgbClr val="FF0000"/>
                </a:solidFill>
              </a:rPr>
              <a:t> 50 g    </a:t>
            </a:r>
          </a:p>
          <a:p>
            <a:pPr algn="l"/>
            <a:r>
              <a:rPr lang="en-US" sz="2400" dirty="0" smtClean="0">
                <a:solidFill>
                  <a:srgbClr val="0000FF"/>
                </a:solidFill>
              </a:rPr>
              <a:t>8tấn  …….   8100kg</a:t>
            </a:r>
          </a:p>
          <a:p>
            <a:pPr algn="l"/>
            <a:r>
              <a:rPr lang="en-US" sz="2400" dirty="0" smtClean="0">
                <a:solidFill>
                  <a:srgbClr val="FF0000"/>
                </a:solidFill>
              </a:rPr>
              <a:t>……..kg         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8" name="TextBox 27"/>
          <p:cNvSpPr txBox="1"/>
          <p:nvPr/>
        </p:nvSpPr>
        <p:spPr>
          <a:xfrm>
            <a:off x="4572000" y="1981200"/>
            <a:ext cx="42672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400" dirty="0">
                <a:solidFill>
                  <a:srgbClr val="0000FF"/>
                </a:solidFill>
              </a:rPr>
              <a:t>4tạ30kg  </a:t>
            </a:r>
            <a:r>
              <a:rPr lang="en-US" sz="2400" dirty="0" smtClean="0">
                <a:solidFill>
                  <a:srgbClr val="0000FF"/>
                </a:solidFill>
              </a:rPr>
              <a:t>………  4tạ3kg</a:t>
            </a:r>
          </a:p>
          <a:p>
            <a:pPr algn="l"/>
            <a:r>
              <a:rPr lang="en-US" sz="2400" dirty="0">
                <a:solidFill>
                  <a:srgbClr val="FF0000"/>
                </a:solidFill>
              </a:rPr>
              <a:t> </a:t>
            </a:r>
            <a:r>
              <a:rPr lang="en-US" sz="2400" dirty="0" smtClean="0">
                <a:solidFill>
                  <a:srgbClr val="FF0000"/>
                </a:solidFill>
              </a:rPr>
              <a:t>  …..kg                …..kg</a:t>
            </a:r>
            <a:endParaRPr lang="en-US" sz="2400" dirty="0">
              <a:solidFill>
                <a:srgbClr val="FF0000"/>
              </a:solidFill>
            </a:endParaRPr>
          </a:p>
          <a:p>
            <a:pPr algn="l"/>
            <a:r>
              <a:rPr lang="en-US" sz="2400" dirty="0">
                <a:solidFill>
                  <a:srgbClr val="0000FF"/>
                </a:solidFill>
              </a:rPr>
              <a:t> </a:t>
            </a:r>
            <a:r>
              <a:rPr lang="en-US" sz="2400" dirty="0" smtClean="0">
                <a:solidFill>
                  <a:srgbClr val="0000FF"/>
                </a:solidFill>
              </a:rPr>
              <a:t>3tấn500kg  </a:t>
            </a:r>
            <a:r>
              <a:rPr lang="en-US" sz="2400" dirty="0">
                <a:solidFill>
                  <a:srgbClr val="0000FF"/>
                </a:solidFill>
              </a:rPr>
              <a:t>…  3500kg</a:t>
            </a:r>
            <a:r>
              <a:rPr lang="en-US" sz="2400" dirty="0"/>
              <a:t>          </a:t>
            </a:r>
          </a:p>
          <a:p>
            <a:pPr algn="l"/>
            <a:r>
              <a:rPr lang="en-US" sz="2400" dirty="0" smtClean="0">
                <a:solidFill>
                  <a:srgbClr val="0000FF"/>
                </a:solidFill>
              </a:rPr>
              <a:t>   </a:t>
            </a:r>
            <a:r>
              <a:rPr lang="en-US" sz="2400" dirty="0" smtClean="0">
                <a:solidFill>
                  <a:srgbClr val="FF0000"/>
                </a:solidFill>
              </a:rPr>
              <a:t>…..kg             </a:t>
            </a:r>
            <a:endParaRPr lang="en-US" sz="2400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90841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9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3" dur="1000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4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47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10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1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16" grpId="0" animBg="1"/>
      <p:bldP spid="22" grpId="0"/>
      <p:bldP spid="2" grpId="0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ChangeArrowheads="1"/>
          </p:cNvSpPr>
          <p:nvPr/>
        </p:nvSpPr>
        <p:spPr bwMode="auto">
          <a:xfrm>
            <a:off x="152400" y="152400"/>
            <a:ext cx="8839200" cy="6477000"/>
          </a:xfrm>
          <a:prstGeom prst="rect">
            <a:avLst/>
          </a:prstGeom>
          <a:noFill/>
          <a:ln w="76200">
            <a:solidFill>
              <a:srgbClr val="00CCFF"/>
            </a:solidFill>
            <a:miter lim="800000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12292" name="Rectangle 4"/>
          <p:cNvSpPr>
            <a:spLocks noChangeArrowheads="1"/>
          </p:cNvSpPr>
          <p:nvPr/>
        </p:nvSpPr>
        <p:spPr bwMode="auto">
          <a:xfrm>
            <a:off x="304800" y="304800"/>
            <a:ext cx="8534400" cy="6172200"/>
          </a:xfrm>
          <a:prstGeom prst="rect">
            <a:avLst/>
          </a:prstGeom>
          <a:noFill/>
          <a:ln w="9525">
            <a:solidFill>
              <a:srgbClr val="00CCFF"/>
            </a:solidFill>
            <a:miter lim="800000"/>
          </a:ln>
        </p:spPr>
        <p:txBody>
          <a:bodyPr wrap="none" anchor="ctr"/>
          <a:lstStyle/>
          <a:p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152400" y="215205"/>
            <a:ext cx="8534400" cy="138499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/>
            <a:r>
              <a:rPr lang="en-US" sz="2800" b="1" dirty="0" smtClean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 smtClean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4: </a:t>
            </a:r>
            <a:r>
              <a:rPr lang="en-US" sz="2800" b="1" dirty="0" err="1" smtClean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 smtClean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2800" b="1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gói</a:t>
            </a:r>
            <a:r>
              <a:rPr lang="en-US" sz="2800" b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bánh</a:t>
            </a:r>
            <a:r>
              <a:rPr lang="en-US" sz="2800" b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b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gói</a:t>
            </a:r>
            <a:r>
              <a:rPr lang="en-US" sz="2800" b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800" b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2800" b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150g </a:t>
            </a:r>
            <a:r>
              <a:rPr lang="en-US" sz="2800" b="1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</a:p>
          <a:p>
            <a:pPr algn="l"/>
            <a:r>
              <a:rPr lang="en-US" sz="2800" b="1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gói</a:t>
            </a:r>
            <a:r>
              <a:rPr lang="en-US" sz="2800" b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kẹo</a:t>
            </a:r>
            <a:r>
              <a:rPr lang="en-US" sz="2800" b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mỗi</a:t>
            </a:r>
            <a:r>
              <a:rPr lang="en-US" sz="2800" b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gói</a:t>
            </a:r>
            <a:r>
              <a:rPr lang="en-US" sz="2800" b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800" b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2800" b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200g. </a:t>
            </a:r>
            <a:r>
              <a:rPr lang="en-US" sz="2800" b="1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b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800" b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b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mấy</a:t>
            </a:r>
            <a:r>
              <a:rPr lang="en-US" sz="2800" b="1" dirty="0" smtClean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</a:t>
            </a:r>
            <a:r>
              <a:rPr lang="en-US" sz="2800" b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</a:t>
            </a:r>
            <a:r>
              <a:rPr lang="en-US" sz="2800" b="1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lô</a:t>
            </a:r>
            <a:r>
              <a:rPr lang="en-US" sz="2800" b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-gam </a:t>
            </a:r>
            <a:r>
              <a:rPr lang="en-US" sz="2800" b="1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bánh</a:t>
            </a:r>
            <a:r>
              <a:rPr lang="en-US" sz="2800" b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kẹo</a:t>
            </a:r>
            <a:r>
              <a:rPr lang="en-US" sz="2800" b="1" dirty="0">
                <a:solidFill>
                  <a:srgbClr val="99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</a:t>
            </a:r>
          </a:p>
        </p:txBody>
      </p:sp>
      <p:sp>
        <p:nvSpPr>
          <p:cNvPr id="4" name="Rectangle 3"/>
          <p:cNvSpPr/>
          <p:nvPr/>
        </p:nvSpPr>
        <p:spPr>
          <a:xfrm>
            <a:off x="141668" y="1600200"/>
            <a:ext cx="1532792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Tóm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tắt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14300" y="1861810"/>
            <a:ext cx="24384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4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bánh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  2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kẹo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Rectangle 6"/>
          <p:cNvSpPr/>
          <p:nvPr/>
        </p:nvSpPr>
        <p:spPr>
          <a:xfrm>
            <a:off x="217001" y="2905780"/>
            <a:ext cx="2057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bánh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</a:t>
            </a:r>
            <a:endParaRPr lang="en-GB" sz="2800" dirty="0"/>
          </a:p>
        </p:txBody>
      </p:sp>
      <p:sp>
        <p:nvSpPr>
          <p:cNvPr id="8" name="TextBox 7"/>
          <p:cNvSpPr txBox="1"/>
          <p:nvPr/>
        </p:nvSpPr>
        <p:spPr>
          <a:xfrm>
            <a:off x="2057400" y="2867680"/>
            <a:ext cx="990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150g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04800" y="3464969"/>
            <a:ext cx="1752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kẹo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</a:t>
            </a:r>
            <a:endParaRPr lang="en-GB" sz="2800" dirty="0"/>
          </a:p>
        </p:txBody>
      </p:sp>
      <p:sp>
        <p:nvSpPr>
          <p:cNvPr id="10" name="TextBox 9"/>
          <p:cNvSpPr txBox="1"/>
          <p:nvPr/>
        </p:nvSpPr>
        <p:spPr>
          <a:xfrm>
            <a:off x="2057400" y="3515380"/>
            <a:ext cx="914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200g</a:t>
            </a:r>
            <a:endParaRPr lang="en-GB" sz="2800" dirty="0"/>
          </a:p>
        </p:txBody>
      </p:sp>
      <p:sp>
        <p:nvSpPr>
          <p:cNvPr id="11" name="TextBox 10"/>
          <p:cNvSpPr txBox="1"/>
          <p:nvPr/>
        </p:nvSpPr>
        <p:spPr>
          <a:xfrm>
            <a:off x="114300" y="389638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Tất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:  … g ?</a:t>
            </a:r>
            <a:endParaRPr lang="en-GB" sz="2800" dirty="0"/>
          </a:p>
        </p:txBody>
      </p:sp>
      <p:sp>
        <p:nvSpPr>
          <p:cNvPr id="12" name="TextBox 11"/>
          <p:cNvSpPr txBox="1"/>
          <p:nvPr/>
        </p:nvSpPr>
        <p:spPr>
          <a:xfrm>
            <a:off x="4851042" y="1534180"/>
            <a:ext cx="1905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giải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3862355" y="1991380"/>
            <a:ext cx="373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bánh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4293897" y="2524780"/>
            <a:ext cx="16466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150 x 4 = </a:t>
            </a:r>
            <a:endParaRPr lang="en-GB" sz="2800" dirty="0"/>
          </a:p>
        </p:txBody>
      </p:sp>
      <p:sp>
        <p:nvSpPr>
          <p:cNvPr id="15" name="Rectangle 14"/>
          <p:cNvSpPr/>
          <p:nvPr/>
        </p:nvSpPr>
        <p:spPr>
          <a:xfrm>
            <a:off x="5866955" y="2508024"/>
            <a:ext cx="1233030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600 (g)</a:t>
            </a:r>
          </a:p>
        </p:txBody>
      </p:sp>
      <p:sp>
        <p:nvSpPr>
          <p:cNvPr id="16" name="TextBox 15"/>
          <p:cNvSpPr txBox="1"/>
          <p:nvPr/>
        </p:nvSpPr>
        <p:spPr>
          <a:xfrm>
            <a:off x="3935569" y="2941749"/>
            <a:ext cx="3733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gói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kẹo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cân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GB" sz="2800" dirty="0"/>
          </a:p>
        </p:txBody>
      </p:sp>
      <p:sp>
        <p:nvSpPr>
          <p:cNvPr id="17" name="Rectangle 16"/>
          <p:cNvSpPr/>
          <p:nvPr/>
        </p:nvSpPr>
        <p:spPr>
          <a:xfrm>
            <a:off x="4356448" y="3390900"/>
            <a:ext cx="164660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200 x 2 = </a:t>
            </a:r>
            <a:endParaRPr lang="en-GB" sz="2800" dirty="0"/>
          </a:p>
        </p:txBody>
      </p:sp>
      <p:sp>
        <p:nvSpPr>
          <p:cNvPr id="18" name="TextBox 17"/>
          <p:cNvSpPr txBox="1"/>
          <p:nvPr/>
        </p:nvSpPr>
        <p:spPr>
          <a:xfrm>
            <a:off x="5943600" y="3429000"/>
            <a:ext cx="1295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400 (g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9" name="Rectangle 18"/>
          <p:cNvSpPr/>
          <p:nvPr/>
        </p:nvSpPr>
        <p:spPr>
          <a:xfrm>
            <a:off x="3686110" y="3726579"/>
            <a:ext cx="3910045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Cả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bánh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kẹo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nặng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20" name="TextBox 19"/>
          <p:cNvSpPr txBox="1"/>
          <p:nvPr/>
        </p:nvSpPr>
        <p:spPr>
          <a:xfrm>
            <a:off x="4309586" y="4277380"/>
            <a:ext cx="20193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600 + 400 =</a:t>
            </a:r>
            <a:endParaRPr lang="en-GB" sz="2800" dirty="0"/>
          </a:p>
        </p:txBody>
      </p:sp>
      <p:sp>
        <p:nvSpPr>
          <p:cNvPr id="21" name="Rectangle 20"/>
          <p:cNvSpPr/>
          <p:nvPr/>
        </p:nvSpPr>
        <p:spPr>
          <a:xfrm>
            <a:off x="6324600" y="4351795"/>
            <a:ext cx="1412566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 (g)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212483" y="4792566"/>
            <a:ext cx="2026517" cy="52322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1000g = 1kg</a:t>
            </a:r>
          </a:p>
        </p:txBody>
      </p:sp>
      <p:sp>
        <p:nvSpPr>
          <p:cNvPr id="23" name="TextBox 22"/>
          <p:cNvSpPr txBox="1"/>
          <p:nvPr/>
        </p:nvSpPr>
        <p:spPr>
          <a:xfrm>
            <a:off x="5486400" y="5225534"/>
            <a:ext cx="2209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Đáp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b="1" dirty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en-US" sz="2800" b="1" dirty="0" smtClean="0">
                <a:solidFill>
                  <a:srgbClr val="0000FF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1kg</a:t>
            </a:r>
            <a:endParaRPr lang="en-US" sz="2800" b="1" dirty="0">
              <a:solidFill>
                <a:srgbClr val="0000FF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10"/>
  <p:tag name="MMPROD_UIDATA" val="&lt;database version=&quot;10.0&quot;&gt;&lt;object type=&quot;1&quot; unique_id=&quot;10001&quot;&gt;&lt;object type=&quot;2&quot; unique_id=&quot;10002&quot;&gt;&lt;object type=&quot;3&quot; unique_id=&quot;10003&quot;&gt;&lt;property id=&quot;20148&quot; value=&quot;5&quot;/&gt;&lt;property id=&quot;20300&quot; value=&quot;Slide 1 - &amp;quot; Toán&amp;quot;&quot;/&gt;&lt;property id=&quot;20307&quot; value=&quot;259&quot;/&gt;&lt;/object&gt;&lt;object type=&quot;3&quot; unique_id=&quot;10004&quot;&gt;&lt;property id=&quot;20148&quot; value=&quot;5&quot;/&gt;&lt;property id=&quot;20300&quot; value=&quot;Slide 2 - &amp;quot; Thứ năm ngày 30 tháng 9 năm 2021 Toán&amp;quot;&quot;/&gt;&lt;property id=&quot;20307&quot; value=&quot;260&quot;/&gt;&lt;/object&gt;&lt;object type=&quot;3&quot; unique_id=&quot;10005&quot;&gt;&lt;property id=&quot;20148&quot; value=&quot;5&quot;/&gt;&lt;property id=&quot;20300&quot; value=&quot;Slide 3&quot;/&gt;&lt;property id=&quot;20307&quot; value=&quot;261&quot;/&gt;&lt;/object&gt;&lt;object type=&quot;3&quot; unique_id=&quot;10006&quot;&gt;&lt;property id=&quot;20148&quot; value=&quot;5&quot;/&gt;&lt;property id=&quot;20300&quot; value=&quot;Slide 4&quot;/&gt;&lt;property id=&quot;20307&quot; value=&quot;262&quot;/&gt;&lt;/object&gt;&lt;object type=&quot;3&quot; unique_id=&quot;10007&quot;&gt;&lt;property id=&quot;20148&quot; value=&quot;5&quot;/&gt;&lt;property id=&quot;20300&quot; value=&quot;Slide 5&quot;/&gt;&lt;property id=&quot;20307&quot; value=&quot;263&quot;/&gt;&lt;/object&gt;&lt;object type=&quot;3&quot; unique_id=&quot;10008&quot;&gt;&lt;property id=&quot;20148&quot; value=&quot;5&quot;/&gt;&lt;property id=&quot;20300&quot; value=&quot;Slide 6&quot;/&gt;&lt;property id=&quot;20307&quot; value=&quot;271&quot;/&gt;&lt;/object&gt;&lt;object type=&quot;3&quot; unique_id=&quot;10009&quot;&gt;&lt;property id=&quot;20148&quot; value=&quot;5&quot;/&gt;&lt;property id=&quot;20300&quot; value=&quot;Slide 7&quot;/&gt;&lt;property id=&quot;20307&quot; value=&quot;272&quot;/&gt;&lt;/object&gt;&lt;object type=&quot;3&quot; unique_id=&quot;10010&quot;&gt;&lt;property id=&quot;20148&quot; value=&quot;5&quot;/&gt;&lt;property id=&quot;20300&quot; value=&quot;Slide 9&quot;/&gt;&lt;property id=&quot;20307&quot; value=&quot;267&quot;/&gt;&lt;/object&gt;&lt;object type=&quot;3&quot; unique_id=&quot;10011&quot;&gt;&lt;property id=&quot;20148&quot; value=&quot;5&quot;/&gt;&lt;property id=&quot;20300&quot; value=&quot;Slide 10&quot;/&gt;&lt;property id=&quot;20307&quot; value=&quot;268&quot;/&gt;&lt;/object&gt;&lt;object type=&quot;3&quot; unique_id=&quot;10012&quot;&gt;&lt;property id=&quot;20148&quot; value=&quot;5&quot;/&gt;&lt;property id=&quot;20300&quot; value=&quot;Slide 11&quot;/&gt;&lt;property id=&quot;20307&quot; value=&quot;269&quot;/&gt;&lt;/object&gt;&lt;object type=&quot;3&quot; unique_id=&quot;10013&quot;&gt;&lt;property id=&quot;20148&quot; value=&quot;5&quot;/&gt;&lt;property id=&quot;20300&quot; value=&quot;Slide 12&quot;/&gt;&lt;property id=&quot;20307&quot; value=&quot;273&quot;/&gt;&lt;/object&gt;&lt;object type=&quot;3&quot; unique_id=&quot;10142&quot;&gt;&lt;property id=&quot;20148&quot; value=&quot;5&quot;/&gt;&lt;property id=&quot;20300&quot; value=&quot;Slide 8&quot;/&gt;&lt;property id=&quot;20307&quot; value=&quot;274&quot;/&gt;&lt;/object&gt;&lt;/object&gt;&lt;object type=&quot;8&quot; unique_id=&quot;10026&quot;&gt;&lt;/object&gt;&lt;/object&gt;&lt;/database&gt;"/>
  <p:tag name="SECTOMILLISECCONVERTED" val="1"/>
</p:tagLst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115</TotalTime>
  <Words>571</Words>
  <Application>Microsoft Office PowerPoint</Application>
  <PresentationFormat>On-screen Show (4:3)</PresentationFormat>
  <Paragraphs>157</Paragraphs>
  <Slides>12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3" baseType="lpstr">
      <vt:lpstr>Default Design</vt:lpstr>
      <vt:lpstr> Toán</vt:lpstr>
      <vt:lpstr> Thứ năm ngày 30 tháng 9 năm 2021 Toán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>.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Phòng GD-ĐT Núi Thành Trường TH Đỗ Thế Chấp</dc:title>
  <dc:creator> </dc:creator>
  <cp:lastModifiedBy>MTC</cp:lastModifiedBy>
  <cp:revision>22</cp:revision>
  <dcterms:created xsi:type="dcterms:W3CDTF">2008-11-28T01:15:00Z</dcterms:created>
  <dcterms:modified xsi:type="dcterms:W3CDTF">2021-09-29T10:21:31Z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6C2E580C15C74E01BE9DD9892A146DE3</vt:lpwstr>
  </property>
  <property fmtid="{D5CDD505-2E9C-101B-9397-08002B2CF9AE}" pid="3" name="KSOProductBuildVer">
    <vt:lpwstr>1033-11.2.0.10296</vt:lpwstr>
  </property>
</Properties>
</file>