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12"/>
  </p:notesMasterIdLst>
  <p:sldIdLst>
    <p:sldId id="268" r:id="rId4"/>
    <p:sldId id="258" r:id="rId5"/>
    <p:sldId id="259" r:id="rId6"/>
    <p:sldId id="257" r:id="rId7"/>
    <p:sldId id="260" r:id="rId8"/>
    <p:sldId id="261" r:id="rId9"/>
    <p:sldId id="262" r:id="rId10"/>
    <p:sldId id="270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A50021"/>
    <a:srgbClr val="FF00FF"/>
    <a:srgbClr val="00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2" autoAdjust="0"/>
    <p:restoredTop sz="94621" autoAdjust="0"/>
  </p:normalViewPr>
  <p:slideViewPr>
    <p:cSldViewPr>
      <p:cViewPr varScale="1">
        <p:scale>
          <a:sx n="70" d="100"/>
          <a:sy n="70" d="100"/>
        </p:scale>
        <p:origin x="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10DD3-8A94-48A8-8CCA-2132EDD18154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63E7E-CD51-42B0-8A5E-D6F1059C2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9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EB8DCA-8250-4A3E-B7A9-2B3CCAB34A6B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B0604020202020204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7055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7DE4E-B1B1-4610-995B-ACCFE7610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BA789-B7D5-47A3-B371-CEAFF0808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F9BE1-32C8-4B44-8FC1-059C09BCE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9093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88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5323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9823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885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8143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2317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131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03693-7030-4872-A1D2-16136C63C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90747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795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1899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4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36256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3273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6468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6070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51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61F07-94E0-49CB-B42B-0A48346CC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2773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6508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8628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0128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57466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3325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BC58E1B-5923-4CAF-B9CC-D14A574623CF}" type="datetimeFigureOut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2021/11/14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8EE746A1-6C2B-4A0A-9B52-5B2A1AF6763A}" type="slidenum">
              <a:rPr lang="zh-CN" altLang="en-US" sz="1350" smtClean="0">
                <a:solidFill>
                  <a:prstClr val="black"/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z="135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9892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44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418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72052-2C7C-4669-8C0D-781AA372C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44C8E-A7E1-4027-9D8B-769CE17AB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FED56-D927-482F-9E78-CCF33FCE5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626F4-F6CF-4BFF-B71F-3C1760273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6D740-9E21-489E-924F-C2843D0A9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B1D28-A2F0-4329-88DD-8DC99F814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309B9C8C-3258-4A48-8336-C5C081DC6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3675A3-50CC-4965-995F-F44872181D74}"/>
              </a:ext>
            </a:extLst>
          </p:cNvPr>
          <p:cNvSpPr txBox="1"/>
          <p:nvPr userDrawn="1"/>
        </p:nvSpPr>
        <p:spPr>
          <a:xfrm>
            <a:off x="8524600" y="0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D76B49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2113BE-31BD-4ECF-A8CC-8CBABF4D357A}"/>
              </a:ext>
            </a:extLst>
          </p:cNvPr>
          <p:cNvSpPr txBox="1"/>
          <p:nvPr userDrawn="1"/>
        </p:nvSpPr>
        <p:spPr>
          <a:xfrm>
            <a:off x="1" y="6419273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D76B49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58618AA-5B60-4FA0-ACA9-1E24062620C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294" y="8195293"/>
            <a:ext cx="829936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4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2EE5880-8C4C-41FF-867A-31F1A54973E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3675A3-50CC-4965-995F-F44872181D74}"/>
              </a:ext>
            </a:extLst>
          </p:cNvPr>
          <p:cNvSpPr txBox="1"/>
          <p:nvPr userDrawn="1"/>
        </p:nvSpPr>
        <p:spPr>
          <a:xfrm>
            <a:off x="8524600" y="0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D76B49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72113BE-31BD-4ECF-A8CC-8CBABF4D357A}"/>
              </a:ext>
            </a:extLst>
          </p:cNvPr>
          <p:cNvSpPr txBox="1"/>
          <p:nvPr userDrawn="1"/>
        </p:nvSpPr>
        <p:spPr>
          <a:xfrm>
            <a:off x="1" y="6419273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D76B49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58618AA-5B60-4FA0-ACA9-1E24062620C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294" y="8195293"/>
            <a:ext cx="829936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728FD27-A6D4-477B-BA31-F6CB4D05A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F1E8021-A200-4249-BD7E-1AF85AF3D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1" t="290" r="3721" b="39496"/>
          <a:stretch/>
        </p:blipFill>
        <p:spPr>
          <a:xfrm>
            <a:off x="5096468" y="750090"/>
            <a:ext cx="4168907" cy="271478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DBFD2769-D875-4FCC-AFA4-CDE2DA2154FE}"/>
              </a:ext>
            </a:extLst>
          </p:cNvPr>
          <p:cNvSpPr/>
          <p:nvPr/>
        </p:nvSpPr>
        <p:spPr>
          <a:xfrm>
            <a:off x="7148473" y="2654978"/>
            <a:ext cx="202189" cy="2329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D349C36-4E2B-4F7D-9E02-E47CDFF779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r="66565"/>
          <a:stretch/>
        </p:blipFill>
        <p:spPr>
          <a:xfrm>
            <a:off x="-808794" y="2015209"/>
            <a:ext cx="4518020" cy="44667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2F16F3FC-F880-482B-97B3-EA8445CFD2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9" t="32510" r="3721" b="39496"/>
          <a:stretch/>
        </p:blipFill>
        <p:spPr>
          <a:xfrm>
            <a:off x="127364" y="745607"/>
            <a:ext cx="4029000" cy="2355557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5D349C36-4E2B-4F7D-9E02-E47CDFF779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67402" r="33313"/>
          <a:stretch/>
        </p:blipFill>
        <p:spPr>
          <a:xfrm>
            <a:off x="1771684" y="4108945"/>
            <a:ext cx="5262327" cy="18326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555CBF9-4844-4B32-80B6-E61860ADC8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9" t="49594" r="-101" b="-33"/>
          <a:stretch/>
        </p:blipFill>
        <p:spPr>
          <a:xfrm>
            <a:off x="6139679" y="2224909"/>
            <a:ext cx="3000183" cy="377584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5090" y="1973629"/>
            <a:ext cx="6240136" cy="1453206"/>
            <a:chOff x="2855818" y="1376730"/>
            <a:chExt cx="7246044" cy="1937610"/>
          </a:xfrm>
        </p:grpSpPr>
        <p:sp>
          <p:nvSpPr>
            <p:cNvPr id="16" name="TextBox 15"/>
            <p:cNvSpPr txBox="1"/>
            <p:nvPr/>
          </p:nvSpPr>
          <p:spPr>
            <a:xfrm>
              <a:off x="2855818" y="1421514"/>
              <a:ext cx="7172156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8625" b="1" dirty="0">
                <a:solidFill>
                  <a:srgbClr val="0033CC"/>
                </a:solidFill>
                <a:latin typeface="UTM Flamenco" panose="0204060305050602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9706" y="1376730"/>
              <a:ext cx="7172156" cy="192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smtClean="0">
                  <a:solidFill>
                    <a:srgbClr val="0033CC"/>
                  </a:solidFill>
                  <a:latin typeface="UTM Flamenco" panose="02040603050506020204" pitchFamily="18" charset="0"/>
                </a:rPr>
                <a:t>NHÂN VỚI SỐ CÓ TẬN CÙNG LÀ CHỮ SỐ 0</a:t>
              </a:r>
              <a:endParaRPr lang="en-US" sz="4400" b="1" dirty="0">
                <a:solidFill>
                  <a:srgbClr val="0033CC"/>
                </a:solidFill>
                <a:latin typeface="UTM Flamenco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34235" y="1248636"/>
            <a:ext cx="2105444" cy="788913"/>
            <a:chOff x="5354503" y="338505"/>
            <a:chExt cx="2807258" cy="1051883"/>
          </a:xfrm>
        </p:grpSpPr>
        <p:sp>
          <p:nvSpPr>
            <p:cNvPr id="2" name="TextBox 1"/>
            <p:cNvSpPr txBox="1"/>
            <p:nvPr/>
          </p:nvSpPr>
          <p:spPr>
            <a:xfrm>
              <a:off x="5354503" y="338505"/>
              <a:ext cx="2781894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500" dirty="0" err="1">
                  <a:solidFill>
                    <a:prstClr val="black"/>
                  </a:solidFill>
                  <a:latin typeface="UTM Magnesium" panose="02040603050506020204" pitchFamily="18" charset="0"/>
                </a:rPr>
                <a:t>Toán</a:t>
              </a:r>
              <a:endParaRPr lang="en-US" sz="4500" dirty="0">
                <a:solidFill>
                  <a:prstClr val="black"/>
                </a:solidFill>
                <a:latin typeface="UTM Magnesium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79867" y="343949"/>
              <a:ext cx="2781894" cy="1046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500" dirty="0" err="1">
                  <a:solidFill>
                    <a:srgbClr val="FFBF86"/>
                  </a:solidFill>
                  <a:latin typeface="UTM Magnesium" panose="02040603050506020204" pitchFamily="18" charset="0"/>
                </a:rPr>
                <a:t>Toán</a:t>
              </a:r>
              <a:endParaRPr lang="en-US" sz="4500" dirty="0">
                <a:solidFill>
                  <a:srgbClr val="FFBF86"/>
                </a:solidFill>
                <a:latin typeface="UTM Magnesium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5B7D96-39E7-4225-953A-A09812D0A031}"/>
              </a:ext>
            </a:extLst>
          </p:cNvPr>
          <p:cNvSpPr txBox="1"/>
          <p:nvPr/>
        </p:nvSpPr>
        <p:spPr>
          <a:xfrm>
            <a:off x="6058" y="5723751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D76B49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25B2F8E-B9C2-4679-8D22-8466C9571899}"/>
              </a:ext>
            </a:extLst>
          </p:cNvPr>
          <p:cNvSpPr txBox="1"/>
          <p:nvPr/>
        </p:nvSpPr>
        <p:spPr>
          <a:xfrm>
            <a:off x="1" y="868929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D76B49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13E8F4B-6118-424B-9AC0-FE3E71D5869F}"/>
              </a:ext>
            </a:extLst>
          </p:cNvPr>
          <p:cNvSpPr txBox="1"/>
          <p:nvPr/>
        </p:nvSpPr>
        <p:spPr>
          <a:xfrm>
            <a:off x="8524600" y="868929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>
                <a:solidFill>
                  <a:srgbClr val="D76B49">
                    <a:lumMod val="60000"/>
                    <a:lumOff val="40000"/>
                  </a:srgbClr>
                </a:solidFill>
                <a:latin typeface="UVN Chim Bien Nhe" panose="0209050604050A0204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10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62000" y="411163"/>
            <a:ext cx="7696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Tính: 		1324 x 20 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762000" y="685800"/>
            <a:ext cx="76962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20 có tận cùng là là bao nhiêu ? 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62000" y="990600"/>
            <a:ext cx="76962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20 bằng 2 nhân với mấy ? 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81000" y="1233488"/>
            <a:ext cx="76962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1324 x 20 = 1324 x (2 x 10)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62000" y="1524000"/>
            <a:ext cx="76962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Hãy tính giá trị của:  1324 x (2 x 10) ?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2895600" y="1828800"/>
            <a:ext cx="76962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1324 x (2 x 10) = (1324 x 2) x 10 = 2648 x 10 = 26480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33400" y="2133600"/>
            <a:ext cx="76962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Vậy 1324 x 20 bằng bao nhiêu?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533400" y="2819400"/>
            <a:ext cx="76962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2648 là tích của các số nào? 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533400" y="3429000"/>
            <a:ext cx="76962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Em có nhận xét gì về số 2648 và số 26480?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533400" y="4038600"/>
            <a:ext cx="76962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Số 20 có mấy chữ số 0 ở tận cùng?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28600" y="4616450"/>
            <a:ext cx="914400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Kết luận</a:t>
            </a: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: “Vậy khi thực hiện nhân 1324 v</a:t>
            </a:r>
            <a:r>
              <a:rPr lang="vi-VN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ơ</a:t>
            </a: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i 20 chúng ta chỉ việc thực hiện phép nhân 1324 với 2 rồi viết thêm một chữ số 0 vào bên phải tích vừa tìm </a:t>
            </a:r>
            <a:r>
              <a:rPr lang="vi-VN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đư</a:t>
            </a: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ợc”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228600" y="5181600"/>
            <a:ext cx="4572000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Hãy </a:t>
            </a:r>
            <a:r>
              <a:rPr lang="vi-VN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ặt tính và thực hiện tính 1324 x 20 ?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1905000" y="2438400"/>
            <a:ext cx="48006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1324 x 20 bằng 26480.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1981200" y="3733800"/>
            <a:ext cx="5943600" cy="64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1800">
                <a:solidFill>
                  <a:srgbClr val="A50021"/>
                </a:solidFill>
                <a:latin typeface="Arial"/>
              </a:rPr>
              <a:t> </a:t>
            </a: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26480 chính là 2648 thêm một chữ số 0 vào bên phải.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1981200" y="3048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>
                <a:solidFill>
                  <a:srgbClr val="A50021"/>
                </a:solidFill>
                <a:latin typeface="Arial"/>
              </a:rPr>
              <a:t> </a:t>
            </a: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2648 là tích của 1324 với 2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981200" y="4267200"/>
            <a:ext cx="7696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>
                <a:solidFill>
                  <a:srgbClr val="A50021"/>
                </a:solidFill>
                <a:latin typeface="Arial"/>
              </a:rPr>
              <a:t>  </a:t>
            </a:r>
            <a:r>
              <a:rPr lang="en-US" sz="18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Số 20 có một chữ số 0 ở tận cùng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533400" y="5653088"/>
            <a:ext cx="8382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1324 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304800" y="5867400"/>
            <a:ext cx="3048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x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762000" y="5957888"/>
            <a:ext cx="5334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20</a:t>
            </a:r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381000" y="63246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7" name="Text Box 27"/>
          <p:cNvSpPr txBox="1">
            <a:spLocks noChangeArrowheads="1"/>
          </p:cNvSpPr>
          <p:nvPr/>
        </p:nvSpPr>
        <p:spPr bwMode="auto">
          <a:xfrm>
            <a:off x="914400" y="6338888"/>
            <a:ext cx="5334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762000" y="6338888"/>
            <a:ext cx="5334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8 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609600" y="6338888"/>
            <a:ext cx="5334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4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457200" y="6338888"/>
            <a:ext cx="5334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6 </a:t>
            </a: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304800" y="6338888"/>
            <a:ext cx="5334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 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2209800" y="5486400"/>
            <a:ext cx="45720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- Viết chữ số 0 vào hàng </a:t>
            </a:r>
            <a:r>
              <a:rPr lang="vi-VN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đơ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 vị của tích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2209800" y="5759450"/>
            <a:ext cx="45720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- 2 nhân 4 bằng 8, viết 8 vào bên trái 0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2209800" y="6019800"/>
            <a:ext cx="45720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- 2 nhân 2 bằng 4, viết 4 vào bên trái 8</a:t>
            </a:r>
          </a:p>
        </p:txBody>
      </p: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2209800" y="6248400"/>
            <a:ext cx="45720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- 2 nhân 3 bằng 6, viết 6 vào bên trái 4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2209800" y="6477000"/>
            <a:ext cx="4572000" cy="336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- 2 nhân 1 bằng 2, viết 2 vào bên trái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  <p:bldP spid="5125" grpId="0" autoUpdateAnimBg="0"/>
      <p:bldP spid="5126" grpId="0" autoUpdateAnimBg="0"/>
      <p:bldP spid="5127" grpId="0" autoUpdateAnimBg="0"/>
      <p:bldP spid="5129" grpId="0" autoUpdateAnimBg="0"/>
      <p:bldP spid="5131" grpId="0" autoUpdateAnimBg="0"/>
      <p:bldP spid="5132" grpId="0" autoUpdateAnimBg="0"/>
      <p:bldP spid="5133" grpId="0" autoUpdateAnimBg="0"/>
      <p:bldP spid="5134" grpId="0" autoUpdateAnimBg="0"/>
      <p:bldP spid="5135" grpId="0" autoUpdateAnimBg="0"/>
      <p:bldP spid="5136" grpId="0" autoUpdateAnimBg="0"/>
      <p:bldP spid="5137" grpId="0" autoUpdateAnimBg="0"/>
      <p:bldP spid="5138" grpId="0" autoUpdateAnimBg="0"/>
      <p:bldP spid="5139" grpId="0" autoUpdateAnimBg="0"/>
      <p:bldP spid="5140" grpId="0" autoUpdateAnimBg="0"/>
      <p:bldP spid="5142" grpId="0" autoUpdateAnimBg="0"/>
      <p:bldP spid="5143" grpId="0" autoUpdateAnimBg="0"/>
      <p:bldP spid="5144" grpId="0" autoUpdateAnimBg="0"/>
      <p:bldP spid="5145" grpId="0" autoUpdateAnimBg="0"/>
      <p:bldP spid="5146" grpId="0" animBg="1"/>
      <p:bldP spid="5147" grpId="0" autoUpdateAnimBg="0"/>
      <p:bldP spid="5148" grpId="0" autoUpdateAnimBg="0"/>
      <p:bldP spid="5149" grpId="0" autoUpdateAnimBg="0"/>
      <p:bldP spid="5150" grpId="0" autoUpdateAnimBg="0"/>
      <p:bldP spid="5151" grpId="0" autoUpdateAnimBg="0"/>
      <p:bldP spid="5152" grpId="0" autoUpdateAnimBg="0"/>
      <p:bldP spid="5153" grpId="0" autoUpdateAnimBg="0"/>
      <p:bldP spid="5154" grpId="0" autoUpdateAnimBg="0"/>
      <p:bldP spid="5155" grpId="0" autoUpdateAnimBg="0"/>
      <p:bldP spid="515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62000" y="-46038"/>
            <a:ext cx="7696200" cy="40005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Nhân các số có tận cùng là chữ số 0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62000" y="411163"/>
            <a:ext cx="7696200" cy="369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Tính: 		230 x 70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28600" y="685800"/>
            <a:ext cx="76962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Hãy tách số 230 thành tích của một số nhân với 10 ?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248400" y="685800"/>
            <a:ext cx="53340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230 = 23 x 10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6324600" y="1066800"/>
            <a:ext cx="76962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1600">
                <a:solidFill>
                  <a:srgbClr val="FF00FF"/>
                </a:solidFill>
                <a:latin typeface="Arial"/>
              </a:rPr>
              <a:t> 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230 = 23 x 10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28600" y="2057400"/>
            <a:ext cx="8153400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Hãy áp dụng tính chất giao hoán và tính chất kết hợp của phép nhân </a:t>
            </a:r>
            <a:r>
              <a:rPr lang="vi-VN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ể tính giá trị biểu thức  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(23 x 10) x (7 x10)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228600" y="2971800"/>
            <a:ext cx="76962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161 là tích của những số nào?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838200" y="1676400"/>
            <a:ext cx="48006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 230 x 70 = (23 x 10) x (7 x 10)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419600" y="2895600"/>
            <a:ext cx="769620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2000">
                <a:solidFill>
                  <a:srgbClr val="FF00FF"/>
                </a:solidFill>
                <a:latin typeface="Arial"/>
              </a:rPr>
              <a:t>  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161 là tích của 23 và 7</a:t>
            </a: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685800" y="5638800"/>
            <a:ext cx="8382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230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304800" y="5853113"/>
            <a:ext cx="304800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x</a:t>
            </a: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762000" y="5943600"/>
            <a:ext cx="533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10</a:t>
            </a:r>
          </a:p>
        </p:txBody>
      </p:sp>
      <p:sp>
        <p:nvSpPr>
          <p:cNvPr id="5134" name="Line 22"/>
          <p:cNvSpPr>
            <a:spLocks noChangeShapeType="1"/>
          </p:cNvSpPr>
          <p:nvPr/>
        </p:nvSpPr>
        <p:spPr bwMode="auto">
          <a:xfrm>
            <a:off x="381000" y="6310313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914400" y="6324600"/>
            <a:ext cx="533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762000" y="6324600"/>
            <a:ext cx="533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 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609600" y="6324600"/>
            <a:ext cx="533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</a:t>
            </a:r>
          </a:p>
        </p:txBody>
      </p:sp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457200" y="6324600"/>
            <a:ext cx="533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6 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304800" y="6324600"/>
            <a:ext cx="533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 </a:t>
            </a: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4191000" y="5530850"/>
            <a:ext cx="4572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- Viết hai chữ số 0 vào hàng </a:t>
            </a:r>
            <a:r>
              <a:rPr lang="vi-VN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đơ</a:t>
            </a: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 vị và hàng chục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4191000" y="5864225"/>
            <a:ext cx="45720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- 7 nhân 3 bằng 21, viết 1 vào bên trái 0, nhớ 2</a:t>
            </a: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4191000" y="6140450"/>
            <a:ext cx="5105400" cy="307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- 7 nhân 2 bằng 14, thêm 2 bằng 16,viết 6 vào bên trái 1</a:t>
            </a:r>
          </a:p>
        </p:txBody>
      </p:sp>
      <p:sp>
        <p:nvSpPr>
          <p:cNvPr id="7201" name="Text Box 33"/>
          <p:cNvSpPr txBox="1">
            <a:spLocks noChangeArrowheads="1"/>
          </p:cNvSpPr>
          <p:nvPr/>
        </p:nvSpPr>
        <p:spPr bwMode="auto">
          <a:xfrm>
            <a:off x="228600" y="1066800"/>
            <a:ext cx="76962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Hãy tách số 230 thành tích của một số nhân với 10 ?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228600" y="1371600"/>
            <a:ext cx="76962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Hãy tách tiếp số 70 thành tích của một số nhân với 10 ?</a:t>
            </a:r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6324600" y="1385888"/>
            <a:ext cx="7696200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1600">
                <a:solidFill>
                  <a:srgbClr val="FF00FF"/>
                </a:solidFill>
                <a:latin typeface="Arial"/>
              </a:rPr>
              <a:t> 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70 = 7 x 10</a:t>
            </a:r>
          </a:p>
        </p:txBody>
      </p:sp>
      <p:sp>
        <p:nvSpPr>
          <p:cNvPr id="7204" name="Text Box 36"/>
          <p:cNvSpPr txBox="1">
            <a:spLocks noChangeArrowheads="1"/>
          </p:cNvSpPr>
          <p:nvPr/>
        </p:nvSpPr>
        <p:spPr bwMode="auto">
          <a:xfrm>
            <a:off x="1828800" y="2605088"/>
            <a:ext cx="6477000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 (23 x 10) x (7 x 10)= (23x7) x (10 x 10) = 161 x 100 = 16100 </a:t>
            </a:r>
            <a:endParaRPr lang="en-US" sz="1600" b="1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</p:txBody>
      </p:sp>
      <p:sp>
        <p:nvSpPr>
          <p:cNvPr id="7205" name="Text Box 37"/>
          <p:cNvSpPr txBox="1">
            <a:spLocks noChangeArrowheads="1"/>
          </p:cNvSpPr>
          <p:nvPr/>
        </p:nvSpPr>
        <p:spPr bwMode="auto">
          <a:xfrm>
            <a:off x="228600" y="3290888"/>
            <a:ext cx="7696200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Em có nhận xét gì về số 161 và 16100 ?</a:t>
            </a:r>
          </a:p>
        </p:txBody>
      </p:sp>
      <p:sp>
        <p:nvSpPr>
          <p:cNvPr id="7206" name="Text Box 38"/>
          <p:cNvSpPr txBox="1">
            <a:spLocks noChangeArrowheads="1"/>
          </p:cNvSpPr>
          <p:nvPr/>
        </p:nvSpPr>
        <p:spPr bwMode="auto">
          <a:xfrm>
            <a:off x="4419600" y="3290888"/>
            <a:ext cx="7696200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16100 là 161 thêm hai chữ số 0 vào bên phải</a:t>
            </a: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228600" y="3581400"/>
            <a:ext cx="76962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Số 230 có mấy chữ sô 0 ở tận cùng ?</a:t>
            </a: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4419600" y="3505200"/>
            <a:ext cx="769620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2000">
                <a:solidFill>
                  <a:srgbClr val="FF00FF"/>
                </a:solidFill>
                <a:latin typeface="Arial"/>
              </a:rPr>
              <a:t>  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Số 230 có một chữ số 0 ở tận cùng</a:t>
            </a: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228600" y="3900488"/>
            <a:ext cx="7696200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Số 70 có mấy chữ sô 0 ở tận cùng ?</a:t>
            </a:r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4419600" y="3810000"/>
            <a:ext cx="769620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2000">
                <a:solidFill>
                  <a:srgbClr val="FF00FF"/>
                </a:solidFill>
                <a:latin typeface="Arial"/>
              </a:rPr>
              <a:t>  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Số 70 có một chữ số 0 ở tận cùng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228600" y="4205288"/>
            <a:ext cx="7696200" cy="3381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? Cả hai thừa số của phép nhân 230 x 70 có tất cả mấy chữ số 0 ở tận cùng?</a:t>
            </a:r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4419600" y="4419600"/>
            <a:ext cx="769620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sym typeface="Symbol" pitchFamily="18" charset="2"/>
              </a:rPr>
              <a:t></a:t>
            </a:r>
            <a:r>
              <a:rPr lang="en-US" sz="2000">
                <a:solidFill>
                  <a:srgbClr val="FF00FF"/>
                </a:solidFill>
                <a:latin typeface="Arial"/>
              </a:rPr>
              <a:t>  </a:t>
            </a:r>
            <a:r>
              <a:rPr lang="en-US" sz="1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Có hai chữ số 0 ở tận cùng</a:t>
            </a:r>
          </a:p>
        </p:txBody>
      </p:sp>
      <p:sp>
        <p:nvSpPr>
          <p:cNvPr id="7213" name="Text Box 45"/>
          <p:cNvSpPr txBox="1">
            <a:spLocks noChangeArrowheads="1"/>
          </p:cNvSpPr>
          <p:nvPr/>
        </p:nvSpPr>
        <p:spPr bwMode="auto">
          <a:xfrm>
            <a:off x="228600" y="4768850"/>
            <a:ext cx="8610600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Kết luận</a:t>
            </a:r>
            <a:r>
              <a:rPr lang="en-US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: “Khi thực hiện nhân 230 với 10 chúng ta chỉ việc thực hiện phép nhân 230 với 10 rồi viết thêm hai chữ số 0 vào bên phải tích vừa tìm </a:t>
            </a:r>
            <a:r>
              <a:rPr lang="vi-VN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đư</a:t>
            </a:r>
            <a:r>
              <a:rPr lang="en-US" sz="1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ợc”</a:t>
            </a:r>
          </a:p>
        </p:txBody>
      </p:sp>
      <p:sp>
        <p:nvSpPr>
          <p:cNvPr id="7214" name="Text Box 46"/>
          <p:cNvSpPr txBox="1">
            <a:spLocks noChangeArrowheads="1"/>
          </p:cNvSpPr>
          <p:nvPr/>
        </p:nvSpPr>
        <p:spPr bwMode="auto">
          <a:xfrm>
            <a:off x="228600" y="5334000"/>
            <a:ext cx="4343400" cy="33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Hãy </a:t>
            </a:r>
            <a:r>
              <a:rPr lang="vi-VN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16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ặt tính và thực hiện tính 230 x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 autoUpdateAnimBg="0"/>
      <p:bldP spid="7170" grpId="1" animBg="1"/>
      <p:bldP spid="7171" grpId="0"/>
      <p:bldP spid="7172" grpId="0" autoUpdateAnimBg="0"/>
      <p:bldP spid="7173" grpId="0" autoUpdateAnimBg="0"/>
      <p:bldP spid="7175" grpId="0" autoUpdateAnimBg="0"/>
      <p:bldP spid="7178" grpId="0" autoUpdateAnimBg="0"/>
      <p:bldP spid="7180" grpId="0" autoUpdateAnimBg="0"/>
      <p:bldP spid="7183" grpId="0" autoUpdateAnimBg="0"/>
      <p:bldP spid="7186" grpId="0" autoUpdateAnimBg="0"/>
      <p:bldP spid="7187" grpId="0" autoUpdateAnimBg="0"/>
      <p:bldP spid="7188" grpId="0" autoUpdateAnimBg="0"/>
      <p:bldP spid="7189" grpId="0" autoUpdateAnimBg="0"/>
      <p:bldP spid="7191" grpId="0" autoUpdateAnimBg="0"/>
      <p:bldP spid="7197" grpId="0" autoUpdateAnimBg="0"/>
      <p:bldP spid="7198" grpId="0" autoUpdateAnimBg="0"/>
      <p:bldP spid="7201" grpId="0" autoUpdateAnimBg="0"/>
      <p:bldP spid="7202" grpId="0" autoUpdateAnimBg="0"/>
      <p:bldP spid="7203" grpId="0" autoUpdateAnimBg="0"/>
      <p:bldP spid="7204" grpId="0" autoUpdateAnimBg="0"/>
      <p:bldP spid="7205" grpId="0" autoUpdateAnimBg="0"/>
      <p:bldP spid="7206" grpId="0" autoUpdateAnimBg="0"/>
      <p:bldP spid="7207" grpId="0" autoUpdateAnimBg="0"/>
      <p:bldP spid="7208" grpId="0" autoUpdateAnimBg="0"/>
      <p:bldP spid="7209" grpId="0" autoUpdateAnimBg="0"/>
      <p:bldP spid="7210" grpId="0" autoUpdateAnimBg="0"/>
      <p:bldP spid="7211" grpId="0" autoUpdateAnimBg="0"/>
      <p:bldP spid="7212" grpId="0" autoUpdateAnimBg="0"/>
      <p:bldP spid="7213" grpId="0" autoUpdateAnimBg="0"/>
      <p:bldP spid="72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62000" y="-46038"/>
            <a:ext cx="7696200" cy="4667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Bài 1: Đặt tính rồi tính ?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62000" y="411163"/>
            <a:ext cx="1600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a, 1342 x 40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0" y="762000"/>
            <a:ext cx="27432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b, 13546 x 30 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762000" y="1127125"/>
            <a:ext cx="27432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c, 5642 x 200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219200" y="2833688"/>
            <a:ext cx="838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1342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838200" y="3048000"/>
            <a:ext cx="3048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x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447800" y="3138488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40</a:t>
            </a: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914400" y="35052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600200" y="3519488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447800" y="3519488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8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1295400" y="3519488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6 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1430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3 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9906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5 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3733800" y="1600200"/>
            <a:ext cx="1600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Bài làm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762000" y="2193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a, 1342 x 40 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3657600" y="2193925"/>
            <a:ext cx="21336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b, 13546 x 30 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3886200" y="2879725"/>
            <a:ext cx="13716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13546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3657600" y="3094038"/>
            <a:ext cx="3048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x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4267200" y="3184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30</a:t>
            </a:r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3733800" y="3551238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4196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42672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8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41148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3 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39624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6 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38100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 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36576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4 </a:t>
            </a:r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6248400" y="2193925"/>
            <a:ext cx="28194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c, 5642 x 200</a:t>
            </a:r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6781800" y="2819400"/>
            <a:ext cx="838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5642</a:t>
            </a:r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6400800" y="3033713"/>
            <a:ext cx="3048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x</a:t>
            </a:r>
          </a:p>
        </p:txBody>
      </p:sp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69342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200</a:t>
            </a:r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>
            <a:off x="6477000" y="3490913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8" name="Text Box 36"/>
          <p:cNvSpPr txBox="1">
            <a:spLocks noChangeArrowheads="1"/>
          </p:cNvSpPr>
          <p:nvPr/>
        </p:nvSpPr>
        <p:spPr bwMode="auto">
          <a:xfrm>
            <a:off x="71628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3109" name="Text Box 37"/>
          <p:cNvSpPr txBox="1">
            <a:spLocks noChangeArrowheads="1"/>
          </p:cNvSpPr>
          <p:nvPr/>
        </p:nvSpPr>
        <p:spPr bwMode="auto">
          <a:xfrm>
            <a:off x="70104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68580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4 </a:t>
            </a:r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67056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8 </a:t>
            </a:r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65532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 </a:t>
            </a: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62484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 autoUpdateAnimBg="0"/>
      <p:bldP spid="3075" grpId="0" autoUpdateAnimBg="0"/>
      <p:bldP spid="3076" grpId="0" autoUpdateAnimBg="0"/>
      <p:bldP spid="3077" grpId="0" autoUpdateAnimBg="0"/>
      <p:bldP spid="3078" grpId="0" autoUpdateAnimBg="0"/>
      <p:bldP spid="3079" grpId="0" autoUpdateAnimBg="0"/>
      <p:bldP spid="3080" grpId="0" autoUpdateAnimBg="0"/>
      <p:bldP spid="3081" grpId="0" animBg="1"/>
      <p:bldP spid="3082" grpId="0" autoUpdateAnimBg="0"/>
      <p:bldP spid="3084" grpId="0" autoUpdateAnimBg="0"/>
      <p:bldP spid="3085" grpId="0" autoUpdateAnimBg="0"/>
      <p:bldP spid="3087" grpId="0" autoUpdateAnimBg="0"/>
      <p:bldP spid="3088" grpId="0" autoUpdateAnimBg="0"/>
      <p:bldP spid="3090" grpId="0" autoUpdateAnimBg="0"/>
      <p:bldP spid="3091" grpId="0" autoUpdateAnimBg="0"/>
      <p:bldP spid="3092" grpId="0" autoUpdateAnimBg="0"/>
      <p:bldP spid="3093" grpId="0" autoUpdateAnimBg="0"/>
      <p:bldP spid="3094" grpId="0" autoUpdateAnimBg="0"/>
      <p:bldP spid="3095" grpId="0" autoUpdateAnimBg="0"/>
      <p:bldP spid="3096" grpId="0" animBg="1"/>
      <p:bldP spid="3097" grpId="0" autoUpdateAnimBg="0"/>
      <p:bldP spid="3098" grpId="0" autoUpdateAnimBg="0"/>
      <p:bldP spid="3099" grpId="0" autoUpdateAnimBg="0"/>
      <p:bldP spid="3100" grpId="0" autoUpdateAnimBg="0"/>
      <p:bldP spid="3101" grpId="0" autoUpdateAnimBg="0"/>
      <p:bldP spid="3102" grpId="0" autoUpdateAnimBg="0"/>
      <p:bldP spid="3103" grpId="0" autoUpdateAnimBg="0"/>
      <p:bldP spid="3104" grpId="0" autoUpdateAnimBg="0"/>
      <p:bldP spid="3105" grpId="0" autoUpdateAnimBg="0"/>
      <p:bldP spid="3106" grpId="0" autoUpdateAnimBg="0"/>
      <p:bldP spid="3107" grpId="0" animBg="1"/>
      <p:bldP spid="3108" grpId="0" autoUpdateAnimBg="0"/>
      <p:bldP spid="3109" grpId="0" autoUpdateAnimBg="0"/>
      <p:bldP spid="3110" grpId="0" autoUpdateAnimBg="0"/>
      <p:bldP spid="3111" grpId="0" autoUpdateAnimBg="0"/>
      <p:bldP spid="3112" grpId="0" autoUpdateAnimBg="0"/>
      <p:bldP spid="31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62000" y="-46038"/>
            <a:ext cx="7696200" cy="4667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Bài 2: Tính 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411163"/>
            <a:ext cx="25146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a, 1326 x 300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62000" y="762000"/>
            <a:ext cx="23622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b, 3450 x 20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62000" y="1127125"/>
            <a:ext cx="26670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c, 1450 x 800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19200" y="2833688"/>
            <a:ext cx="838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1326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838200" y="3048000"/>
            <a:ext cx="30480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x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71600" y="3138488"/>
            <a:ext cx="1219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300</a:t>
            </a: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914400" y="35052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600200" y="3519488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447800" y="3519488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295400" y="3519488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8 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1430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7 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9906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9 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733800" y="1600200"/>
            <a:ext cx="1600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Bài làm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762000" y="2193925"/>
            <a:ext cx="22098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a, 1326 x 300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2193925"/>
            <a:ext cx="22860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b, 3450 x 20 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4038600" y="2879725"/>
            <a:ext cx="838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3450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3657600" y="3094038"/>
            <a:ext cx="3048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x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4267200" y="3184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20</a:t>
            </a: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>
            <a:off x="3733800" y="3551238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44196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42672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1148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9624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9 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3810000" y="3565525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6</a:t>
            </a:r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6248400" y="2193925"/>
            <a:ext cx="2438400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c, 1450 x 800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6781800" y="2819400"/>
            <a:ext cx="8382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1450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6400800" y="3033713"/>
            <a:ext cx="304800" cy="3667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x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69342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800</a:t>
            </a:r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6477000" y="3490913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71628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70104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68580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 </a:t>
            </a: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67056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0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65532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6 </a:t>
            </a: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62484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11</a:t>
            </a:r>
          </a:p>
        </p:txBody>
      </p:sp>
      <p:sp>
        <p:nvSpPr>
          <p:cNvPr id="9255" name="Text Box 39"/>
          <p:cNvSpPr txBox="1">
            <a:spLocks noChangeArrowheads="1"/>
          </p:cNvSpPr>
          <p:nvPr/>
        </p:nvSpPr>
        <p:spPr bwMode="auto">
          <a:xfrm>
            <a:off x="838200" y="3505200"/>
            <a:ext cx="5334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 autoUpdateAnimBg="0"/>
      <p:bldP spid="9219" grpId="0" autoUpdateAnimBg="0"/>
      <p:bldP spid="9220" grpId="0" autoUpdateAnimBg="0"/>
      <p:bldP spid="9221" grpId="0" autoUpdateAnimBg="0"/>
      <p:bldP spid="9222" grpId="0" autoUpdateAnimBg="0"/>
      <p:bldP spid="9223" grpId="0" autoUpdateAnimBg="0"/>
      <p:bldP spid="9224" grpId="0" autoUpdateAnimBg="0"/>
      <p:bldP spid="9225" grpId="0" animBg="1"/>
      <p:bldP spid="9226" grpId="0" autoUpdateAnimBg="0"/>
      <p:bldP spid="9227" grpId="0" autoUpdateAnimBg="0"/>
      <p:bldP spid="9228" grpId="0" autoUpdateAnimBg="0"/>
      <p:bldP spid="9229" grpId="0" autoUpdateAnimBg="0"/>
      <p:bldP spid="9230" grpId="0" autoUpdateAnimBg="0"/>
      <p:bldP spid="9231" grpId="0" autoUpdateAnimBg="0"/>
      <p:bldP spid="9232" grpId="0" autoUpdateAnimBg="0"/>
      <p:bldP spid="9233" grpId="0" autoUpdateAnimBg="0"/>
      <p:bldP spid="9234" grpId="0" autoUpdateAnimBg="0"/>
      <p:bldP spid="9235" grpId="0" autoUpdateAnimBg="0"/>
      <p:bldP spid="9236" grpId="0" autoUpdateAnimBg="0"/>
      <p:bldP spid="9237" grpId="0" animBg="1"/>
      <p:bldP spid="9238" grpId="0" autoUpdateAnimBg="0"/>
      <p:bldP spid="9239" grpId="0" autoUpdateAnimBg="0"/>
      <p:bldP spid="9240" grpId="0" autoUpdateAnimBg="0"/>
      <p:bldP spid="9241" grpId="0" autoUpdateAnimBg="0"/>
      <p:bldP spid="9242" grpId="0" autoUpdateAnimBg="0"/>
      <p:bldP spid="9244" grpId="0" autoUpdateAnimBg="0"/>
      <p:bldP spid="9245" grpId="0" autoUpdateAnimBg="0"/>
      <p:bldP spid="9246" grpId="0" autoUpdateAnimBg="0"/>
      <p:bldP spid="9247" grpId="0" autoUpdateAnimBg="0"/>
      <p:bldP spid="9248" grpId="0" animBg="1"/>
      <p:bldP spid="9249" grpId="0" autoUpdateAnimBg="0"/>
      <p:bldP spid="9250" grpId="0" autoUpdateAnimBg="0"/>
      <p:bldP spid="9251" grpId="0" autoUpdateAnimBg="0"/>
      <p:bldP spid="9252" grpId="0" autoUpdateAnimBg="0"/>
      <p:bldP spid="9253" grpId="0" autoUpdateAnimBg="0"/>
      <p:bldP spid="9254" grpId="0" autoUpdateAnimBg="0"/>
      <p:bldP spid="925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62000" y="-46038"/>
            <a:ext cx="7696200" cy="4667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Bài 3: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57200" y="517525"/>
            <a:ext cx="8686800" cy="1200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Một bao gạo cân nặng 50 kg, một bao ngô cân nặng 60 kg. Một xe ô tô chở 30 bao gạo và 40 bao ngô. Hỏi xe ô tô </a:t>
            </a:r>
            <a:r>
              <a:rPr lang="vi-VN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ó chở tất cả bao nhiêu kg gạo và ngô ?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657600" y="1752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Bài làm</a:t>
            </a:r>
          </a:p>
        </p:txBody>
      </p:sp>
      <p:sp>
        <p:nvSpPr>
          <p:cNvPr id="10279" name="Text Box 39"/>
          <p:cNvSpPr txBox="1">
            <a:spLocks noChangeArrowheads="1"/>
          </p:cNvSpPr>
          <p:nvPr/>
        </p:nvSpPr>
        <p:spPr bwMode="auto">
          <a:xfrm>
            <a:off x="457200" y="2270125"/>
            <a:ext cx="86868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Ô tô </a:t>
            </a:r>
            <a:r>
              <a:rPr lang="vi-VN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ó chở số gạo là: </a:t>
            </a:r>
          </a:p>
        </p:txBody>
      </p:sp>
      <p:sp>
        <p:nvSpPr>
          <p:cNvPr id="10280" name="Text Box 40"/>
          <p:cNvSpPr txBox="1">
            <a:spLocks noChangeArrowheads="1"/>
          </p:cNvSpPr>
          <p:nvPr/>
        </p:nvSpPr>
        <p:spPr bwMode="auto">
          <a:xfrm>
            <a:off x="3048000" y="2574925"/>
            <a:ext cx="86868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50 x 30 = 1500 (kg)</a:t>
            </a:r>
          </a:p>
        </p:txBody>
      </p:sp>
      <p:sp>
        <p:nvSpPr>
          <p:cNvPr id="10281" name="Text Box 41"/>
          <p:cNvSpPr txBox="1">
            <a:spLocks noChangeArrowheads="1"/>
          </p:cNvSpPr>
          <p:nvPr/>
        </p:nvSpPr>
        <p:spPr bwMode="auto">
          <a:xfrm>
            <a:off x="457200" y="2879725"/>
            <a:ext cx="86868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Ô tô </a:t>
            </a:r>
            <a:r>
              <a:rPr lang="vi-VN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ó chở số ngô là: </a:t>
            </a:r>
          </a:p>
        </p:txBody>
      </p:sp>
      <p:sp>
        <p:nvSpPr>
          <p:cNvPr id="10282" name="Text Box 42"/>
          <p:cNvSpPr txBox="1">
            <a:spLocks noChangeArrowheads="1"/>
          </p:cNvSpPr>
          <p:nvPr/>
        </p:nvSpPr>
        <p:spPr bwMode="auto">
          <a:xfrm>
            <a:off x="3048000" y="3260725"/>
            <a:ext cx="86868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60 x 40 = 2400 (kg)</a:t>
            </a:r>
          </a:p>
        </p:txBody>
      </p:sp>
      <p:sp>
        <p:nvSpPr>
          <p:cNvPr id="10283" name="Text Box 43"/>
          <p:cNvSpPr txBox="1">
            <a:spLocks noChangeArrowheads="1"/>
          </p:cNvSpPr>
          <p:nvPr/>
        </p:nvSpPr>
        <p:spPr bwMode="auto">
          <a:xfrm>
            <a:off x="457200" y="3565525"/>
            <a:ext cx="86868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Ô tô </a:t>
            </a:r>
            <a:r>
              <a:rPr lang="vi-VN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ó chở tất cả số gạo và số ngô là: </a:t>
            </a:r>
          </a:p>
        </p:txBody>
      </p:sp>
      <p:sp>
        <p:nvSpPr>
          <p:cNvPr id="10284" name="Text Box 44"/>
          <p:cNvSpPr txBox="1">
            <a:spLocks noChangeArrowheads="1"/>
          </p:cNvSpPr>
          <p:nvPr/>
        </p:nvSpPr>
        <p:spPr bwMode="auto">
          <a:xfrm>
            <a:off x="3048000" y="4022725"/>
            <a:ext cx="86868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1500 + 2400 = 3900 (kg)</a:t>
            </a:r>
          </a:p>
        </p:txBody>
      </p:sp>
      <p:sp>
        <p:nvSpPr>
          <p:cNvPr id="10285" name="Text Box 45"/>
          <p:cNvSpPr txBox="1">
            <a:spLocks noChangeArrowheads="1"/>
          </p:cNvSpPr>
          <p:nvPr/>
        </p:nvSpPr>
        <p:spPr bwMode="auto">
          <a:xfrm>
            <a:off x="4876800" y="4556125"/>
            <a:ext cx="86868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Đáp số: 3900 kg gạo và ngô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10243" grpId="0" autoUpdateAnimBg="0"/>
      <p:bldP spid="10255" grpId="0" autoUpdateAnimBg="0"/>
      <p:bldP spid="10279" grpId="0" autoUpdateAnimBg="0"/>
      <p:bldP spid="10280" grpId="0" autoUpdateAnimBg="0"/>
      <p:bldP spid="10281" grpId="0" autoUpdateAnimBg="0"/>
      <p:bldP spid="10282" grpId="0" autoUpdateAnimBg="0"/>
      <p:bldP spid="10283" grpId="0" autoUpdateAnimBg="0"/>
      <p:bldP spid="10284" grpId="0" autoUpdateAnimBg="0"/>
      <p:bldP spid="1028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62000" y="-46038"/>
            <a:ext cx="7696200" cy="46672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Bài 4: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57200" y="517525"/>
            <a:ext cx="8686800" cy="830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Một tấm kính hình chữ nhật có chiều rộng 30 cm, chiều dài gấp </a:t>
            </a:r>
            <a:r>
              <a:rPr lang="vi-VN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ôi chiều rộng. Tính diện tích của tấm kính </a:t>
            </a:r>
            <a:r>
              <a:rPr lang="vi-VN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ó ?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657600" y="1524000"/>
            <a:ext cx="1600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Bài làm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57200" y="2270125"/>
            <a:ext cx="86868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Chiều dài tấm kính </a:t>
            </a:r>
            <a:r>
              <a:rPr lang="vi-VN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ó là: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048000" y="2833688"/>
            <a:ext cx="86868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30 x 2 = 60 (cm)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57200" y="3367088"/>
            <a:ext cx="86868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Diện tích của tấm kính </a:t>
            </a:r>
            <a:r>
              <a:rPr lang="vi-VN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ó là: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048000" y="3886200"/>
            <a:ext cx="8686800" cy="51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60 x 30 = 1800 (cm</a:t>
            </a:r>
            <a:r>
              <a:rPr lang="en-US" sz="2800" b="1" baseline="30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</a:t>
            </a: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)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114800" y="4357688"/>
            <a:ext cx="86868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sng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Đáp số: 1800 cm</a:t>
            </a:r>
            <a:r>
              <a:rPr lang="en-US" sz="2800" b="1" u="sng" baseline="30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 autoUpdateAnimBg="0"/>
      <p:bldP spid="11267" grpId="0" autoUpdateAnimBg="0"/>
      <p:bldP spid="11268" grpId="0" autoUpdateAnimBg="0"/>
      <p:bldP spid="11269" grpId="0" autoUpdateAnimBg="0"/>
      <p:bldP spid="11270" grpId="0" autoUpdateAnimBg="0"/>
      <p:bldP spid="11271" grpId="0" autoUpdateAnimBg="0"/>
      <p:bldP spid="11272" grpId="0" autoUpdateAnimBg="0"/>
      <p:bldP spid="1127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08397" y="960918"/>
            <a:ext cx="8768200" cy="492819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9593" y="1839988"/>
            <a:ext cx="8707004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450" b="1" dirty="0">
                <a:solidFill>
                  <a:srgbClr val="002060"/>
                </a:solidFill>
                <a:latin typeface="UTM Avo" panose="02040603050506020204" pitchFamily="18" charset="0"/>
              </a:rPr>
              <a:t>THE END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500" r="95200">
                        <a14:foregroundMark x1="13900" y1="49444" x2="18500" y2="53611"/>
                        <a14:foregroundMark x1="38200" y1="28981" x2="38400" y2="34444"/>
                        <a14:foregroundMark x1="56800" y1="29167" x2="57000" y2="35648"/>
                        <a14:foregroundMark x1="49100" y1="42778" x2="56500" y2="40926"/>
                        <a14:foregroundMark x1="81100" y1="27593" x2="79600" y2="38426"/>
                        <a14:foregroundMark x1="85600" y1="23241" x2="84100" y2="2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47" y="3779341"/>
            <a:ext cx="2488643" cy="2687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90000" l="5200" r="96100">
                        <a14:foregroundMark x1="13900" y1="29722" x2="21600" y2="39815"/>
                        <a14:foregroundMark x1="40900" y1="33148" x2="40400" y2="37963"/>
                        <a14:foregroundMark x1="43200" y1="33426" x2="45600" y2="37500"/>
                        <a14:foregroundMark x1="59600" y1="33981" x2="61500" y2="37963"/>
                        <a14:foregroundMark x1="56800" y1="34259" x2="58100" y2="38889"/>
                        <a14:foregroundMark x1="61300" y1="39815" x2="63700" y2="36111"/>
                        <a14:foregroundMark x1="63000" y1="31759" x2="59800" y2="30833"/>
                        <a14:foregroundMark x1="49600" y1="48981" x2="60500" y2="48241"/>
                        <a14:foregroundMark x1="52900" y1="50556" x2="46600" y2="50370"/>
                        <a14:foregroundMark x1="18300" y1="31019" x2="21100" y2="34259"/>
                        <a14:foregroundMark x1="11900" y1="33148" x2="18400" y2="40463"/>
                        <a14:foregroundMark x1="16900" y1="26481" x2="20100" y2="26944"/>
                        <a14:foregroundMark x1="12800" y1="27130" x2="24600" y2="29630"/>
                        <a14:foregroundMark x1="19600" y1="27130" x2="24100" y2="27870"/>
                        <a14:foregroundMark x1="23600" y1="28796" x2="27300" y2="33981"/>
                        <a14:foregroundMark x1="26000" y1="36759" x2="24000" y2="40000"/>
                        <a14:foregroundMark x1="24500" y1="40463" x2="24600" y2="42778"/>
                        <a14:foregroundMark x1="17900" y1="45093" x2="20500" y2="45370"/>
                        <a14:foregroundMark x1="14300" y1="42593" x2="15300" y2="43981"/>
                        <a14:foregroundMark x1="10600" y1="37037" x2="7900" y2="33981"/>
                        <a14:foregroundMark x1="79400" y1="33148" x2="84300" y2="44444"/>
                        <a14:foregroundMark x1="82600" y1="40000" x2="93300" y2="30556"/>
                        <a14:foregroundMark x1="87600" y1="25741" x2="81100" y2="26204"/>
                        <a14:foregroundMark x1="81100" y1="27315" x2="77200" y2="28519"/>
                        <a14:foregroundMark x1="83400" y1="27870" x2="87300" y2="27593"/>
                        <a14:foregroundMark x1="76900" y1="30833" x2="75700" y2="34259"/>
                        <a14:foregroundMark x1="77200" y1="40278" x2="76900" y2="43056"/>
                        <a14:foregroundMark x1="81200" y1="44815" x2="85300" y2="44630"/>
                        <a14:foregroundMark x1="87800" y1="41204" x2="87300" y2="43426"/>
                        <a14:foregroundMark x1="88900" y1="38611" x2="94000" y2="34259"/>
                        <a14:foregroundMark x1="45200" y1="30833" x2="39000" y2="3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59" y="3341558"/>
            <a:ext cx="3065039" cy="3310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7" b="90000" l="5400" r="96600">
                        <a14:foregroundMark x1="11400" y1="20463" x2="27100" y2="34259"/>
                        <a14:foregroundMark x1="20600" y1="21481" x2="24000" y2="21944"/>
                        <a14:foregroundMark x1="48900" y1="26944" x2="50200" y2="31759"/>
                        <a14:foregroundMark x1="23100" y1="24630" x2="27600" y2="28519"/>
                        <a14:foregroundMark x1="9200" y1="21389" x2="13400" y2="24815"/>
                        <a14:foregroundMark x1="12200" y1="25370" x2="16900" y2="29537"/>
                        <a14:foregroundMark x1="68200" y1="28611" x2="69000" y2="33796"/>
                        <a14:foregroundMark x1="67000" y1="33426" x2="71000" y2="34815"/>
                        <a14:foregroundMark x1="73400" y1="28148" x2="73700" y2="31759"/>
                        <a14:foregroundMark x1="66800" y1="61204" x2="68200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" y="4001208"/>
            <a:ext cx="2077779" cy="22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0000" l="10000" r="90000">
                        <a14:foregroundMark x1="22400" y1="13704" x2="20600" y2="30370"/>
                        <a14:foregroundMark x1="30800" y1="8519" x2="44900" y2="21019"/>
                        <a14:foregroundMark x1="29800" y1="13241" x2="29800" y2="25556"/>
                        <a14:foregroundMark x1="31000" y1="31759" x2="28000" y2="34259"/>
                        <a14:foregroundMark x1="34000" y1="50185" x2="34000" y2="60278"/>
                        <a14:foregroundMark x1="24400" y1="51852" x2="30500" y2="56852"/>
                        <a14:foregroundMark x1="45400" y1="48333" x2="50100" y2="55741"/>
                        <a14:foregroundMark x1="62400" y1="49722" x2="63800" y2="54722"/>
                        <a14:foregroundMark x1="75300" y1="78889" x2="79500" y2="83796"/>
                        <a14:foregroundMark x1="44700" y1="23519" x2="35800" y2="3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38" y="3936789"/>
            <a:ext cx="1962762" cy="211978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2A783ED-515E-4D85-AA60-4907D9D3EB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814" y="9014465"/>
            <a:ext cx="1076105" cy="9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978</Words>
  <Application>Microsoft Office PowerPoint</Application>
  <PresentationFormat>On-screen Show (4:3)</PresentationFormat>
  <Paragraphs>157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等线</vt:lpstr>
      <vt:lpstr>等线 Light</vt:lpstr>
      <vt:lpstr>宋体</vt:lpstr>
      <vt:lpstr>.VnTime</vt:lpstr>
      <vt:lpstr>Arial</vt:lpstr>
      <vt:lpstr>Calibri</vt:lpstr>
      <vt:lpstr>Symbol</vt:lpstr>
      <vt:lpstr>Times New Roman</vt:lpstr>
      <vt:lpstr>UTM Avo</vt:lpstr>
      <vt:lpstr>UTM Flamenco</vt:lpstr>
      <vt:lpstr>UTM Magnesium</vt:lpstr>
      <vt:lpstr>UVN Chim Bien Nhe</vt:lpstr>
      <vt:lpstr>Default Design</vt:lpstr>
      <vt:lpstr>千图网海量PPT模板www.58pic.com ​​</vt:lpstr>
      <vt:lpstr>1_千图网海量PPT模板www.58pic.com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</dc:creator>
  <cp:lastModifiedBy>Admin</cp:lastModifiedBy>
  <cp:revision>25</cp:revision>
  <dcterms:created xsi:type="dcterms:W3CDTF">2005-11-10T21:17:50Z</dcterms:created>
  <dcterms:modified xsi:type="dcterms:W3CDTF">2021-11-14T01:56:32Z</dcterms:modified>
</cp:coreProperties>
</file>