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90" r:id="rId3"/>
    <p:sldId id="296" r:id="rId4"/>
    <p:sldId id="309" r:id="rId5"/>
    <p:sldId id="295" r:id="rId6"/>
    <p:sldId id="303" r:id="rId7"/>
    <p:sldId id="305" r:id="rId8"/>
    <p:sldId id="304" r:id="rId9"/>
    <p:sldId id="306" r:id="rId10"/>
    <p:sldId id="308" r:id="rId11"/>
    <p:sldId id="266" r:id="rId12"/>
    <p:sldId id="315" r:id="rId13"/>
    <p:sldId id="316" r:id="rId14"/>
    <p:sldId id="317" r:id="rId15"/>
    <p:sldId id="318" r:id="rId16"/>
    <p:sldId id="310" r:id="rId17"/>
    <p:sldId id="297" r:id="rId18"/>
    <p:sldId id="298" r:id="rId19"/>
    <p:sldId id="299" r:id="rId20"/>
    <p:sldId id="300" r:id="rId21"/>
    <p:sldId id="301" r:id="rId22"/>
    <p:sldId id="302" r:id="rId23"/>
    <p:sldId id="320" r:id="rId24"/>
    <p:sldId id="279" r:id="rId25"/>
    <p:sldId id="293" r:id="rId26"/>
    <p:sldId id="322" r:id="rId27"/>
    <p:sldId id="319" r:id="rId28"/>
    <p:sldId id="292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99"/>
    <a:srgbClr val="FFCCFF"/>
    <a:srgbClr val="CCFFCC"/>
    <a:srgbClr val="BAFBA3"/>
    <a:srgbClr val="339933"/>
    <a:srgbClr val="CC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8" autoAdjust="0"/>
    <p:restoredTop sz="94660"/>
  </p:normalViewPr>
  <p:slideViewPr>
    <p:cSldViewPr>
      <p:cViewPr varScale="1">
        <p:scale>
          <a:sx n="81" d="100"/>
          <a:sy n="81" d="100"/>
        </p:scale>
        <p:origin x="10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6E1E4-AA83-4FBF-B8A1-8725F2692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14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329F9-6F21-40F4-B043-B29574B39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99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58EDB-CC0D-4E52-B387-E0BB72545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61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BDBE5-3C85-4B57-B794-0949C7E35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65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67A2D-9326-45E2-A3F5-62CB9053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04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4AD8B-120C-42FC-A46F-28009346A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57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153A-EFC8-400B-A154-38F2DB853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12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62E32-061A-46F5-A085-6C2EEF8AFD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96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D5C08-3CE8-42B7-8784-FE88CD420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0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92220-6A50-4B59-A70C-E96AFD03E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0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813A0-5C49-417A-B109-90E7A3431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5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A7F4777-8BB4-4F7B-9B05-5C025D970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tin%20hoc\NHAC\VUIDEHOC.WAV" TargetMode="Externa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audio1.wav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23813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438400" y="1371600"/>
            <a:ext cx="64008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nhật,</a:t>
            </a:r>
          </a:p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vuông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14300" y="228600"/>
            <a:ext cx="838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đoạn thẳng DC dài 4cm: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52400" y="1330325"/>
            <a:ext cx="45847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đường thẳng vuông góc với DC tại D, trên đường thẳng đó lấy doạn thẳng DA = 2cm.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" y="3594100"/>
            <a:ext cx="4191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đường thẳng vuông góc với AD tại A, trên đường thẳng đó lấy đoạn thẳng AB =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61938" y="5562600"/>
            <a:ext cx="84915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Nối B với C ta được hình chữ nhật ABCD.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8013700" y="4114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5041900" y="41354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5041900" y="2006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5575300" y="4203700"/>
            <a:ext cx="2819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5575300" y="2692400"/>
            <a:ext cx="0" cy="1524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5588000" y="3594100"/>
            <a:ext cx="1143000" cy="6096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651500" y="3759200"/>
            <a:ext cx="660400" cy="3683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6489700" y="42164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4cm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flipV="1">
            <a:off x="5600700" y="2667000"/>
            <a:ext cx="1219200" cy="6096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flipV="1">
            <a:off x="5664200" y="2724150"/>
            <a:ext cx="762000" cy="3556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508500" y="307975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2cm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5575300" y="2667000"/>
            <a:ext cx="28575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6489700" y="20828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4cm</a:t>
            </a: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8394700" y="2692400"/>
            <a:ext cx="0" cy="1524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051800" y="2082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95800" y="984250"/>
            <a:ext cx="0" cy="4724400"/>
          </a:xfrm>
          <a:prstGeom prst="line">
            <a:avLst/>
          </a:prstGeom>
          <a:ln w="381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/>
      <p:bldP spid="38919" grpId="0"/>
      <p:bldP spid="38920" grpId="0"/>
      <p:bldP spid="38921" grpId="0"/>
      <p:bldP spid="38923" grpId="0"/>
      <p:bldP spid="38924" grpId="0" animBg="1"/>
      <p:bldP spid="38926" grpId="0" animBg="1"/>
      <p:bldP spid="38927" grpId="0" animBg="1"/>
      <p:bldP spid="38928" grpId="0" animBg="1"/>
      <p:bldP spid="38930" grpId="0"/>
      <p:bldP spid="38933" grpId="0" animBg="1"/>
      <p:bldP spid="38934" grpId="0" animBg="1"/>
      <p:bldP spid="25" grpId="0"/>
      <p:bldP spid="2" grpId="0" animBg="1"/>
      <p:bldP spid="3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04800" y="11430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Bài 1:</a:t>
            </a:r>
            <a:r>
              <a:rPr lang="en-US" altLang="en-US" sz="2800">
                <a:latin typeface="Times New Roman" panose="02020603050405020304" pitchFamily="18" charset="0"/>
              </a:rPr>
              <a:t> (</a:t>
            </a:r>
            <a:r>
              <a:rPr lang="en-US" altLang="en-US" sz="4000">
                <a:latin typeface="Times New Roman" panose="02020603050405020304" pitchFamily="18" charset="0"/>
              </a:rPr>
              <a:t>trang 54</a:t>
            </a:r>
            <a:r>
              <a:rPr lang="en-US" altLang="en-US" sz="280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a) Hãy vẽ hình chữ nhật có chiều  dài 5cm, chiều rộng 3cm.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Rectangle 24">
            <a:hlinkHover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3325813" y="2819400"/>
            <a:ext cx="3048000" cy="18288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981200" y="3276600"/>
            <a:ext cx="13446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4400">
                <a:solidFill>
                  <a:srgbClr val="CC0000"/>
                </a:solidFill>
                <a:latin typeface="VNI-Times" pitchFamily="2" charset="0"/>
              </a:rPr>
              <a:t>3cm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4495800" y="4191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4400">
                <a:solidFill>
                  <a:srgbClr val="CC0000"/>
                </a:solidFill>
                <a:latin typeface="VNI-Times" pitchFamily="2" charset="0"/>
              </a:rPr>
              <a:t>5cm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629400" y="41671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1028700" y="41481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1600200" y="4111625"/>
            <a:ext cx="5638800" cy="31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3603625" y="4181475"/>
            <a:ext cx="1654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5cm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 rot="-5400000">
            <a:off x="3405188" y="892175"/>
            <a:ext cx="814387" cy="7250113"/>
            <a:chOff x="2607" y="1354"/>
            <a:chExt cx="241" cy="2341"/>
          </a:xfrm>
        </p:grpSpPr>
        <p:grpSp>
          <p:nvGrpSpPr>
            <p:cNvPr id="13320" name="Group 28"/>
            <p:cNvGrpSpPr>
              <a:grpSpLocks/>
            </p:cNvGrpSpPr>
            <p:nvPr/>
          </p:nvGrpSpPr>
          <p:grpSpPr bwMode="auto">
            <a:xfrm>
              <a:off x="2607" y="1354"/>
              <a:ext cx="241" cy="2341"/>
              <a:chOff x="2607" y="1354"/>
              <a:chExt cx="241" cy="2341"/>
            </a:xfrm>
          </p:grpSpPr>
          <p:pic>
            <p:nvPicPr>
              <p:cNvPr id="13322" name="Picture 29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92" y="2440"/>
                <a:ext cx="2341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3" name="Rectangle 30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3321" name="Rectangle 31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282575" y="91440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Vẽ đoạn thẳng DC dài 5cm: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69" grpId="0"/>
      <p:bldP spid="15372" grpId="0" animBg="1"/>
      <p:bldP spid="153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629400" y="508476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1028700" y="50657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4340" name="Line 12"/>
          <p:cNvSpPr>
            <a:spLocks noChangeShapeType="1"/>
          </p:cNvSpPr>
          <p:nvPr/>
        </p:nvSpPr>
        <p:spPr bwMode="auto">
          <a:xfrm>
            <a:off x="1600200" y="5029200"/>
            <a:ext cx="5638800" cy="31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Rectangle 20"/>
          <p:cNvSpPr>
            <a:spLocks noChangeArrowheads="1"/>
          </p:cNvSpPr>
          <p:nvPr/>
        </p:nvSpPr>
        <p:spPr bwMode="auto">
          <a:xfrm>
            <a:off x="3603625" y="5099050"/>
            <a:ext cx="1654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 </a:t>
            </a:r>
            <a:r>
              <a:rPr lang="en-US" altLang="en-US" sz="3600" b="1">
                <a:solidFill>
                  <a:srgbClr val="0000CC"/>
                </a:solidFill>
              </a:rPr>
              <a:t>5cm</a:t>
            </a:r>
          </a:p>
        </p:txBody>
      </p:sp>
      <p:sp>
        <p:nvSpPr>
          <p:cNvPr id="14342" name="Rectangle 11"/>
          <p:cNvSpPr>
            <a:spLocks noChangeArrowheads="1"/>
          </p:cNvSpPr>
          <p:nvPr/>
        </p:nvSpPr>
        <p:spPr bwMode="auto">
          <a:xfrm>
            <a:off x="304800" y="228600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đường thẳng vuông góc với DC tại D, trên đường thẳng đó lấy đoạn thẳng DA = 2cm.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6629400" y="57292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1392238" y="56784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6743700" y="17160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1463675" y="17287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5366" name="Line 12"/>
          <p:cNvSpPr>
            <a:spLocks noChangeShapeType="1"/>
          </p:cNvSpPr>
          <p:nvPr/>
        </p:nvSpPr>
        <p:spPr bwMode="auto">
          <a:xfrm>
            <a:off x="1738313" y="5578475"/>
            <a:ext cx="542448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13"/>
          <p:cNvSpPr>
            <a:spLocks noChangeShapeType="1"/>
          </p:cNvSpPr>
          <p:nvPr/>
        </p:nvSpPr>
        <p:spPr bwMode="auto">
          <a:xfrm flipH="1" flipV="1">
            <a:off x="1754188" y="2743200"/>
            <a:ext cx="0" cy="28622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7159625" y="2819400"/>
            <a:ext cx="3175" cy="27876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19"/>
          <p:cNvSpPr>
            <a:spLocks noChangeArrowheads="1"/>
          </p:cNvSpPr>
          <p:nvPr/>
        </p:nvSpPr>
        <p:spPr bwMode="auto">
          <a:xfrm>
            <a:off x="266700" y="3514725"/>
            <a:ext cx="17827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4cm</a:t>
            </a: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3621088" y="5578475"/>
            <a:ext cx="23383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5cm</a:t>
            </a:r>
          </a:p>
        </p:txBody>
      </p:sp>
      <p:sp>
        <p:nvSpPr>
          <p:cNvPr id="15397" name="AutoShape 37"/>
          <p:cNvSpPr>
            <a:spLocks noChangeArrowheads="1"/>
          </p:cNvSpPr>
          <p:nvPr/>
        </p:nvSpPr>
        <p:spPr bwMode="auto">
          <a:xfrm rot="-5400000">
            <a:off x="4712494" y="3099594"/>
            <a:ext cx="3275012" cy="15748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 rot="-5400000">
            <a:off x="5530056" y="3944144"/>
            <a:ext cx="1871663" cy="1012825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 rot="10800000">
            <a:off x="7177088" y="0"/>
            <a:ext cx="609600" cy="5819775"/>
            <a:chOff x="2607" y="1768"/>
            <a:chExt cx="240" cy="1928"/>
          </a:xfrm>
        </p:grpSpPr>
        <p:grpSp>
          <p:nvGrpSpPr>
            <p:cNvPr id="15375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15377" name="Picture 41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8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5376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152400"/>
            <a:ext cx="8763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đường thẳng vuông góc với DC tại C, trên đường thẳng đó lấy đoạn thẳng CB = 3cm.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  <p:bldP spid="15374" grpId="0" animBg="1"/>
      <p:bldP spid="15397" grpId="0" animBg="1"/>
      <p:bldP spid="15397" grpId="1" animBg="1"/>
      <p:bldP spid="15398" grpId="0" animBg="1"/>
      <p:bldP spid="1539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6629400" y="57292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1392238" y="56784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6710363" y="2133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1392238" y="199548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6390" name="Line 12"/>
          <p:cNvSpPr>
            <a:spLocks noChangeShapeType="1"/>
          </p:cNvSpPr>
          <p:nvPr/>
        </p:nvSpPr>
        <p:spPr bwMode="auto">
          <a:xfrm>
            <a:off x="1738313" y="5578475"/>
            <a:ext cx="542448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13"/>
          <p:cNvSpPr>
            <a:spLocks noChangeShapeType="1"/>
          </p:cNvSpPr>
          <p:nvPr/>
        </p:nvSpPr>
        <p:spPr bwMode="auto">
          <a:xfrm flipH="1" flipV="1">
            <a:off x="1754188" y="2743200"/>
            <a:ext cx="0" cy="28622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14"/>
          <p:cNvSpPr>
            <a:spLocks noChangeShapeType="1"/>
          </p:cNvSpPr>
          <p:nvPr/>
        </p:nvSpPr>
        <p:spPr bwMode="auto">
          <a:xfrm flipV="1">
            <a:off x="7159625" y="2819400"/>
            <a:ext cx="3175" cy="27876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Rectangle 19"/>
          <p:cNvSpPr>
            <a:spLocks noChangeArrowheads="1"/>
          </p:cNvSpPr>
          <p:nvPr/>
        </p:nvSpPr>
        <p:spPr bwMode="auto">
          <a:xfrm>
            <a:off x="266700" y="3514725"/>
            <a:ext cx="17827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4cm</a:t>
            </a:r>
          </a:p>
        </p:txBody>
      </p:sp>
      <p:sp>
        <p:nvSpPr>
          <p:cNvPr id="16394" name="Rectangle 20"/>
          <p:cNvSpPr>
            <a:spLocks noChangeArrowheads="1"/>
          </p:cNvSpPr>
          <p:nvPr/>
        </p:nvSpPr>
        <p:spPr bwMode="auto">
          <a:xfrm>
            <a:off x="3621088" y="5578475"/>
            <a:ext cx="23383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 </a:t>
            </a:r>
            <a:r>
              <a:rPr lang="en-US" altLang="en-US" sz="4000" b="1">
                <a:solidFill>
                  <a:srgbClr val="0000CC"/>
                </a:solidFill>
              </a:rPr>
              <a:t>5cm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 rot="-5400000">
            <a:off x="4044950" y="-984250"/>
            <a:ext cx="1168400" cy="8724900"/>
            <a:chOff x="2607" y="1768"/>
            <a:chExt cx="240" cy="1928"/>
          </a:xfrm>
        </p:grpSpPr>
        <p:grpSp>
          <p:nvGrpSpPr>
            <p:cNvPr id="16398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16400" name="Picture 41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1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6399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6396" name="Rectangle 7"/>
          <p:cNvSpPr>
            <a:spLocks noChangeArrowheads="1"/>
          </p:cNvSpPr>
          <p:nvPr/>
        </p:nvSpPr>
        <p:spPr bwMode="auto">
          <a:xfrm>
            <a:off x="571500" y="228600"/>
            <a:ext cx="81105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 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A với B ta được hình chữ nhật ABCD.</a:t>
            </a: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1754188" y="2790825"/>
            <a:ext cx="542448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1"/>
          <p:cNvSpPr>
            <a:spLocks noChangeArrowheads="1" noChangeShapeType="1" noTextEdit="1"/>
          </p:cNvSpPr>
          <p:nvPr/>
        </p:nvSpPr>
        <p:spPr bwMode="auto">
          <a:xfrm>
            <a:off x="381000" y="1600200"/>
            <a:ext cx="8305800" cy="617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vuông</a:t>
            </a:r>
          </a:p>
          <a:p>
            <a:pPr algn="ctr"/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17412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14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17415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6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7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04800" y="1162050"/>
            <a:ext cx="4800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2, 3: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Vẽ đường thẳng vuông góc với DC tại D và C trên đường thẳng đó lấy đoạn thẳng DA= 3cm; CB= 3cm.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-2743200" y="6858000"/>
            <a:ext cx="4191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7604125" y="4114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C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437188" y="41259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D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7581900" y="15573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B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410200" y="15240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5943600" y="4191000"/>
            <a:ext cx="2057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5943600" y="2209800"/>
            <a:ext cx="0" cy="1981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 flipV="1">
            <a:off x="8001000" y="2209800"/>
            <a:ext cx="15875" cy="1981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5969000" y="3556000"/>
            <a:ext cx="1143000" cy="6096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6096000" y="3708400"/>
            <a:ext cx="609600" cy="3810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4800600" y="28194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3cm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6324600" y="42672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3cm</a:t>
            </a: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7924800" y="28194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3cm</a:t>
            </a: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 flipV="1">
            <a:off x="5943600" y="2209800"/>
            <a:ext cx="20574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79425" y="5181600"/>
            <a:ext cx="83597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Nối hai điểm A với B ta được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hình vuông ABCD.</a:t>
            </a:r>
          </a:p>
        </p:txBody>
      </p:sp>
      <p:sp>
        <p:nvSpPr>
          <p:cNvPr id="18450" name="Rectangle 3"/>
          <p:cNvSpPr>
            <a:spLocks noChangeArrowheads="1"/>
          </p:cNvSpPr>
          <p:nvPr/>
        </p:nvSpPr>
        <p:spPr bwMode="auto">
          <a:xfrm>
            <a:off x="479425" y="304800"/>
            <a:ext cx="858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một đoạn thẳng DC dài 3cm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9" grpId="0"/>
      <p:bldP spid="28680" grpId="0"/>
      <p:bldP spid="28681" grpId="0"/>
      <p:bldP spid="28682" grpId="0"/>
      <p:bldP spid="28683" grpId="0"/>
      <p:bldP spid="28684" grpId="0" animBg="1"/>
      <p:bldP spid="28686" grpId="0" animBg="1"/>
      <p:bldP spid="28687" grpId="0" animBg="1"/>
      <p:bldP spid="28688" grpId="0" animBg="1"/>
      <p:bldP spid="28689" grpId="0" animBg="1"/>
      <p:bldP spid="28690" grpId="0"/>
      <p:bldP spid="28691" grpId="0"/>
      <p:bldP spid="28694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36563" y="304800"/>
            <a:ext cx="71072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Vẽ hình vuông có cạnh  3cm.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38400" y="939800"/>
            <a:ext cx="2752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Ta vẽ như sau: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1350" y="1752600"/>
            <a:ext cx="8045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Bước 1: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Vẽ một đoạn thẳng DC dài 3cm</a:t>
            </a:r>
            <a:b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</a:br>
            <a:endParaRPr lang="en-US" altLang="en-US" sz="3600">
              <a:solidFill>
                <a:srgbClr val="0000CC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062538" y="501332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</a:rPr>
              <a:t> </a:t>
            </a:r>
            <a:r>
              <a:rPr lang="en-US" altLang="en-US" sz="2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5463" y="50403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</a:rPr>
              <a:t> </a:t>
            </a:r>
            <a:r>
              <a:rPr lang="en-US" altLang="en-US" sz="28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flipV="1">
            <a:off x="2236788" y="5062538"/>
            <a:ext cx="35052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205163" y="506253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</a:rPr>
              <a:t> </a:t>
            </a:r>
            <a:r>
              <a:rPr lang="en-US" altLang="en-US" sz="2800" b="1">
                <a:solidFill>
                  <a:srgbClr val="0000CC"/>
                </a:solidFill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-2743200" y="6858000"/>
            <a:ext cx="4191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9817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18669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866900" y="2057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20486" name="Line 12"/>
          <p:cNvSpPr>
            <a:spLocks noChangeShapeType="1"/>
          </p:cNvSpPr>
          <p:nvPr/>
        </p:nvSpPr>
        <p:spPr bwMode="auto">
          <a:xfrm flipV="1">
            <a:off x="2286000" y="5829300"/>
            <a:ext cx="41148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2286000" y="2716213"/>
            <a:ext cx="0" cy="31353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2328863" y="4084638"/>
            <a:ext cx="4224337" cy="1706562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2559050" y="4495800"/>
            <a:ext cx="2241550" cy="9906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914400" y="355123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b="1">
                <a:latin typeface="VNI-Times" pitchFamily="2" charset="0"/>
              </a:rPr>
              <a:t>3cm</a:t>
            </a:r>
          </a:p>
        </p:txBody>
      </p:sp>
      <p:sp>
        <p:nvSpPr>
          <p:cNvPr id="20491" name="Rectangle 19"/>
          <p:cNvSpPr>
            <a:spLocks noChangeArrowheads="1"/>
          </p:cNvSpPr>
          <p:nvPr/>
        </p:nvSpPr>
        <p:spPr bwMode="auto">
          <a:xfrm>
            <a:off x="3821113" y="5851525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3cm</a:t>
            </a:r>
          </a:p>
        </p:txBody>
      </p:sp>
      <p:sp>
        <p:nvSpPr>
          <p:cNvPr id="20492" name="Rectangle 4"/>
          <p:cNvSpPr>
            <a:spLocks noChangeArrowheads="1"/>
          </p:cNvSpPr>
          <p:nvPr/>
        </p:nvSpPr>
        <p:spPr bwMode="auto">
          <a:xfrm>
            <a:off x="250825" y="152400"/>
            <a:ext cx="8588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Bước 2: 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Vẽ đường thẳng vuông góc 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DC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tại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trên đường thẳng đó lấy đoạn thẳng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DA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= 3cm;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CB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= 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3" grpId="0"/>
      <p:bldP spid="28686" grpId="0" animBg="1"/>
      <p:bldP spid="28688" grpId="0" animBg="1"/>
      <p:bldP spid="28689" grpId="0" animBg="1"/>
      <p:bldP spid="286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3075" name="Picture 7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44958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513513"/>
            <a:ext cx="4648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67438"/>
            <a:ext cx="44958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E1D9D76DECD649AF8BEFAAC2061694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857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E1D9D76DECD649AF8BEFAAC2061694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914400"/>
            <a:ext cx="857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53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57" name="Picture 17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152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58" name="Picture 18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95400" y="38100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THỰC HÀNH VẼ HÌNH CHỮ NHẬT, HÌNH VUÔNG</a:t>
            </a:r>
            <a:endParaRPr lang="en-US" altLang="en-US" sz="24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8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09800" y="25908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6600" b="1">
                <a:solidFill>
                  <a:srgbClr val="FF3300"/>
                </a:solidFill>
                <a:latin typeface="Times New Roman" panose="02020603050405020304" pitchFamily="18" charset="0"/>
              </a:rPr>
              <a:t>KHỞI ĐỘNG</a:t>
            </a:r>
            <a:endParaRPr lang="en-US" altLang="en-US" sz="66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" fill="hold"/>
                                        <p:tgtEl>
                                          <p:spTgt spid="522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2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22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2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2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64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664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5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59817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C</a:t>
            </a: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18669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D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948363" y="2057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B</a:t>
            </a: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1866900" y="2057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21510" name="Line 12"/>
          <p:cNvSpPr>
            <a:spLocks noChangeShapeType="1"/>
          </p:cNvSpPr>
          <p:nvPr/>
        </p:nvSpPr>
        <p:spPr bwMode="auto">
          <a:xfrm flipV="1">
            <a:off x="2286000" y="5829300"/>
            <a:ext cx="41148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14"/>
          <p:cNvSpPr>
            <a:spLocks noChangeShapeType="1"/>
          </p:cNvSpPr>
          <p:nvPr/>
        </p:nvSpPr>
        <p:spPr bwMode="auto">
          <a:xfrm flipV="1">
            <a:off x="2286000" y="2716213"/>
            <a:ext cx="0" cy="31353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 flipV="1">
            <a:off x="6346825" y="2738438"/>
            <a:ext cx="0" cy="3113087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AutoShape 16"/>
          <p:cNvSpPr>
            <a:spLocks noChangeArrowheads="1"/>
          </p:cNvSpPr>
          <p:nvPr/>
        </p:nvSpPr>
        <p:spPr bwMode="auto">
          <a:xfrm>
            <a:off x="2328863" y="4084638"/>
            <a:ext cx="4224337" cy="1706562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4" name="AutoShape 17"/>
          <p:cNvSpPr>
            <a:spLocks noChangeArrowheads="1"/>
          </p:cNvSpPr>
          <p:nvPr/>
        </p:nvSpPr>
        <p:spPr bwMode="auto">
          <a:xfrm>
            <a:off x="2559050" y="4495800"/>
            <a:ext cx="2241550" cy="9906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5" name="Rectangle 18"/>
          <p:cNvSpPr>
            <a:spLocks noChangeArrowheads="1"/>
          </p:cNvSpPr>
          <p:nvPr/>
        </p:nvSpPr>
        <p:spPr bwMode="auto">
          <a:xfrm>
            <a:off x="914400" y="355123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b="1">
                <a:latin typeface="VNI-Times" pitchFamily="2" charset="0"/>
              </a:rPr>
              <a:t>3cm</a:t>
            </a:r>
          </a:p>
        </p:txBody>
      </p:sp>
      <p:sp>
        <p:nvSpPr>
          <p:cNvPr id="21516" name="Rectangle 19"/>
          <p:cNvSpPr>
            <a:spLocks noChangeArrowheads="1"/>
          </p:cNvSpPr>
          <p:nvPr/>
        </p:nvSpPr>
        <p:spPr bwMode="auto">
          <a:xfrm>
            <a:off x="3821113" y="5851525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3cm</a:t>
            </a: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6400800" y="370681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b="1">
                <a:latin typeface="VNI-Times" pitchFamily="2" charset="0"/>
              </a:rPr>
              <a:t>3cm</a:t>
            </a:r>
          </a:p>
        </p:txBody>
      </p:sp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250825" y="152400"/>
            <a:ext cx="8588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Bước 3: 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Vẽ đường thẳng vuông góc 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DC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tại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 trên đường thẳng đó lấy đoạn thẳng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CB </a:t>
            </a: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= 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  <p:bldP spid="28687" grpId="0" animBg="1"/>
      <p:bldP spid="286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-2743200" y="6858000"/>
            <a:ext cx="4191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59817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C</a:t>
            </a: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866900" y="584041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D</a:t>
            </a: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5948363" y="2057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B</a:t>
            </a: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1866900" y="2057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22535" name="Line 12"/>
          <p:cNvSpPr>
            <a:spLocks noChangeShapeType="1"/>
          </p:cNvSpPr>
          <p:nvPr/>
        </p:nvSpPr>
        <p:spPr bwMode="auto">
          <a:xfrm flipV="1">
            <a:off x="2286000" y="5829300"/>
            <a:ext cx="41148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4"/>
          <p:cNvSpPr>
            <a:spLocks noChangeShapeType="1"/>
          </p:cNvSpPr>
          <p:nvPr/>
        </p:nvSpPr>
        <p:spPr bwMode="auto">
          <a:xfrm flipV="1">
            <a:off x="2286000" y="2716213"/>
            <a:ext cx="0" cy="313531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5"/>
          <p:cNvSpPr>
            <a:spLocks noChangeShapeType="1"/>
          </p:cNvSpPr>
          <p:nvPr/>
        </p:nvSpPr>
        <p:spPr bwMode="auto">
          <a:xfrm flipH="1" flipV="1">
            <a:off x="6346825" y="2738438"/>
            <a:ext cx="0" cy="3113087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AutoShape 16"/>
          <p:cNvSpPr>
            <a:spLocks noChangeArrowheads="1"/>
          </p:cNvSpPr>
          <p:nvPr/>
        </p:nvSpPr>
        <p:spPr bwMode="auto">
          <a:xfrm>
            <a:off x="2328863" y="4084638"/>
            <a:ext cx="4224337" cy="1706562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9" name="AutoShape 17"/>
          <p:cNvSpPr>
            <a:spLocks noChangeArrowheads="1"/>
          </p:cNvSpPr>
          <p:nvPr/>
        </p:nvSpPr>
        <p:spPr bwMode="auto">
          <a:xfrm>
            <a:off x="2559050" y="4495800"/>
            <a:ext cx="2241550" cy="9906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40" name="Rectangle 18"/>
          <p:cNvSpPr>
            <a:spLocks noChangeArrowheads="1"/>
          </p:cNvSpPr>
          <p:nvPr/>
        </p:nvSpPr>
        <p:spPr bwMode="auto">
          <a:xfrm>
            <a:off x="914400" y="355123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b="1">
                <a:latin typeface="VNI-Times" pitchFamily="2" charset="0"/>
              </a:rPr>
              <a:t>3cm</a:t>
            </a:r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3821113" y="5851525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3cm</a:t>
            </a:r>
          </a:p>
        </p:txBody>
      </p:sp>
      <p:sp>
        <p:nvSpPr>
          <p:cNvPr id="22542" name="Rectangle 22"/>
          <p:cNvSpPr>
            <a:spLocks noChangeArrowheads="1"/>
          </p:cNvSpPr>
          <p:nvPr/>
        </p:nvSpPr>
        <p:spPr bwMode="auto">
          <a:xfrm>
            <a:off x="6477000" y="400526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b="1">
                <a:latin typeface="VNI-Times" pitchFamily="2" charset="0"/>
              </a:rPr>
              <a:t>3cm</a:t>
            </a:r>
          </a:p>
        </p:txBody>
      </p:sp>
      <p:sp>
        <p:nvSpPr>
          <p:cNvPr id="22543" name="Rectangle 7"/>
          <p:cNvSpPr>
            <a:spLocks noChangeArrowheads="1"/>
          </p:cNvSpPr>
          <p:nvPr/>
        </p:nvSpPr>
        <p:spPr bwMode="auto">
          <a:xfrm>
            <a:off x="38100" y="22225"/>
            <a:ext cx="8648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điểm A với B ta được hình vuông ABCD.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2286000" y="2759075"/>
            <a:ext cx="4060825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52400" y="123825"/>
            <a:ext cx="73548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1.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đoạn thẳng CD = 5cm.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57163" y="741363"/>
            <a:ext cx="371792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đường thẳng vuông góc với DC tại D, trên đường thẳng đó lấy đoạn thẳng DA = 5 cm. 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31763" y="3363913"/>
            <a:ext cx="419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3.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đường thẳng vuông góc với DC tại C, trên đường thẳng đoạn lấy đoạn thẳng  CB = 5 cm.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4138" y="5307013"/>
            <a:ext cx="746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4.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Nối A với B ta được hình vuông ABCD.</a:t>
            </a:r>
            <a:endParaRPr lang="en-US" alt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8305800" y="41100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C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4538663" y="41100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D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8078788" y="5461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B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4524375" y="5969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876800" y="4191000"/>
            <a:ext cx="36576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 flipV="1">
            <a:off x="4856163" y="1162050"/>
            <a:ext cx="20637" cy="30289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8534400" y="1123950"/>
            <a:ext cx="22225" cy="30670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4835525" y="1130300"/>
            <a:ext cx="3721100" cy="317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4911725" y="2949575"/>
            <a:ext cx="1398588" cy="12192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5105400" y="3276600"/>
            <a:ext cx="762000" cy="6858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3881438" y="284321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5cm</a:t>
            </a: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6172200" y="41148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5cm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002088" y="347663"/>
            <a:ext cx="825500" cy="3962400"/>
            <a:chOff x="2607" y="1768"/>
            <a:chExt cx="240" cy="1928"/>
          </a:xfrm>
        </p:grpSpPr>
        <p:grpSp>
          <p:nvGrpSpPr>
            <p:cNvPr id="23583" name="Group 23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3585" name="Picture 24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86" name="Rectangle 25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3584" name="Rectangle 26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-5400000">
            <a:off x="5940425" y="2208213"/>
            <a:ext cx="765175" cy="4813300"/>
            <a:chOff x="2607" y="1354"/>
            <a:chExt cx="241" cy="2341"/>
          </a:xfrm>
        </p:grpSpPr>
        <p:grpSp>
          <p:nvGrpSpPr>
            <p:cNvPr id="23579" name="Group 28"/>
            <p:cNvGrpSpPr>
              <a:grpSpLocks/>
            </p:cNvGrpSpPr>
            <p:nvPr/>
          </p:nvGrpSpPr>
          <p:grpSpPr bwMode="auto">
            <a:xfrm>
              <a:off x="2607" y="1354"/>
              <a:ext cx="241" cy="2341"/>
              <a:chOff x="2607" y="1354"/>
              <a:chExt cx="241" cy="2341"/>
            </a:xfrm>
          </p:grpSpPr>
          <p:pic>
            <p:nvPicPr>
              <p:cNvPr id="23581" name="Picture 29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92" y="2440"/>
                <a:ext cx="2341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82" name="Rectangle 30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3580" name="Rectangle 31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5397" name="AutoShape 37"/>
          <p:cNvSpPr>
            <a:spLocks noChangeArrowheads="1"/>
          </p:cNvSpPr>
          <p:nvPr/>
        </p:nvSpPr>
        <p:spPr bwMode="auto">
          <a:xfrm rot="-5400000">
            <a:off x="7188994" y="2859882"/>
            <a:ext cx="1398587" cy="12192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 rot="-5400000">
            <a:off x="7581900" y="3314700"/>
            <a:ext cx="762000" cy="6858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8582025" y="357188"/>
            <a:ext cx="609600" cy="3962400"/>
            <a:chOff x="2607" y="1768"/>
            <a:chExt cx="240" cy="1928"/>
          </a:xfrm>
        </p:grpSpPr>
        <p:grpSp>
          <p:nvGrpSpPr>
            <p:cNvPr id="23575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3577" name="Picture 41" descr="thuoc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8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3576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4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5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  <p:bldP spid="15369" grpId="0"/>
      <p:bldP spid="15370" grpId="0"/>
      <p:bldP spid="15371" grpId="0"/>
      <p:bldP spid="15372" grpId="0" animBg="1"/>
      <p:bldP spid="15373" grpId="0" animBg="1"/>
      <p:bldP spid="15374" grpId="0" animBg="1"/>
      <p:bldP spid="15375" grpId="0" animBg="1"/>
      <p:bldP spid="15377" grpId="0" animBg="1"/>
      <p:bldP spid="15377" grpId="1" animBg="1"/>
      <p:bldP spid="15378" grpId="0" animBg="1"/>
      <p:bldP spid="15378" grpId="1" animBg="1"/>
      <p:bldP spid="15379" grpId="0"/>
      <p:bldP spid="15380" grpId="0"/>
      <p:bldP spid="15397" grpId="0" animBg="1"/>
      <p:bldP spid="15397" grpId="1" animBg="1"/>
      <p:bldP spid="15398" grpId="0" animBg="1"/>
      <p:bldP spid="1539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81000" y="2132013"/>
            <a:ext cx="8763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Hãy vẽ hình vuông có cạnh 4cm.</a:t>
            </a:r>
            <a:endParaRPr lang="en-US" altLang="en-US" sz="7200" b="1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43075" y="2124075"/>
            <a:ext cx="4513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vẽ hình vuông </a:t>
            </a:r>
            <a:endParaRPr lang="en-US" altLang="en-US" sz="54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2962275"/>
            <a:ext cx="1416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4cm</a:t>
            </a:r>
            <a:endParaRPr lang="en-US" altLang="en-US" sz="540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81000" y="533400"/>
            <a:ext cx="6027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Bài 1: a) </a:t>
            </a:r>
            <a:endParaRPr lang="en-US" altLang="en-US" sz="5400">
              <a:solidFill>
                <a:srgbClr val="FF0000"/>
              </a:solidFill>
            </a:endParaRP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533400" y="3960813"/>
            <a:ext cx="8763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b)Tính chu vi và diện tích của hình vuông đó.</a:t>
            </a:r>
            <a:endParaRPr lang="en-US" altLang="en-US" sz="7200" b="1">
              <a:solidFill>
                <a:srgbClr val="0000CC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osec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1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5400" smtClean="0">
                <a:solidFill>
                  <a:srgbClr val="FFFF00"/>
                </a:solidFill>
                <a:latin typeface="VNI-Briquet" pitchFamily="34" charset="0"/>
              </a:rPr>
              <a:t> </a:t>
            </a:r>
            <a:r>
              <a:rPr lang="en-US" altLang="en-US" sz="8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Chúc các em </a:t>
            </a:r>
          </a:p>
          <a:p>
            <a:pPr eaLnBrk="1" hangingPunct="1">
              <a:buFontTx/>
              <a:buNone/>
            </a:pPr>
            <a:r>
              <a:rPr lang="en-US" altLang="en-US" sz="8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chăm ngoan </a:t>
            </a:r>
          </a:p>
          <a:p>
            <a:pPr eaLnBrk="1" hangingPunct="1">
              <a:buFontTx/>
              <a:buNone/>
            </a:pPr>
            <a:r>
              <a:rPr lang="en-US" altLang="en-US" sz="8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học tốt </a:t>
            </a:r>
            <a:r>
              <a:rPr lang="en-US" altLang="en-US" sz="8000" b="1" smtClean="0">
                <a:solidFill>
                  <a:srgbClr val="FF0000"/>
                </a:solidFill>
                <a:latin typeface="VNI-Briquet" pitchFamily="34" charset="0"/>
              </a:rPr>
              <a:t>!</a:t>
            </a:r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1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uild="p"/>
      <p:bldP spid="25604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3"/>
          <p:cNvSpPr>
            <a:spLocks noChangeArrowheads="1" noChangeShapeType="1" noTextEdit="1"/>
          </p:cNvSpPr>
          <p:nvPr/>
        </p:nvSpPr>
        <p:spPr bwMode="auto">
          <a:xfrm>
            <a:off x="838200" y="609600"/>
            <a:ext cx="7467600" cy="30305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3810000"/>
            <a:ext cx="2209800" cy="1981200"/>
            <a:chOff x="3115" y="0"/>
            <a:chExt cx="2170" cy="2486"/>
          </a:xfrm>
        </p:grpSpPr>
        <p:grpSp>
          <p:nvGrpSpPr>
            <p:cNvPr id="27802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934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935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803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932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933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804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7930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931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805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7806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7928" name="Oval 1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7929" name="Oval 1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grpSp>
            <p:nvGrpSpPr>
              <p:cNvPr id="27807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7830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926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27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1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924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25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2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922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23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3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920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21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4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918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19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5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7916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17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6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7914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15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7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7912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13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8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7910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11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39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7908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09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0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7906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07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1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7904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05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2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7902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03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3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7900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01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4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7898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99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5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7896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97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6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7894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95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7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7892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93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8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7890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91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49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7888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89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0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7886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87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851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52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7853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7884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85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4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7882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83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5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7880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81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6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7878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79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7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7876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77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8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7874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75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59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7872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73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60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7870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71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61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7868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69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62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7866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67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863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7864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65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808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9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0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1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2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3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4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5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6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7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8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9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0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1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2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3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4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5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6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7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8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9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6819900" y="3581400"/>
          <a:ext cx="232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6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900" y="3581400"/>
                        <a:ext cx="23241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914400" y="28194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990600" y="51054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4495800" y="5410200"/>
            <a:ext cx="996950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5181600" y="1524000"/>
            <a:ext cx="6096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245268" y="1202532"/>
            <a:ext cx="715963" cy="596900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2743200" y="5410200"/>
            <a:ext cx="677863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659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1355725"/>
            <a:ext cx="22383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8" y="1062038"/>
            <a:ext cx="2286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8812" y="-2868612"/>
            <a:ext cx="271463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55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0"/>
            <a:ext cx="1406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16176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5764213"/>
            <a:ext cx="154146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5013" y="3619500"/>
            <a:ext cx="271462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8" name="Group 154"/>
          <p:cNvGrpSpPr>
            <a:grpSpLocks/>
          </p:cNvGrpSpPr>
          <p:nvPr/>
        </p:nvGrpSpPr>
        <p:grpSpPr bwMode="auto">
          <a:xfrm>
            <a:off x="5029200" y="3200400"/>
            <a:ext cx="2209800" cy="1981200"/>
            <a:chOff x="3115" y="0"/>
            <a:chExt cx="2170" cy="2486"/>
          </a:xfrm>
        </p:grpSpPr>
        <p:grpSp>
          <p:nvGrpSpPr>
            <p:cNvPr id="27668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800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801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669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798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799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670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7796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797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7671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7672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7794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7795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grpSp>
            <p:nvGrpSpPr>
              <p:cNvPr id="27673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7696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792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93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697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790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91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698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788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89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699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786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87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0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784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85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1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7782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83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2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7780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81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3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7778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79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4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7776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77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5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7774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75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6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7772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73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7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7770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71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8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7768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69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09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7766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67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0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7764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65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1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7762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63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2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7760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61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3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7758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59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4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7756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57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5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7754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55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16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7752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53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717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8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7719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7750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51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0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7748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49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1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7746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47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2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7744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45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3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7742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43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4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7740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41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5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7738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39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6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7736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37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7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7734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35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8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7732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33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729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7730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31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674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8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9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1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2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5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6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7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8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9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0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1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2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3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4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5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zoom dir="in"/>
    <p:sndAc>
      <p:stSnd>
        <p:snd r:embed="rId3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457200" y="3738563"/>
            <a:ext cx="2362200" cy="2362200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Line 9"/>
          <p:cNvSpPr>
            <a:spLocks noChangeShapeType="1"/>
          </p:cNvSpPr>
          <p:nvPr/>
        </p:nvSpPr>
        <p:spPr bwMode="auto">
          <a:xfrm>
            <a:off x="457200" y="3738563"/>
            <a:ext cx="2362200" cy="236220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Line 10"/>
          <p:cNvSpPr>
            <a:spLocks noChangeShapeType="1"/>
          </p:cNvSpPr>
          <p:nvPr/>
        </p:nvSpPr>
        <p:spPr bwMode="auto">
          <a:xfrm rot="5400000">
            <a:off x="424656" y="3725069"/>
            <a:ext cx="2427288" cy="236220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Rectangle 23"/>
          <p:cNvSpPr>
            <a:spLocks noChangeArrowheads="1"/>
          </p:cNvSpPr>
          <p:nvPr/>
        </p:nvSpPr>
        <p:spPr bwMode="auto">
          <a:xfrm>
            <a:off x="381000" y="1214438"/>
            <a:ext cx="25146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8" name="Line 24"/>
          <p:cNvSpPr>
            <a:spLocks noChangeShapeType="1"/>
          </p:cNvSpPr>
          <p:nvPr/>
        </p:nvSpPr>
        <p:spPr bwMode="auto">
          <a:xfrm>
            <a:off x="381000" y="1214438"/>
            <a:ext cx="251460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 rot="-3720000">
            <a:off x="390525" y="1204913"/>
            <a:ext cx="251460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Rectangle 30"/>
          <p:cNvSpPr>
            <a:spLocks noChangeArrowheads="1"/>
          </p:cNvSpPr>
          <p:nvPr/>
        </p:nvSpPr>
        <p:spPr bwMode="auto">
          <a:xfrm>
            <a:off x="3276600" y="1443038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Giống nhau</a:t>
            </a:r>
            <a:r>
              <a:rPr lang="en-US" altLang="en-US" sz="2800">
                <a:solidFill>
                  <a:srgbClr val="FF9933"/>
                </a:solidFill>
              </a:rPr>
              <a:t>:</a:t>
            </a:r>
            <a:endParaRPr lang="en-US" altLang="en-US" sz="2800" b="1"/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3151188" y="3629025"/>
            <a:ext cx="56832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Hình vuông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  <a:r>
              <a:rPr lang="en-US" altLang="en-US" b="1"/>
              <a:t>hai đường chéo vuông góc với nhau.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Hình chữ nhật</a:t>
            </a:r>
            <a:r>
              <a:rPr lang="en-US" altLang="en-US" b="1">
                <a:solidFill>
                  <a:srgbClr val="FF9933"/>
                </a:solidFill>
              </a:rPr>
              <a:t>: </a:t>
            </a:r>
            <a:r>
              <a:rPr lang="en-US" altLang="en-US" b="1"/>
              <a:t>hai đường chéo không vuông góc với nhau.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77850" y="188913"/>
            <a:ext cx="8458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</a:rPr>
              <a:t>So sánh điểm giống và khác nhau về hai đường chéo.</a:t>
            </a:r>
            <a:endParaRPr lang="en-US" altLang="en-US" sz="4000" b="1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2722960">
            <a:off x="1531144" y="4664869"/>
            <a:ext cx="212725" cy="19526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76600" y="1441450"/>
            <a:ext cx="57594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                  </a:t>
            </a:r>
            <a:r>
              <a:rPr lang="en-US" altLang="en-US" sz="2800" b="1">
                <a:solidFill>
                  <a:srgbClr val="FF0000"/>
                </a:solidFill>
              </a:rPr>
              <a:t> </a:t>
            </a:r>
            <a:r>
              <a:rPr lang="en-US" altLang="en-US" sz="2800" b="1"/>
              <a:t>    hai đường chéo bằng nhau, cắt nhau tại trung điểm của mỗi đường </a:t>
            </a:r>
          </a:p>
        </p:txBody>
      </p:sp>
      <p:sp>
        <p:nvSpPr>
          <p:cNvPr id="28685" name="Rectangle 3"/>
          <p:cNvSpPr>
            <a:spLocks noChangeArrowheads="1"/>
          </p:cNvSpPr>
          <p:nvPr/>
        </p:nvSpPr>
        <p:spPr bwMode="auto">
          <a:xfrm>
            <a:off x="3276600" y="2971800"/>
            <a:ext cx="2505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Khác nhau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0800" y="8001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3.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 Em hãy vẽ hình vuông có cạnh 5cm.  </a:t>
            </a:r>
            <a:b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a) Em hãy kiểm tra đường chéo</a:t>
            </a:r>
            <a:r>
              <a:rPr lang="en-US" altLang="en-US" sz="2400">
                <a:solidFill>
                  <a:schemeClr val="tx2"/>
                </a:solidFill>
              </a:rPr>
              <a:t> 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AC và BD có vuông góc với nhau không? Có bằng nhau không?</a:t>
            </a:r>
            <a:b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</a:br>
            <a:endParaRPr lang="en-US" altLang="en-US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6172200" y="1981200"/>
            <a:ext cx="2286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6172200" y="4114800"/>
            <a:ext cx="2286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5410200" y="1371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339933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8153400" y="1447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339933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8153400" y="4038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339933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5486400" y="3962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339933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172200" y="1981200"/>
            <a:ext cx="0" cy="2133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8458200" y="1981200"/>
            <a:ext cx="0" cy="2133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6172200" y="1981200"/>
            <a:ext cx="2286000" cy="2133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 flipV="1">
            <a:off x="6172200" y="1981200"/>
            <a:ext cx="2286000" cy="2133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5257800" y="2667000"/>
            <a:ext cx="1219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5cm</a:t>
            </a: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6781800" y="41148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CC0000"/>
                </a:solidFill>
                <a:latin typeface="VNI-Times" pitchFamily="2" charset="0"/>
              </a:rPr>
              <a:t>5cm</a:t>
            </a: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838200" y="2019300"/>
            <a:ext cx="4152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 Có vuông góc và bằng nhau.</a:t>
            </a:r>
            <a:endParaRPr lang="en-US" altLang="en-US" sz="2800">
              <a:solidFill>
                <a:srgbClr val="CC0000"/>
              </a:solidFill>
              <a:latin typeface="VNI-Times" pitchFamily="2" charset="0"/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1219200" y="4675188"/>
            <a:ext cx="304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Có bằng nhau.</a:t>
            </a:r>
            <a:endParaRPr lang="en-US" altLang="en-US" sz="2400">
              <a:solidFill>
                <a:srgbClr val="CC0000"/>
              </a:solidFill>
              <a:latin typeface="VNI-Times" pitchFamily="2" charset="0"/>
            </a:endParaRPr>
          </a:p>
        </p:txBody>
      </p:sp>
      <p:sp>
        <p:nvSpPr>
          <p:cNvPr id="29713" name="Rectangle 24"/>
          <p:cNvSpPr>
            <a:spLocks noChangeArrowheads="1"/>
          </p:cNvSpPr>
          <p:nvPr/>
        </p:nvSpPr>
        <p:spPr bwMode="auto">
          <a:xfrm>
            <a:off x="76200" y="2819400"/>
            <a:ext cx="4508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b) Hai đường chéo AC và BD cắt nhau tại điểm O, em hãy cho biết các đoạn AO, BO, CO, DO có bằng nhau không?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8194675" y="27432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2800">
                <a:solidFill>
                  <a:srgbClr val="CC0000"/>
                </a:solidFill>
                <a:latin typeface="VNI-Times" pitchFamily="2" charset="0"/>
              </a:rPr>
              <a:t>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animBg="1"/>
      <p:bldP spid="34829" grpId="0" animBg="1"/>
      <p:bldP spid="34831" grpId="0"/>
      <p:bldP spid="34835" grpId="0"/>
      <p:bldP spid="34836" grpId="0"/>
      <p:bldP spid="3483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52400" y="3700463"/>
            <a:ext cx="42148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cặp cạnh đối diện song song và bằng nhau.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4 góc vuông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819775" y="2668588"/>
            <a:ext cx="208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nhau:</a:t>
            </a:r>
          </a:p>
        </p:txBody>
      </p:sp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1447800" y="620713"/>
            <a:ext cx="1995488" cy="1143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Rectangle 11"/>
          <p:cNvSpPr>
            <a:spLocks noChangeArrowheads="1"/>
          </p:cNvSpPr>
          <p:nvPr/>
        </p:nvSpPr>
        <p:spPr bwMode="auto">
          <a:xfrm>
            <a:off x="4852988" y="587375"/>
            <a:ext cx="12192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708025" y="2668588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4613275" y="5122863"/>
            <a:ext cx="4397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vuông: cả 4 cạnh bằng nhau.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741863" y="3214688"/>
            <a:ext cx="4102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chữ nhật: hai cặp cạnh đối diện bằng nhau.</a:t>
            </a:r>
          </a:p>
        </p:txBody>
      </p:sp>
      <p:sp>
        <p:nvSpPr>
          <p:cNvPr id="5129" name="Rectangle 1"/>
          <p:cNvSpPr>
            <a:spLocks noChangeArrowheads="1"/>
          </p:cNvSpPr>
          <p:nvPr/>
        </p:nvSpPr>
        <p:spPr bwMode="auto">
          <a:xfrm>
            <a:off x="1503363" y="1838325"/>
            <a:ext cx="5464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điểm giống và khác nhau giữa hình chữ nhật và hình vuông.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2743200"/>
            <a:ext cx="0" cy="3922713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TextBox 3"/>
          <p:cNvSpPr txBox="1">
            <a:spLocks noChangeArrowheads="1"/>
          </p:cNvSpPr>
          <p:nvPr/>
        </p:nvSpPr>
        <p:spPr bwMode="auto">
          <a:xfrm>
            <a:off x="2139950" y="74613"/>
            <a:ext cx="32702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5257800" y="65088"/>
            <a:ext cx="32702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5" grpId="0"/>
      <p:bldP spid="4108" grpId="0"/>
      <p:bldP spid="4109" grpId="0"/>
      <p:bldP spid="4110" grpId="0"/>
      <p:bldP spid="5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1"/>
          <p:cNvSpPr>
            <a:spLocks noChangeArrowheads="1" noChangeShapeType="1" noTextEdit="1"/>
          </p:cNvSpPr>
          <p:nvPr/>
        </p:nvSpPr>
        <p:spPr bwMode="auto">
          <a:xfrm>
            <a:off x="381000" y="1600200"/>
            <a:ext cx="8305800" cy="617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</a:t>
            </a:r>
          </a:p>
          <a:p>
            <a:pPr algn="ctr"/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5124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6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7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8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9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0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14300" y="228600"/>
            <a:ext cx="7988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đoạn thẳng DC dài 4cm: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52400" y="1330325"/>
            <a:ext cx="4445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đường thẳng vuông góc với DC tại D, trên đường thẳng đó lấy doạn thẳng DA = 2cm.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" y="3594100"/>
            <a:ext cx="39941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đường thẳng vuông góc với AD tại A, trên đường thẳng đó lấy đoạn thẳng AB =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61938" y="5562600"/>
            <a:ext cx="80930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Nối B với C ta được hình chữ nhật ABCD.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8013700" y="4114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5041900" y="41354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5041900" y="2006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5575300" y="4203700"/>
            <a:ext cx="2819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5575300" y="2692400"/>
            <a:ext cx="0" cy="1524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5588000" y="3594100"/>
            <a:ext cx="1143000" cy="6096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651500" y="3759200"/>
            <a:ext cx="660400" cy="3683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6489700" y="42164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4cm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flipV="1">
            <a:off x="5600700" y="2667000"/>
            <a:ext cx="1219200" cy="60960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flipV="1">
            <a:off x="5664200" y="2724150"/>
            <a:ext cx="762000" cy="355600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508500" y="307975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2cm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5575300" y="2667000"/>
            <a:ext cx="28575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6489700" y="20828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VNI-Times" pitchFamily="2" charset="0"/>
              </a:rPr>
              <a:t> </a:t>
            </a:r>
            <a:r>
              <a:rPr lang="en-US" altLang="en-US" sz="2800" b="1">
                <a:latin typeface="VNI-Times" pitchFamily="2" charset="0"/>
              </a:rPr>
              <a:t>4cm</a:t>
            </a: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8394700" y="2692400"/>
            <a:ext cx="0" cy="1524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8051800" y="2082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95800" y="984250"/>
            <a:ext cx="0" cy="4724400"/>
          </a:xfrm>
          <a:prstGeom prst="line">
            <a:avLst/>
          </a:prstGeom>
          <a:ln w="381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/>
      <p:bldP spid="38919" grpId="0"/>
      <p:bldP spid="38920" grpId="0"/>
      <p:bldP spid="38921" grpId="0"/>
      <p:bldP spid="38923" grpId="0"/>
      <p:bldP spid="38924" grpId="0" animBg="1"/>
      <p:bldP spid="38926" grpId="0" animBg="1"/>
      <p:bldP spid="38927" grpId="0" animBg="1"/>
      <p:bldP spid="38928" grpId="0" animBg="1"/>
      <p:bldP spid="38930" grpId="0"/>
      <p:bldP spid="38933" grpId="0" animBg="1"/>
      <p:bldP spid="38934" grpId="0" animBg="1"/>
      <p:bldP spid="25" grpId="0"/>
      <p:bldP spid="2" grpId="0" animBg="1"/>
      <p:bldP spid="3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546100" y="203200"/>
            <a:ext cx="830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 có chiều dài 4cm, chiều rộng 2cm, ta có thể thực hiện như sau: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04800" y="175260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Vẽ đoạn thẳng DC dài 4cm: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6705600" y="4724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1562100" y="46815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816100" y="4737100"/>
            <a:ext cx="53340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3568700" y="4681538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20" grpId="0"/>
      <p:bldP spid="38921" grpId="0"/>
      <p:bldP spid="38924" grpId="0" animBg="1"/>
      <p:bldP spid="389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ChangeArrowheads="1"/>
          </p:cNvSpPr>
          <p:nvPr/>
        </p:nvSpPr>
        <p:spPr bwMode="auto">
          <a:xfrm>
            <a:off x="6477000" y="50498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943100" y="50498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1968500" y="183197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8197" name="Line 12"/>
          <p:cNvSpPr>
            <a:spLocks noChangeShapeType="1"/>
          </p:cNvSpPr>
          <p:nvPr/>
        </p:nvSpPr>
        <p:spPr bwMode="auto">
          <a:xfrm>
            <a:off x="2476500" y="5029200"/>
            <a:ext cx="46482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2476500" y="2568575"/>
            <a:ext cx="0" cy="248126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2489200" y="3417888"/>
            <a:ext cx="3683000" cy="1593850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2667000" y="3684588"/>
            <a:ext cx="2590800" cy="1179512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1" name="Rectangle 18"/>
          <p:cNvSpPr>
            <a:spLocks noChangeArrowheads="1"/>
          </p:cNvSpPr>
          <p:nvPr/>
        </p:nvSpPr>
        <p:spPr bwMode="auto">
          <a:xfrm>
            <a:off x="4191000" y="504983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 </a:t>
            </a:r>
            <a:r>
              <a:rPr lang="en-US" altLang="en-US" sz="3600" b="1">
                <a:latin typeface="VNI-Times" pitchFamily="2" charset="0"/>
              </a:rPr>
              <a:t>4cm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17600" y="2365375"/>
            <a:ext cx="1219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VNI-Times" pitchFamily="2" charset="0"/>
              </a:rPr>
              <a:t> </a:t>
            </a:r>
            <a:r>
              <a:rPr lang="en-US" altLang="en-US" sz="4000" b="1">
                <a:latin typeface="VNI-Times" pitchFamily="2" charset="0"/>
              </a:rPr>
              <a:t>2cm</a:t>
            </a:r>
          </a:p>
        </p:txBody>
      </p:sp>
      <p:sp>
        <p:nvSpPr>
          <p:cNvPr id="8203" name="Rectangle 5"/>
          <p:cNvSpPr>
            <a:spLocks noChangeArrowheads="1"/>
          </p:cNvSpPr>
          <p:nvPr/>
        </p:nvSpPr>
        <p:spPr bwMode="auto">
          <a:xfrm>
            <a:off x="304800" y="228600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đường thẳng vuông góc với DC tại D, trên đường thẳng đó lấy đoạn thẳng DA = 2cm.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/>
      <p:bldP spid="38926" grpId="0" animBg="1"/>
      <p:bldP spid="38927" grpId="0" animBg="1"/>
      <p:bldP spid="38928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152400"/>
            <a:ext cx="8763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đường thẳng vuông góc với AD tại A, trên đường thẳng đó lấy đoạn thẳng AB =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98463" y="5562600"/>
            <a:ext cx="63071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-Nối B với C ta được hình chữ nhật ABCD.</a:t>
            </a: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6400800" y="46561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1384300" y="467677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1308100" y="15240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9223" name="Line 12"/>
          <p:cNvSpPr>
            <a:spLocks noChangeShapeType="1"/>
          </p:cNvSpPr>
          <p:nvPr/>
        </p:nvSpPr>
        <p:spPr bwMode="auto">
          <a:xfrm>
            <a:off x="1714500" y="4648200"/>
            <a:ext cx="49911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14"/>
          <p:cNvSpPr>
            <a:spLocks noChangeShapeType="1"/>
          </p:cNvSpPr>
          <p:nvPr/>
        </p:nvSpPr>
        <p:spPr bwMode="auto">
          <a:xfrm>
            <a:off x="1752600" y="2235200"/>
            <a:ext cx="0" cy="24336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3708400" y="4044950"/>
            <a:ext cx="1219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 </a:t>
            </a:r>
            <a:r>
              <a:rPr lang="en-US" altLang="en-US" sz="4000" b="1"/>
              <a:t>4cm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flipV="1">
            <a:off x="1778000" y="2281238"/>
            <a:ext cx="2832100" cy="1171575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flipV="1">
            <a:off x="1963738" y="2484438"/>
            <a:ext cx="1587500" cy="720725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8" name="Rectangle 18"/>
          <p:cNvSpPr>
            <a:spLocks noChangeArrowheads="1"/>
          </p:cNvSpPr>
          <p:nvPr/>
        </p:nvSpPr>
        <p:spPr bwMode="auto">
          <a:xfrm>
            <a:off x="398463" y="2555875"/>
            <a:ext cx="12192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VNI-Times" pitchFamily="2" charset="0"/>
              </a:rPr>
              <a:t> </a:t>
            </a:r>
            <a:r>
              <a:rPr lang="en-US" altLang="en-US" sz="4000" b="1">
                <a:latin typeface="VNI-Times" pitchFamily="2" charset="0"/>
              </a:rPr>
              <a:t>2cm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1752600" y="2273300"/>
            <a:ext cx="49530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3619500" y="927100"/>
            <a:ext cx="12192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 </a:t>
            </a:r>
            <a:r>
              <a:rPr lang="en-US" altLang="en-US" sz="4000" b="1"/>
              <a:t>4cm</a:t>
            </a: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6705600" y="2235200"/>
            <a:ext cx="0" cy="24336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172200" y="155257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33" grpId="0" animBg="1"/>
      <p:bldP spid="38934" grpId="0" animBg="1"/>
      <p:bldP spid="2" grpId="0" animBg="1"/>
      <p:bldP spid="3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677863" y="304800"/>
            <a:ext cx="81105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 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B với C ta được hình chữ nhật ABCD.</a:t>
            </a:r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6997700" y="5494338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10244" name="Rectangle 9"/>
          <p:cNvSpPr>
            <a:spLocks noChangeArrowheads="1"/>
          </p:cNvSpPr>
          <p:nvPr/>
        </p:nvSpPr>
        <p:spPr bwMode="auto">
          <a:xfrm>
            <a:off x="1981200" y="551497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10245" name="Rectangle 11"/>
          <p:cNvSpPr>
            <a:spLocks noChangeArrowheads="1"/>
          </p:cNvSpPr>
          <p:nvPr/>
        </p:nvSpPr>
        <p:spPr bwMode="auto">
          <a:xfrm>
            <a:off x="1998663" y="194945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10246" name="Line 12"/>
          <p:cNvSpPr>
            <a:spLocks noChangeShapeType="1"/>
          </p:cNvSpPr>
          <p:nvPr/>
        </p:nvSpPr>
        <p:spPr bwMode="auto">
          <a:xfrm>
            <a:off x="2405063" y="5486400"/>
            <a:ext cx="49911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14"/>
          <p:cNvSpPr>
            <a:spLocks noChangeShapeType="1"/>
          </p:cNvSpPr>
          <p:nvPr/>
        </p:nvSpPr>
        <p:spPr bwMode="auto">
          <a:xfrm>
            <a:off x="2443163" y="2819400"/>
            <a:ext cx="0" cy="26876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18"/>
          <p:cNvSpPr>
            <a:spLocks noChangeArrowheads="1"/>
          </p:cNvSpPr>
          <p:nvPr/>
        </p:nvSpPr>
        <p:spPr bwMode="auto">
          <a:xfrm>
            <a:off x="4305300" y="4883150"/>
            <a:ext cx="1219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 </a:t>
            </a:r>
            <a:r>
              <a:rPr lang="en-US" altLang="en-US" sz="4000" b="1"/>
              <a:t>4cm</a:t>
            </a:r>
          </a:p>
        </p:txBody>
      </p:sp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1089025" y="3394075"/>
            <a:ext cx="12192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 </a:t>
            </a:r>
            <a:r>
              <a:rPr lang="en-US" altLang="en-US" sz="4000" b="1"/>
              <a:t>2cm</a:t>
            </a: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 flipV="1">
            <a:off x="2400300" y="2819400"/>
            <a:ext cx="5016500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Rectangle 18"/>
          <p:cNvSpPr>
            <a:spLocks noChangeArrowheads="1"/>
          </p:cNvSpPr>
          <p:nvPr/>
        </p:nvSpPr>
        <p:spPr bwMode="auto">
          <a:xfrm>
            <a:off x="4216400" y="1354138"/>
            <a:ext cx="12192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 </a:t>
            </a:r>
            <a:r>
              <a:rPr lang="en-US" altLang="en-US" sz="4000" b="1"/>
              <a:t>4cm</a:t>
            </a: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7396163" y="2819400"/>
            <a:ext cx="0" cy="268763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769100" y="1978025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1056</Words>
  <Application>Microsoft Office PowerPoint</Application>
  <PresentationFormat>On-screen Show (4:3)</PresentationFormat>
  <Paragraphs>181</Paragraphs>
  <Slides>28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Times New Roman</vt:lpstr>
      <vt:lpstr>VNI-Times</vt:lpstr>
      <vt:lpstr>VNI-Briquet</vt:lpstr>
      <vt:lpstr>Default Design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45- Tuan 9. Thuc hanh ve hinh chu nhat, hinh vuong</dc:title>
  <dc:creator>Mai Lam</dc:creator>
  <cp:lastModifiedBy>0978951973a@gmail.com</cp:lastModifiedBy>
  <cp:revision>171</cp:revision>
  <dcterms:created xsi:type="dcterms:W3CDTF">2005-02-24T03:11:46Z</dcterms:created>
  <dcterms:modified xsi:type="dcterms:W3CDTF">2021-10-27T10:09:18Z</dcterms:modified>
</cp:coreProperties>
</file>