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JPG" ContentType="image/.jpg"/>
  <Default Extension="png" ContentType="image/png"/>
  <Default Extension="gif" ContentType="image/gif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70" r:id="rId5"/>
    <p:sldId id="257" r:id="rId6"/>
    <p:sldId id="273" r:id="rId7"/>
    <p:sldId id="260" r:id="rId8"/>
    <p:sldId id="261" r:id="rId9"/>
    <p:sldId id="262" r:id="rId10"/>
    <p:sldId id="272" r:id="rId11"/>
    <p:sldId id="263" r:id="rId12"/>
    <p:sldId id="264" r:id="rId13"/>
    <p:sldId id="269" r:id="rId14"/>
    <p:sldId id="267" r:id="rId15"/>
    <p:sldId id="268" r:id="rId16"/>
    <p:sldId id="271" r:id="rId17"/>
    <p:sldId id="26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00FF"/>
    <a:srgbClr val="0000FF"/>
    <a:srgbClr val="FFCC66"/>
    <a:srgbClr val="0066FF"/>
    <a:srgbClr val="339933"/>
    <a:srgbClr val="FFFE00"/>
    <a:srgbClr val="EA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20" autoAdjust="0"/>
    <p:restoredTop sz="97094" autoAdjust="0"/>
  </p:normalViewPr>
  <p:slideViewPr>
    <p:cSldViewPr>
      <p:cViewPr>
        <p:scale>
          <a:sx n="66" d="100"/>
          <a:sy n="66" d="100"/>
        </p:scale>
        <p:origin x="-162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  <a:endParaRPr lang="en-US" noProof="0" smtClean="0"/>
          </a:p>
          <a:p>
            <a:pPr lvl="1"/>
            <a:r>
              <a:rPr lang="en-US" noProof="0" smtClean="0"/>
              <a:t>Second level</a:t>
            </a:r>
            <a:endParaRPr lang="en-US" noProof="0" smtClean="0"/>
          </a:p>
          <a:p>
            <a:pPr lvl="2"/>
            <a:r>
              <a:rPr lang="en-US" noProof="0" smtClean="0"/>
              <a:t>Third level</a:t>
            </a:r>
            <a:endParaRPr lang="en-US" noProof="0" smtClean="0"/>
          </a:p>
          <a:p>
            <a:pPr lvl="3"/>
            <a:r>
              <a:rPr lang="en-US" noProof="0" smtClean="0"/>
              <a:t>Fourth level</a:t>
            </a:r>
            <a:endParaRPr lang="en-US" noProof="0" smtClean="0"/>
          </a:p>
          <a:p>
            <a:pPr lvl="4"/>
            <a:r>
              <a:rPr lang="en-US" noProof="0" smtClean="0"/>
              <a:t>Fifth level</a:t>
            </a:r>
            <a:endParaRPr lang="en-US" noProof="0" smtClean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A3BA97-47CF-41BB-A7D0-C709B1D72D95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7A7378-C488-4B1D-8375-F9EC2666B418}" type="slidenum">
              <a:rPr lang="en-US" smtClean="0"/>
            </a:fld>
            <a:endParaRPr 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0AEA2-FB7D-4088-AA9E-8CC21D6B5B31}" type="slidenum">
              <a:rPr lang="en-US" smtClean="0"/>
            </a:fld>
            <a:endParaRPr lang="en-US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312506-79C1-4F12-95DB-5233EE83402F}" type="slidenum">
              <a:rPr lang="en-US" smtClean="0"/>
            </a:fld>
            <a:endParaRPr 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9B90E4-6759-4CC6-9E00-20B51C02BA09}" type="slidenum">
              <a:rPr lang="en-US" smtClean="0"/>
            </a:fld>
            <a:endParaRPr lang="en-US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8009D3-2715-4432-95AF-7220A58E1604}" type="slidenum">
              <a:rPr lang="en-US" smtClean="0"/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299AA-D30B-42E7-8791-E1E372BEF4E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56F2C-85B7-4762-8CF2-0BDFD03CA85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4AB98-2E85-42BE-8F1B-74C67E196185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17DE7-9BA4-4785-93BF-23094DB4FE2F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C40D4-4B47-408C-B7AF-82BB1803A80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A82C8-3287-4224-B0E0-8648B1B10AD2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C70AA-BFED-49B1-9E68-5DC9A481D57A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DCA1C-C837-4524-9565-2238E85374A8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8DADD6-9A53-4933-9F28-0AA4F10CEFC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80F59-EF55-4597-8BC9-FE309215DA40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38E4A-A80F-45DF-95D4-FC57DA383A4C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6F139-3EA2-437D-9BB7-54C8E8A1984E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image" Target="../media/image4.jpeg"/><Relationship Id="rId15" Type="http://schemas.openxmlformats.org/officeDocument/2006/relationships/image" Target="../media/image3.jpeg"/><Relationship Id="rId14" Type="http://schemas.openxmlformats.org/officeDocument/2006/relationships/image" Target="../media/image2.png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80BC4FE-FE96-47AD-857E-17018A060E1C}" type="slidenum">
              <a:rPr lang="en-US"/>
            </a:fld>
            <a:endParaRPr lang="en-US"/>
          </a:p>
        </p:txBody>
      </p:sp>
      <p:sp>
        <p:nvSpPr>
          <p:cNvPr id="1031" name="Rectangle 8"/>
          <p:cNvSpPr>
            <a:spLocks noChangeArrowheads="1"/>
          </p:cNvSpPr>
          <p:nvPr userDrawn="1"/>
        </p:nvSpPr>
        <p:spPr bwMode="auto">
          <a:xfrm>
            <a:off x="0" y="0"/>
            <a:ext cx="9153525" cy="6865938"/>
          </a:xfrm>
          <a:prstGeom prst="rect">
            <a:avLst/>
          </a:prstGeom>
          <a:solidFill>
            <a:srgbClr val="60A712"/>
          </a:solidFill>
          <a:ln w="0">
            <a:noFill/>
            <a:miter lim="800000"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Freeform 9"/>
          <p:cNvSpPr/>
          <p:nvPr userDrawn="1"/>
        </p:nvSpPr>
        <p:spPr bwMode="auto">
          <a:xfrm>
            <a:off x="171450" y="476250"/>
            <a:ext cx="8793163" cy="6042025"/>
          </a:xfrm>
          <a:custGeom>
            <a:avLst/>
            <a:gdLst>
              <a:gd name="T0" fmla="*/ 1078 w 1078"/>
              <a:gd name="T1" fmla="*/ 34 h 698"/>
              <a:gd name="T2" fmla="*/ 1078 w 1078"/>
              <a:gd name="T3" fmla="*/ 34 h 698"/>
              <a:gd name="T4" fmla="*/ 1078 w 1078"/>
              <a:gd name="T5" fmla="*/ 26 h 698"/>
              <a:gd name="T6" fmla="*/ 1057 w 1078"/>
              <a:gd name="T7" fmla="*/ 0 h 698"/>
              <a:gd name="T8" fmla="*/ 793 w 1078"/>
              <a:gd name="T9" fmla="*/ 0 h 698"/>
              <a:gd name="T10" fmla="*/ 772 w 1078"/>
              <a:gd name="T11" fmla="*/ 26 h 698"/>
              <a:gd name="T12" fmla="*/ 772 w 1078"/>
              <a:gd name="T13" fmla="*/ 34 h 698"/>
              <a:gd name="T14" fmla="*/ 772 w 1078"/>
              <a:gd name="T15" fmla="*/ 41 h 698"/>
              <a:gd name="T16" fmla="*/ 20 w 1078"/>
              <a:gd name="T17" fmla="*/ 41 h 698"/>
              <a:gd name="T18" fmla="*/ 0 w 1078"/>
              <a:gd name="T19" fmla="*/ 61 h 698"/>
              <a:gd name="T20" fmla="*/ 0 w 1078"/>
              <a:gd name="T21" fmla="*/ 678 h 698"/>
              <a:gd name="T22" fmla="*/ 20 w 1078"/>
              <a:gd name="T23" fmla="*/ 698 h 698"/>
              <a:gd name="T24" fmla="*/ 1057 w 1078"/>
              <a:gd name="T25" fmla="*/ 698 h 698"/>
              <a:gd name="T26" fmla="*/ 1078 w 1078"/>
              <a:gd name="T27" fmla="*/ 678 h 698"/>
              <a:gd name="T28" fmla="*/ 1078 w 1078"/>
              <a:gd name="T29" fmla="*/ 77 h 698"/>
              <a:gd name="T30" fmla="*/ 1078 w 1078"/>
              <a:gd name="T31" fmla="*/ 77 h 698"/>
              <a:gd name="T32" fmla="*/ 1078 w 1078"/>
              <a:gd name="T33" fmla="*/ 34 h 698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078" h="698">
                <a:moveTo>
                  <a:pt x="1078" y="34"/>
                </a:moveTo>
                <a:lnTo>
                  <a:pt x="1078" y="34"/>
                </a:lnTo>
                <a:lnTo>
                  <a:pt x="1078" y="26"/>
                </a:lnTo>
                <a:cubicBezTo>
                  <a:pt x="1078" y="12"/>
                  <a:pt x="1069" y="0"/>
                  <a:pt x="1057" y="0"/>
                </a:cubicBezTo>
                <a:lnTo>
                  <a:pt x="793" y="0"/>
                </a:lnTo>
                <a:cubicBezTo>
                  <a:pt x="781" y="0"/>
                  <a:pt x="772" y="12"/>
                  <a:pt x="772" y="26"/>
                </a:cubicBezTo>
                <a:lnTo>
                  <a:pt x="772" y="34"/>
                </a:lnTo>
                <a:cubicBezTo>
                  <a:pt x="772" y="36"/>
                  <a:pt x="772" y="39"/>
                  <a:pt x="772" y="41"/>
                </a:cubicBezTo>
                <a:lnTo>
                  <a:pt x="20" y="41"/>
                </a:lnTo>
                <a:cubicBezTo>
                  <a:pt x="9" y="41"/>
                  <a:pt x="0" y="50"/>
                  <a:pt x="0" y="61"/>
                </a:cubicBezTo>
                <a:lnTo>
                  <a:pt x="0" y="678"/>
                </a:lnTo>
                <a:cubicBezTo>
                  <a:pt x="0" y="689"/>
                  <a:pt x="9" y="698"/>
                  <a:pt x="20" y="698"/>
                </a:cubicBezTo>
                <a:lnTo>
                  <a:pt x="1057" y="698"/>
                </a:lnTo>
                <a:cubicBezTo>
                  <a:pt x="1069" y="698"/>
                  <a:pt x="1078" y="689"/>
                  <a:pt x="1078" y="678"/>
                </a:cubicBezTo>
                <a:lnTo>
                  <a:pt x="1078" y="77"/>
                </a:lnTo>
                <a:lnTo>
                  <a:pt x="1078" y="34"/>
                </a:lnTo>
                <a:close/>
              </a:path>
            </a:pathLst>
          </a:custGeom>
          <a:solidFill>
            <a:srgbClr val="FFFFFF"/>
          </a:solidFill>
          <a:ln w="0">
            <a:noFill/>
            <a:prstDash val="solid"/>
            <a:rou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3081" name="Picture 15" descr="slide1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04800" y="5676900"/>
            <a:ext cx="7747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7" descr="numsensk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391400" y="533400"/>
            <a:ext cx="7143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8" descr="fraction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229600" y="533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4" name="Picture 19" descr="cong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629400" y="533400"/>
            <a:ext cx="619125" cy="59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hyperlink" Target="file:///E:\LONG\GI&#193;O%20&#193;N%20_%20N&#258;M%20H&#7884;C%202008%20-%202009\ThayTrung_tang\BGT_LO~1\Toan%204\DIA_CD\trang_chu.ppt" TargetMode="Externa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2.xml"/><Relationship Id="rId6" Type="http://schemas.openxmlformats.org/officeDocument/2006/relationships/slide" Target="slide9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3" Type="http://schemas.openxmlformats.org/officeDocument/2006/relationships/image" Target="../media/image13.emf"/><Relationship Id="rId2" Type="http://schemas.openxmlformats.org/officeDocument/2006/relationships/oleObject" Target="../embeddings/oleObject1.bin"/><Relationship Id="rId1" Type="http://schemas.openxmlformats.org/officeDocument/2006/relationships/image" Target="../media/image12.GI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6.e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12.GIF"/><Relationship Id="rId1" Type="http://schemas.openxmlformats.org/officeDocument/2006/relationships/slide" Target="slide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3" Type="http://schemas.openxmlformats.org/officeDocument/2006/relationships/slide" Target="slide12.xml"/><Relationship Id="rId2" Type="http://schemas.openxmlformats.org/officeDocument/2006/relationships/image" Target="../media/image9.png"/><Relationship Id="rId1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12">
            <a:hlinkClick r:id="rId1" action="ppaction://hlinkpres?slideindex=1&amp;slidetitle=" highlightClick="1"/>
          </p:cNvPr>
          <p:cNvSpPr>
            <a:spLocks noChangeArrowheads="1"/>
          </p:cNvSpPr>
          <p:nvPr/>
        </p:nvSpPr>
        <p:spPr bwMode="auto">
          <a:xfrm>
            <a:off x="8229600" y="6019800"/>
            <a:ext cx="609600" cy="457200"/>
          </a:xfrm>
          <a:prstGeom prst="actionButtonHome">
            <a:avLst/>
          </a:prstGeom>
          <a:solidFill>
            <a:srgbClr val="FFCCFF"/>
          </a:solidFill>
          <a:ln w="9525">
            <a:noFill/>
            <a:miter lim="800000"/>
          </a:ln>
        </p:spPr>
        <p:txBody>
          <a:bodyPr wrap="none" anchor="ctr"/>
          <a:lstStyle/>
          <a:p>
            <a:pPr algn="ctr"/>
            <a:endParaRPr lang="en-US">
              <a:latin typeface="Arial" panose="020B0604020202020204" pitchFamily="34" charset="0"/>
            </a:endParaRPr>
          </a:p>
        </p:txBody>
      </p:sp>
      <p:sp>
        <p:nvSpPr>
          <p:cNvPr id="4099" name="WordArt 13"/>
          <p:cNvSpPr>
            <a:spLocks noChangeArrowheads="1" noChangeShapeType="1" noTextEdit="1"/>
          </p:cNvSpPr>
          <p:nvPr/>
        </p:nvSpPr>
        <p:spPr bwMode="auto">
          <a:xfrm>
            <a:off x="2057400" y="2438400"/>
            <a:ext cx="6019800" cy="2819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Chia hai số có tận cùng </a:t>
            </a:r>
            <a:endParaRPr lang="en-US" sz="4800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là các chữ số 0</a:t>
            </a:r>
            <a:endParaRPr lang="en-US" sz="4800" kern="10">
              <a:ln w="12700">
                <a:solidFill>
                  <a:srgbClr val="EAEAEA"/>
                </a:solidFill>
                <a:rou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4100" name="WordArt 14"/>
          <p:cNvSpPr>
            <a:spLocks noChangeArrowheads="1" noChangeShapeType="1" noTextEdit="1"/>
          </p:cNvSpPr>
          <p:nvPr/>
        </p:nvSpPr>
        <p:spPr bwMode="auto">
          <a:xfrm>
            <a:off x="3886200" y="1752600"/>
            <a:ext cx="2047875" cy="70485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758212"/>
              </a:avLst>
            </a:prstTxWarp>
          </a:bodyPr>
          <a:lstStyle/>
          <a:p>
            <a:pPr algn="ctr"/>
            <a:r>
              <a:rPr lang="en-US" sz="4800" kern="10" dirty="0" smtClean="0">
                <a:ln w="9525">
                  <a:solidFill>
                    <a:srgbClr val="0000FF"/>
                  </a:solidFill>
                  <a:round/>
                </a:ln>
                <a:solidFill>
                  <a:srgbClr val="0000FF"/>
                </a:solidFill>
                <a:latin typeface="Arial" panose="020B0604020202020204"/>
                <a:cs typeface="Arial" panose="020B0604020202020204"/>
              </a:rPr>
              <a:t>Toán </a:t>
            </a:r>
            <a:endParaRPr lang="en-US" sz="4800" kern="10" dirty="0">
              <a:ln w="9525">
                <a:solidFill>
                  <a:srgbClr val="0000FF"/>
                </a:solidFill>
                <a:round/>
              </a:ln>
              <a:solidFill>
                <a:srgbClr val="0000FF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WordArt 6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Bài 2</a:t>
            </a:r>
            <a:endParaRPr lang="en-US" sz="3600" kern="10">
              <a:ln w="12700">
                <a:solidFill>
                  <a:srgbClr val="FFCC99"/>
                </a:solidFill>
                <a:rou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1660525" y="2098675"/>
            <a:ext cx="103822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6600"/>
                </a:solidFill>
                <a:latin typeface="Arial" panose="020B0604020202020204" pitchFamily="34" charset="0"/>
              </a:rPr>
              <a:t>Tìm x:</a:t>
            </a:r>
            <a:endParaRPr lang="en-US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14400" y="3733800"/>
            <a:ext cx="29718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0000FF"/>
                </a:solidFill>
                <a:latin typeface="Arial" panose="020B0604020202020204" pitchFamily="34" charset="0"/>
              </a:rPr>
              <a:t>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x 40 = 25600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panose="020B0604020202020204" pitchFamily="34" charset="0"/>
              </a:rPr>
              <a:t>      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 = 25600 : 40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panose="020B0604020202020204" pitchFamily="34" charset="0"/>
              </a:rPr>
              <a:t>      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 =  640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5334000" y="3657600"/>
            <a:ext cx="3048000" cy="15700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i="1">
                <a:solidFill>
                  <a:srgbClr val="0000FF"/>
                </a:solidFill>
                <a:latin typeface="Arial" panose="020B0604020202020204" pitchFamily="34" charset="0"/>
              </a:rPr>
              <a:t>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x 90 = 37800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panose="020B0604020202020204" pitchFamily="34" charset="0"/>
              </a:rPr>
              <a:t>        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= 37800 : 90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FF"/>
                </a:solidFill>
                <a:latin typeface="Arial" panose="020B0604020202020204" pitchFamily="34" charset="0"/>
              </a:rPr>
              <a:t>        x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=  420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762000" y="2514600"/>
            <a:ext cx="8382000" cy="720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a) </a:t>
            </a:r>
            <a:r>
              <a:rPr lang="en-US" sz="3200" i="1">
                <a:solidFill>
                  <a:srgbClr val="CC00FF"/>
                </a:solidFill>
                <a:latin typeface="Arial" panose="020B0604020202020204" pitchFamily="34" charset="0"/>
              </a:rPr>
              <a:t>x</a:t>
            </a:r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 x 40 =25600             b) </a:t>
            </a:r>
            <a:r>
              <a:rPr lang="en-US" sz="3200" i="1">
                <a:solidFill>
                  <a:srgbClr val="CC00FF"/>
                </a:solidFill>
                <a:latin typeface="Arial" panose="020B0604020202020204" pitchFamily="34" charset="0"/>
              </a:rPr>
              <a:t>x</a:t>
            </a:r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 x 90 = 37800</a:t>
            </a:r>
            <a:endParaRPr lang="en-US" sz="28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4"/>
          <p:cNvGrpSpPr/>
          <p:nvPr/>
        </p:nvGrpSpPr>
        <p:grpSpPr bwMode="auto">
          <a:xfrm>
            <a:off x="3048000" y="3429000"/>
            <a:ext cx="3048000" cy="2133600"/>
            <a:chOff x="1872" y="2256"/>
            <a:chExt cx="1920" cy="1344"/>
          </a:xfrm>
        </p:grpSpPr>
        <p:sp>
          <p:nvSpPr>
            <p:cNvPr id="10272" name="AutoShape 13"/>
            <p:cNvSpPr>
              <a:spLocks noChangeArrowheads="1"/>
            </p:cNvSpPr>
            <p:nvPr/>
          </p:nvSpPr>
          <p:spPr bwMode="auto">
            <a:xfrm>
              <a:off x="1872" y="2256"/>
              <a:ext cx="1920" cy="1344"/>
            </a:xfrm>
            <a:prstGeom prst="cloudCallout">
              <a:avLst>
                <a:gd name="adj1" fmla="val -76250"/>
                <a:gd name="adj2" fmla="val -58556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E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0273" name="Text Box 10"/>
            <p:cNvSpPr txBox="1">
              <a:spLocks noChangeArrowheads="1"/>
            </p:cNvSpPr>
            <p:nvPr/>
          </p:nvSpPr>
          <p:spPr bwMode="auto">
            <a:xfrm>
              <a:off x="2016" y="2448"/>
              <a:ext cx="1680" cy="865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Muốn tìm thừa số chưa biết ta làm thế nào ?</a:t>
              </a:r>
              <a:endParaRPr lang="en-US" sz="28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0"/>
          <p:cNvGrpSpPr/>
          <p:nvPr/>
        </p:nvGrpSpPr>
        <p:grpSpPr bwMode="auto">
          <a:xfrm>
            <a:off x="3276600" y="3505200"/>
            <a:ext cx="3505200" cy="2133600"/>
            <a:chOff x="1824" y="2976"/>
            <a:chExt cx="2208" cy="1344"/>
          </a:xfrm>
        </p:grpSpPr>
        <p:sp>
          <p:nvSpPr>
            <p:cNvPr id="10270" name="AutoShape 18"/>
            <p:cNvSpPr>
              <a:spLocks noChangeArrowheads="1"/>
            </p:cNvSpPr>
            <p:nvPr/>
          </p:nvSpPr>
          <p:spPr bwMode="auto">
            <a:xfrm>
              <a:off x="1824" y="2976"/>
              <a:ext cx="2208" cy="1344"/>
            </a:xfrm>
            <a:prstGeom prst="cloudCallout">
              <a:avLst>
                <a:gd name="adj1" fmla="val -72824"/>
                <a:gd name="adj2" fmla="val -58556"/>
              </a:avLst>
            </a:prstGeom>
            <a:gradFill rotWithShape="1">
              <a:gsLst>
                <a:gs pos="0">
                  <a:srgbClr val="FFFFFF"/>
                </a:gs>
                <a:gs pos="50000">
                  <a:srgbClr val="FFFE00"/>
                </a:gs>
                <a:gs pos="100000">
                  <a:srgbClr val="FFFFFF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10271" name="Text Box 11"/>
            <p:cNvSpPr txBox="1">
              <a:spLocks noChangeArrowheads="1"/>
            </p:cNvSpPr>
            <p:nvPr/>
          </p:nvSpPr>
          <p:spPr bwMode="auto">
            <a:xfrm>
              <a:off x="2064" y="3106"/>
              <a:ext cx="1764" cy="1058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600" b="1">
                  <a:solidFill>
                    <a:srgbClr val="339933"/>
                  </a:solidFill>
                  <a:latin typeface="Arial" panose="020B0604020202020204" pitchFamily="34" charset="0"/>
                </a:rPr>
                <a:t>Muốn tìm thừa só chưa biết, ta lấy tích chia thừa số đã biết.</a:t>
              </a:r>
              <a:endParaRPr lang="en-US" sz="2600" b="1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21"/>
          <p:cNvGrpSpPr/>
          <p:nvPr/>
        </p:nvGrpSpPr>
        <p:grpSpPr bwMode="auto">
          <a:xfrm>
            <a:off x="1035050" y="3352800"/>
            <a:ext cx="1749425" cy="577850"/>
            <a:chOff x="288" y="2121"/>
            <a:chExt cx="1102" cy="364"/>
          </a:xfrm>
        </p:grpSpPr>
        <p:pic>
          <p:nvPicPr>
            <p:cNvPr id="10268" name="Picture 22" descr="A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9" name="Text Box 23"/>
            <p:cNvSpPr txBox="1">
              <a:spLocks noChangeArrowheads="1"/>
            </p:cNvSpPr>
            <p:nvPr/>
          </p:nvSpPr>
          <p:spPr bwMode="auto">
            <a:xfrm>
              <a:off x="638" y="2137"/>
              <a:ext cx="752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64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24"/>
          <p:cNvGrpSpPr/>
          <p:nvPr/>
        </p:nvGrpSpPr>
        <p:grpSpPr bwMode="auto">
          <a:xfrm>
            <a:off x="1016000" y="4075113"/>
            <a:ext cx="1928813" cy="577850"/>
            <a:chOff x="276" y="2576"/>
            <a:chExt cx="1215" cy="364"/>
          </a:xfrm>
        </p:grpSpPr>
        <p:pic>
          <p:nvPicPr>
            <p:cNvPr id="10266" name="Picture 25" descr="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7" name="Text Box 26"/>
            <p:cNvSpPr txBox="1">
              <a:spLocks noChangeArrowheads="1"/>
            </p:cNvSpPr>
            <p:nvPr/>
          </p:nvSpPr>
          <p:spPr bwMode="auto">
            <a:xfrm>
              <a:off x="612" y="2600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640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27"/>
          <p:cNvGrpSpPr/>
          <p:nvPr/>
        </p:nvGrpSpPr>
        <p:grpSpPr bwMode="auto">
          <a:xfrm>
            <a:off x="1035050" y="4875213"/>
            <a:ext cx="1928813" cy="577850"/>
            <a:chOff x="288" y="3080"/>
            <a:chExt cx="1215" cy="364"/>
          </a:xfrm>
        </p:grpSpPr>
        <p:pic>
          <p:nvPicPr>
            <p:cNvPr id="10264" name="Picture 28" descr="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5" name="Text Box 29"/>
            <p:cNvSpPr txBox="1">
              <a:spLocks noChangeArrowheads="1"/>
            </p:cNvSpPr>
            <p:nvPr/>
          </p:nvSpPr>
          <p:spPr bwMode="auto">
            <a:xfrm>
              <a:off x="624" y="3081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320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30"/>
          <p:cNvGrpSpPr/>
          <p:nvPr/>
        </p:nvGrpSpPr>
        <p:grpSpPr bwMode="auto">
          <a:xfrm>
            <a:off x="5276850" y="3240088"/>
            <a:ext cx="1749425" cy="577850"/>
            <a:chOff x="288" y="2121"/>
            <a:chExt cx="1102" cy="364"/>
          </a:xfrm>
        </p:grpSpPr>
        <p:pic>
          <p:nvPicPr>
            <p:cNvPr id="10262" name="Picture 31" descr="A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3" name="Text Box 32"/>
            <p:cNvSpPr txBox="1">
              <a:spLocks noChangeArrowheads="1"/>
            </p:cNvSpPr>
            <p:nvPr/>
          </p:nvSpPr>
          <p:spPr bwMode="auto">
            <a:xfrm>
              <a:off x="638" y="2137"/>
              <a:ext cx="752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42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33"/>
          <p:cNvGrpSpPr/>
          <p:nvPr/>
        </p:nvGrpSpPr>
        <p:grpSpPr bwMode="auto">
          <a:xfrm>
            <a:off x="5257800" y="3962400"/>
            <a:ext cx="1928813" cy="577850"/>
            <a:chOff x="276" y="2576"/>
            <a:chExt cx="1215" cy="364"/>
          </a:xfrm>
        </p:grpSpPr>
        <p:pic>
          <p:nvPicPr>
            <p:cNvPr id="10260" name="Picture 34" descr="B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1" name="Text Box 35"/>
            <p:cNvSpPr txBox="1">
              <a:spLocks noChangeArrowheads="1"/>
            </p:cNvSpPr>
            <p:nvPr/>
          </p:nvSpPr>
          <p:spPr bwMode="auto">
            <a:xfrm>
              <a:off x="612" y="2600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240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6"/>
          <p:cNvGrpSpPr/>
          <p:nvPr/>
        </p:nvGrpSpPr>
        <p:grpSpPr bwMode="auto">
          <a:xfrm>
            <a:off x="5276850" y="4762500"/>
            <a:ext cx="1928813" cy="577850"/>
            <a:chOff x="288" y="3080"/>
            <a:chExt cx="1215" cy="364"/>
          </a:xfrm>
        </p:grpSpPr>
        <p:pic>
          <p:nvPicPr>
            <p:cNvPr id="10258" name="Picture 37" descr="C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59" name="Text Box 38"/>
            <p:cNvSpPr txBox="1">
              <a:spLocks noChangeArrowheads="1"/>
            </p:cNvSpPr>
            <p:nvPr/>
          </p:nvSpPr>
          <p:spPr bwMode="auto">
            <a:xfrm>
              <a:off x="624" y="3081"/>
              <a:ext cx="87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x = 420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1783" name="WordArt 39"/>
          <p:cNvSpPr>
            <a:spLocks noChangeArrowheads="1" noChangeShapeType="1" noTextEdit="1"/>
          </p:cNvSpPr>
          <p:nvPr/>
        </p:nvSpPr>
        <p:spPr bwMode="auto">
          <a:xfrm>
            <a:off x="3581400" y="3048000"/>
            <a:ext cx="1047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</a:ln>
                <a:solidFill>
                  <a:srgbClr val="008000"/>
                </a:solidFill>
                <a:latin typeface="Arial" panose="020B0604020202020204"/>
                <a:cs typeface="Arial" panose="020B0604020202020204"/>
              </a:rPr>
              <a:t>Bài làm :</a:t>
            </a:r>
            <a:endParaRPr lang="en-US" sz="3600" kern="10">
              <a:ln w="9525">
                <a:solidFill>
                  <a:srgbClr val="008000"/>
                </a:solidFill>
                <a:round/>
              </a:ln>
              <a:solidFill>
                <a:srgbClr val="0080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17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9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0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3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5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2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17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50" grpId="0" animBg="1"/>
      <p:bldP spid="31751" grpId="0"/>
      <p:bldP spid="31752" grpId="0" autoUpdateAnimBg="0"/>
      <p:bldP spid="31753" grpId="0" autoUpdateAnimBg="0"/>
      <p:bldP spid="31756" grpId="0" autoUpdateAnimBg="0" build="p"/>
      <p:bldP spid="3178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1295400"/>
          </a:xfrm>
          <a:noFill/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sz="2200" dirty="0" smtClean="0">
                <a:solidFill>
                  <a:srgbClr val="CC00FF"/>
                </a:solidFill>
              </a:rPr>
              <a:t>Người ta đự định xếp 180 tấn hàng lên các toa xe lửa. Hỏi:</a:t>
            </a:r>
            <a:endParaRPr lang="en-US" sz="2200" dirty="0" smtClean="0">
              <a:solidFill>
                <a:srgbClr val="CC00FF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sz="2200" dirty="0" smtClean="0">
                <a:solidFill>
                  <a:srgbClr val="CC00FF"/>
                </a:solidFill>
              </a:rPr>
              <a:t>a, Nếu mỗi toa xe chở được 20 tấn hàng thì cần mấy toa xe loại đó</a:t>
            </a:r>
            <a:r>
              <a:rPr lang="en-US" sz="2200" dirty="0" smtClean="0">
                <a:solidFill>
                  <a:srgbClr val="CC00FF"/>
                </a:solidFill>
              </a:rPr>
              <a:t>?</a:t>
            </a:r>
            <a:endParaRPr lang="en-US" sz="2200" dirty="0" smtClean="0">
              <a:solidFill>
                <a:srgbClr val="CC00FF"/>
              </a:solidFill>
            </a:endParaRP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 rot="548499">
            <a:off x="3644900" y="1371600"/>
            <a:ext cx="996950" cy="455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9343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Bài 3</a:t>
            </a:r>
            <a:endParaRPr lang="en-US" sz="3600" kern="10">
              <a:ln w="12700">
                <a:solidFill>
                  <a:srgbClr val="FFCC99"/>
                </a:solidFill>
                <a:rou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" y="3733800"/>
            <a:ext cx="8610600" cy="2701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</a:rPr>
              <a:t>a, Nếu mỗi toa chở được 20 tấn hàng thì cần số toa xe là: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dirty="0">
                <a:solidFill>
                  <a:srgbClr val="0000FF"/>
                </a:solidFill>
                <a:latin typeface="Arial" panose="020B0604020202020204" pitchFamily="34" charset="0"/>
              </a:rPr>
              <a:t>180 : 20 = 9 (toa xe)</a:t>
            </a:r>
            <a:endParaRPr lang="en-US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b="1" i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            Đáp </a:t>
            </a:r>
            <a:r>
              <a:rPr lang="en-US" b="1" i="1" dirty="0">
                <a:solidFill>
                  <a:srgbClr val="0000FF"/>
                </a:solidFill>
                <a:latin typeface="Arial" panose="020B0604020202020204" pitchFamily="34" charset="0"/>
              </a:rPr>
              <a:t>số: a) 9 toa xe</a:t>
            </a:r>
            <a:r>
              <a:rPr lang="en-US" b="1" i="1" dirty="0" smtClean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  <a:endParaRPr lang="en-US" b="1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2777" name="WordArt 9"/>
          <p:cNvSpPr>
            <a:spLocks noChangeArrowheads="1" noChangeShapeType="1" noTextEdit="1"/>
          </p:cNvSpPr>
          <p:nvPr/>
        </p:nvSpPr>
        <p:spPr bwMode="auto">
          <a:xfrm>
            <a:off x="3733800" y="3124200"/>
            <a:ext cx="1047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</a:ln>
                <a:solidFill>
                  <a:srgbClr val="008000"/>
                </a:solidFill>
                <a:latin typeface="Arial" panose="020B0604020202020204"/>
                <a:cs typeface="Arial" panose="020B0604020202020204"/>
              </a:rPr>
              <a:t>Bài làm :</a:t>
            </a:r>
            <a:endParaRPr lang="en-US" sz="3600" kern="10">
              <a:ln w="9525">
                <a:solidFill>
                  <a:srgbClr val="008000"/>
                </a:solidFill>
                <a:round/>
              </a:ln>
              <a:solidFill>
                <a:srgbClr val="0080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  <p:bldP spid="32775" grpId="0" animBg="1"/>
      <p:bldP spid="32776" grpId="0" build="p"/>
      <p:bldP spid="327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7" name="Group 4"/>
          <p:cNvGrpSpPr/>
          <p:nvPr/>
        </p:nvGrpSpPr>
        <p:grpSpPr bwMode="auto">
          <a:xfrm rot="-5400000">
            <a:off x="5872163" y="2738437"/>
            <a:ext cx="4800600" cy="847725"/>
            <a:chOff x="2350" y="1008"/>
            <a:chExt cx="1826" cy="534"/>
          </a:xfrm>
        </p:grpSpPr>
        <p:pic>
          <p:nvPicPr>
            <p:cNvPr id="1039" name="Picture 5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0" name="Picture 6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1" name="Picture 7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42" name="Picture 8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28" name="Group 9"/>
          <p:cNvGrpSpPr/>
          <p:nvPr/>
        </p:nvGrpSpPr>
        <p:grpSpPr bwMode="auto">
          <a:xfrm rot="-5400000">
            <a:off x="-1443037" y="3805237"/>
            <a:ext cx="4800600" cy="847725"/>
            <a:chOff x="2350" y="1008"/>
            <a:chExt cx="1826" cy="534"/>
          </a:xfrm>
        </p:grpSpPr>
        <p:pic>
          <p:nvPicPr>
            <p:cNvPr id="1035" name="Picture 10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6" name="Picture 11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7" name="Picture 12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8" name="Picture 13" descr="SPARKLES"/>
            <p:cNvPicPr>
              <a:picLocks noChangeAspect="1" noChangeArrowheads="1" noCrop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026" name="Object 14"/>
          <p:cNvGraphicFramePr>
            <a:graphicFrameLocks noChangeAspect="1"/>
          </p:cNvGraphicFramePr>
          <p:nvPr/>
        </p:nvGraphicFramePr>
        <p:xfrm>
          <a:off x="381000" y="304800"/>
          <a:ext cx="18288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Clip" r:id="rId2" imgW="1485900" imgH="1092200" progId="">
                  <p:embed/>
                </p:oleObj>
              </mc:Choice>
              <mc:Fallback>
                <p:oleObj name="Clip" r:id="rId2" imgW="1485900" imgH="1092200" progId="">
                  <p:embed/>
                  <p:pic>
                    <p:nvPicPr>
                      <p:cNvPr id="0" name="Object 14"/>
                      <p:cNvPicPr>
                        <a:picLocks noChangeAspect="1"/>
                      </p:cNvPicPr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1000" y="304800"/>
                        <a:ext cx="1828800" cy="1463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9" name="Picture 16" descr="Free Clip Ar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800600"/>
            <a:ext cx="1265238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7" descr="Funny Cartoon Be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439863"/>
            <a:ext cx="1143000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AutoShape 18"/>
          <p:cNvSpPr>
            <a:spLocks noChangeArrowheads="1"/>
          </p:cNvSpPr>
          <p:nvPr/>
        </p:nvSpPr>
        <p:spPr bwMode="auto">
          <a:xfrm>
            <a:off x="1752600" y="1828800"/>
            <a:ext cx="4419600" cy="3810000"/>
          </a:xfrm>
          <a:prstGeom prst="cloudCallout">
            <a:avLst>
              <a:gd name="adj1" fmla="val 71875"/>
              <a:gd name="adj2" fmla="val -31792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</a:ln>
        </p:spPr>
        <p:txBody>
          <a:bodyPr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2" name="WordArt 20"/>
          <p:cNvSpPr>
            <a:spLocks noChangeArrowheads="1" noChangeShapeType="1" noTextEdit="1"/>
          </p:cNvSpPr>
          <p:nvPr/>
        </p:nvSpPr>
        <p:spPr bwMode="auto">
          <a:xfrm>
            <a:off x="2362200" y="2305050"/>
            <a:ext cx="3810000" cy="1200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</a:ln>
                <a:solidFill>
                  <a:srgbClr val="FF99CC"/>
                </a:solidFill>
                <a:latin typeface="Arial" panose="020B0604020202020204"/>
                <a:cs typeface="Arial" panose="020B0604020202020204"/>
              </a:rPr>
              <a:t>Bạn nhầm mất rồi. </a:t>
            </a:r>
            <a:endParaRPr lang="en-US" sz="3600" kern="10">
              <a:ln w="9525">
                <a:solidFill>
                  <a:srgbClr val="000000"/>
                </a:solidFill>
                <a:round/>
              </a:ln>
              <a:solidFill>
                <a:srgbClr val="FF99CC"/>
              </a:solidFill>
              <a:latin typeface="Arial" panose="020B0604020202020204"/>
              <a:cs typeface="Arial" panose="020B0604020202020204"/>
            </a:endParaRPr>
          </a:p>
        </p:txBody>
      </p:sp>
      <p:sp>
        <p:nvSpPr>
          <p:cNvPr id="1033" name="WordArt 21"/>
          <p:cNvSpPr>
            <a:spLocks noChangeArrowheads="1" noChangeShapeType="1" noTextEdit="1"/>
          </p:cNvSpPr>
          <p:nvPr/>
        </p:nvSpPr>
        <p:spPr bwMode="auto">
          <a:xfrm>
            <a:off x="2251075" y="3775075"/>
            <a:ext cx="3311525" cy="949325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</a:ln>
                <a:solidFill>
                  <a:srgbClr val="0000FF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Bạn thử suy nghĩ lại nhé.</a:t>
            </a:r>
            <a:endParaRPr lang="en-US" sz="3600" kern="10">
              <a:ln w="9525">
                <a:noFill/>
                <a:round/>
              </a:ln>
              <a:solidFill>
                <a:srgbClr val="0000FF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1034" name="AutoShape 23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>
            <a:hlinkClick r:id="rId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001000" y="5943600"/>
            <a:ext cx="609600" cy="457200"/>
          </a:xfrm>
          <a:prstGeom prst="actionButtonBeginning">
            <a:avLst/>
          </a:prstGeom>
          <a:solidFill>
            <a:srgbClr val="EAC1FF"/>
          </a:solidFill>
          <a:ln w="9525">
            <a:noFill/>
            <a:miter lim="800000"/>
          </a:ln>
        </p:spPr>
        <p:txBody>
          <a:bodyPr wrap="none" anchor="ctr"/>
          <a:lstStyle/>
          <a:p>
            <a:endParaRPr lang="en-US">
              <a:latin typeface="Arial" panose="020B0604020202020204" pitchFamily="34" charset="0"/>
            </a:endParaRPr>
          </a:p>
        </p:txBody>
      </p:sp>
      <p:grpSp>
        <p:nvGrpSpPr>
          <p:cNvPr id="2053" name="Group 5"/>
          <p:cNvGrpSpPr/>
          <p:nvPr/>
        </p:nvGrpSpPr>
        <p:grpSpPr bwMode="auto">
          <a:xfrm rot="-5400000">
            <a:off x="-1290637" y="3957637"/>
            <a:ext cx="4800600" cy="847725"/>
            <a:chOff x="2350" y="1008"/>
            <a:chExt cx="1826" cy="534"/>
          </a:xfrm>
        </p:grpSpPr>
        <p:pic>
          <p:nvPicPr>
            <p:cNvPr id="2122" name="Picture 6" descr="SPARKLES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3" name="Picture 7" descr="SPARKLES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4" name="Picture 8" descr="SPARKLES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125" name="Picture 9" descr="SPARKLES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2050" name="Object 10"/>
          <p:cNvGraphicFramePr>
            <a:graphicFrameLocks noChangeAspect="1"/>
          </p:cNvGraphicFramePr>
          <p:nvPr/>
        </p:nvGraphicFramePr>
        <p:xfrm>
          <a:off x="152400" y="457200"/>
          <a:ext cx="1828800" cy="1463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" name="Clip" r:id="rId3" imgW="1485900" imgH="1092200" progId="">
                  <p:embed/>
                </p:oleObj>
              </mc:Choice>
              <mc:Fallback>
                <p:oleObj name="Clip" r:id="rId3" imgW="1485900" imgH="1092200" progId="">
                  <p:embed/>
                  <p:pic>
                    <p:nvPicPr>
                      <p:cNvPr id="0" name="Object 10"/>
                      <p:cNvPicPr>
                        <a:picLocks noChangeAspect="1"/>
                      </p:cNvPicPr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400" y="457200"/>
                        <a:ext cx="1828800" cy="14636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7315200" y="4572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Clip" r:id="rId5" imgW="21697950" imgH="31289625" progId="">
                  <p:embed/>
                </p:oleObj>
              </mc:Choice>
              <mc:Fallback>
                <p:oleObj name="Clip" r:id="rId5" imgW="21697950" imgH="31289625" progId="">
                  <p:embed/>
                  <p:pic>
                    <p:nvPicPr>
                      <p:cNvPr id="0" name="Object 11"/>
                      <p:cNvPicPr>
                        <a:picLocks noChangeAspect="1"/>
                      </p:cNvPicPr>
                      <p:nvPr/>
                    </p:nvPicPr>
                    <p:blipFill>
                      <a:blip r:embed="rId6">
                        <a:lum bright="6000"/>
                      </a:blip>
                      <a:stretch>
                        <a:fillRect/>
                      </a:stretch>
                    </p:blipFill>
                    <p:spPr>
                      <a:xfrm>
                        <a:off x="7315200" y="457200"/>
                        <a:ext cx="1981200" cy="2362200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54" name="Group 12"/>
          <p:cNvGrpSpPr/>
          <p:nvPr/>
        </p:nvGrpSpPr>
        <p:grpSpPr bwMode="auto">
          <a:xfrm>
            <a:off x="2165350" y="990600"/>
            <a:ext cx="5073650" cy="5418138"/>
            <a:chOff x="47" y="0"/>
            <a:chExt cx="5713" cy="4320"/>
          </a:xfrm>
        </p:grpSpPr>
        <p:sp>
          <p:nvSpPr>
            <p:cNvPr id="2056" name="Freeform 13"/>
            <p:cNvSpPr/>
            <p:nvPr/>
          </p:nvSpPr>
          <p:spPr bwMode="auto">
            <a:xfrm>
              <a:off x="47" y="0"/>
              <a:ext cx="5713" cy="4320"/>
            </a:xfrm>
            <a:custGeom>
              <a:avLst/>
              <a:gdLst>
                <a:gd name="T0" fmla="*/ 3365 w 5713"/>
                <a:gd name="T1" fmla="*/ 58 h 4320"/>
                <a:gd name="T2" fmla="*/ 3390 w 5713"/>
                <a:gd name="T3" fmla="*/ 142 h 4320"/>
                <a:gd name="T4" fmla="*/ 3613 w 5713"/>
                <a:gd name="T5" fmla="*/ 187 h 4320"/>
                <a:gd name="T6" fmla="*/ 4015 w 5713"/>
                <a:gd name="T7" fmla="*/ 178 h 4320"/>
                <a:gd name="T8" fmla="*/ 4051 w 5713"/>
                <a:gd name="T9" fmla="*/ 310 h 4320"/>
                <a:gd name="T10" fmla="*/ 3735 w 5713"/>
                <a:gd name="T11" fmla="*/ 420 h 4320"/>
                <a:gd name="T12" fmla="*/ 3794 w 5713"/>
                <a:gd name="T13" fmla="*/ 514 h 4320"/>
                <a:gd name="T14" fmla="*/ 3699 w 5713"/>
                <a:gd name="T15" fmla="*/ 610 h 4320"/>
                <a:gd name="T16" fmla="*/ 3576 w 5713"/>
                <a:gd name="T17" fmla="*/ 663 h 4320"/>
                <a:gd name="T18" fmla="*/ 3529 w 5713"/>
                <a:gd name="T19" fmla="*/ 765 h 4320"/>
                <a:gd name="T20" fmla="*/ 3699 w 5713"/>
                <a:gd name="T21" fmla="*/ 779 h 4320"/>
                <a:gd name="T22" fmla="*/ 3838 w 5713"/>
                <a:gd name="T23" fmla="*/ 866 h 4320"/>
                <a:gd name="T24" fmla="*/ 3855 w 5713"/>
                <a:gd name="T25" fmla="*/ 996 h 4320"/>
                <a:gd name="T26" fmla="*/ 4086 w 5713"/>
                <a:gd name="T27" fmla="*/ 1008 h 4320"/>
                <a:gd name="T28" fmla="*/ 4093 w 5713"/>
                <a:gd name="T29" fmla="*/ 1019 h 4320"/>
                <a:gd name="T30" fmla="*/ 4213 w 5713"/>
                <a:gd name="T31" fmla="*/ 990 h 4320"/>
                <a:gd name="T32" fmla="*/ 4402 w 5713"/>
                <a:gd name="T33" fmla="*/ 1022 h 4320"/>
                <a:gd name="T34" fmla="*/ 5351 w 5713"/>
                <a:gd name="T35" fmla="*/ 1452 h 4320"/>
                <a:gd name="T36" fmla="*/ 5642 w 5713"/>
                <a:gd name="T37" fmla="*/ 1563 h 4320"/>
                <a:gd name="T38" fmla="*/ 5637 w 5713"/>
                <a:gd name="T39" fmla="*/ 1877 h 4320"/>
                <a:gd name="T40" fmla="*/ 5417 w 5713"/>
                <a:gd name="T41" fmla="*/ 2071 h 4320"/>
                <a:gd name="T42" fmla="*/ 5321 w 5713"/>
                <a:gd name="T43" fmla="*/ 2666 h 4320"/>
                <a:gd name="T44" fmla="*/ 5311 w 5713"/>
                <a:gd name="T45" fmla="*/ 2755 h 4320"/>
                <a:gd name="T46" fmla="*/ 4581 w 5713"/>
                <a:gd name="T47" fmla="*/ 3818 h 4320"/>
                <a:gd name="T48" fmla="*/ 4260 w 5713"/>
                <a:gd name="T49" fmla="*/ 3877 h 4320"/>
                <a:gd name="T50" fmla="*/ 4554 w 5713"/>
                <a:gd name="T51" fmla="*/ 4005 h 4320"/>
                <a:gd name="T52" fmla="*/ 4525 w 5713"/>
                <a:gd name="T53" fmla="*/ 4188 h 4320"/>
                <a:gd name="T54" fmla="*/ 3961 w 5713"/>
                <a:gd name="T55" fmla="*/ 4303 h 4320"/>
                <a:gd name="T56" fmla="*/ 3451 w 5713"/>
                <a:gd name="T57" fmla="*/ 4237 h 4320"/>
                <a:gd name="T58" fmla="*/ 3194 w 5713"/>
                <a:gd name="T59" fmla="*/ 4093 h 4320"/>
                <a:gd name="T60" fmla="*/ 2990 w 5713"/>
                <a:gd name="T61" fmla="*/ 3942 h 4320"/>
                <a:gd name="T62" fmla="*/ 3034 w 5713"/>
                <a:gd name="T63" fmla="*/ 3838 h 4320"/>
                <a:gd name="T64" fmla="*/ 2789 w 5713"/>
                <a:gd name="T65" fmla="*/ 3815 h 4320"/>
                <a:gd name="T66" fmla="*/ 2632 w 5713"/>
                <a:gd name="T67" fmla="*/ 3852 h 4320"/>
                <a:gd name="T68" fmla="*/ 2598 w 5713"/>
                <a:gd name="T69" fmla="*/ 3974 h 4320"/>
                <a:gd name="T70" fmla="*/ 2478 w 5713"/>
                <a:gd name="T71" fmla="*/ 4184 h 4320"/>
                <a:gd name="T72" fmla="*/ 2169 w 5713"/>
                <a:gd name="T73" fmla="*/ 4316 h 4320"/>
                <a:gd name="T74" fmla="*/ 1723 w 5713"/>
                <a:gd name="T75" fmla="*/ 4236 h 4320"/>
                <a:gd name="T76" fmla="*/ 1515 w 5713"/>
                <a:gd name="T77" fmla="*/ 4069 h 4320"/>
                <a:gd name="T78" fmla="*/ 1203 w 5713"/>
                <a:gd name="T79" fmla="*/ 3952 h 4320"/>
                <a:gd name="T80" fmla="*/ 1017 w 5713"/>
                <a:gd name="T81" fmla="*/ 3803 h 4320"/>
                <a:gd name="T82" fmla="*/ 154 w 5713"/>
                <a:gd name="T83" fmla="*/ 2099 h 4320"/>
                <a:gd name="T84" fmla="*/ 5 w 5713"/>
                <a:gd name="T85" fmla="*/ 1861 h 4320"/>
                <a:gd name="T86" fmla="*/ 365 w 5713"/>
                <a:gd name="T87" fmla="*/ 1116 h 4320"/>
                <a:gd name="T88" fmla="*/ 870 w 5713"/>
                <a:gd name="T89" fmla="*/ 1116 h 4320"/>
                <a:gd name="T90" fmla="*/ 1395 w 5713"/>
                <a:gd name="T91" fmla="*/ 1046 h 4320"/>
                <a:gd name="T92" fmla="*/ 1497 w 5713"/>
                <a:gd name="T93" fmla="*/ 992 h 4320"/>
                <a:gd name="T94" fmla="*/ 1664 w 5713"/>
                <a:gd name="T95" fmla="*/ 999 h 4320"/>
                <a:gd name="T96" fmla="*/ 1814 w 5713"/>
                <a:gd name="T97" fmla="*/ 995 h 4320"/>
                <a:gd name="T98" fmla="*/ 2017 w 5713"/>
                <a:gd name="T99" fmla="*/ 866 h 4320"/>
                <a:gd name="T100" fmla="*/ 2260 w 5713"/>
                <a:gd name="T101" fmla="*/ 782 h 4320"/>
                <a:gd name="T102" fmla="*/ 2191 w 5713"/>
                <a:gd name="T103" fmla="*/ 726 h 4320"/>
                <a:gd name="T104" fmla="*/ 2056 w 5713"/>
                <a:gd name="T105" fmla="*/ 670 h 4320"/>
                <a:gd name="T106" fmla="*/ 2044 w 5713"/>
                <a:gd name="T107" fmla="*/ 612 h 4320"/>
                <a:gd name="T108" fmla="*/ 1973 w 5713"/>
                <a:gd name="T109" fmla="*/ 575 h 4320"/>
                <a:gd name="T110" fmla="*/ 1870 w 5713"/>
                <a:gd name="T111" fmla="*/ 557 h 4320"/>
                <a:gd name="T112" fmla="*/ 1689 w 5713"/>
                <a:gd name="T113" fmla="*/ 406 h 4320"/>
                <a:gd name="T114" fmla="*/ 2125 w 5713"/>
                <a:gd name="T115" fmla="*/ 336 h 4320"/>
                <a:gd name="T116" fmla="*/ 2740 w 5713"/>
                <a:gd name="T117" fmla="*/ 30 h 4320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5713"/>
                <a:gd name="T178" fmla="*/ 0 h 4320"/>
                <a:gd name="T179" fmla="*/ 5713 w 5713"/>
                <a:gd name="T180" fmla="*/ 4320 h 4320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7" name="Freeform 14"/>
            <p:cNvSpPr/>
            <p:nvPr/>
          </p:nvSpPr>
          <p:spPr bwMode="auto">
            <a:xfrm>
              <a:off x="2380" y="83"/>
              <a:ext cx="890" cy="144"/>
            </a:xfrm>
            <a:custGeom>
              <a:avLst/>
              <a:gdLst>
                <a:gd name="T0" fmla="*/ 890 w 890"/>
                <a:gd name="T1" fmla="*/ 41 h 144"/>
                <a:gd name="T2" fmla="*/ 890 w 890"/>
                <a:gd name="T3" fmla="*/ 58 h 144"/>
                <a:gd name="T4" fmla="*/ 804 w 890"/>
                <a:gd name="T5" fmla="*/ 64 h 144"/>
                <a:gd name="T6" fmla="*/ 716 w 890"/>
                <a:gd name="T7" fmla="*/ 69 h 144"/>
                <a:gd name="T8" fmla="*/ 630 w 890"/>
                <a:gd name="T9" fmla="*/ 76 h 144"/>
                <a:gd name="T10" fmla="*/ 540 w 890"/>
                <a:gd name="T11" fmla="*/ 83 h 144"/>
                <a:gd name="T12" fmla="*/ 451 w 890"/>
                <a:gd name="T13" fmla="*/ 90 h 144"/>
                <a:gd name="T14" fmla="*/ 365 w 890"/>
                <a:gd name="T15" fmla="*/ 98 h 144"/>
                <a:gd name="T16" fmla="*/ 277 w 890"/>
                <a:gd name="T17" fmla="*/ 107 h 144"/>
                <a:gd name="T18" fmla="*/ 191 w 890"/>
                <a:gd name="T19" fmla="*/ 117 h 144"/>
                <a:gd name="T20" fmla="*/ 108 w 890"/>
                <a:gd name="T21" fmla="*/ 130 h 144"/>
                <a:gd name="T22" fmla="*/ 25 w 890"/>
                <a:gd name="T23" fmla="*/ 144 h 144"/>
                <a:gd name="T24" fmla="*/ 0 w 890"/>
                <a:gd name="T25" fmla="*/ 79 h 144"/>
                <a:gd name="T26" fmla="*/ 81 w 890"/>
                <a:gd name="T27" fmla="*/ 64 h 144"/>
                <a:gd name="T28" fmla="*/ 164 w 890"/>
                <a:gd name="T29" fmla="*/ 51 h 144"/>
                <a:gd name="T30" fmla="*/ 248 w 890"/>
                <a:gd name="T31" fmla="*/ 40 h 144"/>
                <a:gd name="T32" fmla="*/ 334 w 890"/>
                <a:gd name="T33" fmla="*/ 31 h 144"/>
                <a:gd name="T34" fmla="*/ 422 w 890"/>
                <a:gd name="T35" fmla="*/ 23 h 144"/>
                <a:gd name="T36" fmla="*/ 510 w 890"/>
                <a:gd name="T37" fmla="*/ 16 h 144"/>
                <a:gd name="T38" fmla="*/ 598 w 890"/>
                <a:gd name="T39" fmla="*/ 10 h 144"/>
                <a:gd name="T40" fmla="*/ 687 w 890"/>
                <a:gd name="T41" fmla="*/ 5 h 144"/>
                <a:gd name="T42" fmla="*/ 775 w 890"/>
                <a:gd name="T43" fmla="*/ 2 h 144"/>
                <a:gd name="T44" fmla="*/ 863 w 890"/>
                <a:gd name="T45" fmla="*/ 0 h 144"/>
                <a:gd name="T46" fmla="*/ 890 w 890"/>
                <a:gd name="T47" fmla="*/ 41 h 144"/>
                <a:gd name="T48" fmla="*/ 890 w 890"/>
                <a:gd name="T49" fmla="*/ 41 h 14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90"/>
                <a:gd name="T76" fmla="*/ 0 h 144"/>
                <a:gd name="T77" fmla="*/ 890 w 890"/>
                <a:gd name="T78" fmla="*/ 144 h 144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8" name="Freeform 15"/>
            <p:cNvSpPr/>
            <p:nvPr/>
          </p:nvSpPr>
          <p:spPr bwMode="auto">
            <a:xfrm>
              <a:off x="2412" y="162"/>
              <a:ext cx="875" cy="114"/>
            </a:xfrm>
            <a:custGeom>
              <a:avLst/>
              <a:gdLst>
                <a:gd name="T0" fmla="*/ 875 w 875"/>
                <a:gd name="T1" fmla="*/ 20 h 114"/>
                <a:gd name="T2" fmla="*/ 858 w 875"/>
                <a:gd name="T3" fmla="*/ 24 h 114"/>
                <a:gd name="T4" fmla="*/ 838 w 875"/>
                <a:gd name="T5" fmla="*/ 26 h 114"/>
                <a:gd name="T6" fmla="*/ 816 w 875"/>
                <a:gd name="T7" fmla="*/ 28 h 114"/>
                <a:gd name="T8" fmla="*/ 794 w 875"/>
                <a:gd name="T9" fmla="*/ 29 h 114"/>
                <a:gd name="T10" fmla="*/ 770 w 875"/>
                <a:gd name="T11" fmla="*/ 30 h 114"/>
                <a:gd name="T12" fmla="*/ 745 w 875"/>
                <a:gd name="T13" fmla="*/ 32 h 114"/>
                <a:gd name="T14" fmla="*/ 723 w 875"/>
                <a:gd name="T15" fmla="*/ 33 h 114"/>
                <a:gd name="T16" fmla="*/ 699 w 875"/>
                <a:gd name="T17" fmla="*/ 35 h 114"/>
                <a:gd name="T18" fmla="*/ 677 w 875"/>
                <a:gd name="T19" fmla="*/ 37 h 114"/>
                <a:gd name="T20" fmla="*/ 655 w 875"/>
                <a:gd name="T21" fmla="*/ 41 h 114"/>
                <a:gd name="T22" fmla="*/ 588 w 875"/>
                <a:gd name="T23" fmla="*/ 46 h 114"/>
                <a:gd name="T24" fmla="*/ 522 w 875"/>
                <a:gd name="T25" fmla="*/ 52 h 114"/>
                <a:gd name="T26" fmla="*/ 456 w 875"/>
                <a:gd name="T27" fmla="*/ 58 h 114"/>
                <a:gd name="T28" fmla="*/ 392 w 875"/>
                <a:gd name="T29" fmla="*/ 65 h 114"/>
                <a:gd name="T30" fmla="*/ 329 w 875"/>
                <a:gd name="T31" fmla="*/ 72 h 114"/>
                <a:gd name="T32" fmla="*/ 265 w 875"/>
                <a:gd name="T33" fmla="*/ 78 h 114"/>
                <a:gd name="T34" fmla="*/ 204 w 875"/>
                <a:gd name="T35" fmla="*/ 86 h 114"/>
                <a:gd name="T36" fmla="*/ 142 w 875"/>
                <a:gd name="T37" fmla="*/ 96 h 114"/>
                <a:gd name="T38" fmla="*/ 81 w 875"/>
                <a:gd name="T39" fmla="*/ 105 h 114"/>
                <a:gd name="T40" fmla="*/ 20 w 875"/>
                <a:gd name="T41" fmla="*/ 114 h 114"/>
                <a:gd name="T42" fmla="*/ 0 w 875"/>
                <a:gd name="T43" fmla="*/ 85 h 114"/>
                <a:gd name="T44" fmla="*/ 79 w 875"/>
                <a:gd name="T45" fmla="*/ 69 h 114"/>
                <a:gd name="T46" fmla="*/ 162 w 875"/>
                <a:gd name="T47" fmla="*/ 56 h 114"/>
                <a:gd name="T48" fmla="*/ 245 w 875"/>
                <a:gd name="T49" fmla="*/ 44 h 114"/>
                <a:gd name="T50" fmla="*/ 333 w 875"/>
                <a:gd name="T51" fmla="*/ 34 h 114"/>
                <a:gd name="T52" fmla="*/ 422 w 875"/>
                <a:gd name="T53" fmla="*/ 25 h 114"/>
                <a:gd name="T54" fmla="*/ 512 w 875"/>
                <a:gd name="T55" fmla="*/ 18 h 114"/>
                <a:gd name="T56" fmla="*/ 603 w 875"/>
                <a:gd name="T57" fmla="*/ 11 h 114"/>
                <a:gd name="T58" fmla="*/ 694 w 875"/>
                <a:gd name="T59" fmla="*/ 6 h 114"/>
                <a:gd name="T60" fmla="*/ 782 w 875"/>
                <a:gd name="T61" fmla="*/ 3 h 114"/>
                <a:gd name="T62" fmla="*/ 868 w 875"/>
                <a:gd name="T63" fmla="*/ 0 h 114"/>
                <a:gd name="T64" fmla="*/ 875 w 875"/>
                <a:gd name="T65" fmla="*/ 20 h 114"/>
                <a:gd name="T66" fmla="*/ 875 w 875"/>
                <a:gd name="T67" fmla="*/ 20 h 11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875"/>
                <a:gd name="T103" fmla="*/ 0 h 114"/>
                <a:gd name="T104" fmla="*/ 875 w 875"/>
                <a:gd name="T105" fmla="*/ 114 h 114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16"/>
            <p:cNvSpPr/>
            <p:nvPr/>
          </p:nvSpPr>
          <p:spPr bwMode="auto">
            <a:xfrm>
              <a:off x="2442" y="238"/>
              <a:ext cx="865" cy="124"/>
            </a:xfrm>
            <a:custGeom>
              <a:avLst/>
              <a:gdLst>
                <a:gd name="T0" fmla="*/ 865 w 865"/>
                <a:gd name="T1" fmla="*/ 30 h 124"/>
                <a:gd name="T2" fmla="*/ 774 w 865"/>
                <a:gd name="T3" fmla="*/ 40 h 124"/>
                <a:gd name="T4" fmla="*/ 686 w 865"/>
                <a:gd name="T5" fmla="*/ 49 h 124"/>
                <a:gd name="T6" fmla="*/ 603 w 865"/>
                <a:gd name="T7" fmla="*/ 60 h 124"/>
                <a:gd name="T8" fmla="*/ 519 w 865"/>
                <a:gd name="T9" fmla="*/ 70 h 124"/>
                <a:gd name="T10" fmla="*/ 438 w 865"/>
                <a:gd name="T11" fmla="*/ 79 h 124"/>
                <a:gd name="T12" fmla="*/ 355 w 865"/>
                <a:gd name="T13" fmla="*/ 89 h 124"/>
                <a:gd name="T14" fmla="*/ 272 w 865"/>
                <a:gd name="T15" fmla="*/ 98 h 124"/>
                <a:gd name="T16" fmla="*/ 188 w 865"/>
                <a:gd name="T17" fmla="*/ 108 h 124"/>
                <a:gd name="T18" fmla="*/ 100 w 865"/>
                <a:gd name="T19" fmla="*/ 116 h 124"/>
                <a:gd name="T20" fmla="*/ 7 w 865"/>
                <a:gd name="T21" fmla="*/ 124 h 124"/>
                <a:gd name="T22" fmla="*/ 0 w 865"/>
                <a:gd name="T23" fmla="*/ 92 h 124"/>
                <a:gd name="T24" fmla="*/ 83 w 865"/>
                <a:gd name="T25" fmla="*/ 78 h 124"/>
                <a:gd name="T26" fmla="*/ 166 w 865"/>
                <a:gd name="T27" fmla="*/ 66 h 124"/>
                <a:gd name="T28" fmla="*/ 250 w 865"/>
                <a:gd name="T29" fmla="*/ 56 h 124"/>
                <a:gd name="T30" fmla="*/ 333 w 865"/>
                <a:gd name="T31" fmla="*/ 47 h 124"/>
                <a:gd name="T32" fmla="*/ 416 w 865"/>
                <a:gd name="T33" fmla="*/ 39 h 124"/>
                <a:gd name="T34" fmla="*/ 502 w 865"/>
                <a:gd name="T35" fmla="*/ 31 h 124"/>
                <a:gd name="T36" fmla="*/ 585 w 865"/>
                <a:gd name="T37" fmla="*/ 24 h 124"/>
                <a:gd name="T38" fmla="*/ 671 w 865"/>
                <a:gd name="T39" fmla="*/ 16 h 124"/>
                <a:gd name="T40" fmla="*/ 759 w 865"/>
                <a:gd name="T41" fmla="*/ 8 h 124"/>
                <a:gd name="T42" fmla="*/ 845 w 865"/>
                <a:gd name="T43" fmla="*/ 0 h 124"/>
                <a:gd name="T44" fmla="*/ 850 w 865"/>
                <a:gd name="T45" fmla="*/ 4 h 124"/>
                <a:gd name="T46" fmla="*/ 853 w 865"/>
                <a:gd name="T47" fmla="*/ 6 h 124"/>
                <a:gd name="T48" fmla="*/ 855 w 865"/>
                <a:gd name="T49" fmla="*/ 9 h 124"/>
                <a:gd name="T50" fmla="*/ 857 w 865"/>
                <a:gd name="T51" fmla="*/ 12 h 124"/>
                <a:gd name="T52" fmla="*/ 857 w 865"/>
                <a:gd name="T53" fmla="*/ 15 h 124"/>
                <a:gd name="T54" fmla="*/ 860 w 865"/>
                <a:gd name="T55" fmla="*/ 17 h 124"/>
                <a:gd name="T56" fmla="*/ 860 w 865"/>
                <a:gd name="T57" fmla="*/ 21 h 124"/>
                <a:gd name="T58" fmla="*/ 862 w 865"/>
                <a:gd name="T59" fmla="*/ 24 h 124"/>
                <a:gd name="T60" fmla="*/ 862 w 865"/>
                <a:gd name="T61" fmla="*/ 26 h 124"/>
                <a:gd name="T62" fmla="*/ 865 w 865"/>
                <a:gd name="T63" fmla="*/ 30 h 124"/>
                <a:gd name="T64" fmla="*/ 865 w 865"/>
                <a:gd name="T65" fmla="*/ 30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865"/>
                <a:gd name="T100" fmla="*/ 0 h 124"/>
                <a:gd name="T101" fmla="*/ 865 w 865"/>
                <a:gd name="T102" fmla="*/ 124 h 12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17"/>
            <p:cNvSpPr/>
            <p:nvPr/>
          </p:nvSpPr>
          <p:spPr bwMode="auto">
            <a:xfrm>
              <a:off x="1900" y="245"/>
              <a:ext cx="2005" cy="246"/>
            </a:xfrm>
            <a:custGeom>
              <a:avLst/>
              <a:gdLst>
                <a:gd name="T0" fmla="*/ 2005 w 2005"/>
                <a:gd name="T1" fmla="*/ 23 h 246"/>
                <a:gd name="T2" fmla="*/ 2005 w 2005"/>
                <a:gd name="T3" fmla="*/ 34 h 246"/>
                <a:gd name="T4" fmla="*/ 1809 w 2005"/>
                <a:gd name="T5" fmla="*/ 56 h 246"/>
                <a:gd name="T6" fmla="*/ 1610 w 2005"/>
                <a:gd name="T7" fmla="*/ 77 h 246"/>
                <a:gd name="T8" fmla="*/ 1412 w 2005"/>
                <a:gd name="T9" fmla="*/ 98 h 246"/>
                <a:gd name="T10" fmla="*/ 1216 w 2005"/>
                <a:gd name="T11" fmla="*/ 119 h 246"/>
                <a:gd name="T12" fmla="*/ 1017 w 2005"/>
                <a:gd name="T13" fmla="*/ 141 h 246"/>
                <a:gd name="T14" fmla="*/ 819 w 2005"/>
                <a:gd name="T15" fmla="*/ 161 h 246"/>
                <a:gd name="T16" fmla="*/ 620 w 2005"/>
                <a:gd name="T17" fmla="*/ 183 h 246"/>
                <a:gd name="T18" fmla="*/ 421 w 2005"/>
                <a:gd name="T19" fmla="*/ 203 h 246"/>
                <a:gd name="T20" fmla="*/ 220 w 2005"/>
                <a:gd name="T21" fmla="*/ 224 h 246"/>
                <a:gd name="T22" fmla="*/ 19 w 2005"/>
                <a:gd name="T23" fmla="*/ 246 h 246"/>
                <a:gd name="T24" fmla="*/ 17 w 2005"/>
                <a:gd name="T25" fmla="*/ 242 h 246"/>
                <a:gd name="T26" fmla="*/ 15 w 2005"/>
                <a:gd name="T27" fmla="*/ 239 h 246"/>
                <a:gd name="T28" fmla="*/ 12 w 2005"/>
                <a:gd name="T29" fmla="*/ 235 h 246"/>
                <a:gd name="T30" fmla="*/ 10 w 2005"/>
                <a:gd name="T31" fmla="*/ 232 h 246"/>
                <a:gd name="T32" fmla="*/ 5 w 2005"/>
                <a:gd name="T33" fmla="*/ 229 h 246"/>
                <a:gd name="T34" fmla="*/ 2 w 2005"/>
                <a:gd name="T35" fmla="*/ 224 h 246"/>
                <a:gd name="T36" fmla="*/ 2 w 2005"/>
                <a:gd name="T37" fmla="*/ 221 h 246"/>
                <a:gd name="T38" fmla="*/ 0 w 2005"/>
                <a:gd name="T39" fmla="*/ 217 h 246"/>
                <a:gd name="T40" fmla="*/ 0 w 2005"/>
                <a:gd name="T41" fmla="*/ 213 h 246"/>
                <a:gd name="T42" fmla="*/ 2 w 2005"/>
                <a:gd name="T43" fmla="*/ 208 h 246"/>
                <a:gd name="T44" fmla="*/ 159 w 2005"/>
                <a:gd name="T45" fmla="*/ 183 h 246"/>
                <a:gd name="T46" fmla="*/ 319 w 2005"/>
                <a:gd name="T47" fmla="*/ 161 h 246"/>
                <a:gd name="T48" fmla="*/ 480 w 2005"/>
                <a:gd name="T49" fmla="*/ 141 h 246"/>
                <a:gd name="T50" fmla="*/ 642 w 2005"/>
                <a:gd name="T51" fmla="*/ 121 h 246"/>
                <a:gd name="T52" fmla="*/ 806 w 2005"/>
                <a:gd name="T53" fmla="*/ 104 h 246"/>
                <a:gd name="T54" fmla="*/ 970 w 2005"/>
                <a:gd name="T55" fmla="*/ 87 h 246"/>
                <a:gd name="T56" fmla="*/ 1135 w 2005"/>
                <a:gd name="T57" fmla="*/ 71 h 246"/>
                <a:gd name="T58" fmla="*/ 1301 w 2005"/>
                <a:gd name="T59" fmla="*/ 54 h 246"/>
                <a:gd name="T60" fmla="*/ 1468 w 2005"/>
                <a:gd name="T61" fmla="*/ 38 h 246"/>
                <a:gd name="T62" fmla="*/ 1635 w 2005"/>
                <a:gd name="T63" fmla="*/ 19 h 246"/>
                <a:gd name="T64" fmla="*/ 1667 w 2005"/>
                <a:gd name="T65" fmla="*/ 17 h 246"/>
                <a:gd name="T66" fmla="*/ 1698 w 2005"/>
                <a:gd name="T67" fmla="*/ 15 h 246"/>
                <a:gd name="T68" fmla="*/ 1735 w 2005"/>
                <a:gd name="T69" fmla="*/ 11 h 246"/>
                <a:gd name="T70" fmla="*/ 1772 w 2005"/>
                <a:gd name="T71" fmla="*/ 9 h 246"/>
                <a:gd name="T72" fmla="*/ 1811 w 2005"/>
                <a:gd name="T73" fmla="*/ 6 h 246"/>
                <a:gd name="T74" fmla="*/ 1850 w 2005"/>
                <a:gd name="T75" fmla="*/ 3 h 246"/>
                <a:gd name="T76" fmla="*/ 1887 w 2005"/>
                <a:gd name="T77" fmla="*/ 1 h 246"/>
                <a:gd name="T78" fmla="*/ 1926 w 2005"/>
                <a:gd name="T79" fmla="*/ 0 h 246"/>
                <a:gd name="T80" fmla="*/ 1963 w 2005"/>
                <a:gd name="T81" fmla="*/ 0 h 246"/>
                <a:gd name="T82" fmla="*/ 1997 w 2005"/>
                <a:gd name="T83" fmla="*/ 2 h 246"/>
                <a:gd name="T84" fmla="*/ 2005 w 2005"/>
                <a:gd name="T85" fmla="*/ 23 h 246"/>
                <a:gd name="T86" fmla="*/ 2005 w 2005"/>
                <a:gd name="T87" fmla="*/ 23 h 24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2005"/>
                <a:gd name="T133" fmla="*/ 0 h 246"/>
                <a:gd name="T134" fmla="*/ 2005 w 2005"/>
                <a:gd name="T135" fmla="*/ 246 h 24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18"/>
            <p:cNvSpPr/>
            <p:nvPr/>
          </p:nvSpPr>
          <p:spPr bwMode="auto">
            <a:xfrm>
              <a:off x="3358" y="349"/>
              <a:ext cx="331" cy="232"/>
            </a:xfrm>
            <a:custGeom>
              <a:avLst/>
              <a:gdLst>
                <a:gd name="T0" fmla="*/ 204 w 331"/>
                <a:gd name="T1" fmla="*/ 18 h 232"/>
                <a:gd name="T2" fmla="*/ 221 w 331"/>
                <a:gd name="T3" fmla="*/ 30 h 232"/>
                <a:gd name="T4" fmla="*/ 228 w 331"/>
                <a:gd name="T5" fmla="*/ 41 h 232"/>
                <a:gd name="T6" fmla="*/ 231 w 331"/>
                <a:gd name="T7" fmla="*/ 54 h 232"/>
                <a:gd name="T8" fmla="*/ 221 w 331"/>
                <a:gd name="T9" fmla="*/ 66 h 232"/>
                <a:gd name="T10" fmla="*/ 206 w 331"/>
                <a:gd name="T11" fmla="*/ 73 h 232"/>
                <a:gd name="T12" fmla="*/ 191 w 331"/>
                <a:gd name="T13" fmla="*/ 78 h 232"/>
                <a:gd name="T14" fmla="*/ 177 w 331"/>
                <a:gd name="T15" fmla="*/ 81 h 232"/>
                <a:gd name="T16" fmla="*/ 164 w 331"/>
                <a:gd name="T17" fmla="*/ 86 h 232"/>
                <a:gd name="T18" fmla="*/ 155 w 331"/>
                <a:gd name="T19" fmla="*/ 91 h 232"/>
                <a:gd name="T20" fmla="*/ 167 w 331"/>
                <a:gd name="T21" fmla="*/ 97 h 232"/>
                <a:gd name="T22" fmla="*/ 206 w 331"/>
                <a:gd name="T23" fmla="*/ 96 h 232"/>
                <a:gd name="T24" fmla="*/ 250 w 331"/>
                <a:gd name="T25" fmla="*/ 95 h 232"/>
                <a:gd name="T26" fmla="*/ 289 w 331"/>
                <a:gd name="T27" fmla="*/ 98 h 232"/>
                <a:gd name="T28" fmla="*/ 319 w 331"/>
                <a:gd name="T29" fmla="*/ 112 h 232"/>
                <a:gd name="T30" fmla="*/ 331 w 331"/>
                <a:gd name="T31" fmla="*/ 136 h 232"/>
                <a:gd name="T32" fmla="*/ 329 w 331"/>
                <a:gd name="T33" fmla="*/ 155 h 232"/>
                <a:gd name="T34" fmla="*/ 319 w 331"/>
                <a:gd name="T35" fmla="*/ 175 h 232"/>
                <a:gd name="T36" fmla="*/ 302 w 331"/>
                <a:gd name="T37" fmla="*/ 192 h 232"/>
                <a:gd name="T38" fmla="*/ 280 w 331"/>
                <a:gd name="T39" fmla="*/ 208 h 232"/>
                <a:gd name="T40" fmla="*/ 255 w 331"/>
                <a:gd name="T41" fmla="*/ 218 h 232"/>
                <a:gd name="T42" fmla="*/ 238 w 331"/>
                <a:gd name="T43" fmla="*/ 223 h 232"/>
                <a:gd name="T44" fmla="*/ 218 w 331"/>
                <a:gd name="T45" fmla="*/ 226 h 232"/>
                <a:gd name="T46" fmla="*/ 199 w 331"/>
                <a:gd name="T47" fmla="*/ 229 h 232"/>
                <a:gd name="T48" fmla="*/ 179 w 331"/>
                <a:gd name="T49" fmla="*/ 231 h 232"/>
                <a:gd name="T50" fmla="*/ 167 w 331"/>
                <a:gd name="T51" fmla="*/ 207 h 232"/>
                <a:gd name="T52" fmla="*/ 150 w 331"/>
                <a:gd name="T53" fmla="*/ 159 h 232"/>
                <a:gd name="T54" fmla="*/ 118 w 331"/>
                <a:gd name="T55" fmla="*/ 114 h 232"/>
                <a:gd name="T56" fmla="*/ 76 w 331"/>
                <a:gd name="T57" fmla="*/ 71 h 232"/>
                <a:gd name="T58" fmla="*/ 27 w 331"/>
                <a:gd name="T59" fmla="*/ 30 h 232"/>
                <a:gd name="T60" fmla="*/ 17 w 331"/>
                <a:gd name="T61" fmla="*/ 6 h 232"/>
                <a:gd name="T62" fmla="*/ 57 w 331"/>
                <a:gd name="T63" fmla="*/ 1 h 232"/>
                <a:gd name="T64" fmla="*/ 101 w 331"/>
                <a:gd name="T65" fmla="*/ 0 h 232"/>
                <a:gd name="T66" fmla="*/ 142 w 331"/>
                <a:gd name="T67" fmla="*/ 1 h 232"/>
                <a:gd name="T68" fmla="*/ 179 w 331"/>
                <a:gd name="T69" fmla="*/ 8 h 232"/>
                <a:gd name="T70" fmla="*/ 194 w 331"/>
                <a:gd name="T71" fmla="*/ 13 h 23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331"/>
                <a:gd name="T109" fmla="*/ 0 h 232"/>
                <a:gd name="T110" fmla="*/ 331 w 331"/>
                <a:gd name="T111" fmla="*/ 232 h 23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19"/>
            <p:cNvSpPr/>
            <p:nvPr/>
          </p:nvSpPr>
          <p:spPr bwMode="auto">
            <a:xfrm>
              <a:off x="2405" y="362"/>
              <a:ext cx="1095" cy="609"/>
            </a:xfrm>
            <a:custGeom>
              <a:avLst/>
              <a:gdLst>
                <a:gd name="T0" fmla="*/ 1059 w 1095"/>
                <a:gd name="T1" fmla="*/ 118 h 609"/>
                <a:gd name="T2" fmla="*/ 1095 w 1095"/>
                <a:gd name="T3" fmla="*/ 205 h 609"/>
                <a:gd name="T4" fmla="*/ 1078 w 1095"/>
                <a:gd name="T5" fmla="*/ 293 h 609"/>
                <a:gd name="T6" fmla="*/ 1022 w 1095"/>
                <a:gd name="T7" fmla="*/ 379 h 609"/>
                <a:gd name="T8" fmla="*/ 943 w 1095"/>
                <a:gd name="T9" fmla="*/ 460 h 609"/>
                <a:gd name="T10" fmla="*/ 870 w 1095"/>
                <a:gd name="T11" fmla="*/ 516 h 609"/>
                <a:gd name="T12" fmla="*/ 796 w 1095"/>
                <a:gd name="T13" fmla="*/ 552 h 609"/>
                <a:gd name="T14" fmla="*/ 713 w 1095"/>
                <a:gd name="T15" fmla="*/ 582 h 609"/>
                <a:gd name="T16" fmla="*/ 622 w 1095"/>
                <a:gd name="T17" fmla="*/ 603 h 609"/>
                <a:gd name="T18" fmla="*/ 522 w 1095"/>
                <a:gd name="T19" fmla="*/ 609 h 609"/>
                <a:gd name="T20" fmla="*/ 402 w 1095"/>
                <a:gd name="T21" fmla="*/ 596 h 609"/>
                <a:gd name="T22" fmla="*/ 284 w 1095"/>
                <a:gd name="T23" fmla="*/ 568 h 609"/>
                <a:gd name="T24" fmla="*/ 184 w 1095"/>
                <a:gd name="T25" fmla="*/ 524 h 609"/>
                <a:gd name="T26" fmla="*/ 103 w 1095"/>
                <a:gd name="T27" fmla="*/ 473 h 609"/>
                <a:gd name="T28" fmla="*/ 41 w 1095"/>
                <a:gd name="T29" fmla="*/ 417 h 609"/>
                <a:gd name="T30" fmla="*/ 5 w 1095"/>
                <a:gd name="T31" fmla="*/ 355 h 609"/>
                <a:gd name="T32" fmla="*/ 0 w 1095"/>
                <a:gd name="T33" fmla="*/ 292 h 609"/>
                <a:gd name="T34" fmla="*/ 17 w 1095"/>
                <a:gd name="T35" fmla="*/ 230 h 609"/>
                <a:gd name="T36" fmla="*/ 54 w 1095"/>
                <a:gd name="T37" fmla="*/ 171 h 609"/>
                <a:gd name="T38" fmla="*/ 100 w 1095"/>
                <a:gd name="T39" fmla="*/ 115 h 609"/>
                <a:gd name="T40" fmla="*/ 139 w 1095"/>
                <a:gd name="T41" fmla="*/ 84 h 609"/>
                <a:gd name="T42" fmla="*/ 166 w 1095"/>
                <a:gd name="T43" fmla="*/ 78 h 609"/>
                <a:gd name="T44" fmla="*/ 191 w 1095"/>
                <a:gd name="T45" fmla="*/ 73 h 609"/>
                <a:gd name="T46" fmla="*/ 215 w 1095"/>
                <a:gd name="T47" fmla="*/ 70 h 609"/>
                <a:gd name="T48" fmla="*/ 242 w 1095"/>
                <a:gd name="T49" fmla="*/ 73 h 609"/>
                <a:gd name="T50" fmla="*/ 247 w 1095"/>
                <a:gd name="T51" fmla="*/ 76 h 609"/>
                <a:gd name="T52" fmla="*/ 230 w 1095"/>
                <a:gd name="T53" fmla="*/ 80 h 609"/>
                <a:gd name="T54" fmla="*/ 215 w 1095"/>
                <a:gd name="T55" fmla="*/ 85 h 609"/>
                <a:gd name="T56" fmla="*/ 201 w 1095"/>
                <a:gd name="T57" fmla="*/ 92 h 609"/>
                <a:gd name="T58" fmla="*/ 189 w 1095"/>
                <a:gd name="T59" fmla="*/ 100 h 609"/>
                <a:gd name="T60" fmla="*/ 184 w 1095"/>
                <a:gd name="T61" fmla="*/ 116 h 609"/>
                <a:gd name="T62" fmla="*/ 220 w 1095"/>
                <a:gd name="T63" fmla="*/ 109 h 609"/>
                <a:gd name="T64" fmla="*/ 262 w 1095"/>
                <a:gd name="T65" fmla="*/ 100 h 609"/>
                <a:gd name="T66" fmla="*/ 304 w 1095"/>
                <a:gd name="T67" fmla="*/ 92 h 609"/>
                <a:gd name="T68" fmla="*/ 350 w 1095"/>
                <a:gd name="T69" fmla="*/ 90 h 609"/>
                <a:gd name="T70" fmla="*/ 397 w 1095"/>
                <a:gd name="T71" fmla="*/ 96 h 609"/>
                <a:gd name="T72" fmla="*/ 407 w 1095"/>
                <a:gd name="T73" fmla="*/ 90 h 609"/>
                <a:gd name="T74" fmla="*/ 409 w 1095"/>
                <a:gd name="T75" fmla="*/ 84 h 609"/>
                <a:gd name="T76" fmla="*/ 407 w 1095"/>
                <a:gd name="T77" fmla="*/ 78 h 609"/>
                <a:gd name="T78" fmla="*/ 402 w 1095"/>
                <a:gd name="T79" fmla="*/ 73 h 609"/>
                <a:gd name="T80" fmla="*/ 397 w 1095"/>
                <a:gd name="T81" fmla="*/ 67 h 609"/>
                <a:gd name="T82" fmla="*/ 392 w 1095"/>
                <a:gd name="T83" fmla="*/ 67 h 609"/>
                <a:gd name="T84" fmla="*/ 387 w 1095"/>
                <a:gd name="T85" fmla="*/ 67 h 609"/>
                <a:gd name="T86" fmla="*/ 380 w 1095"/>
                <a:gd name="T87" fmla="*/ 66 h 609"/>
                <a:gd name="T88" fmla="*/ 375 w 1095"/>
                <a:gd name="T89" fmla="*/ 65 h 609"/>
                <a:gd name="T90" fmla="*/ 372 w 1095"/>
                <a:gd name="T91" fmla="*/ 61 h 609"/>
                <a:gd name="T92" fmla="*/ 426 w 1095"/>
                <a:gd name="T93" fmla="*/ 52 h 609"/>
                <a:gd name="T94" fmla="*/ 537 w 1095"/>
                <a:gd name="T95" fmla="*/ 42 h 609"/>
                <a:gd name="T96" fmla="*/ 647 w 1095"/>
                <a:gd name="T97" fmla="*/ 29 h 609"/>
                <a:gd name="T98" fmla="*/ 755 w 1095"/>
                <a:gd name="T99" fmla="*/ 18 h 609"/>
                <a:gd name="T100" fmla="*/ 865 w 1095"/>
                <a:gd name="T101" fmla="*/ 6 h 609"/>
                <a:gd name="T102" fmla="*/ 1015 w 1095"/>
                <a:gd name="T103" fmla="*/ 75 h 609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095"/>
                <a:gd name="T157" fmla="*/ 0 h 609"/>
                <a:gd name="T158" fmla="*/ 1095 w 1095"/>
                <a:gd name="T159" fmla="*/ 609 h 609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20"/>
            <p:cNvSpPr/>
            <p:nvPr/>
          </p:nvSpPr>
          <p:spPr bwMode="auto">
            <a:xfrm>
              <a:off x="3049" y="403"/>
              <a:ext cx="238" cy="47"/>
            </a:xfrm>
            <a:custGeom>
              <a:avLst/>
              <a:gdLst>
                <a:gd name="T0" fmla="*/ 238 w 238"/>
                <a:gd name="T1" fmla="*/ 34 h 47"/>
                <a:gd name="T2" fmla="*/ 238 w 238"/>
                <a:gd name="T3" fmla="*/ 47 h 47"/>
                <a:gd name="T4" fmla="*/ 216 w 238"/>
                <a:gd name="T5" fmla="*/ 44 h 47"/>
                <a:gd name="T6" fmla="*/ 192 w 238"/>
                <a:gd name="T7" fmla="*/ 41 h 47"/>
                <a:gd name="T8" fmla="*/ 167 w 238"/>
                <a:gd name="T9" fmla="*/ 39 h 47"/>
                <a:gd name="T10" fmla="*/ 143 w 238"/>
                <a:gd name="T11" fmla="*/ 36 h 47"/>
                <a:gd name="T12" fmla="*/ 118 w 238"/>
                <a:gd name="T13" fmla="*/ 35 h 47"/>
                <a:gd name="T14" fmla="*/ 94 w 238"/>
                <a:gd name="T15" fmla="*/ 35 h 47"/>
                <a:gd name="T16" fmla="*/ 69 w 238"/>
                <a:gd name="T17" fmla="*/ 36 h 47"/>
                <a:gd name="T18" fmla="*/ 45 w 238"/>
                <a:gd name="T19" fmla="*/ 37 h 47"/>
                <a:gd name="T20" fmla="*/ 22 w 238"/>
                <a:gd name="T21" fmla="*/ 41 h 47"/>
                <a:gd name="T22" fmla="*/ 0 w 238"/>
                <a:gd name="T23" fmla="*/ 47 h 47"/>
                <a:gd name="T24" fmla="*/ 3 w 238"/>
                <a:gd name="T25" fmla="*/ 40 h 47"/>
                <a:gd name="T26" fmla="*/ 8 w 238"/>
                <a:gd name="T27" fmla="*/ 33 h 47"/>
                <a:gd name="T28" fmla="*/ 15 w 238"/>
                <a:gd name="T29" fmla="*/ 27 h 47"/>
                <a:gd name="T30" fmla="*/ 25 w 238"/>
                <a:gd name="T31" fmla="*/ 23 h 47"/>
                <a:gd name="T32" fmla="*/ 37 w 238"/>
                <a:gd name="T33" fmla="*/ 18 h 47"/>
                <a:gd name="T34" fmla="*/ 49 w 238"/>
                <a:gd name="T35" fmla="*/ 13 h 47"/>
                <a:gd name="T36" fmla="*/ 62 w 238"/>
                <a:gd name="T37" fmla="*/ 10 h 47"/>
                <a:gd name="T38" fmla="*/ 74 w 238"/>
                <a:gd name="T39" fmla="*/ 7 h 47"/>
                <a:gd name="T40" fmla="*/ 89 w 238"/>
                <a:gd name="T41" fmla="*/ 3 h 47"/>
                <a:gd name="T42" fmla="*/ 98 w 238"/>
                <a:gd name="T43" fmla="*/ 0 h 47"/>
                <a:gd name="T44" fmla="*/ 116 w 238"/>
                <a:gd name="T45" fmla="*/ 0 h 47"/>
                <a:gd name="T46" fmla="*/ 133 w 238"/>
                <a:gd name="T47" fmla="*/ 0 h 47"/>
                <a:gd name="T48" fmla="*/ 147 w 238"/>
                <a:gd name="T49" fmla="*/ 1 h 47"/>
                <a:gd name="T50" fmla="*/ 162 w 238"/>
                <a:gd name="T51" fmla="*/ 4 h 47"/>
                <a:gd name="T52" fmla="*/ 177 w 238"/>
                <a:gd name="T53" fmla="*/ 8 h 47"/>
                <a:gd name="T54" fmla="*/ 189 w 238"/>
                <a:gd name="T55" fmla="*/ 12 h 47"/>
                <a:gd name="T56" fmla="*/ 201 w 238"/>
                <a:gd name="T57" fmla="*/ 17 h 47"/>
                <a:gd name="T58" fmla="*/ 214 w 238"/>
                <a:gd name="T59" fmla="*/ 23 h 47"/>
                <a:gd name="T60" fmla="*/ 226 w 238"/>
                <a:gd name="T61" fmla="*/ 28 h 47"/>
                <a:gd name="T62" fmla="*/ 238 w 238"/>
                <a:gd name="T63" fmla="*/ 34 h 47"/>
                <a:gd name="T64" fmla="*/ 238 w 238"/>
                <a:gd name="T65" fmla="*/ 34 h 4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38"/>
                <a:gd name="T100" fmla="*/ 0 h 47"/>
                <a:gd name="T101" fmla="*/ 238 w 238"/>
                <a:gd name="T102" fmla="*/ 47 h 4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21"/>
            <p:cNvSpPr/>
            <p:nvPr/>
          </p:nvSpPr>
          <p:spPr bwMode="auto">
            <a:xfrm>
              <a:off x="2201" y="450"/>
              <a:ext cx="285" cy="209"/>
            </a:xfrm>
            <a:custGeom>
              <a:avLst/>
              <a:gdLst>
                <a:gd name="T0" fmla="*/ 270 w 285"/>
                <a:gd name="T1" fmla="*/ 19 h 209"/>
                <a:gd name="T2" fmla="*/ 238 w 285"/>
                <a:gd name="T3" fmla="*/ 59 h 209"/>
                <a:gd name="T4" fmla="*/ 209 w 285"/>
                <a:gd name="T5" fmla="*/ 100 h 209"/>
                <a:gd name="T6" fmla="*/ 184 w 285"/>
                <a:gd name="T7" fmla="*/ 141 h 209"/>
                <a:gd name="T8" fmla="*/ 169 w 285"/>
                <a:gd name="T9" fmla="*/ 184 h 209"/>
                <a:gd name="T10" fmla="*/ 157 w 285"/>
                <a:gd name="T11" fmla="*/ 208 h 209"/>
                <a:gd name="T12" fmla="*/ 138 w 285"/>
                <a:gd name="T13" fmla="*/ 209 h 209"/>
                <a:gd name="T14" fmla="*/ 116 w 285"/>
                <a:gd name="T15" fmla="*/ 206 h 209"/>
                <a:gd name="T16" fmla="*/ 93 w 285"/>
                <a:gd name="T17" fmla="*/ 203 h 209"/>
                <a:gd name="T18" fmla="*/ 74 w 285"/>
                <a:gd name="T19" fmla="*/ 198 h 209"/>
                <a:gd name="T20" fmla="*/ 54 w 285"/>
                <a:gd name="T21" fmla="*/ 190 h 209"/>
                <a:gd name="T22" fmla="*/ 42 w 285"/>
                <a:gd name="T23" fmla="*/ 180 h 209"/>
                <a:gd name="T24" fmla="*/ 37 w 285"/>
                <a:gd name="T25" fmla="*/ 168 h 209"/>
                <a:gd name="T26" fmla="*/ 42 w 285"/>
                <a:gd name="T27" fmla="*/ 156 h 209"/>
                <a:gd name="T28" fmla="*/ 54 w 285"/>
                <a:gd name="T29" fmla="*/ 145 h 209"/>
                <a:gd name="T30" fmla="*/ 69 w 285"/>
                <a:gd name="T31" fmla="*/ 136 h 209"/>
                <a:gd name="T32" fmla="*/ 76 w 285"/>
                <a:gd name="T33" fmla="*/ 132 h 209"/>
                <a:gd name="T34" fmla="*/ 89 w 285"/>
                <a:gd name="T35" fmla="*/ 130 h 209"/>
                <a:gd name="T36" fmla="*/ 98 w 285"/>
                <a:gd name="T37" fmla="*/ 128 h 209"/>
                <a:gd name="T38" fmla="*/ 101 w 285"/>
                <a:gd name="T39" fmla="*/ 122 h 209"/>
                <a:gd name="T40" fmla="*/ 89 w 285"/>
                <a:gd name="T41" fmla="*/ 115 h 209"/>
                <a:gd name="T42" fmla="*/ 69 w 285"/>
                <a:gd name="T43" fmla="*/ 114 h 209"/>
                <a:gd name="T44" fmla="*/ 49 w 285"/>
                <a:gd name="T45" fmla="*/ 116 h 209"/>
                <a:gd name="T46" fmla="*/ 32 w 285"/>
                <a:gd name="T47" fmla="*/ 118 h 209"/>
                <a:gd name="T48" fmla="*/ 13 w 285"/>
                <a:gd name="T49" fmla="*/ 117 h 209"/>
                <a:gd name="T50" fmla="*/ 0 w 285"/>
                <a:gd name="T51" fmla="*/ 102 h 209"/>
                <a:gd name="T52" fmla="*/ 8 w 285"/>
                <a:gd name="T53" fmla="*/ 80 h 209"/>
                <a:gd name="T54" fmla="*/ 27 w 285"/>
                <a:gd name="T55" fmla="*/ 56 h 209"/>
                <a:gd name="T56" fmla="*/ 57 w 285"/>
                <a:gd name="T57" fmla="*/ 35 h 209"/>
                <a:gd name="T58" fmla="*/ 93 w 285"/>
                <a:gd name="T59" fmla="*/ 18 h 209"/>
                <a:gd name="T60" fmla="*/ 133 w 285"/>
                <a:gd name="T61" fmla="*/ 10 h 209"/>
                <a:gd name="T62" fmla="*/ 167 w 285"/>
                <a:gd name="T63" fmla="*/ 8 h 209"/>
                <a:gd name="T64" fmla="*/ 201 w 285"/>
                <a:gd name="T65" fmla="*/ 5 h 209"/>
                <a:gd name="T66" fmla="*/ 236 w 285"/>
                <a:gd name="T67" fmla="*/ 3 h 209"/>
                <a:gd name="T68" fmla="*/ 270 w 285"/>
                <a:gd name="T69" fmla="*/ 1 h 209"/>
                <a:gd name="T70" fmla="*/ 285 w 285"/>
                <a:gd name="T71" fmla="*/ 0 h 209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85"/>
                <a:gd name="T109" fmla="*/ 0 h 209"/>
                <a:gd name="T110" fmla="*/ 285 w 285"/>
                <a:gd name="T111" fmla="*/ 209 h 209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22"/>
            <p:cNvSpPr/>
            <p:nvPr/>
          </p:nvSpPr>
          <p:spPr bwMode="auto">
            <a:xfrm>
              <a:off x="3059" y="478"/>
              <a:ext cx="177" cy="119"/>
            </a:xfrm>
            <a:custGeom>
              <a:avLst/>
              <a:gdLst>
                <a:gd name="T0" fmla="*/ 177 w 177"/>
                <a:gd name="T1" fmla="*/ 74 h 119"/>
                <a:gd name="T2" fmla="*/ 172 w 177"/>
                <a:gd name="T3" fmla="*/ 79 h 119"/>
                <a:gd name="T4" fmla="*/ 167 w 177"/>
                <a:gd name="T5" fmla="*/ 85 h 119"/>
                <a:gd name="T6" fmla="*/ 160 w 177"/>
                <a:gd name="T7" fmla="*/ 89 h 119"/>
                <a:gd name="T8" fmla="*/ 155 w 177"/>
                <a:gd name="T9" fmla="*/ 95 h 119"/>
                <a:gd name="T10" fmla="*/ 150 w 177"/>
                <a:gd name="T11" fmla="*/ 100 h 119"/>
                <a:gd name="T12" fmla="*/ 142 w 177"/>
                <a:gd name="T13" fmla="*/ 104 h 119"/>
                <a:gd name="T14" fmla="*/ 135 w 177"/>
                <a:gd name="T15" fmla="*/ 109 h 119"/>
                <a:gd name="T16" fmla="*/ 128 w 177"/>
                <a:gd name="T17" fmla="*/ 113 h 119"/>
                <a:gd name="T18" fmla="*/ 115 w 177"/>
                <a:gd name="T19" fmla="*/ 117 h 119"/>
                <a:gd name="T20" fmla="*/ 103 w 177"/>
                <a:gd name="T21" fmla="*/ 119 h 119"/>
                <a:gd name="T22" fmla="*/ 93 w 177"/>
                <a:gd name="T23" fmla="*/ 118 h 119"/>
                <a:gd name="T24" fmla="*/ 81 w 177"/>
                <a:gd name="T25" fmla="*/ 117 h 119"/>
                <a:gd name="T26" fmla="*/ 71 w 177"/>
                <a:gd name="T27" fmla="*/ 114 h 119"/>
                <a:gd name="T28" fmla="*/ 59 w 177"/>
                <a:gd name="T29" fmla="*/ 112 h 119"/>
                <a:gd name="T30" fmla="*/ 49 w 177"/>
                <a:gd name="T31" fmla="*/ 109 h 119"/>
                <a:gd name="T32" fmla="*/ 39 w 177"/>
                <a:gd name="T33" fmla="*/ 104 h 119"/>
                <a:gd name="T34" fmla="*/ 30 w 177"/>
                <a:gd name="T35" fmla="*/ 101 h 119"/>
                <a:gd name="T36" fmla="*/ 22 w 177"/>
                <a:gd name="T37" fmla="*/ 96 h 119"/>
                <a:gd name="T38" fmla="*/ 15 w 177"/>
                <a:gd name="T39" fmla="*/ 92 h 119"/>
                <a:gd name="T40" fmla="*/ 8 w 177"/>
                <a:gd name="T41" fmla="*/ 86 h 119"/>
                <a:gd name="T42" fmla="*/ 5 w 177"/>
                <a:gd name="T43" fmla="*/ 78 h 119"/>
                <a:gd name="T44" fmla="*/ 3 w 177"/>
                <a:gd name="T45" fmla="*/ 69 h 119"/>
                <a:gd name="T46" fmla="*/ 0 w 177"/>
                <a:gd name="T47" fmla="*/ 58 h 119"/>
                <a:gd name="T48" fmla="*/ 0 w 177"/>
                <a:gd name="T49" fmla="*/ 48 h 119"/>
                <a:gd name="T50" fmla="*/ 0 w 177"/>
                <a:gd name="T51" fmla="*/ 38 h 119"/>
                <a:gd name="T52" fmla="*/ 5 w 177"/>
                <a:gd name="T53" fmla="*/ 28 h 119"/>
                <a:gd name="T54" fmla="*/ 12 w 177"/>
                <a:gd name="T55" fmla="*/ 18 h 119"/>
                <a:gd name="T56" fmla="*/ 22 w 177"/>
                <a:gd name="T57" fmla="*/ 10 h 119"/>
                <a:gd name="T58" fmla="*/ 39 w 177"/>
                <a:gd name="T59" fmla="*/ 5 h 119"/>
                <a:gd name="T60" fmla="*/ 59 w 177"/>
                <a:gd name="T61" fmla="*/ 0 h 119"/>
                <a:gd name="T62" fmla="*/ 84 w 177"/>
                <a:gd name="T63" fmla="*/ 2 h 119"/>
                <a:gd name="T64" fmla="*/ 103 w 177"/>
                <a:gd name="T65" fmla="*/ 7 h 119"/>
                <a:gd name="T66" fmla="*/ 120 w 177"/>
                <a:gd name="T67" fmla="*/ 12 h 119"/>
                <a:gd name="T68" fmla="*/ 135 w 177"/>
                <a:gd name="T69" fmla="*/ 18 h 119"/>
                <a:gd name="T70" fmla="*/ 145 w 177"/>
                <a:gd name="T71" fmla="*/ 26 h 119"/>
                <a:gd name="T72" fmla="*/ 155 w 177"/>
                <a:gd name="T73" fmla="*/ 36 h 119"/>
                <a:gd name="T74" fmla="*/ 162 w 177"/>
                <a:gd name="T75" fmla="*/ 45 h 119"/>
                <a:gd name="T76" fmla="*/ 167 w 177"/>
                <a:gd name="T77" fmla="*/ 55 h 119"/>
                <a:gd name="T78" fmla="*/ 172 w 177"/>
                <a:gd name="T79" fmla="*/ 64 h 119"/>
                <a:gd name="T80" fmla="*/ 177 w 177"/>
                <a:gd name="T81" fmla="*/ 74 h 119"/>
                <a:gd name="T82" fmla="*/ 177 w 177"/>
                <a:gd name="T83" fmla="*/ 74 h 11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77"/>
                <a:gd name="T127" fmla="*/ 0 h 119"/>
                <a:gd name="T128" fmla="*/ 177 w 177"/>
                <a:gd name="T129" fmla="*/ 119 h 11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23"/>
            <p:cNvSpPr/>
            <p:nvPr/>
          </p:nvSpPr>
          <p:spPr bwMode="auto">
            <a:xfrm>
              <a:off x="2618" y="498"/>
              <a:ext cx="169" cy="117"/>
            </a:xfrm>
            <a:custGeom>
              <a:avLst/>
              <a:gdLst>
                <a:gd name="T0" fmla="*/ 167 w 169"/>
                <a:gd name="T1" fmla="*/ 25 h 117"/>
                <a:gd name="T2" fmla="*/ 169 w 169"/>
                <a:gd name="T3" fmla="*/ 36 h 117"/>
                <a:gd name="T4" fmla="*/ 169 w 169"/>
                <a:gd name="T5" fmla="*/ 46 h 117"/>
                <a:gd name="T6" fmla="*/ 167 w 169"/>
                <a:gd name="T7" fmla="*/ 58 h 117"/>
                <a:gd name="T8" fmla="*/ 164 w 169"/>
                <a:gd name="T9" fmla="*/ 68 h 117"/>
                <a:gd name="T10" fmla="*/ 159 w 169"/>
                <a:gd name="T11" fmla="*/ 77 h 117"/>
                <a:gd name="T12" fmla="*/ 154 w 169"/>
                <a:gd name="T13" fmla="*/ 88 h 117"/>
                <a:gd name="T14" fmla="*/ 145 w 169"/>
                <a:gd name="T15" fmla="*/ 96 h 117"/>
                <a:gd name="T16" fmla="*/ 132 w 169"/>
                <a:gd name="T17" fmla="*/ 104 h 117"/>
                <a:gd name="T18" fmla="*/ 115 w 169"/>
                <a:gd name="T19" fmla="*/ 110 h 117"/>
                <a:gd name="T20" fmla="*/ 96 w 169"/>
                <a:gd name="T21" fmla="*/ 116 h 117"/>
                <a:gd name="T22" fmla="*/ 83 w 169"/>
                <a:gd name="T23" fmla="*/ 117 h 117"/>
                <a:gd name="T24" fmla="*/ 71 w 169"/>
                <a:gd name="T25" fmla="*/ 116 h 117"/>
                <a:gd name="T26" fmla="*/ 59 w 169"/>
                <a:gd name="T27" fmla="*/ 115 h 117"/>
                <a:gd name="T28" fmla="*/ 52 w 169"/>
                <a:gd name="T29" fmla="*/ 112 h 117"/>
                <a:gd name="T30" fmla="*/ 42 w 169"/>
                <a:gd name="T31" fmla="*/ 108 h 117"/>
                <a:gd name="T32" fmla="*/ 37 w 169"/>
                <a:gd name="T33" fmla="*/ 105 h 117"/>
                <a:gd name="T34" fmla="*/ 29 w 169"/>
                <a:gd name="T35" fmla="*/ 100 h 117"/>
                <a:gd name="T36" fmla="*/ 22 w 169"/>
                <a:gd name="T37" fmla="*/ 96 h 117"/>
                <a:gd name="T38" fmla="*/ 15 w 169"/>
                <a:gd name="T39" fmla="*/ 91 h 117"/>
                <a:gd name="T40" fmla="*/ 7 w 169"/>
                <a:gd name="T41" fmla="*/ 86 h 117"/>
                <a:gd name="T42" fmla="*/ 5 w 169"/>
                <a:gd name="T43" fmla="*/ 80 h 117"/>
                <a:gd name="T44" fmla="*/ 0 w 169"/>
                <a:gd name="T45" fmla="*/ 72 h 117"/>
                <a:gd name="T46" fmla="*/ 0 w 169"/>
                <a:gd name="T47" fmla="*/ 64 h 117"/>
                <a:gd name="T48" fmla="*/ 0 w 169"/>
                <a:gd name="T49" fmla="*/ 56 h 117"/>
                <a:gd name="T50" fmla="*/ 2 w 169"/>
                <a:gd name="T51" fmla="*/ 48 h 117"/>
                <a:gd name="T52" fmla="*/ 5 w 169"/>
                <a:gd name="T53" fmla="*/ 41 h 117"/>
                <a:gd name="T54" fmla="*/ 10 w 169"/>
                <a:gd name="T55" fmla="*/ 33 h 117"/>
                <a:gd name="T56" fmla="*/ 17 w 169"/>
                <a:gd name="T57" fmla="*/ 26 h 117"/>
                <a:gd name="T58" fmla="*/ 25 w 169"/>
                <a:gd name="T59" fmla="*/ 19 h 117"/>
                <a:gd name="T60" fmla="*/ 34 w 169"/>
                <a:gd name="T61" fmla="*/ 13 h 117"/>
                <a:gd name="T62" fmla="*/ 49 w 169"/>
                <a:gd name="T63" fmla="*/ 8 h 117"/>
                <a:gd name="T64" fmla="*/ 64 w 169"/>
                <a:gd name="T65" fmla="*/ 4 h 117"/>
                <a:gd name="T66" fmla="*/ 78 w 169"/>
                <a:gd name="T67" fmla="*/ 1 h 117"/>
                <a:gd name="T68" fmla="*/ 93 w 169"/>
                <a:gd name="T69" fmla="*/ 0 h 117"/>
                <a:gd name="T70" fmla="*/ 108 w 169"/>
                <a:gd name="T71" fmla="*/ 1 h 117"/>
                <a:gd name="T72" fmla="*/ 123 w 169"/>
                <a:gd name="T73" fmla="*/ 3 h 117"/>
                <a:gd name="T74" fmla="*/ 137 w 169"/>
                <a:gd name="T75" fmla="*/ 5 h 117"/>
                <a:gd name="T76" fmla="*/ 150 w 169"/>
                <a:gd name="T77" fmla="*/ 11 h 117"/>
                <a:gd name="T78" fmla="*/ 159 w 169"/>
                <a:gd name="T79" fmla="*/ 17 h 117"/>
                <a:gd name="T80" fmla="*/ 167 w 169"/>
                <a:gd name="T81" fmla="*/ 25 h 117"/>
                <a:gd name="T82" fmla="*/ 167 w 169"/>
                <a:gd name="T83" fmla="*/ 25 h 11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69"/>
                <a:gd name="T127" fmla="*/ 0 h 117"/>
                <a:gd name="T128" fmla="*/ 169 w 169"/>
                <a:gd name="T129" fmla="*/ 117 h 117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24"/>
            <p:cNvSpPr/>
            <p:nvPr/>
          </p:nvSpPr>
          <p:spPr bwMode="auto">
            <a:xfrm>
              <a:off x="3074" y="494"/>
              <a:ext cx="132" cy="88"/>
            </a:xfrm>
            <a:custGeom>
              <a:avLst/>
              <a:gdLst>
                <a:gd name="T0" fmla="*/ 132 w 132"/>
                <a:gd name="T1" fmla="*/ 53 h 88"/>
                <a:gd name="T2" fmla="*/ 130 w 132"/>
                <a:gd name="T3" fmla="*/ 56 h 88"/>
                <a:gd name="T4" fmla="*/ 127 w 132"/>
                <a:gd name="T5" fmla="*/ 60 h 88"/>
                <a:gd name="T6" fmla="*/ 125 w 132"/>
                <a:gd name="T7" fmla="*/ 63 h 88"/>
                <a:gd name="T8" fmla="*/ 125 w 132"/>
                <a:gd name="T9" fmla="*/ 68 h 88"/>
                <a:gd name="T10" fmla="*/ 122 w 132"/>
                <a:gd name="T11" fmla="*/ 71 h 88"/>
                <a:gd name="T12" fmla="*/ 122 w 132"/>
                <a:gd name="T13" fmla="*/ 74 h 88"/>
                <a:gd name="T14" fmla="*/ 120 w 132"/>
                <a:gd name="T15" fmla="*/ 78 h 88"/>
                <a:gd name="T16" fmla="*/ 115 w 132"/>
                <a:gd name="T17" fmla="*/ 81 h 88"/>
                <a:gd name="T18" fmla="*/ 108 w 132"/>
                <a:gd name="T19" fmla="*/ 85 h 88"/>
                <a:gd name="T20" fmla="*/ 100 w 132"/>
                <a:gd name="T21" fmla="*/ 87 h 88"/>
                <a:gd name="T22" fmla="*/ 83 w 132"/>
                <a:gd name="T23" fmla="*/ 88 h 88"/>
                <a:gd name="T24" fmla="*/ 69 w 132"/>
                <a:gd name="T25" fmla="*/ 87 h 88"/>
                <a:gd name="T26" fmla="*/ 54 w 132"/>
                <a:gd name="T27" fmla="*/ 85 h 88"/>
                <a:gd name="T28" fmla="*/ 44 w 132"/>
                <a:gd name="T29" fmla="*/ 80 h 88"/>
                <a:gd name="T30" fmla="*/ 32 w 132"/>
                <a:gd name="T31" fmla="*/ 76 h 88"/>
                <a:gd name="T32" fmla="*/ 24 w 132"/>
                <a:gd name="T33" fmla="*/ 70 h 88"/>
                <a:gd name="T34" fmla="*/ 17 w 132"/>
                <a:gd name="T35" fmla="*/ 64 h 88"/>
                <a:gd name="T36" fmla="*/ 10 w 132"/>
                <a:gd name="T37" fmla="*/ 58 h 88"/>
                <a:gd name="T38" fmla="*/ 5 w 132"/>
                <a:gd name="T39" fmla="*/ 53 h 88"/>
                <a:gd name="T40" fmla="*/ 0 w 132"/>
                <a:gd name="T41" fmla="*/ 46 h 88"/>
                <a:gd name="T42" fmla="*/ 29 w 132"/>
                <a:gd name="T43" fmla="*/ 0 h 88"/>
                <a:gd name="T44" fmla="*/ 51 w 132"/>
                <a:gd name="T45" fmla="*/ 0 h 88"/>
                <a:gd name="T46" fmla="*/ 69 w 132"/>
                <a:gd name="T47" fmla="*/ 1 h 88"/>
                <a:gd name="T48" fmla="*/ 83 w 132"/>
                <a:gd name="T49" fmla="*/ 5 h 88"/>
                <a:gd name="T50" fmla="*/ 93 w 132"/>
                <a:gd name="T51" fmla="*/ 9 h 88"/>
                <a:gd name="T52" fmla="*/ 103 w 132"/>
                <a:gd name="T53" fmla="*/ 16 h 88"/>
                <a:gd name="T54" fmla="*/ 113 w 132"/>
                <a:gd name="T55" fmla="*/ 22 h 88"/>
                <a:gd name="T56" fmla="*/ 118 w 132"/>
                <a:gd name="T57" fmla="*/ 30 h 88"/>
                <a:gd name="T58" fmla="*/ 125 w 132"/>
                <a:gd name="T59" fmla="*/ 38 h 88"/>
                <a:gd name="T60" fmla="*/ 130 w 132"/>
                <a:gd name="T61" fmla="*/ 46 h 88"/>
                <a:gd name="T62" fmla="*/ 132 w 132"/>
                <a:gd name="T63" fmla="*/ 53 h 88"/>
                <a:gd name="T64" fmla="*/ 132 w 132"/>
                <a:gd name="T65" fmla="*/ 53 h 8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32"/>
                <a:gd name="T100" fmla="*/ 0 h 88"/>
                <a:gd name="T101" fmla="*/ 132 w 132"/>
                <a:gd name="T102" fmla="*/ 88 h 8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25"/>
            <p:cNvSpPr/>
            <p:nvPr/>
          </p:nvSpPr>
          <p:spPr bwMode="auto">
            <a:xfrm>
              <a:off x="2645" y="510"/>
              <a:ext cx="115" cy="92"/>
            </a:xfrm>
            <a:custGeom>
              <a:avLst/>
              <a:gdLst>
                <a:gd name="T0" fmla="*/ 113 w 115"/>
                <a:gd name="T1" fmla="*/ 30 h 92"/>
                <a:gd name="T2" fmla="*/ 115 w 115"/>
                <a:gd name="T3" fmla="*/ 38 h 92"/>
                <a:gd name="T4" fmla="*/ 115 w 115"/>
                <a:gd name="T5" fmla="*/ 46 h 92"/>
                <a:gd name="T6" fmla="*/ 115 w 115"/>
                <a:gd name="T7" fmla="*/ 54 h 92"/>
                <a:gd name="T8" fmla="*/ 110 w 115"/>
                <a:gd name="T9" fmla="*/ 61 h 92"/>
                <a:gd name="T10" fmla="*/ 108 w 115"/>
                <a:gd name="T11" fmla="*/ 68 h 92"/>
                <a:gd name="T12" fmla="*/ 100 w 115"/>
                <a:gd name="T13" fmla="*/ 74 h 92"/>
                <a:gd name="T14" fmla="*/ 93 w 115"/>
                <a:gd name="T15" fmla="*/ 80 h 92"/>
                <a:gd name="T16" fmla="*/ 86 w 115"/>
                <a:gd name="T17" fmla="*/ 85 h 92"/>
                <a:gd name="T18" fmla="*/ 74 w 115"/>
                <a:gd name="T19" fmla="*/ 89 h 92"/>
                <a:gd name="T20" fmla="*/ 61 w 115"/>
                <a:gd name="T21" fmla="*/ 92 h 92"/>
                <a:gd name="T22" fmla="*/ 51 w 115"/>
                <a:gd name="T23" fmla="*/ 90 h 92"/>
                <a:gd name="T24" fmla="*/ 39 w 115"/>
                <a:gd name="T25" fmla="*/ 88 h 92"/>
                <a:gd name="T26" fmla="*/ 32 w 115"/>
                <a:gd name="T27" fmla="*/ 86 h 92"/>
                <a:gd name="T28" fmla="*/ 22 w 115"/>
                <a:gd name="T29" fmla="*/ 81 h 92"/>
                <a:gd name="T30" fmla="*/ 15 w 115"/>
                <a:gd name="T31" fmla="*/ 78 h 92"/>
                <a:gd name="T32" fmla="*/ 10 w 115"/>
                <a:gd name="T33" fmla="*/ 73 h 92"/>
                <a:gd name="T34" fmla="*/ 5 w 115"/>
                <a:gd name="T35" fmla="*/ 69 h 92"/>
                <a:gd name="T36" fmla="*/ 2 w 115"/>
                <a:gd name="T37" fmla="*/ 64 h 92"/>
                <a:gd name="T38" fmla="*/ 0 w 115"/>
                <a:gd name="T39" fmla="*/ 60 h 92"/>
                <a:gd name="T40" fmla="*/ 0 w 115"/>
                <a:gd name="T41" fmla="*/ 54 h 92"/>
                <a:gd name="T42" fmla="*/ 2 w 115"/>
                <a:gd name="T43" fmla="*/ 49 h 92"/>
                <a:gd name="T44" fmla="*/ 5 w 115"/>
                <a:gd name="T45" fmla="*/ 44 h 92"/>
                <a:gd name="T46" fmla="*/ 7 w 115"/>
                <a:gd name="T47" fmla="*/ 38 h 92"/>
                <a:gd name="T48" fmla="*/ 10 w 115"/>
                <a:gd name="T49" fmla="*/ 32 h 92"/>
                <a:gd name="T50" fmla="*/ 10 w 115"/>
                <a:gd name="T51" fmla="*/ 25 h 92"/>
                <a:gd name="T52" fmla="*/ 15 w 115"/>
                <a:gd name="T53" fmla="*/ 20 h 92"/>
                <a:gd name="T54" fmla="*/ 17 w 115"/>
                <a:gd name="T55" fmla="*/ 15 h 92"/>
                <a:gd name="T56" fmla="*/ 25 w 115"/>
                <a:gd name="T57" fmla="*/ 9 h 92"/>
                <a:gd name="T58" fmla="*/ 32 w 115"/>
                <a:gd name="T59" fmla="*/ 5 h 92"/>
                <a:gd name="T60" fmla="*/ 44 w 115"/>
                <a:gd name="T61" fmla="*/ 1 h 92"/>
                <a:gd name="T62" fmla="*/ 56 w 115"/>
                <a:gd name="T63" fmla="*/ 0 h 92"/>
                <a:gd name="T64" fmla="*/ 69 w 115"/>
                <a:gd name="T65" fmla="*/ 0 h 92"/>
                <a:gd name="T66" fmla="*/ 78 w 115"/>
                <a:gd name="T67" fmla="*/ 1 h 92"/>
                <a:gd name="T68" fmla="*/ 88 w 115"/>
                <a:gd name="T69" fmla="*/ 4 h 92"/>
                <a:gd name="T70" fmla="*/ 96 w 115"/>
                <a:gd name="T71" fmla="*/ 7 h 92"/>
                <a:gd name="T72" fmla="*/ 103 w 115"/>
                <a:gd name="T73" fmla="*/ 10 h 92"/>
                <a:gd name="T74" fmla="*/ 108 w 115"/>
                <a:gd name="T75" fmla="*/ 15 h 92"/>
                <a:gd name="T76" fmla="*/ 110 w 115"/>
                <a:gd name="T77" fmla="*/ 20 h 92"/>
                <a:gd name="T78" fmla="*/ 113 w 115"/>
                <a:gd name="T79" fmla="*/ 25 h 92"/>
                <a:gd name="T80" fmla="*/ 113 w 115"/>
                <a:gd name="T81" fmla="*/ 30 h 92"/>
                <a:gd name="T82" fmla="*/ 113 w 115"/>
                <a:gd name="T83" fmla="*/ 30 h 9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15"/>
                <a:gd name="T127" fmla="*/ 0 h 92"/>
                <a:gd name="T128" fmla="*/ 115 w 115"/>
                <a:gd name="T129" fmla="*/ 92 h 92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26"/>
            <p:cNvSpPr/>
            <p:nvPr/>
          </p:nvSpPr>
          <p:spPr bwMode="auto">
            <a:xfrm>
              <a:off x="3118" y="523"/>
              <a:ext cx="47" cy="33"/>
            </a:xfrm>
            <a:custGeom>
              <a:avLst/>
              <a:gdLst>
                <a:gd name="T0" fmla="*/ 37 w 47"/>
                <a:gd name="T1" fmla="*/ 33 h 33"/>
                <a:gd name="T2" fmla="*/ 32 w 47"/>
                <a:gd name="T3" fmla="*/ 33 h 33"/>
                <a:gd name="T4" fmla="*/ 25 w 47"/>
                <a:gd name="T5" fmla="*/ 33 h 33"/>
                <a:gd name="T6" fmla="*/ 20 w 47"/>
                <a:gd name="T7" fmla="*/ 31 h 33"/>
                <a:gd name="T8" fmla="*/ 17 w 47"/>
                <a:gd name="T9" fmla="*/ 29 h 33"/>
                <a:gd name="T10" fmla="*/ 15 w 47"/>
                <a:gd name="T11" fmla="*/ 26 h 33"/>
                <a:gd name="T12" fmla="*/ 12 w 47"/>
                <a:gd name="T13" fmla="*/ 24 h 33"/>
                <a:gd name="T14" fmla="*/ 10 w 47"/>
                <a:gd name="T15" fmla="*/ 20 h 33"/>
                <a:gd name="T16" fmla="*/ 7 w 47"/>
                <a:gd name="T17" fmla="*/ 17 h 33"/>
                <a:gd name="T18" fmla="*/ 5 w 47"/>
                <a:gd name="T19" fmla="*/ 15 h 33"/>
                <a:gd name="T20" fmla="*/ 0 w 47"/>
                <a:gd name="T21" fmla="*/ 12 h 33"/>
                <a:gd name="T22" fmla="*/ 12 w 47"/>
                <a:gd name="T23" fmla="*/ 0 h 33"/>
                <a:gd name="T24" fmla="*/ 22 w 47"/>
                <a:gd name="T25" fmla="*/ 1 h 33"/>
                <a:gd name="T26" fmla="*/ 29 w 47"/>
                <a:gd name="T27" fmla="*/ 2 h 33"/>
                <a:gd name="T28" fmla="*/ 37 w 47"/>
                <a:gd name="T29" fmla="*/ 4 h 33"/>
                <a:gd name="T30" fmla="*/ 42 w 47"/>
                <a:gd name="T31" fmla="*/ 8 h 33"/>
                <a:gd name="T32" fmla="*/ 44 w 47"/>
                <a:gd name="T33" fmla="*/ 12 h 33"/>
                <a:gd name="T34" fmla="*/ 47 w 47"/>
                <a:gd name="T35" fmla="*/ 17 h 33"/>
                <a:gd name="T36" fmla="*/ 47 w 47"/>
                <a:gd name="T37" fmla="*/ 20 h 33"/>
                <a:gd name="T38" fmla="*/ 44 w 47"/>
                <a:gd name="T39" fmla="*/ 25 h 33"/>
                <a:gd name="T40" fmla="*/ 42 w 47"/>
                <a:gd name="T41" fmla="*/ 29 h 33"/>
                <a:gd name="T42" fmla="*/ 37 w 47"/>
                <a:gd name="T43" fmla="*/ 33 h 33"/>
                <a:gd name="T44" fmla="*/ 37 w 47"/>
                <a:gd name="T45" fmla="*/ 33 h 3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47"/>
                <a:gd name="T70" fmla="*/ 0 h 33"/>
                <a:gd name="T71" fmla="*/ 47 w 47"/>
                <a:gd name="T72" fmla="*/ 33 h 3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7"/>
            <p:cNvSpPr/>
            <p:nvPr/>
          </p:nvSpPr>
          <p:spPr bwMode="auto">
            <a:xfrm>
              <a:off x="2696" y="540"/>
              <a:ext cx="27" cy="33"/>
            </a:xfrm>
            <a:custGeom>
              <a:avLst/>
              <a:gdLst>
                <a:gd name="T0" fmla="*/ 18 w 27"/>
                <a:gd name="T1" fmla="*/ 0 h 33"/>
                <a:gd name="T2" fmla="*/ 23 w 27"/>
                <a:gd name="T3" fmla="*/ 3 h 33"/>
                <a:gd name="T4" fmla="*/ 27 w 27"/>
                <a:gd name="T5" fmla="*/ 7 h 33"/>
                <a:gd name="T6" fmla="*/ 27 w 27"/>
                <a:gd name="T7" fmla="*/ 9 h 33"/>
                <a:gd name="T8" fmla="*/ 27 w 27"/>
                <a:gd name="T9" fmla="*/ 14 h 33"/>
                <a:gd name="T10" fmla="*/ 27 w 27"/>
                <a:gd name="T11" fmla="*/ 17 h 33"/>
                <a:gd name="T12" fmla="*/ 25 w 27"/>
                <a:gd name="T13" fmla="*/ 20 h 33"/>
                <a:gd name="T14" fmla="*/ 23 w 27"/>
                <a:gd name="T15" fmla="*/ 24 h 33"/>
                <a:gd name="T16" fmla="*/ 20 w 27"/>
                <a:gd name="T17" fmla="*/ 27 h 33"/>
                <a:gd name="T18" fmla="*/ 15 w 27"/>
                <a:gd name="T19" fmla="*/ 30 h 33"/>
                <a:gd name="T20" fmla="*/ 10 w 27"/>
                <a:gd name="T21" fmla="*/ 33 h 33"/>
                <a:gd name="T22" fmla="*/ 0 w 27"/>
                <a:gd name="T23" fmla="*/ 33 h 33"/>
                <a:gd name="T24" fmla="*/ 0 w 27"/>
                <a:gd name="T25" fmla="*/ 0 h 33"/>
                <a:gd name="T26" fmla="*/ 18 w 27"/>
                <a:gd name="T27" fmla="*/ 0 h 33"/>
                <a:gd name="T28" fmla="*/ 18 w 27"/>
                <a:gd name="T29" fmla="*/ 0 h 3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7"/>
                <a:gd name="T46" fmla="*/ 0 h 33"/>
                <a:gd name="T47" fmla="*/ 27 w 27"/>
                <a:gd name="T48" fmla="*/ 33 h 3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8"/>
            <p:cNvSpPr/>
            <p:nvPr/>
          </p:nvSpPr>
          <p:spPr bwMode="auto">
            <a:xfrm>
              <a:off x="2802" y="552"/>
              <a:ext cx="274" cy="124"/>
            </a:xfrm>
            <a:custGeom>
              <a:avLst/>
              <a:gdLst>
                <a:gd name="T0" fmla="*/ 272 w 274"/>
                <a:gd name="T1" fmla="*/ 53 h 124"/>
                <a:gd name="T2" fmla="*/ 274 w 274"/>
                <a:gd name="T3" fmla="*/ 66 h 124"/>
                <a:gd name="T4" fmla="*/ 272 w 274"/>
                <a:gd name="T5" fmla="*/ 76 h 124"/>
                <a:gd name="T6" fmla="*/ 265 w 274"/>
                <a:gd name="T7" fmla="*/ 86 h 124"/>
                <a:gd name="T8" fmla="*/ 252 w 274"/>
                <a:gd name="T9" fmla="*/ 94 h 124"/>
                <a:gd name="T10" fmla="*/ 235 w 274"/>
                <a:gd name="T11" fmla="*/ 101 h 124"/>
                <a:gd name="T12" fmla="*/ 218 w 274"/>
                <a:gd name="T13" fmla="*/ 108 h 124"/>
                <a:gd name="T14" fmla="*/ 198 w 274"/>
                <a:gd name="T15" fmla="*/ 112 h 124"/>
                <a:gd name="T16" fmla="*/ 176 w 274"/>
                <a:gd name="T17" fmla="*/ 117 h 124"/>
                <a:gd name="T18" fmla="*/ 154 w 274"/>
                <a:gd name="T19" fmla="*/ 120 h 124"/>
                <a:gd name="T20" fmla="*/ 132 w 274"/>
                <a:gd name="T21" fmla="*/ 124 h 124"/>
                <a:gd name="T22" fmla="*/ 115 w 274"/>
                <a:gd name="T23" fmla="*/ 124 h 124"/>
                <a:gd name="T24" fmla="*/ 98 w 274"/>
                <a:gd name="T25" fmla="*/ 123 h 124"/>
                <a:gd name="T26" fmla="*/ 83 w 274"/>
                <a:gd name="T27" fmla="*/ 120 h 124"/>
                <a:gd name="T28" fmla="*/ 66 w 274"/>
                <a:gd name="T29" fmla="*/ 117 h 124"/>
                <a:gd name="T30" fmla="*/ 51 w 274"/>
                <a:gd name="T31" fmla="*/ 112 h 124"/>
                <a:gd name="T32" fmla="*/ 39 w 274"/>
                <a:gd name="T33" fmla="*/ 108 h 124"/>
                <a:gd name="T34" fmla="*/ 27 w 274"/>
                <a:gd name="T35" fmla="*/ 102 h 124"/>
                <a:gd name="T36" fmla="*/ 17 w 274"/>
                <a:gd name="T37" fmla="*/ 96 h 124"/>
                <a:gd name="T38" fmla="*/ 7 w 274"/>
                <a:gd name="T39" fmla="*/ 90 h 124"/>
                <a:gd name="T40" fmla="*/ 0 w 274"/>
                <a:gd name="T41" fmla="*/ 83 h 124"/>
                <a:gd name="T42" fmla="*/ 0 w 274"/>
                <a:gd name="T43" fmla="*/ 75 h 124"/>
                <a:gd name="T44" fmla="*/ 0 w 274"/>
                <a:gd name="T45" fmla="*/ 68 h 124"/>
                <a:gd name="T46" fmla="*/ 0 w 274"/>
                <a:gd name="T47" fmla="*/ 61 h 124"/>
                <a:gd name="T48" fmla="*/ 2 w 274"/>
                <a:gd name="T49" fmla="*/ 54 h 124"/>
                <a:gd name="T50" fmla="*/ 7 w 274"/>
                <a:gd name="T51" fmla="*/ 48 h 124"/>
                <a:gd name="T52" fmla="*/ 12 w 274"/>
                <a:gd name="T53" fmla="*/ 42 h 124"/>
                <a:gd name="T54" fmla="*/ 17 w 274"/>
                <a:gd name="T55" fmla="*/ 36 h 124"/>
                <a:gd name="T56" fmla="*/ 24 w 274"/>
                <a:gd name="T57" fmla="*/ 31 h 124"/>
                <a:gd name="T58" fmla="*/ 34 w 274"/>
                <a:gd name="T59" fmla="*/ 26 h 124"/>
                <a:gd name="T60" fmla="*/ 44 w 274"/>
                <a:gd name="T61" fmla="*/ 21 h 124"/>
                <a:gd name="T62" fmla="*/ 51 w 274"/>
                <a:gd name="T63" fmla="*/ 15 h 124"/>
                <a:gd name="T64" fmla="*/ 59 w 274"/>
                <a:gd name="T65" fmla="*/ 12 h 124"/>
                <a:gd name="T66" fmla="*/ 68 w 274"/>
                <a:gd name="T67" fmla="*/ 8 h 124"/>
                <a:gd name="T68" fmla="*/ 81 w 274"/>
                <a:gd name="T69" fmla="*/ 7 h 124"/>
                <a:gd name="T70" fmla="*/ 91 w 274"/>
                <a:gd name="T71" fmla="*/ 5 h 124"/>
                <a:gd name="T72" fmla="*/ 103 w 274"/>
                <a:gd name="T73" fmla="*/ 5 h 124"/>
                <a:gd name="T74" fmla="*/ 115 w 274"/>
                <a:gd name="T75" fmla="*/ 4 h 124"/>
                <a:gd name="T76" fmla="*/ 127 w 274"/>
                <a:gd name="T77" fmla="*/ 3 h 124"/>
                <a:gd name="T78" fmla="*/ 140 w 274"/>
                <a:gd name="T79" fmla="*/ 2 h 124"/>
                <a:gd name="T80" fmla="*/ 152 w 274"/>
                <a:gd name="T81" fmla="*/ 0 h 124"/>
                <a:gd name="T82" fmla="*/ 171 w 274"/>
                <a:gd name="T83" fmla="*/ 0 h 124"/>
                <a:gd name="T84" fmla="*/ 189 w 274"/>
                <a:gd name="T85" fmla="*/ 3 h 124"/>
                <a:gd name="T86" fmla="*/ 203 w 274"/>
                <a:gd name="T87" fmla="*/ 6 h 124"/>
                <a:gd name="T88" fmla="*/ 218 w 274"/>
                <a:gd name="T89" fmla="*/ 12 h 124"/>
                <a:gd name="T90" fmla="*/ 230 w 274"/>
                <a:gd name="T91" fmla="*/ 18 h 124"/>
                <a:gd name="T92" fmla="*/ 243 w 274"/>
                <a:gd name="T93" fmla="*/ 24 h 124"/>
                <a:gd name="T94" fmla="*/ 252 w 274"/>
                <a:gd name="T95" fmla="*/ 31 h 124"/>
                <a:gd name="T96" fmla="*/ 260 w 274"/>
                <a:gd name="T97" fmla="*/ 38 h 124"/>
                <a:gd name="T98" fmla="*/ 267 w 274"/>
                <a:gd name="T99" fmla="*/ 46 h 124"/>
                <a:gd name="T100" fmla="*/ 272 w 274"/>
                <a:gd name="T101" fmla="*/ 53 h 124"/>
                <a:gd name="T102" fmla="*/ 272 w 274"/>
                <a:gd name="T103" fmla="*/ 53 h 12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74"/>
                <a:gd name="T157" fmla="*/ 0 h 124"/>
                <a:gd name="T158" fmla="*/ 274 w 274"/>
                <a:gd name="T159" fmla="*/ 124 h 12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29"/>
            <p:cNvSpPr/>
            <p:nvPr/>
          </p:nvSpPr>
          <p:spPr bwMode="auto">
            <a:xfrm>
              <a:off x="2826" y="564"/>
              <a:ext cx="223" cy="99"/>
            </a:xfrm>
            <a:custGeom>
              <a:avLst/>
              <a:gdLst>
                <a:gd name="T0" fmla="*/ 223 w 223"/>
                <a:gd name="T1" fmla="*/ 44 h 99"/>
                <a:gd name="T2" fmla="*/ 223 w 223"/>
                <a:gd name="T3" fmla="*/ 54 h 99"/>
                <a:gd name="T4" fmla="*/ 221 w 223"/>
                <a:gd name="T5" fmla="*/ 62 h 99"/>
                <a:gd name="T6" fmla="*/ 214 w 223"/>
                <a:gd name="T7" fmla="*/ 70 h 99"/>
                <a:gd name="T8" fmla="*/ 206 w 223"/>
                <a:gd name="T9" fmla="*/ 76 h 99"/>
                <a:gd name="T10" fmla="*/ 194 w 223"/>
                <a:gd name="T11" fmla="*/ 82 h 99"/>
                <a:gd name="T12" fmla="*/ 182 w 223"/>
                <a:gd name="T13" fmla="*/ 88 h 99"/>
                <a:gd name="T14" fmla="*/ 167 w 223"/>
                <a:gd name="T15" fmla="*/ 92 h 99"/>
                <a:gd name="T16" fmla="*/ 150 w 223"/>
                <a:gd name="T17" fmla="*/ 96 h 99"/>
                <a:gd name="T18" fmla="*/ 135 w 223"/>
                <a:gd name="T19" fmla="*/ 98 h 99"/>
                <a:gd name="T20" fmla="*/ 116 w 223"/>
                <a:gd name="T21" fmla="*/ 99 h 99"/>
                <a:gd name="T22" fmla="*/ 98 w 223"/>
                <a:gd name="T23" fmla="*/ 99 h 99"/>
                <a:gd name="T24" fmla="*/ 84 w 223"/>
                <a:gd name="T25" fmla="*/ 98 h 99"/>
                <a:gd name="T26" fmla="*/ 69 w 223"/>
                <a:gd name="T27" fmla="*/ 97 h 99"/>
                <a:gd name="T28" fmla="*/ 54 w 223"/>
                <a:gd name="T29" fmla="*/ 94 h 99"/>
                <a:gd name="T30" fmla="*/ 42 w 223"/>
                <a:gd name="T31" fmla="*/ 89 h 99"/>
                <a:gd name="T32" fmla="*/ 30 w 223"/>
                <a:gd name="T33" fmla="*/ 84 h 99"/>
                <a:gd name="T34" fmla="*/ 20 w 223"/>
                <a:gd name="T35" fmla="*/ 79 h 99"/>
                <a:gd name="T36" fmla="*/ 13 w 223"/>
                <a:gd name="T37" fmla="*/ 73 h 99"/>
                <a:gd name="T38" fmla="*/ 8 w 223"/>
                <a:gd name="T39" fmla="*/ 66 h 99"/>
                <a:gd name="T40" fmla="*/ 3 w 223"/>
                <a:gd name="T41" fmla="*/ 58 h 99"/>
                <a:gd name="T42" fmla="*/ 0 w 223"/>
                <a:gd name="T43" fmla="*/ 52 h 99"/>
                <a:gd name="T44" fmla="*/ 0 w 223"/>
                <a:gd name="T45" fmla="*/ 46 h 99"/>
                <a:gd name="T46" fmla="*/ 3 w 223"/>
                <a:gd name="T47" fmla="*/ 40 h 99"/>
                <a:gd name="T48" fmla="*/ 5 w 223"/>
                <a:gd name="T49" fmla="*/ 34 h 99"/>
                <a:gd name="T50" fmla="*/ 10 w 223"/>
                <a:gd name="T51" fmla="*/ 28 h 99"/>
                <a:gd name="T52" fmla="*/ 18 w 223"/>
                <a:gd name="T53" fmla="*/ 24 h 99"/>
                <a:gd name="T54" fmla="*/ 25 w 223"/>
                <a:gd name="T55" fmla="*/ 19 h 99"/>
                <a:gd name="T56" fmla="*/ 35 w 223"/>
                <a:gd name="T57" fmla="*/ 15 h 99"/>
                <a:gd name="T58" fmla="*/ 47 w 223"/>
                <a:gd name="T59" fmla="*/ 11 h 99"/>
                <a:gd name="T60" fmla="*/ 57 w 223"/>
                <a:gd name="T61" fmla="*/ 9 h 99"/>
                <a:gd name="T62" fmla="*/ 79 w 223"/>
                <a:gd name="T63" fmla="*/ 3 h 99"/>
                <a:gd name="T64" fmla="*/ 101 w 223"/>
                <a:gd name="T65" fmla="*/ 0 h 99"/>
                <a:gd name="T66" fmla="*/ 120 w 223"/>
                <a:gd name="T67" fmla="*/ 0 h 99"/>
                <a:gd name="T68" fmla="*/ 140 w 223"/>
                <a:gd name="T69" fmla="*/ 2 h 99"/>
                <a:gd name="T70" fmla="*/ 157 w 223"/>
                <a:gd name="T71" fmla="*/ 6 h 99"/>
                <a:gd name="T72" fmla="*/ 174 w 223"/>
                <a:gd name="T73" fmla="*/ 11 h 99"/>
                <a:gd name="T74" fmla="*/ 192 w 223"/>
                <a:gd name="T75" fmla="*/ 18 h 99"/>
                <a:gd name="T76" fmla="*/ 204 w 223"/>
                <a:gd name="T77" fmla="*/ 26 h 99"/>
                <a:gd name="T78" fmla="*/ 216 w 223"/>
                <a:gd name="T79" fmla="*/ 35 h 99"/>
                <a:gd name="T80" fmla="*/ 223 w 223"/>
                <a:gd name="T81" fmla="*/ 44 h 99"/>
                <a:gd name="T82" fmla="*/ 223 w 223"/>
                <a:gd name="T83" fmla="*/ 44 h 9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223"/>
                <a:gd name="T127" fmla="*/ 0 h 99"/>
                <a:gd name="T128" fmla="*/ 223 w 223"/>
                <a:gd name="T129" fmla="*/ 99 h 9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30"/>
            <p:cNvSpPr/>
            <p:nvPr/>
          </p:nvSpPr>
          <p:spPr bwMode="auto">
            <a:xfrm>
              <a:off x="2544" y="602"/>
              <a:ext cx="780" cy="251"/>
            </a:xfrm>
            <a:custGeom>
              <a:avLst/>
              <a:gdLst>
                <a:gd name="T0" fmla="*/ 770 w 780"/>
                <a:gd name="T1" fmla="*/ 33 h 251"/>
                <a:gd name="T2" fmla="*/ 736 w 780"/>
                <a:gd name="T3" fmla="*/ 59 h 251"/>
                <a:gd name="T4" fmla="*/ 709 w 780"/>
                <a:gd name="T5" fmla="*/ 89 h 251"/>
                <a:gd name="T6" fmla="*/ 682 w 780"/>
                <a:gd name="T7" fmla="*/ 120 h 251"/>
                <a:gd name="T8" fmla="*/ 655 w 780"/>
                <a:gd name="T9" fmla="*/ 152 h 251"/>
                <a:gd name="T10" fmla="*/ 626 w 780"/>
                <a:gd name="T11" fmla="*/ 182 h 251"/>
                <a:gd name="T12" fmla="*/ 591 w 780"/>
                <a:gd name="T13" fmla="*/ 209 h 251"/>
                <a:gd name="T14" fmla="*/ 547 w 780"/>
                <a:gd name="T15" fmla="*/ 230 h 251"/>
                <a:gd name="T16" fmla="*/ 493 w 780"/>
                <a:gd name="T17" fmla="*/ 245 h 251"/>
                <a:gd name="T18" fmla="*/ 425 w 780"/>
                <a:gd name="T19" fmla="*/ 251 h 251"/>
                <a:gd name="T20" fmla="*/ 339 w 780"/>
                <a:gd name="T21" fmla="*/ 246 h 251"/>
                <a:gd name="T22" fmla="*/ 295 w 780"/>
                <a:gd name="T23" fmla="*/ 235 h 251"/>
                <a:gd name="T24" fmla="*/ 251 w 780"/>
                <a:gd name="T25" fmla="*/ 220 h 251"/>
                <a:gd name="T26" fmla="*/ 209 w 780"/>
                <a:gd name="T27" fmla="*/ 203 h 251"/>
                <a:gd name="T28" fmla="*/ 170 w 780"/>
                <a:gd name="T29" fmla="*/ 184 h 251"/>
                <a:gd name="T30" fmla="*/ 133 w 780"/>
                <a:gd name="T31" fmla="*/ 163 h 251"/>
                <a:gd name="T32" fmla="*/ 101 w 780"/>
                <a:gd name="T33" fmla="*/ 141 h 251"/>
                <a:gd name="T34" fmla="*/ 69 w 780"/>
                <a:gd name="T35" fmla="*/ 118 h 251"/>
                <a:gd name="T36" fmla="*/ 42 w 780"/>
                <a:gd name="T37" fmla="*/ 94 h 251"/>
                <a:gd name="T38" fmla="*/ 20 w 780"/>
                <a:gd name="T39" fmla="*/ 72 h 251"/>
                <a:gd name="T40" fmla="*/ 0 w 780"/>
                <a:gd name="T41" fmla="*/ 48 h 251"/>
                <a:gd name="T42" fmla="*/ 18 w 780"/>
                <a:gd name="T43" fmla="*/ 50 h 251"/>
                <a:gd name="T44" fmla="*/ 32 w 780"/>
                <a:gd name="T45" fmla="*/ 52 h 251"/>
                <a:gd name="T46" fmla="*/ 45 w 780"/>
                <a:gd name="T47" fmla="*/ 57 h 251"/>
                <a:gd name="T48" fmla="*/ 57 w 780"/>
                <a:gd name="T49" fmla="*/ 61 h 251"/>
                <a:gd name="T50" fmla="*/ 69 w 780"/>
                <a:gd name="T51" fmla="*/ 67 h 251"/>
                <a:gd name="T52" fmla="*/ 81 w 780"/>
                <a:gd name="T53" fmla="*/ 73 h 251"/>
                <a:gd name="T54" fmla="*/ 94 w 780"/>
                <a:gd name="T55" fmla="*/ 78 h 251"/>
                <a:gd name="T56" fmla="*/ 106 w 780"/>
                <a:gd name="T57" fmla="*/ 83 h 251"/>
                <a:gd name="T58" fmla="*/ 118 w 780"/>
                <a:gd name="T59" fmla="*/ 86 h 251"/>
                <a:gd name="T60" fmla="*/ 133 w 780"/>
                <a:gd name="T61" fmla="*/ 89 h 251"/>
                <a:gd name="T62" fmla="*/ 172 w 780"/>
                <a:gd name="T63" fmla="*/ 96 h 251"/>
                <a:gd name="T64" fmla="*/ 211 w 780"/>
                <a:gd name="T65" fmla="*/ 102 h 251"/>
                <a:gd name="T66" fmla="*/ 255 w 780"/>
                <a:gd name="T67" fmla="*/ 109 h 251"/>
                <a:gd name="T68" fmla="*/ 300 w 780"/>
                <a:gd name="T69" fmla="*/ 115 h 251"/>
                <a:gd name="T70" fmla="*/ 344 w 780"/>
                <a:gd name="T71" fmla="*/ 120 h 251"/>
                <a:gd name="T72" fmla="*/ 390 w 780"/>
                <a:gd name="T73" fmla="*/ 122 h 251"/>
                <a:gd name="T74" fmla="*/ 434 w 780"/>
                <a:gd name="T75" fmla="*/ 122 h 251"/>
                <a:gd name="T76" fmla="*/ 478 w 780"/>
                <a:gd name="T77" fmla="*/ 118 h 251"/>
                <a:gd name="T78" fmla="*/ 520 w 780"/>
                <a:gd name="T79" fmla="*/ 110 h 251"/>
                <a:gd name="T80" fmla="*/ 559 w 780"/>
                <a:gd name="T81" fmla="*/ 98 h 251"/>
                <a:gd name="T82" fmla="*/ 584 w 780"/>
                <a:gd name="T83" fmla="*/ 89 h 251"/>
                <a:gd name="T84" fmla="*/ 608 w 780"/>
                <a:gd name="T85" fmla="*/ 80 h 251"/>
                <a:gd name="T86" fmla="*/ 633 w 780"/>
                <a:gd name="T87" fmla="*/ 70 h 251"/>
                <a:gd name="T88" fmla="*/ 657 w 780"/>
                <a:gd name="T89" fmla="*/ 61 h 251"/>
                <a:gd name="T90" fmla="*/ 682 w 780"/>
                <a:gd name="T91" fmla="*/ 52 h 251"/>
                <a:gd name="T92" fmla="*/ 704 w 780"/>
                <a:gd name="T93" fmla="*/ 42 h 251"/>
                <a:gd name="T94" fmla="*/ 726 w 780"/>
                <a:gd name="T95" fmla="*/ 33 h 251"/>
                <a:gd name="T96" fmla="*/ 748 w 780"/>
                <a:gd name="T97" fmla="*/ 22 h 251"/>
                <a:gd name="T98" fmla="*/ 765 w 780"/>
                <a:gd name="T99" fmla="*/ 11 h 251"/>
                <a:gd name="T100" fmla="*/ 780 w 780"/>
                <a:gd name="T101" fmla="*/ 0 h 251"/>
                <a:gd name="T102" fmla="*/ 770 w 780"/>
                <a:gd name="T103" fmla="*/ 33 h 251"/>
                <a:gd name="T104" fmla="*/ 770 w 780"/>
                <a:gd name="T105" fmla="*/ 33 h 25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780"/>
                <a:gd name="T160" fmla="*/ 0 h 251"/>
                <a:gd name="T161" fmla="*/ 780 w 780"/>
                <a:gd name="T162" fmla="*/ 251 h 25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31"/>
            <p:cNvSpPr/>
            <p:nvPr/>
          </p:nvSpPr>
          <p:spPr bwMode="auto">
            <a:xfrm>
              <a:off x="3135" y="676"/>
              <a:ext cx="86" cy="94"/>
            </a:xfrm>
            <a:custGeom>
              <a:avLst/>
              <a:gdLst>
                <a:gd name="T0" fmla="*/ 20 w 86"/>
                <a:gd name="T1" fmla="*/ 94 h 94"/>
                <a:gd name="T2" fmla="*/ 15 w 86"/>
                <a:gd name="T3" fmla="*/ 84 h 94"/>
                <a:gd name="T4" fmla="*/ 10 w 86"/>
                <a:gd name="T5" fmla="*/ 74 h 94"/>
                <a:gd name="T6" fmla="*/ 5 w 86"/>
                <a:gd name="T7" fmla="*/ 64 h 94"/>
                <a:gd name="T8" fmla="*/ 0 w 86"/>
                <a:gd name="T9" fmla="*/ 52 h 94"/>
                <a:gd name="T10" fmla="*/ 0 w 86"/>
                <a:gd name="T11" fmla="*/ 42 h 94"/>
                <a:gd name="T12" fmla="*/ 5 w 86"/>
                <a:gd name="T13" fmla="*/ 31 h 94"/>
                <a:gd name="T14" fmla="*/ 12 w 86"/>
                <a:gd name="T15" fmla="*/ 22 h 94"/>
                <a:gd name="T16" fmla="*/ 25 w 86"/>
                <a:gd name="T17" fmla="*/ 12 h 94"/>
                <a:gd name="T18" fmla="*/ 44 w 86"/>
                <a:gd name="T19" fmla="*/ 6 h 94"/>
                <a:gd name="T20" fmla="*/ 71 w 86"/>
                <a:gd name="T21" fmla="*/ 0 h 94"/>
                <a:gd name="T22" fmla="*/ 81 w 86"/>
                <a:gd name="T23" fmla="*/ 9 h 94"/>
                <a:gd name="T24" fmla="*/ 86 w 86"/>
                <a:gd name="T25" fmla="*/ 18 h 94"/>
                <a:gd name="T26" fmla="*/ 84 w 86"/>
                <a:gd name="T27" fmla="*/ 28 h 94"/>
                <a:gd name="T28" fmla="*/ 81 w 86"/>
                <a:gd name="T29" fmla="*/ 38 h 94"/>
                <a:gd name="T30" fmla="*/ 74 w 86"/>
                <a:gd name="T31" fmla="*/ 48 h 94"/>
                <a:gd name="T32" fmla="*/ 64 w 86"/>
                <a:gd name="T33" fmla="*/ 57 h 94"/>
                <a:gd name="T34" fmla="*/ 52 w 86"/>
                <a:gd name="T35" fmla="*/ 66 h 94"/>
                <a:gd name="T36" fmla="*/ 42 w 86"/>
                <a:gd name="T37" fmla="*/ 76 h 94"/>
                <a:gd name="T38" fmla="*/ 30 w 86"/>
                <a:gd name="T39" fmla="*/ 86 h 94"/>
                <a:gd name="T40" fmla="*/ 20 w 86"/>
                <a:gd name="T41" fmla="*/ 94 h 94"/>
                <a:gd name="T42" fmla="*/ 20 w 86"/>
                <a:gd name="T43" fmla="*/ 94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86"/>
                <a:gd name="T67" fmla="*/ 0 h 94"/>
                <a:gd name="T68" fmla="*/ 86 w 86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32"/>
            <p:cNvSpPr/>
            <p:nvPr/>
          </p:nvSpPr>
          <p:spPr bwMode="auto">
            <a:xfrm>
              <a:off x="2677" y="700"/>
              <a:ext cx="100" cy="90"/>
            </a:xfrm>
            <a:custGeom>
              <a:avLst/>
              <a:gdLst>
                <a:gd name="T0" fmla="*/ 100 w 100"/>
                <a:gd name="T1" fmla="*/ 90 h 90"/>
                <a:gd name="T2" fmla="*/ 88 w 100"/>
                <a:gd name="T3" fmla="*/ 89 h 90"/>
                <a:gd name="T4" fmla="*/ 76 w 100"/>
                <a:gd name="T5" fmla="*/ 86 h 90"/>
                <a:gd name="T6" fmla="*/ 64 w 100"/>
                <a:gd name="T7" fmla="*/ 82 h 90"/>
                <a:gd name="T8" fmla="*/ 51 w 100"/>
                <a:gd name="T9" fmla="*/ 78 h 90"/>
                <a:gd name="T10" fmla="*/ 42 w 100"/>
                <a:gd name="T11" fmla="*/ 72 h 90"/>
                <a:gd name="T12" fmla="*/ 32 w 100"/>
                <a:gd name="T13" fmla="*/ 65 h 90"/>
                <a:gd name="T14" fmla="*/ 24 w 100"/>
                <a:gd name="T15" fmla="*/ 59 h 90"/>
                <a:gd name="T16" fmla="*/ 15 w 100"/>
                <a:gd name="T17" fmla="*/ 52 h 90"/>
                <a:gd name="T18" fmla="*/ 7 w 100"/>
                <a:gd name="T19" fmla="*/ 47 h 90"/>
                <a:gd name="T20" fmla="*/ 0 w 100"/>
                <a:gd name="T21" fmla="*/ 41 h 90"/>
                <a:gd name="T22" fmla="*/ 0 w 100"/>
                <a:gd name="T23" fmla="*/ 0 h 90"/>
                <a:gd name="T24" fmla="*/ 32 w 100"/>
                <a:gd name="T25" fmla="*/ 1 h 90"/>
                <a:gd name="T26" fmla="*/ 54 w 100"/>
                <a:gd name="T27" fmla="*/ 7 h 90"/>
                <a:gd name="T28" fmla="*/ 68 w 100"/>
                <a:gd name="T29" fmla="*/ 14 h 90"/>
                <a:gd name="T30" fmla="*/ 78 w 100"/>
                <a:gd name="T31" fmla="*/ 24 h 90"/>
                <a:gd name="T32" fmla="*/ 81 w 100"/>
                <a:gd name="T33" fmla="*/ 34 h 90"/>
                <a:gd name="T34" fmla="*/ 83 w 100"/>
                <a:gd name="T35" fmla="*/ 46 h 90"/>
                <a:gd name="T36" fmla="*/ 83 w 100"/>
                <a:gd name="T37" fmla="*/ 58 h 90"/>
                <a:gd name="T38" fmla="*/ 86 w 100"/>
                <a:gd name="T39" fmla="*/ 70 h 90"/>
                <a:gd name="T40" fmla="*/ 91 w 100"/>
                <a:gd name="T41" fmla="*/ 81 h 90"/>
                <a:gd name="T42" fmla="*/ 100 w 100"/>
                <a:gd name="T43" fmla="*/ 90 h 90"/>
                <a:gd name="T44" fmla="*/ 100 w 100"/>
                <a:gd name="T45" fmla="*/ 90 h 9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00"/>
                <a:gd name="T70" fmla="*/ 0 h 90"/>
                <a:gd name="T71" fmla="*/ 100 w 100"/>
                <a:gd name="T72" fmla="*/ 90 h 9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33"/>
            <p:cNvSpPr/>
            <p:nvPr/>
          </p:nvSpPr>
          <p:spPr bwMode="auto">
            <a:xfrm>
              <a:off x="2971" y="711"/>
              <a:ext cx="159" cy="129"/>
            </a:xfrm>
            <a:custGeom>
              <a:avLst/>
              <a:gdLst>
                <a:gd name="T0" fmla="*/ 132 w 159"/>
                <a:gd name="T1" fmla="*/ 0 h 129"/>
                <a:gd name="T2" fmla="*/ 132 w 159"/>
                <a:gd name="T3" fmla="*/ 12 h 129"/>
                <a:gd name="T4" fmla="*/ 135 w 159"/>
                <a:gd name="T5" fmla="*/ 22 h 129"/>
                <a:gd name="T6" fmla="*/ 140 w 159"/>
                <a:gd name="T7" fmla="*/ 32 h 129"/>
                <a:gd name="T8" fmla="*/ 147 w 159"/>
                <a:gd name="T9" fmla="*/ 41 h 129"/>
                <a:gd name="T10" fmla="*/ 152 w 159"/>
                <a:gd name="T11" fmla="*/ 52 h 129"/>
                <a:gd name="T12" fmla="*/ 157 w 159"/>
                <a:gd name="T13" fmla="*/ 62 h 129"/>
                <a:gd name="T14" fmla="*/ 159 w 159"/>
                <a:gd name="T15" fmla="*/ 71 h 129"/>
                <a:gd name="T16" fmla="*/ 159 w 159"/>
                <a:gd name="T17" fmla="*/ 80 h 129"/>
                <a:gd name="T18" fmla="*/ 152 w 159"/>
                <a:gd name="T19" fmla="*/ 91 h 129"/>
                <a:gd name="T20" fmla="*/ 140 w 159"/>
                <a:gd name="T21" fmla="*/ 100 h 129"/>
                <a:gd name="T22" fmla="*/ 130 w 159"/>
                <a:gd name="T23" fmla="*/ 104 h 129"/>
                <a:gd name="T24" fmla="*/ 118 w 159"/>
                <a:gd name="T25" fmla="*/ 109 h 129"/>
                <a:gd name="T26" fmla="*/ 108 w 159"/>
                <a:gd name="T27" fmla="*/ 112 h 129"/>
                <a:gd name="T28" fmla="*/ 96 w 159"/>
                <a:gd name="T29" fmla="*/ 116 h 129"/>
                <a:gd name="T30" fmla="*/ 83 w 159"/>
                <a:gd name="T31" fmla="*/ 119 h 129"/>
                <a:gd name="T32" fmla="*/ 71 w 159"/>
                <a:gd name="T33" fmla="*/ 123 h 129"/>
                <a:gd name="T34" fmla="*/ 59 w 159"/>
                <a:gd name="T35" fmla="*/ 125 h 129"/>
                <a:gd name="T36" fmla="*/ 44 w 159"/>
                <a:gd name="T37" fmla="*/ 127 h 129"/>
                <a:gd name="T38" fmla="*/ 32 w 159"/>
                <a:gd name="T39" fmla="*/ 128 h 129"/>
                <a:gd name="T40" fmla="*/ 15 w 159"/>
                <a:gd name="T41" fmla="*/ 129 h 129"/>
                <a:gd name="T42" fmla="*/ 15 w 159"/>
                <a:gd name="T43" fmla="*/ 119 h 129"/>
                <a:gd name="T44" fmla="*/ 12 w 159"/>
                <a:gd name="T45" fmla="*/ 109 h 129"/>
                <a:gd name="T46" fmla="*/ 10 w 159"/>
                <a:gd name="T47" fmla="*/ 99 h 129"/>
                <a:gd name="T48" fmla="*/ 7 w 159"/>
                <a:gd name="T49" fmla="*/ 88 h 129"/>
                <a:gd name="T50" fmla="*/ 5 w 159"/>
                <a:gd name="T51" fmla="*/ 78 h 129"/>
                <a:gd name="T52" fmla="*/ 2 w 159"/>
                <a:gd name="T53" fmla="*/ 69 h 129"/>
                <a:gd name="T54" fmla="*/ 0 w 159"/>
                <a:gd name="T55" fmla="*/ 59 h 129"/>
                <a:gd name="T56" fmla="*/ 0 w 159"/>
                <a:gd name="T57" fmla="*/ 47 h 129"/>
                <a:gd name="T58" fmla="*/ 0 w 159"/>
                <a:gd name="T59" fmla="*/ 37 h 129"/>
                <a:gd name="T60" fmla="*/ 0 w 159"/>
                <a:gd name="T61" fmla="*/ 27 h 129"/>
                <a:gd name="T62" fmla="*/ 15 w 159"/>
                <a:gd name="T63" fmla="*/ 25 h 129"/>
                <a:gd name="T64" fmla="*/ 29 w 159"/>
                <a:gd name="T65" fmla="*/ 23 h 129"/>
                <a:gd name="T66" fmla="*/ 44 w 159"/>
                <a:gd name="T67" fmla="*/ 21 h 129"/>
                <a:gd name="T68" fmla="*/ 56 w 159"/>
                <a:gd name="T69" fmla="*/ 19 h 129"/>
                <a:gd name="T70" fmla="*/ 71 w 159"/>
                <a:gd name="T71" fmla="*/ 16 h 129"/>
                <a:gd name="T72" fmla="*/ 83 w 159"/>
                <a:gd name="T73" fmla="*/ 14 h 129"/>
                <a:gd name="T74" fmla="*/ 96 w 159"/>
                <a:gd name="T75" fmla="*/ 12 h 129"/>
                <a:gd name="T76" fmla="*/ 108 w 159"/>
                <a:gd name="T77" fmla="*/ 8 h 129"/>
                <a:gd name="T78" fmla="*/ 120 w 159"/>
                <a:gd name="T79" fmla="*/ 5 h 129"/>
                <a:gd name="T80" fmla="*/ 132 w 159"/>
                <a:gd name="T81" fmla="*/ 0 h 129"/>
                <a:gd name="T82" fmla="*/ 132 w 159"/>
                <a:gd name="T83" fmla="*/ 0 h 12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59"/>
                <a:gd name="T127" fmla="*/ 0 h 129"/>
                <a:gd name="T128" fmla="*/ 159 w 159"/>
                <a:gd name="T129" fmla="*/ 129 h 12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34"/>
            <p:cNvSpPr/>
            <p:nvPr/>
          </p:nvSpPr>
          <p:spPr bwMode="auto">
            <a:xfrm>
              <a:off x="2795" y="725"/>
              <a:ext cx="159" cy="120"/>
            </a:xfrm>
            <a:custGeom>
              <a:avLst/>
              <a:gdLst>
                <a:gd name="T0" fmla="*/ 159 w 159"/>
                <a:gd name="T1" fmla="*/ 119 h 120"/>
                <a:gd name="T2" fmla="*/ 142 w 159"/>
                <a:gd name="T3" fmla="*/ 120 h 120"/>
                <a:gd name="T4" fmla="*/ 125 w 159"/>
                <a:gd name="T5" fmla="*/ 119 h 120"/>
                <a:gd name="T6" fmla="*/ 110 w 159"/>
                <a:gd name="T7" fmla="*/ 115 h 120"/>
                <a:gd name="T8" fmla="*/ 95 w 159"/>
                <a:gd name="T9" fmla="*/ 112 h 120"/>
                <a:gd name="T10" fmla="*/ 83 w 159"/>
                <a:gd name="T11" fmla="*/ 107 h 120"/>
                <a:gd name="T12" fmla="*/ 68 w 159"/>
                <a:gd name="T13" fmla="*/ 102 h 120"/>
                <a:gd name="T14" fmla="*/ 53 w 159"/>
                <a:gd name="T15" fmla="*/ 97 h 120"/>
                <a:gd name="T16" fmla="*/ 39 w 159"/>
                <a:gd name="T17" fmla="*/ 93 h 120"/>
                <a:gd name="T18" fmla="*/ 24 w 159"/>
                <a:gd name="T19" fmla="*/ 88 h 120"/>
                <a:gd name="T20" fmla="*/ 7 w 159"/>
                <a:gd name="T21" fmla="*/ 86 h 120"/>
                <a:gd name="T22" fmla="*/ 0 w 159"/>
                <a:gd name="T23" fmla="*/ 0 h 120"/>
                <a:gd name="T24" fmla="*/ 139 w 159"/>
                <a:gd name="T25" fmla="*/ 16 h 120"/>
                <a:gd name="T26" fmla="*/ 159 w 159"/>
                <a:gd name="T27" fmla="*/ 119 h 120"/>
                <a:gd name="T28" fmla="*/ 159 w 159"/>
                <a:gd name="T29" fmla="*/ 119 h 12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59"/>
                <a:gd name="T46" fmla="*/ 0 h 120"/>
                <a:gd name="T47" fmla="*/ 159 w 159"/>
                <a:gd name="T48" fmla="*/ 120 h 12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35"/>
            <p:cNvSpPr/>
            <p:nvPr/>
          </p:nvSpPr>
          <p:spPr bwMode="auto">
            <a:xfrm>
              <a:off x="2758" y="861"/>
              <a:ext cx="968" cy="312"/>
            </a:xfrm>
            <a:custGeom>
              <a:avLst/>
              <a:gdLst>
                <a:gd name="T0" fmla="*/ 777 w 968"/>
                <a:gd name="T1" fmla="*/ 312 h 312"/>
                <a:gd name="T2" fmla="*/ 19 w 968"/>
                <a:gd name="T3" fmla="*/ 295 h 312"/>
                <a:gd name="T4" fmla="*/ 2 w 968"/>
                <a:gd name="T5" fmla="*/ 266 h 312"/>
                <a:gd name="T6" fmla="*/ 2 w 968"/>
                <a:gd name="T7" fmla="*/ 237 h 312"/>
                <a:gd name="T8" fmla="*/ 14 w 968"/>
                <a:gd name="T9" fmla="*/ 208 h 312"/>
                <a:gd name="T10" fmla="*/ 29 w 968"/>
                <a:gd name="T11" fmla="*/ 179 h 312"/>
                <a:gd name="T12" fmla="*/ 59 w 968"/>
                <a:gd name="T13" fmla="*/ 158 h 312"/>
                <a:gd name="T14" fmla="*/ 103 w 968"/>
                <a:gd name="T15" fmla="*/ 149 h 312"/>
                <a:gd name="T16" fmla="*/ 149 w 968"/>
                <a:gd name="T17" fmla="*/ 142 h 312"/>
                <a:gd name="T18" fmla="*/ 198 w 968"/>
                <a:gd name="T19" fmla="*/ 139 h 312"/>
                <a:gd name="T20" fmla="*/ 247 w 968"/>
                <a:gd name="T21" fmla="*/ 142 h 312"/>
                <a:gd name="T22" fmla="*/ 294 w 968"/>
                <a:gd name="T23" fmla="*/ 157 h 312"/>
                <a:gd name="T24" fmla="*/ 323 w 968"/>
                <a:gd name="T25" fmla="*/ 187 h 312"/>
                <a:gd name="T26" fmla="*/ 338 w 968"/>
                <a:gd name="T27" fmla="*/ 221 h 312"/>
                <a:gd name="T28" fmla="*/ 345 w 968"/>
                <a:gd name="T29" fmla="*/ 256 h 312"/>
                <a:gd name="T30" fmla="*/ 345 w 968"/>
                <a:gd name="T31" fmla="*/ 291 h 312"/>
                <a:gd name="T32" fmla="*/ 360 w 968"/>
                <a:gd name="T33" fmla="*/ 309 h 312"/>
                <a:gd name="T34" fmla="*/ 375 w 968"/>
                <a:gd name="T35" fmla="*/ 290 h 312"/>
                <a:gd name="T36" fmla="*/ 380 w 968"/>
                <a:gd name="T37" fmla="*/ 270 h 312"/>
                <a:gd name="T38" fmla="*/ 382 w 968"/>
                <a:gd name="T39" fmla="*/ 249 h 312"/>
                <a:gd name="T40" fmla="*/ 377 w 968"/>
                <a:gd name="T41" fmla="*/ 230 h 312"/>
                <a:gd name="T42" fmla="*/ 372 w 968"/>
                <a:gd name="T43" fmla="*/ 214 h 312"/>
                <a:gd name="T44" fmla="*/ 441 w 968"/>
                <a:gd name="T45" fmla="*/ 190 h 312"/>
                <a:gd name="T46" fmla="*/ 517 w 968"/>
                <a:gd name="T47" fmla="*/ 174 h 312"/>
                <a:gd name="T48" fmla="*/ 598 w 968"/>
                <a:gd name="T49" fmla="*/ 162 h 312"/>
                <a:gd name="T50" fmla="*/ 684 w 968"/>
                <a:gd name="T51" fmla="*/ 157 h 312"/>
                <a:gd name="T52" fmla="*/ 769 w 968"/>
                <a:gd name="T53" fmla="*/ 155 h 312"/>
                <a:gd name="T54" fmla="*/ 772 w 968"/>
                <a:gd name="T55" fmla="*/ 146 h 312"/>
                <a:gd name="T56" fmla="*/ 762 w 968"/>
                <a:gd name="T57" fmla="*/ 142 h 312"/>
                <a:gd name="T58" fmla="*/ 745 w 968"/>
                <a:gd name="T59" fmla="*/ 139 h 312"/>
                <a:gd name="T60" fmla="*/ 728 w 968"/>
                <a:gd name="T61" fmla="*/ 137 h 312"/>
                <a:gd name="T62" fmla="*/ 713 w 968"/>
                <a:gd name="T63" fmla="*/ 131 h 312"/>
                <a:gd name="T64" fmla="*/ 637 w 968"/>
                <a:gd name="T65" fmla="*/ 137 h 312"/>
                <a:gd name="T66" fmla="*/ 561 w 968"/>
                <a:gd name="T67" fmla="*/ 146 h 312"/>
                <a:gd name="T68" fmla="*/ 488 w 968"/>
                <a:gd name="T69" fmla="*/ 159 h 312"/>
                <a:gd name="T70" fmla="*/ 424 w 968"/>
                <a:gd name="T71" fmla="*/ 177 h 312"/>
                <a:gd name="T72" fmla="*/ 372 w 968"/>
                <a:gd name="T73" fmla="*/ 200 h 312"/>
                <a:gd name="T74" fmla="*/ 348 w 968"/>
                <a:gd name="T75" fmla="*/ 178 h 312"/>
                <a:gd name="T76" fmla="*/ 348 w 968"/>
                <a:gd name="T77" fmla="*/ 155 h 312"/>
                <a:gd name="T78" fmla="*/ 362 w 968"/>
                <a:gd name="T79" fmla="*/ 135 h 312"/>
                <a:gd name="T80" fmla="*/ 389 w 968"/>
                <a:gd name="T81" fmla="*/ 115 h 312"/>
                <a:gd name="T82" fmla="*/ 424 w 968"/>
                <a:gd name="T83" fmla="*/ 97 h 312"/>
                <a:gd name="T84" fmla="*/ 524 w 968"/>
                <a:gd name="T85" fmla="*/ 70 h 312"/>
                <a:gd name="T86" fmla="*/ 630 w 968"/>
                <a:gd name="T87" fmla="*/ 45 h 312"/>
                <a:gd name="T88" fmla="*/ 735 w 968"/>
                <a:gd name="T89" fmla="*/ 23 h 312"/>
                <a:gd name="T90" fmla="*/ 843 w 968"/>
                <a:gd name="T91" fmla="*/ 7 h 312"/>
                <a:gd name="T92" fmla="*/ 946 w 968"/>
                <a:gd name="T93" fmla="*/ 0 h 312"/>
                <a:gd name="T94" fmla="*/ 965 w 968"/>
                <a:gd name="T95" fmla="*/ 25 h 312"/>
                <a:gd name="T96" fmla="*/ 968 w 968"/>
                <a:gd name="T97" fmla="*/ 51 h 312"/>
                <a:gd name="T98" fmla="*/ 958 w 968"/>
                <a:gd name="T99" fmla="*/ 79 h 312"/>
                <a:gd name="T100" fmla="*/ 943 w 968"/>
                <a:gd name="T101" fmla="*/ 107 h 312"/>
                <a:gd name="T102" fmla="*/ 926 w 968"/>
                <a:gd name="T103" fmla="*/ 135 h 31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68"/>
                <a:gd name="T157" fmla="*/ 0 h 312"/>
                <a:gd name="T158" fmla="*/ 968 w 968"/>
                <a:gd name="T159" fmla="*/ 312 h 31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36"/>
            <p:cNvSpPr/>
            <p:nvPr/>
          </p:nvSpPr>
          <p:spPr bwMode="auto">
            <a:xfrm>
              <a:off x="2196" y="892"/>
              <a:ext cx="581" cy="278"/>
            </a:xfrm>
            <a:custGeom>
              <a:avLst/>
              <a:gdLst>
                <a:gd name="T0" fmla="*/ 581 w 581"/>
                <a:gd name="T1" fmla="*/ 116 h 278"/>
                <a:gd name="T2" fmla="*/ 572 w 581"/>
                <a:gd name="T3" fmla="*/ 132 h 278"/>
                <a:gd name="T4" fmla="*/ 559 w 581"/>
                <a:gd name="T5" fmla="*/ 148 h 278"/>
                <a:gd name="T6" fmla="*/ 549 w 581"/>
                <a:gd name="T7" fmla="*/ 164 h 278"/>
                <a:gd name="T8" fmla="*/ 540 w 581"/>
                <a:gd name="T9" fmla="*/ 180 h 278"/>
                <a:gd name="T10" fmla="*/ 532 w 581"/>
                <a:gd name="T11" fmla="*/ 196 h 278"/>
                <a:gd name="T12" fmla="*/ 527 w 581"/>
                <a:gd name="T13" fmla="*/ 214 h 278"/>
                <a:gd name="T14" fmla="*/ 527 w 581"/>
                <a:gd name="T15" fmla="*/ 230 h 278"/>
                <a:gd name="T16" fmla="*/ 532 w 581"/>
                <a:gd name="T17" fmla="*/ 246 h 278"/>
                <a:gd name="T18" fmla="*/ 545 w 581"/>
                <a:gd name="T19" fmla="*/ 262 h 278"/>
                <a:gd name="T20" fmla="*/ 562 w 581"/>
                <a:gd name="T21" fmla="*/ 278 h 278"/>
                <a:gd name="T22" fmla="*/ 128 w 581"/>
                <a:gd name="T23" fmla="*/ 278 h 278"/>
                <a:gd name="T24" fmla="*/ 103 w 581"/>
                <a:gd name="T25" fmla="*/ 252 h 278"/>
                <a:gd name="T26" fmla="*/ 79 w 581"/>
                <a:gd name="T27" fmla="*/ 226 h 278"/>
                <a:gd name="T28" fmla="*/ 57 w 581"/>
                <a:gd name="T29" fmla="*/ 199 h 278"/>
                <a:gd name="T30" fmla="*/ 37 w 581"/>
                <a:gd name="T31" fmla="*/ 171 h 278"/>
                <a:gd name="T32" fmla="*/ 23 w 581"/>
                <a:gd name="T33" fmla="*/ 144 h 278"/>
                <a:gd name="T34" fmla="*/ 10 w 581"/>
                <a:gd name="T35" fmla="*/ 115 h 278"/>
                <a:gd name="T36" fmla="*/ 3 w 581"/>
                <a:gd name="T37" fmla="*/ 87 h 278"/>
                <a:gd name="T38" fmla="*/ 0 w 581"/>
                <a:gd name="T39" fmla="*/ 58 h 278"/>
                <a:gd name="T40" fmla="*/ 5 w 581"/>
                <a:gd name="T41" fmla="*/ 30 h 278"/>
                <a:gd name="T42" fmla="*/ 15 w 581"/>
                <a:gd name="T43" fmla="*/ 1 h 278"/>
                <a:gd name="T44" fmla="*/ 76 w 581"/>
                <a:gd name="T45" fmla="*/ 0 h 278"/>
                <a:gd name="T46" fmla="*/ 135 w 581"/>
                <a:gd name="T47" fmla="*/ 1 h 278"/>
                <a:gd name="T48" fmla="*/ 197 w 581"/>
                <a:gd name="T49" fmla="*/ 7 h 278"/>
                <a:gd name="T50" fmla="*/ 255 w 581"/>
                <a:gd name="T51" fmla="*/ 16 h 278"/>
                <a:gd name="T52" fmla="*/ 314 w 581"/>
                <a:gd name="T53" fmla="*/ 27 h 278"/>
                <a:gd name="T54" fmla="*/ 371 w 581"/>
                <a:gd name="T55" fmla="*/ 42 h 278"/>
                <a:gd name="T56" fmla="*/ 424 w 581"/>
                <a:gd name="T57" fmla="*/ 58 h 278"/>
                <a:gd name="T58" fmla="*/ 478 w 581"/>
                <a:gd name="T59" fmla="*/ 76 h 278"/>
                <a:gd name="T60" fmla="*/ 532 w 581"/>
                <a:gd name="T61" fmla="*/ 96 h 278"/>
                <a:gd name="T62" fmla="*/ 581 w 581"/>
                <a:gd name="T63" fmla="*/ 116 h 278"/>
                <a:gd name="T64" fmla="*/ 581 w 581"/>
                <a:gd name="T65" fmla="*/ 116 h 27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81"/>
                <a:gd name="T100" fmla="*/ 0 h 278"/>
                <a:gd name="T101" fmla="*/ 581 w 581"/>
                <a:gd name="T102" fmla="*/ 278 h 27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37"/>
            <p:cNvSpPr/>
            <p:nvPr/>
          </p:nvSpPr>
          <p:spPr bwMode="auto">
            <a:xfrm>
              <a:off x="569" y="996"/>
              <a:ext cx="4652" cy="626"/>
            </a:xfrm>
            <a:custGeom>
              <a:avLst/>
              <a:gdLst>
                <a:gd name="T0" fmla="*/ 1407 w 4652"/>
                <a:gd name="T1" fmla="*/ 210 h 626"/>
                <a:gd name="T2" fmla="*/ 1414 w 4652"/>
                <a:gd name="T3" fmla="*/ 202 h 626"/>
                <a:gd name="T4" fmla="*/ 1409 w 4652"/>
                <a:gd name="T5" fmla="*/ 194 h 626"/>
                <a:gd name="T6" fmla="*/ 1618 w 4652"/>
                <a:gd name="T7" fmla="*/ 188 h 626"/>
                <a:gd name="T8" fmla="*/ 2228 w 4652"/>
                <a:gd name="T9" fmla="*/ 190 h 626"/>
                <a:gd name="T10" fmla="*/ 2802 w 4652"/>
                <a:gd name="T11" fmla="*/ 191 h 626"/>
                <a:gd name="T12" fmla="*/ 3363 w 4652"/>
                <a:gd name="T13" fmla="*/ 194 h 626"/>
                <a:gd name="T14" fmla="*/ 3419 w 4652"/>
                <a:gd name="T15" fmla="*/ 175 h 626"/>
                <a:gd name="T16" fmla="*/ 3419 w 4652"/>
                <a:gd name="T17" fmla="*/ 112 h 626"/>
                <a:gd name="T18" fmla="*/ 3378 w 4652"/>
                <a:gd name="T19" fmla="*/ 49 h 626"/>
                <a:gd name="T20" fmla="*/ 3360 w 4652"/>
                <a:gd name="T21" fmla="*/ 10 h 626"/>
                <a:gd name="T22" fmla="*/ 3419 w 4652"/>
                <a:gd name="T23" fmla="*/ 15 h 626"/>
                <a:gd name="T24" fmla="*/ 3478 w 4652"/>
                <a:gd name="T25" fmla="*/ 23 h 626"/>
                <a:gd name="T26" fmla="*/ 3539 w 4652"/>
                <a:gd name="T27" fmla="*/ 30 h 626"/>
                <a:gd name="T28" fmla="*/ 3583 w 4652"/>
                <a:gd name="T29" fmla="*/ 82 h 626"/>
                <a:gd name="T30" fmla="*/ 3601 w 4652"/>
                <a:gd name="T31" fmla="*/ 137 h 626"/>
                <a:gd name="T32" fmla="*/ 3603 w 4652"/>
                <a:gd name="T33" fmla="*/ 194 h 626"/>
                <a:gd name="T34" fmla="*/ 4652 w 4652"/>
                <a:gd name="T35" fmla="*/ 198 h 626"/>
                <a:gd name="T36" fmla="*/ 4615 w 4652"/>
                <a:gd name="T37" fmla="*/ 505 h 626"/>
                <a:gd name="T38" fmla="*/ 4576 w 4652"/>
                <a:gd name="T39" fmla="*/ 508 h 626"/>
                <a:gd name="T40" fmla="*/ 4544 w 4652"/>
                <a:gd name="T41" fmla="*/ 519 h 626"/>
                <a:gd name="T42" fmla="*/ 4532 w 4652"/>
                <a:gd name="T43" fmla="*/ 544 h 626"/>
                <a:gd name="T44" fmla="*/ 4566 w 4652"/>
                <a:gd name="T45" fmla="*/ 572 h 626"/>
                <a:gd name="T46" fmla="*/ 4620 w 4652"/>
                <a:gd name="T47" fmla="*/ 595 h 626"/>
                <a:gd name="T48" fmla="*/ 4642 w 4652"/>
                <a:gd name="T49" fmla="*/ 626 h 626"/>
                <a:gd name="T50" fmla="*/ 4596 w 4652"/>
                <a:gd name="T51" fmla="*/ 622 h 626"/>
                <a:gd name="T52" fmla="*/ 4549 w 4652"/>
                <a:gd name="T53" fmla="*/ 615 h 626"/>
                <a:gd name="T54" fmla="*/ 4500 w 4652"/>
                <a:gd name="T55" fmla="*/ 614 h 626"/>
                <a:gd name="T56" fmla="*/ 4485 w 4652"/>
                <a:gd name="T57" fmla="*/ 585 h 626"/>
                <a:gd name="T58" fmla="*/ 4488 w 4652"/>
                <a:gd name="T59" fmla="*/ 457 h 626"/>
                <a:gd name="T60" fmla="*/ 4488 w 4652"/>
                <a:gd name="T61" fmla="*/ 322 h 626"/>
                <a:gd name="T62" fmla="*/ 4485 w 4652"/>
                <a:gd name="T63" fmla="*/ 271 h 626"/>
                <a:gd name="T64" fmla="*/ 4468 w 4652"/>
                <a:gd name="T65" fmla="*/ 257 h 626"/>
                <a:gd name="T66" fmla="*/ 4444 w 4652"/>
                <a:gd name="T67" fmla="*/ 251 h 626"/>
                <a:gd name="T68" fmla="*/ 4431 w 4652"/>
                <a:gd name="T69" fmla="*/ 250 h 626"/>
                <a:gd name="T70" fmla="*/ 277 w 4652"/>
                <a:gd name="T71" fmla="*/ 247 h 626"/>
                <a:gd name="T72" fmla="*/ 223 w 4652"/>
                <a:gd name="T73" fmla="*/ 247 h 626"/>
                <a:gd name="T74" fmla="*/ 167 w 4652"/>
                <a:gd name="T75" fmla="*/ 256 h 626"/>
                <a:gd name="T76" fmla="*/ 152 w 4652"/>
                <a:gd name="T77" fmla="*/ 572 h 626"/>
                <a:gd name="T78" fmla="*/ 110 w 4652"/>
                <a:gd name="T79" fmla="*/ 568 h 626"/>
                <a:gd name="T80" fmla="*/ 66 w 4652"/>
                <a:gd name="T81" fmla="*/ 570 h 626"/>
                <a:gd name="T82" fmla="*/ 22 w 4652"/>
                <a:gd name="T83" fmla="*/ 577 h 626"/>
                <a:gd name="T84" fmla="*/ 2 w 4652"/>
                <a:gd name="T85" fmla="*/ 506 h 626"/>
                <a:gd name="T86" fmla="*/ 0 w 4652"/>
                <a:gd name="T87" fmla="*/ 390 h 626"/>
                <a:gd name="T88" fmla="*/ 2 w 4652"/>
                <a:gd name="T89" fmla="*/ 268 h 626"/>
                <a:gd name="T90" fmla="*/ 110 w 4652"/>
                <a:gd name="T91" fmla="*/ 188 h 626"/>
                <a:gd name="T92" fmla="*/ 456 w 4652"/>
                <a:gd name="T93" fmla="*/ 188 h 626"/>
                <a:gd name="T94" fmla="*/ 816 w 4652"/>
                <a:gd name="T95" fmla="*/ 188 h 626"/>
                <a:gd name="T96" fmla="*/ 1167 w 4652"/>
                <a:gd name="T97" fmla="*/ 188 h 626"/>
                <a:gd name="T98" fmla="*/ 1172 w 4652"/>
                <a:gd name="T99" fmla="*/ 195 h 626"/>
                <a:gd name="T100" fmla="*/ 1176 w 4652"/>
                <a:gd name="T101" fmla="*/ 202 h 626"/>
                <a:gd name="T102" fmla="*/ 1189 w 4652"/>
                <a:gd name="T103" fmla="*/ 206 h 626"/>
                <a:gd name="T104" fmla="*/ 1203 w 4652"/>
                <a:gd name="T105" fmla="*/ 186 h 626"/>
                <a:gd name="T106" fmla="*/ 1194 w 4652"/>
                <a:gd name="T107" fmla="*/ 153 h 626"/>
                <a:gd name="T108" fmla="*/ 1176 w 4652"/>
                <a:gd name="T109" fmla="*/ 120 h 626"/>
                <a:gd name="T110" fmla="*/ 1176 w 4652"/>
                <a:gd name="T111" fmla="*/ 88 h 626"/>
                <a:gd name="T112" fmla="*/ 1189 w 4652"/>
                <a:gd name="T113" fmla="*/ 49 h 626"/>
                <a:gd name="T114" fmla="*/ 1218 w 4652"/>
                <a:gd name="T115" fmla="*/ 18 h 626"/>
                <a:gd name="T116" fmla="*/ 1289 w 4652"/>
                <a:gd name="T117" fmla="*/ 9 h 626"/>
                <a:gd name="T118" fmla="*/ 1353 w 4652"/>
                <a:gd name="T119" fmla="*/ 40 h 626"/>
                <a:gd name="T120" fmla="*/ 1338 w 4652"/>
                <a:gd name="T121" fmla="*/ 107 h 626"/>
                <a:gd name="T122" fmla="*/ 1358 w 4652"/>
                <a:gd name="T123" fmla="*/ 176 h 626"/>
                <a:gd name="T124" fmla="*/ 1395 w 4652"/>
                <a:gd name="T125" fmla="*/ 215 h 62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652"/>
                <a:gd name="T190" fmla="*/ 0 h 626"/>
                <a:gd name="T191" fmla="*/ 4652 w 4652"/>
                <a:gd name="T192" fmla="*/ 626 h 62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38"/>
            <p:cNvSpPr/>
            <p:nvPr/>
          </p:nvSpPr>
          <p:spPr bwMode="auto">
            <a:xfrm>
              <a:off x="2361" y="1032"/>
              <a:ext cx="360" cy="26"/>
            </a:xfrm>
            <a:custGeom>
              <a:avLst/>
              <a:gdLst>
                <a:gd name="T0" fmla="*/ 360 w 360"/>
                <a:gd name="T1" fmla="*/ 18 h 26"/>
                <a:gd name="T2" fmla="*/ 360 w 360"/>
                <a:gd name="T3" fmla="*/ 26 h 26"/>
                <a:gd name="T4" fmla="*/ 326 w 360"/>
                <a:gd name="T5" fmla="*/ 22 h 26"/>
                <a:gd name="T6" fmla="*/ 291 w 360"/>
                <a:gd name="T7" fmla="*/ 20 h 26"/>
                <a:gd name="T8" fmla="*/ 255 w 360"/>
                <a:gd name="T9" fmla="*/ 16 h 26"/>
                <a:gd name="T10" fmla="*/ 218 w 360"/>
                <a:gd name="T11" fmla="*/ 14 h 26"/>
                <a:gd name="T12" fmla="*/ 181 w 360"/>
                <a:gd name="T13" fmla="*/ 12 h 26"/>
                <a:gd name="T14" fmla="*/ 144 w 360"/>
                <a:gd name="T15" fmla="*/ 10 h 26"/>
                <a:gd name="T16" fmla="*/ 110 w 360"/>
                <a:gd name="T17" fmla="*/ 8 h 26"/>
                <a:gd name="T18" fmla="*/ 73 w 360"/>
                <a:gd name="T19" fmla="*/ 8 h 26"/>
                <a:gd name="T20" fmla="*/ 36 w 360"/>
                <a:gd name="T21" fmla="*/ 8 h 26"/>
                <a:gd name="T22" fmla="*/ 0 w 360"/>
                <a:gd name="T23" fmla="*/ 8 h 26"/>
                <a:gd name="T24" fmla="*/ 36 w 360"/>
                <a:gd name="T25" fmla="*/ 4 h 26"/>
                <a:gd name="T26" fmla="*/ 73 w 360"/>
                <a:gd name="T27" fmla="*/ 2 h 26"/>
                <a:gd name="T28" fmla="*/ 110 w 360"/>
                <a:gd name="T29" fmla="*/ 0 h 26"/>
                <a:gd name="T30" fmla="*/ 144 w 360"/>
                <a:gd name="T31" fmla="*/ 2 h 26"/>
                <a:gd name="T32" fmla="*/ 181 w 360"/>
                <a:gd name="T33" fmla="*/ 4 h 26"/>
                <a:gd name="T34" fmla="*/ 218 w 360"/>
                <a:gd name="T35" fmla="*/ 6 h 26"/>
                <a:gd name="T36" fmla="*/ 252 w 360"/>
                <a:gd name="T37" fmla="*/ 10 h 26"/>
                <a:gd name="T38" fmla="*/ 289 w 360"/>
                <a:gd name="T39" fmla="*/ 13 h 26"/>
                <a:gd name="T40" fmla="*/ 326 w 360"/>
                <a:gd name="T41" fmla="*/ 15 h 26"/>
                <a:gd name="T42" fmla="*/ 360 w 360"/>
                <a:gd name="T43" fmla="*/ 18 h 26"/>
                <a:gd name="T44" fmla="*/ 360 w 360"/>
                <a:gd name="T45" fmla="*/ 18 h 2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360"/>
                <a:gd name="T70" fmla="*/ 0 h 26"/>
                <a:gd name="T71" fmla="*/ 360 w 360"/>
                <a:gd name="T72" fmla="*/ 26 h 2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2" name="Freeform 39"/>
            <p:cNvSpPr/>
            <p:nvPr/>
          </p:nvSpPr>
          <p:spPr bwMode="auto">
            <a:xfrm>
              <a:off x="2537" y="1087"/>
              <a:ext cx="177" cy="36"/>
            </a:xfrm>
            <a:custGeom>
              <a:avLst/>
              <a:gdLst>
                <a:gd name="T0" fmla="*/ 177 w 177"/>
                <a:gd name="T1" fmla="*/ 12 h 36"/>
                <a:gd name="T2" fmla="*/ 159 w 177"/>
                <a:gd name="T3" fmla="*/ 14 h 36"/>
                <a:gd name="T4" fmla="*/ 140 w 177"/>
                <a:gd name="T5" fmla="*/ 16 h 36"/>
                <a:gd name="T6" fmla="*/ 123 w 177"/>
                <a:gd name="T7" fmla="*/ 19 h 36"/>
                <a:gd name="T8" fmla="*/ 106 w 177"/>
                <a:gd name="T9" fmla="*/ 21 h 36"/>
                <a:gd name="T10" fmla="*/ 88 w 177"/>
                <a:gd name="T11" fmla="*/ 23 h 36"/>
                <a:gd name="T12" fmla="*/ 71 w 177"/>
                <a:gd name="T13" fmla="*/ 27 h 36"/>
                <a:gd name="T14" fmla="*/ 54 w 177"/>
                <a:gd name="T15" fmla="*/ 29 h 36"/>
                <a:gd name="T16" fmla="*/ 37 w 177"/>
                <a:gd name="T17" fmla="*/ 31 h 36"/>
                <a:gd name="T18" fmla="*/ 20 w 177"/>
                <a:gd name="T19" fmla="*/ 33 h 36"/>
                <a:gd name="T20" fmla="*/ 0 w 177"/>
                <a:gd name="T21" fmla="*/ 36 h 36"/>
                <a:gd name="T22" fmla="*/ 10 w 177"/>
                <a:gd name="T23" fmla="*/ 30 h 36"/>
                <a:gd name="T24" fmla="*/ 22 w 177"/>
                <a:gd name="T25" fmla="*/ 25 h 36"/>
                <a:gd name="T26" fmla="*/ 37 w 177"/>
                <a:gd name="T27" fmla="*/ 21 h 36"/>
                <a:gd name="T28" fmla="*/ 52 w 177"/>
                <a:gd name="T29" fmla="*/ 19 h 36"/>
                <a:gd name="T30" fmla="*/ 69 w 177"/>
                <a:gd name="T31" fmla="*/ 16 h 36"/>
                <a:gd name="T32" fmla="*/ 88 w 177"/>
                <a:gd name="T33" fmla="*/ 14 h 36"/>
                <a:gd name="T34" fmla="*/ 106 w 177"/>
                <a:gd name="T35" fmla="*/ 12 h 36"/>
                <a:gd name="T36" fmla="*/ 123 w 177"/>
                <a:gd name="T37" fmla="*/ 8 h 36"/>
                <a:gd name="T38" fmla="*/ 137 w 177"/>
                <a:gd name="T39" fmla="*/ 5 h 36"/>
                <a:gd name="T40" fmla="*/ 152 w 177"/>
                <a:gd name="T41" fmla="*/ 0 h 36"/>
                <a:gd name="T42" fmla="*/ 177 w 177"/>
                <a:gd name="T43" fmla="*/ 0 h 36"/>
                <a:gd name="T44" fmla="*/ 177 w 177"/>
                <a:gd name="T45" fmla="*/ 12 h 36"/>
                <a:gd name="T46" fmla="*/ 177 w 177"/>
                <a:gd name="T47" fmla="*/ 12 h 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77"/>
                <a:gd name="T73" fmla="*/ 0 h 36"/>
                <a:gd name="T74" fmla="*/ 177 w 177"/>
                <a:gd name="T75" fmla="*/ 36 h 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3" name="Freeform 40"/>
            <p:cNvSpPr/>
            <p:nvPr/>
          </p:nvSpPr>
          <p:spPr bwMode="auto">
            <a:xfrm>
              <a:off x="3162" y="1091"/>
              <a:ext cx="213" cy="28"/>
            </a:xfrm>
            <a:custGeom>
              <a:avLst/>
              <a:gdLst>
                <a:gd name="T0" fmla="*/ 213 w 213"/>
                <a:gd name="T1" fmla="*/ 20 h 28"/>
                <a:gd name="T2" fmla="*/ 213 w 213"/>
                <a:gd name="T3" fmla="*/ 28 h 28"/>
                <a:gd name="T4" fmla="*/ 0 w 213"/>
                <a:gd name="T5" fmla="*/ 0 h 28"/>
                <a:gd name="T6" fmla="*/ 25 w 213"/>
                <a:gd name="T7" fmla="*/ 1 h 28"/>
                <a:gd name="T8" fmla="*/ 47 w 213"/>
                <a:gd name="T9" fmla="*/ 2 h 28"/>
                <a:gd name="T10" fmla="*/ 69 w 213"/>
                <a:gd name="T11" fmla="*/ 3 h 28"/>
                <a:gd name="T12" fmla="*/ 88 w 213"/>
                <a:gd name="T13" fmla="*/ 5 h 28"/>
                <a:gd name="T14" fmla="*/ 110 w 213"/>
                <a:gd name="T15" fmla="*/ 8 h 28"/>
                <a:gd name="T16" fmla="*/ 133 w 213"/>
                <a:gd name="T17" fmla="*/ 10 h 28"/>
                <a:gd name="T18" fmla="*/ 152 w 213"/>
                <a:gd name="T19" fmla="*/ 13 h 28"/>
                <a:gd name="T20" fmla="*/ 172 w 213"/>
                <a:gd name="T21" fmla="*/ 16 h 28"/>
                <a:gd name="T22" fmla="*/ 194 w 213"/>
                <a:gd name="T23" fmla="*/ 18 h 28"/>
                <a:gd name="T24" fmla="*/ 213 w 213"/>
                <a:gd name="T25" fmla="*/ 20 h 28"/>
                <a:gd name="T26" fmla="*/ 213 w 213"/>
                <a:gd name="T27" fmla="*/ 20 h 2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13"/>
                <a:gd name="T43" fmla="*/ 0 h 28"/>
                <a:gd name="T44" fmla="*/ 213 w 213"/>
                <a:gd name="T45" fmla="*/ 28 h 2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4" name="Freeform 41"/>
            <p:cNvSpPr/>
            <p:nvPr/>
          </p:nvSpPr>
          <p:spPr bwMode="auto">
            <a:xfrm>
              <a:off x="579" y="1643"/>
              <a:ext cx="157" cy="44"/>
            </a:xfrm>
            <a:custGeom>
              <a:avLst/>
              <a:gdLst>
                <a:gd name="T0" fmla="*/ 0 w 157"/>
                <a:gd name="T1" fmla="*/ 44 h 44"/>
                <a:gd name="T2" fmla="*/ 142 w 157"/>
                <a:gd name="T3" fmla="*/ 0 h 44"/>
                <a:gd name="T4" fmla="*/ 157 w 157"/>
                <a:gd name="T5" fmla="*/ 35 h 44"/>
                <a:gd name="T6" fmla="*/ 0 w 157"/>
                <a:gd name="T7" fmla="*/ 44 h 44"/>
                <a:gd name="T8" fmla="*/ 0 w 157"/>
                <a:gd name="T9" fmla="*/ 44 h 4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7"/>
                <a:gd name="T16" fmla="*/ 0 h 44"/>
                <a:gd name="T17" fmla="*/ 157 w 157"/>
                <a:gd name="T18" fmla="*/ 44 h 4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Freeform 42"/>
            <p:cNvSpPr/>
            <p:nvPr/>
          </p:nvSpPr>
          <p:spPr bwMode="auto">
            <a:xfrm>
              <a:off x="5052" y="1687"/>
              <a:ext cx="37" cy="12"/>
            </a:xfrm>
            <a:custGeom>
              <a:avLst/>
              <a:gdLst>
                <a:gd name="T0" fmla="*/ 0 w 37"/>
                <a:gd name="T1" fmla="*/ 12 h 12"/>
                <a:gd name="T2" fmla="*/ 0 w 37"/>
                <a:gd name="T3" fmla="*/ 0 h 12"/>
                <a:gd name="T4" fmla="*/ 37 w 37"/>
                <a:gd name="T5" fmla="*/ 12 h 12"/>
                <a:gd name="T6" fmla="*/ 0 w 37"/>
                <a:gd name="T7" fmla="*/ 12 h 12"/>
                <a:gd name="T8" fmla="*/ 0 w 37"/>
                <a:gd name="T9" fmla="*/ 12 h 1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7"/>
                <a:gd name="T16" fmla="*/ 0 h 12"/>
                <a:gd name="T17" fmla="*/ 37 w 37"/>
                <a:gd name="T18" fmla="*/ 12 h 1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6" name="Freeform 43"/>
            <p:cNvSpPr/>
            <p:nvPr/>
          </p:nvSpPr>
          <p:spPr bwMode="auto">
            <a:xfrm>
              <a:off x="721" y="1766"/>
              <a:ext cx="27" cy="15"/>
            </a:xfrm>
            <a:custGeom>
              <a:avLst/>
              <a:gdLst>
                <a:gd name="T0" fmla="*/ 0 w 27"/>
                <a:gd name="T1" fmla="*/ 12 h 15"/>
                <a:gd name="T2" fmla="*/ 27 w 27"/>
                <a:gd name="T3" fmla="*/ 0 h 15"/>
                <a:gd name="T4" fmla="*/ 27 w 27"/>
                <a:gd name="T5" fmla="*/ 15 h 15"/>
                <a:gd name="T6" fmla="*/ 0 w 27"/>
                <a:gd name="T7" fmla="*/ 12 h 15"/>
                <a:gd name="T8" fmla="*/ 0 w 27"/>
                <a:gd name="T9" fmla="*/ 12 h 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"/>
                <a:gd name="T16" fmla="*/ 0 h 15"/>
                <a:gd name="T17" fmla="*/ 27 w 27"/>
                <a:gd name="T18" fmla="*/ 15 h 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7" name="Freeform 44"/>
            <p:cNvSpPr/>
            <p:nvPr/>
          </p:nvSpPr>
          <p:spPr bwMode="auto">
            <a:xfrm>
              <a:off x="5035" y="1781"/>
              <a:ext cx="162" cy="79"/>
            </a:xfrm>
            <a:custGeom>
              <a:avLst/>
              <a:gdLst>
                <a:gd name="T0" fmla="*/ 157 w 162"/>
                <a:gd name="T1" fmla="*/ 67 h 79"/>
                <a:gd name="T2" fmla="*/ 139 w 162"/>
                <a:gd name="T3" fmla="*/ 64 h 79"/>
                <a:gd name="T4" fmla="*/ 122 w 162"/>
                <a:gd name="T5" fmla="*/ 62 h 79"/>
                <a:gd name="T6" fmla="*/ 108 w 162"/>
                <a:gd name="T7" fmla="*/ 62 h 79"/>
                <a:gd name="T8" fmla="*/ 90 w 162"/>
                <a:gd name="T9" fmla="*/ 62 h 79"/>
                <a:gd name="T10" fmla="*/ 76 w 162"/>
                <a:gd name="T11" fmla="*/ 63 h 79"/>
                <a:gd name="T12" fmla="*/ 61 w 162"/>
                <a:gd name="T13" fmla="*/ 65 h 79"/>
                <a:gd name="T14" fmla="*/ 46 w 162"/>
                <a:gd name="T15" fmla="*/ 69 h 79"/>
                <a:gd name="T16" fmla="*/ 29 w 162"/>
                <a:gd name="T17" fmla="*/ 72 h 79"/>
                <a:gd name="T18" fmla="*/ 14 w 162"/>
                <a:gd name="T19" fmla="*/ 75 h 79"/>
                <a:gd name="T20" fmla="*/ 0 w 162"/>
                <a:gd name="T21" fmla="*/ 79 h 79"/>
                <a:gd name="T22" fmla="*/ 10 w 162"/>
                <a:gd name="T23" fmla="*/ 0 h 79"/>
                <a:gd name="T24" fmla="*/ 27 w 162"/>
                <a:gd name="T25" fmla="*/ 8 h 79"/>
                <a:gd name="T26" fmla="*/ 46 w 162"/>
                <a:gd name="T27" fmla="*/ 15 h 79"/>
                <a:gd name="T28" fmla="*/ 66 w 162"/>
                <a:gd name="T29" fmla="*/ 19 h 79"/>
                <a:gd name="T30" fmla="*/ 88 w 162"/>
                <a:gd name="T31" fmla="*/ 25 h 79"/>
                <a:gd name="T32" fmla="*/ 110 w 162"/>
                <a:gd name="T33" fmla="*/ 30 h 79"/>
                <a:gd name="T34" fmla="*/ 130 w 162"/>
                <a:gd name="T35" fmla="*/ 34 h 79"/>
                <a:gd name="T36" fmla="*/ 144 w 162"/>
                <a:gd name="T37" fmla="*/ 40 h 79"/>
                <a:gd name="T38" fmla="*/ 157 w 162"/>
                <a:gd name="T39" fmla="*/ 47 h 79"/>
                <a:gd name="T40" fmla="*/ 162 w 162"/>
                <a:gd name="T41" fmla="*/ 56 h 79"/>
                <a:gd name="T42" fmla="*/ 157 w 162"/>
                <a:gd name="T43" fmla="*/ 67 h 79"/>
                <a:gd name="T44" fmla="*/ 157 w 162"/>
                <a:gd name="T45" fmla="*/ 67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62"/>
                <a:gd name="T70" fmla="*/ 0 h 79"/>
                <a:gd name="T71" fmla="*/ 162 w 16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8" name="Freeform 45"/>
            <p:cNvSpPr/>
            <p:nvPr/>
          </p:nvSpPr>
          <p:spPr bwMode="auto">
            <a:xfrm>
              <a:off x="552" y="1872"/>
              <a:ext cx="662" cy="1852"/>
            </a:xfrm>
            <a:custGeom>
              <a:avLst/>
              <a:gdLst>
                <a:gd name="T0" fmla="*/ 176 w 662"/>
                <a:gd name="T1" fmla="*/ 1763 h 1852"/>
                <a:gd name="T2" fmla="*/ 257 w 662"/>
                <a:gd name="T3" fmla="*/ 1767 h 1852"/>
                <a:gd name="T4" fmla="*/ 353 w 662"/>
                <a:gd name="T5" fmla="*/ 1770 h 1852"/>
                <a:gd name="T6" fmla="*/ 453 w 662"/>
                <a:gd name="T7" fmla="*/ 1771 h 1852"/>
                <a:gd name="T8" fmla="*/ 551 w 662"/>
                <a:gd name="T9" fmla="*/ 1771 h 1852"/>
                <a:gd name="T10" fmla="*/ 644 w 662"/>
                <a:gd name="T11" fmla="*/ 1770 h 1852"/>
                <a:gd name="T12" fmla="*/ 649 w 662"/>
                <a:gd name="T13" fmla="*/ 1786 h 1852"/>
                <a:gd name="T14" fmla="*/ 657 w 662"/>
                <a:gd name="T15" fmla="*/ 1802 h 1852"/>
                <a:gd name="T16" fmla="*/ 659 w 662"/>
                <a:gd name="T17" fmla="*/ 1818 h 1852"/>
                <a:gd name="T18" fmla="*/ 662 w 662"/>
                <a:gd name="T19" fmla="*/ 1835 h 1852"/>
                <a:gd name="T20" fmla="*/ 654 w 662"/>
                <a:gd name="T21" fmla="*/ 1852 h 1852"/>
                <a:gd name="T22" fmla="*/ 505 w 662"/>
                <a:gd name="T23" fmla="*/ 1848 h 1852"/>
                <a:gd name="T24" fmla="*/ 333 w 662"/>
                <a:gd name="T25" fmla="*/ 1846 h 1852"/>
                <a:gd name="T26" fmla="*/ 169 w 662"/>
                <a:gd name="T27" fmla="*/ 1845 h 1852"/>
                <a:gd name="T28" fmla="*/ 49 w 662"/>
                <a:gd name="T29" fmla="*/ 1844 h 1852"/>
                <a:gd name="T30" fmla="*/ 0 w 662"/>
                <a:gd name="T31" fmla="*/ 1843 h 1852"/>
                <a:gd name="T32" fmla="*/ 10 w 662"/>
                <a:gd name="T33" fmla="*/ 923 h 1852"/>
                <a:gd name="T34" fmla="*/ 10 w 662"/>
                <a:gd name="T35" fmla="*/ 749 h 1852"/>
                <a:gd name="T36" fmla="*/ 10 w 662"/>
                <a:gd name="T37" fmla="*/ 574 h 1852"/>
                <a:gd name="T38" fmla="*/ 12 w 662"/>
                <a:gd name="T39" fmla="*/ 399 h 1852"/>
                <a:gd name="T40" fmla="*/ 14 w 662"/>
                <a:gd name="T41" fmla="*/ 223 h 1852"/>
                <a:gd name="T42" fmla="*/ 34 w 662"/>
                <a:gd name="T43" fmla="*/ 134 h 1852"/>
                <a:gd name="T44" fmla="*/ 61 w 662"/>
                <a:gd name="T45" fmla="*/ 130 h 1852"/>
                <a:gd name="T46" fmla="*/ 88 w 662"/>
                <a:gd name="T47" fmla="*/ 123 h 1852"/>
                <a:gd name="T48" fmla="*/ 113 w 662"/>
                <a:gd name="T49" fmla="*/ 114 h 1852"/>
                <a:gd name="T50" fmla="*/ 132 w 662"/>
                <a:gd name="T51" fmla="*/ 101 h 1852"/>
                <a:gd name="T52" fmla="*/ 144 w 662"/>
                <a:gd name="T53" fmla="*/ 87 h 1852"/>
                <a:gd name="T54" fmla="*/ 139 w 662"/>
                <a:gd name="T55" fmla="*/ 75 h 1852"/>
                <a:gd name="T56" fmla="*/ 122 w 662"/>
                <a:gd name="T57" fmla="*/ 61 h 1852"/>
                <a:gd name="T58" fmla="*/ 95 w 662"/>
                <a:gd name="T59" fmla="*/ 50 h 1852"/>
                <a:gd name="T60" fmla="*/ 66 w 662"/>
                <a:gd name="T61" fmla="*/ 42 h 1852"/>
                <a:gd name="T62" fmla="*/ 49 w 662"/>
                <a:gd name="T63" fmla="*/ 38 h 1852"/>
                <a:gd name="T64" fmla="*/ 39 w 662"/>
                <a:gd name="T65" fmla="*/ 37 h 1852"/>
                <a:gd name="T66" fmla="*/ 29 w 662"/>
                <a:gd name="T67" fmla="*/ 36 h 1852"/>
                <a:gd name="T68" fmla="*/ 19 w 662"/>
                <a:gd name="T69" fmla="*/ 35 h 1852"/>
                <a:gd name="T70" fmla="*/ 12 w 662"/>
                <a:gd name="T71" fmla="*/ 31 h 1852"/>
                <a:gd name="T72" fmla="*/ 24 w 662"/>
                <a:gd name="T73" fmla="*/ 26 h 1852"/>
                <a:gd name="T74" fmla="*/ 56 w 662"/>
                <a:gd name="T75" fmla="*/ 19 h 1852"/>
                <a:gd name="T76" fmla="*/ 88 w 662"/>
                <a:gd name="T77" fmla="*/ 13 h 1852"/>
                <a:gd name="T78" fmla="*/ 120 w 662"/>
                <a:gd name="T79" fmla="*/ 8 h 1852"/>
                <a:gd name="T80" fmla="*/ 154 w 662"/>
                <a:gd name="T81" fmla="*/ 3 h 1852"/>
                <a:gd name="T82" fmla="*/ 169 w 662"/>
                <a:gd name="T83" fmla="*/ 741 h 1852"/>
                <a:gd name="T84" fmla="*/ 169 w 662"/>
                <a:gd name="T85" fmla="*/ 740 h 185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662"/>
                <a:gd name="T130" fmla="*/ 0 h 1852"/>
                <a:gd name="T131" fmla="*/ 662 w 662"/>
                <a:gd name="T132" fmla="*/ 1852 h 1852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89" name="Freeform 46"/>
            <p:cNvSpPr/>
            <p:nvPr/>
          </p:nvSpPr>
          <p:spPr bwMode="auto">
            <a:xfrm>
              <a:off x="2079" y="1910"/>
              <a:ext cx="3125" cy="1831"/>
            </a:xfrm>
            <a:custGeom>
              <a:avLst/>
              <a:gdLst>
                <a:gd name="T0" fmla="*/ 3105 w 3125"/>
                <a:gd name="T1" fmla="*/ 1032 h 1831"/>
                <a:gd name="T2" fmla="*/ 3105 w 3125"/>
                <a:gd name="T3" fmla="*/ 1196 h 1831"/>
                <a:gd name="T4" fmla="*/ 3105 w 3125"/>
                <a:gd name="T5" fmla="*/ 1357 h 1831"/>
                <a:gd name="T6" fmla="*/ 3108 w 3125"/>
                <a:gd name="T7" fmla="*/ 1516 h 1831"/>
                <a:gd name="T8" fmla="*/ 3105 w 3125"/>
                <a:gd name="T9" fmla="*/ 1670 h 1831"/>
                <a:gd name="T10" fmla="*/ 3098 w 3125"/>
                <a:gd name="T11" fmla="*/ 1822 h 1831"/>
                <a:gd name="T12" fmla="*/ 2539 w 3125"/>
                <a:gd name="T13" fmla="*/ 1822 h 1831"/>
                <a:gd name="T14" fmla="*/ 1968 w 3125"/>
                <a:gd name="T15" fmla="*/ 1822 h 1831"/>
                <a:gd name="T16" fmla="*/ 1402 w 3125"/>
                <a:gd name="T17" fmla="*/ 1823 h 1831"/>
                <a:gd name="T18" fmla="*/ 848 w 3125"/>
                <a:gd name="T19" fmla="*/ 1821 h 1831"/>
                <a:gd name="T20" fmla="*/ 326 w 3125"/>
                <a:gd name="T21" fmla="*/ 1814 h 1831"/>
                <a:gd name="T22" fmla="*/ 274 w 3125"/>
                <a:gd name="T23" fmla="*/ 1821 h 1831"/>
                <a:gd name="T24" fmla="*/ 225 w 3125"/>
                <a:gd name="T25" fmla="*/ 1818 h 1831"/>
                <a:gd name="T26" fmla="*/ 176 w 3125"/>
                <a:gd name="T27" fmla="*/ 1818 h 1831"/>
                <a:gd name="T28" fmla="*/ 132 w 3125"/>
                <a:gd name="T29" fmla="*/ 1821 h 1831"/>
                <a:gd name="T30" fmla="*/ 86 w 3125"/>
                <a:gd name="T31" fmla="*/ 1826 h 1831"/>
                <a:gd name="T32" fmla="*/ 0 w 3125"/>
                <a:gd name="T33" fmla="*/ 1732 h 1831"/>
                <a:gd name="T34" fmla="*/ 189 w 3125"/>
                <a:gd name="T35" fmla="*/ 1738 h 1831"/>
                <a:gd name="T36" fmla="*/ 365 w 3125"/>
                <a:gd name="T37" fmla="*/ 1741 h 1831"/>
                <a:gd name="T38" fmla="*/ 539 w 3125"/>
                <a:gd name="T39" fmla="*/ 1740 h 1831"/>
                <a:gd name="T40" fmla="*/ 723 w 3125"/>
                <a:gd name="T41" fmla="*/ 1740 h 1831"/>
                <a:gd name="T42" fmla="*/ 926 w 3125"/>
                <a:gd name="T43" fmla="*/ 1740 h 1831"/>
                <a:gd name="T44" fmla="*/ 2899 w 3125"/>
                <a:gd name="T45" fmla="*/ 1743 h 1831"/>
                <a:gd name="T46" fmla="*/ 2909 w 3125"/>
                <a:gd name="T47" fmla="*/ 1740 h 1831"/>
                <a:gd name="T48" fmla="*/ 2921 w 3125"/>
                <a:gd name="T49" fmla="*/ 1736 h 1831"/>
                <a:gd name="T50" fmla="*/ 2929 w 3125"/>
                <a:gd name="T51" fmla="*/ 1730 h 1831"/>
                <a:gd name="T52" fmla="*/ 2936 w 3125"/>
                <a:gd name="T53" fmla="*/ 1726 h 1831"/>
                <a:gd name="T54" fmla="*/ 2956 w 3125"/>
                <a:gd name="T55" fmla="*/ 502 h 1831"/>
                <a:gd name="T56" fmla="*/ 2978 w 3125"/>
                <a:gd name="T57" fmla="*/ 7 h 1831"/>
                <a:gd name="T58" fmla="*/ 3010 w 3125"/>
                <a:gd name="T59" fmla="*/ 17 h 1831"/>
                <a:gd name="T60" fmla="*/ 3044 w 3125"/>
                <a:gd name="T61" fmla="*/ 26 h 1831"/>
                <a:gd name="T62" fmla="*/ 3081 w 3125"/>
                <a:gd name="T63" fmla="*/ 36 h 1831"/>
                <a:gd name="T64" fmla="*/ 3110 w 3125"/>
                <a:gd name="T65" fmla="*/ 47 h 1831"/>
                <a:gd name="T66" fmla="*/ 3125 w 3125"/>
                <a:gd name="T67" fmla="*/ 53 h 1831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25"/>
                <a:gd name="T103" fmla="*/ 0 h 1831"/>
                <a:gd name="T104" fmla="*/ 3125 w 3125"/>
                <a:gd name="T105" fmla="*/ 1831 h 1831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0" name="Freeform 47"/>
            <p:cNvSpPr/>
            <p:nvPr/>
          </p:nvSpPr>
          <p:spPr bwMode="auto">
            <a:xfrm>
              <a:off x="3250" y="3749"/>
              <a:ext cx="1189" cy="426"/>
            </a:xfrm>
            <a:custGeom>
              <a:avLst/>
              <a:gdLst>
                <a:gd name="T0" fmla="*/ 299 w 1189"/>
                <a:gd name="T1" fmla="*/ 73 h 426"/>
                <a:gd name="T2" fmla="*/ 402 w 1189"/>
                <a:gd name="T3" fmla="*/ 97 h 426"/>
                <a:gd name="T4" fmla="*/ 510 w 1189"/>
                <a:gd name="T5" fmla="*/ 111 h 426"/>
                <a:gd name="T6" fmla="*/ 572 w 1189"/>
                <a:gd name="T7" fmla="*/ 115 h 426"/>
                <a:gd name="T8" fmla="*/ 527 w 1189"/>
                <a:gd name="T9" fmla="*/ 133 h 426"/>
                <a:gd name="T10" fmla="*/ 493 w 1189"/>
                <a:gd name="T11" fmla="*/ 151 h 426"/>
                <a:gd name="T12" fmla="*/ 478 w 1189"/>
                <a:gd name="T13" fmla="*/ 171 h 426"/>
                <a:gd name="T14" fmla="*/ 525 w 1189"/>
                <a:gd name="T15" fmla="*/ 182 h 426"/>
                <a:gd name="T16" fmla="*/ 572 w 1189"/>
                <a:gd name="T17" fmla="*/ 168 h 426"/>
                <a:gd name="T18" fmla="*/ 621 w 1189"/>
                <a:gd name="T19" fmla="*/ 153 h 426"/>
                <a:gd name="T20" fmla="*/ 701 w 1189"/>
                <a:gd name="T21" fmla="*/ 154 h 426"/>
                <a:gd name="T22" fmla="*/ 672 w 1189"/>
                <a:gd name="T23" fmla="*/ 163 h 426"/>
                <a:gd name="T24" fmla="*/ 638 w 1189"/>
                <a:gd name="T25" fmla="*/ 173 h 426"/>
                <a:gd name="T26" fmla="*/ 603 w 1189"/>
                <a:gd name="T27" fmla="*/ 181 h 426"/>
                <a:gd name="T28" fmla="*/ 574 w 1189"/>
                <a:gd name="T29" fmla="*/ 192 h 426"/>
                <a:gd name="T30" fmla="*/ 549 w 1189"/>
                <a:gd name="T31" fmla="*/ 205 h 426"/>
                <a:gd name="T32" fmla="*/ 535 w 1189"/>
                <a:gd name="T33" fmla="*/ 221 h 426"/>
                <a:gd name="T34" fmla="*/ 586 w 1189"/>
                <a:gd name="T35" fmla="*/ 237 h 426"/>
                <a:gd name="T36" fmla="*/ 665 w 1189"/>
                <a:gd name="T37" fmla="*/ 224 h 426"/>
                <a:gd name="T38" fmla="*/ 741 w 1189"/>
                <a:gd name="T39" fmla="*/ 201 h 426"/>
                <a:gd name="T40" fmla="*/ 895 w 1189"/>
                <a:gd name="T41" fmla="*/ 189 h 426"/>
                <a:gd name="T42" fmla="*/ 826 w 1189"/>
                <a:gd name="T43" fmla="*/ 199 h 426"/>
                <a:gd name="T44" fmla="*/ 743 w 1189"/>
                <a:gd name="T45" fmla="*/ 221 h 426"/>
                <a:gd name="T46" fmla="*/ 672 w 1189"/>
                <a:gd name="T47" fmla="*/ 250 h 426"/>
                <a:gd name="T48" fmla="*/ 721 w 1189"/>
                <a:gd name="T49" fmla="*/ 275 h 426"/>
                <a:gd name="T50" fmla="*/ 812 w 1189"/>
                <a:gd name="T51" fmla="*/ 258 h 426"/>
                <a:gd name="T52" fmla="*/ 902 w 1189"/>
                <a:gd name="T53" fmla="*/ 233 h 426"/>
                <a:gd name="T54" fmla="*/ 969 w 1189"/>
                <a:gd name="T55" fmla="*/ 226 h 426"/>
                <a:gd name="T56" fmla="*/ 966 w 1189"/>
                <a:gd name="T57" fmla="*/ 213 h 426"/>
                <a:gd name="T58" fmla="*/ 947 w 1189"/>
                <a:gd name="T59" fmla="*/ 201 h 426"/>
                <a:gd name="T60" fmla="*/ 920 w 1189"/>
                <a:gd name="T61" fmla="*/ 192 h 426"/>
                <a:gd name="T62" fmla="*/ 1015 w 1189"/>
                <a:gd name="T63" fmla="*/ 199 h 426"/>
                <a:gd name="T64" fmla="*/ 1098 w 1189"/>
                <a:gd name="T65" fmla="*/ 219 h 426"/>
                <a:gd name="T66" fmla="*/ 1162 w 1189"/>
                <a:gd name="T67" fmla="*/ 254 h 426"/>
                <a:gd name="T68" fmla="*/ 1189 w 1189"/>
                <a:gd name="T69" fmla="*/ 295 h 426"/>
                <a:gd name="T70" fmla="*/ 1172 w 1189"/>
                <a:gd name="T71" fmla="*/ 331 h 426"/>
                <a:gd name="T72" fmla="*/ 1130 w 1189"/>
                <a:gd name="T73" fmla="*/ 365 h 426"/>
                <a:gd name="T74" fmla="*/ 1059 w 1189"/>
                <a:gd name="T75" fmla="*/ 402 h 426"/>
                <a:gd name="T76" fmla="*/ 893 w 1189"/>
                <a:gd name="T77" fmla="*/ 426 h 426"/>
                <a:gd name="T78" fmla="*/ 704 w 1189"/>
                <a:gd name="T79" fmla="*/ 422 h 426"/>
                <a:gd name="T80" fmla="*/ 530 w 1189"/>
                <a:gd name="T81" fmla="*/ 407 h 426"/>
                <a:gd name="T82" fmla="*/ 393 w 1189"/>
                <a:gd name="T83" fmla="*/ 376 h 426"/>
                <a:gd name="T84" fmla="*/ 339 w 1189"/>
                <a:gd name="T85" fmla="*/ 311 h 426"/>
                <a:gd name="T86" fmla="*/ 299 w 1189"/>
                <a:gd name="T87" fmla="*/ 239 h 426"/>
                <a:gd name="T88" fmla="*/ 221 w 1189"/>
                <a:gd name="T89" fmla="*/ 232 h 426"/>
                <a:gd name="T90" fmla="*/ 128 w 1189"/>
                <a:gd name="T91" fmla="*/ 203 h 426"/>
                <a:gd name="T92" fmla="*/ 47 w 1189"/>
                <a:gd name="T93" fmla="*/ 167 h 426"/>
                <a:gd name="T94" fmla="*/ 0 w 1189"/>
                <a:gd name="T95" fmla="*/ 123 h 426"/>
                <a:gd name="T96" fmla="*/ 8 w 1189"/>
                <a:gd name="T97" fmla="*/ 83 h 426"/>
                <a:gd name="T98" fmla="*/ 30 w 1189"/>
                <a:gd name="T99" fmla="*/ 46 h 426"/>
                <a:gd name="T100" fmla="*/ 62 w 1189"/>
                <a:gd name="T101" fmla="*/ 11 h 426"/>
                <a:gd name="T102" fmla="*/ 106 w 1189"/>
                <a:gd name="T103" fmla="*/ 8 h 426"/>
                <a:gd name="T104" fmla="*/ 152 w 1189"/>
                <a:gd name="T105" fmla="*/ 25 h 426"/>
                <a:gd name="T106" fmla="*/ 201 w 1189"/>
                <a:gd name="T107" fmla="*/ 46 h 426"/>
                <a:gd name="T108" fmla="*/ 233 w 1189"/>
                <a:gd name="T109" fmla="*/ 57 h 42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189"/>
                <a:gd name="T166" fmla="*/ 0 h 426"/>
                <a:gd name="T167" fmla="*/ 1189 w 1189"/>
                <a:gd name="T168" fmla="*/ 426 h 42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1" name="Freeform 48"/>
            <p:cNvSpPr/>
            <p:nvPr/>
          </p:nvSpPr>
          <p:spPr bwMode="auto">
            <a:xfrm>
              <a:off x="3412" y="3749"/>
              <a:ext cx="47" cy="15"/>
            </a:xfrm>
            <a:custGeom>
              <a:avLst/>
              <a:gdLst>
                <a:gd name="T0" fmla="*/ 44 w 47"/>
                <a:gd name="T1" fmla="*/ 0 h 15"/>
                <a:gd name="T2" fmla="*/ 47 w 47"/>
                <a:gd name="T3" fmla="*/ 6 h 15"/>
                <a:gd name="T4" fmla="*/ 42 w 47"/>
                <a:gd name="T5" fmla="*/ 10 h 15"/>
                <a:gd name="T6" fmla="*/ 37 w 47"/>
                <a:gd name="T7" fmla="*/ 13 h 15"/>
                <a:gd name="T8" fmla="*/ 30 w 47"/>
                <a:gd name="T9" fmla="*/ 15 h 15"/>
                <a:gd name="T10" fmla="*/ 22 w 47"/>
                <a:gd name="T11" fmla="*/ 15 h 15"/>
                <a:gd name="T12" fmla="*/ 15 w 47"/>
                <a:gd name="T13" fmla="*/ 15 h 15"/>
                <a:gd name="T14" fmla="*/ 10 w 47"/>
                <a:gd name="T15" fmla="*/ 13 h 15"/>
                <a:gd name="T16" fmla="*/ 3 w 47"/>
                <a:gd name="T17" fmla="*/ 9 h 15"/>
                <a:gd name="T18" fmla="*/ 0 w 47"/>
                <a:gd name="T19" fmla="*/ 6 h 15"/>
                <a:gd name="T20" fmla="*/ 0 w 47"/>
                <a:gd name="T21" fmla="*/ 0 h 15"/>
                <a:gd name="T22" fmla="*/ 44 w 47"/>
                <a:gd name="T23" fmla="*/ 0 h 15"/>
                <a:gd name="T24" fmla="*/ 44 w 47"/>
                <a:gd name="T25" fmla="*/ 0 h 1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15"/>
                <a:gd name="T41" fmla="*/ 47 w 47"/>
                <a:gd name="T42" fmla="*/ 15 h 1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2" name="Freeform 49"/>
            <p:cNvSpPr/>
            <p:nvPr/>
          </p:nvSpPr>
          <p:spPr bwMode="auto">
            <a:xfrm>
              <a:off x="3491" y="3749"/>
              <a:ext cx="115" cy="54"/>
            </a:xfrm>
            <a:custGeom>
              <a:avLst/>
              <a:gdLst>
                <a:gd name="T0" fmla="*/ 112 w 115"/>
                <a:gd name="T1" fmla="*/ 0 h 54"/>
                <a:gd name="T2" fmla="*/ 115 w 115"/>
                <a:gd name="T3" fmla="*/ 6 h 54"/>
                <a:gd name="T4" fmla="*/ 115 w 115"/>
                <a:gd name="T5" fmla="*/ 11 h 54"/>
                <a:gd name="T6" fmla="*/ 112 w 115"/>
                <a:gd name="T7" fmla="*/ 17 h 54"/>
                <a:gd name="T8" fmla="*/ 107 w 115"/>
                <a:gd name="T9" fmla="*/ 23 h 54"/>
                <a:gd name="T10" fmla="*/ 100 w 115"/>
                <a:gd name="T11" fmla="*/ 29 h 54"/>
                <a:gd name="T12" fmla="*/ 93 w 115"/>
                <a:gd name="T13" fmla="*/ 34 h 54"/>
                <a:gd name="T14" fmla="*/ 85 w 115"/>
                <a:gd name="T15" fmla="*/ 39 h 54"/>
                <a:gd name="T16" fmla="*/ 76 w 115"/>
                <a:gd name="T17" fmla="*/ 45 h 54"/>
                <a:gd name="T18" fmla="*/ 68 w 115"/>
                <a:gd name="T19" fmla="*/ 49 h 54"/>
                <a:gd name="T20" fmla="*/ 61 w 115"/>
                <a:gd name="T21" fmla="*/ 54 h 54"/>
                <a:gd name="T22" fmla="*/ 49 w 115"/>
                <a:gd name="T23" fmla="*/ 51 h 54"/>
                <a:gd name="T24" fmla="*/ 36 w 115"/>
                <a:gd name="T25" fmla="*/ 48 h 54"/>
                <a:gd name="T26" fmla="*/ 24 w 115"/>
                <a:gd name="T27" fmla="*/ 45 h 54"/>
                <a:gd name="T28" fmla="*/ 14 w 115"/>
                <a:gd name="T29" fmla="*/ 40 h 54"/>
                <a:gd name="T30" fmla="*/ 7 w 115"/>
                <a:gd name="T31" fmla="*/ 35 h 54"/>
                <a:gd name="T32" fmla="*/ 2 w 115"/>
                <a:gd name="T33" fmla="*/ 30 h 54"/>
                <a:gd name="T34" fmla="*/ 0 w 115"/>
                <a:gd name="T35" fmla="*/ 24 h 54"/>
                <a:gd name="T36" fmla="*/ 0 w 115"/>
                <a:gd name="T37" fmla="*/ 17 h 54"/>
                <a:gd name="T38" fmla="*/ 5 w 115"/>
                <a:gd name="T39" fmla="*/ 11 h 54"/>
                <a:gd name="T40" fmla="*/ 9 w 115"/>
                <a:gd name="T41" fmla="*/ 3 h 54"/>
                <a:gd name="T42" fmla="*/ 19 w 115"/>
                <a:gd name="T43" fmla="*/ 2 h 54"/>
                <a:gd name="T44" fmla="*/ 29 w 115"/>
                <a:gd name="T45" fmla="*/ 1 h 54"/>
                <a:gd name="T46" fmla="*/ 39 w 115"/>
                <a:gd name="T47" fmla="*/ 0 h 54"/>
                <a:gd name="T48" fmla="*/ 49 w 115"/>
                <a:gd name="T49" fmla="*/ 0 h 54"/>
                <a:gd name="T50" fmla="*/ 61 w 115"/>
                <a:gd name="T51" fmla="*/ 0 h 54"/>
                <a:gd name="T52" fmla="*/ 71 w 115"/>
                <a:gd name="T53" fmla="*/ 0 h 54"/>
                <a:gd name="T54" fmla="*/ 83 w 115"/>
                <a:gd name="T55" fmla="*/ 0 h 54"/>
                <a:gd name="T56" fmla="*/ 93 w 115"/>
                <a:gd name="T57" fmla="*/ 0 h 54"/>
                <a:gd name="T58" fmla="*/ 103 w 115"/>
                <a:gd name="T59" fmla="*/ 0 h 54"/>
                <a:gd name="T60" fmla="*/ 112 w 115"/>
                <a:gd name="T61" fmla="*/ 0 h 54"/>
                <a:gd name="T62" fmla="*/ 112 w 115"/>
                <a:gd name="T63" fmla="*/ 0 h 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15"/>
                <a:gd name="T97" fmla="*/ 0 h 54"/>
                <a:gd name="T98" fmla="*/ 115 w 115"/>
                <a:gd name="T99" fmla="*/ 54 h 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3" name="Freeform 50"/>
            <p:cNvSpPr/>
            <p:nvPr/>
          </p:nvSpPr>
          <p:spPr bwMode="auto">
            <a:xfrm>
              <a:off x="3613" y="3749"/>
              <a:ext cx="152" cy="81"/>
            </a:xfrm>
            <a:custGeom>
              <a:avLst/>
              <a:gdLst>
                <a:gd name="T0" fmla="*/ 152 w 152"/>
                <a:gd name="T1" fmla="*/ 3 h 81"/>
                <a:gd name="T2" fmla="*/ 142 w 152"/>
                <a:gd name="T3" fmla="*/ 13 h 81"/>
                <a:gd name="T4" fmla="*/ 133 w 152"/>
                <a:gd name="T5" fmla="*/ 23 h 81"/>
                <a:gd name="T6" fmla="*/ 128 w 152"/>
                <a:gd name="T7" fmla="*/ 34 h 81"/>
                <a:gd name="T8" fmla="*/ 120 w 152"/>
                <a:gd name="T9" fmla="*/ 47 h 81"/>
                <a:gd name="T10" fmla="*/ 113 w 152"/>
                <a:gd name="T11" fmla="*/ 58 h 81"/>
                <a:gd name="T12" fmla="*/ 106 w 152"/>
                <a:gd name="T13" fmla="*/ 69 h 81"/>
                <a:gd name="T14" fmla="*/ 93 w 152"/>
                <a:gd name="T15" fmla="*/ 77 h 81"/>
                <a:gd name="T16" fmla="*/ 79 w 152"/>
                <a:gd name="T17" fmla="*/ 81 h 81"/>
                <a:gd name="T18" fmla="*/ 57 w 152"/>
                <a:gd name="T19" fmla="*/ 81 h 81"/>
                <a:gd name="T20" fmla="*/ 27 w 152"/>
                <a:gd name="T21" fmla="*/ 78 h 81"/>
                <a:gd name="T22" fmla="*/ 10 w 152"/>
                <a:gd name="T23" fmla="*/ 71 h 81"/>
                <a:gd name="T24" fmla="*/ 0 w 152"/>
                <a:gd name="T25" fmla="*/ 63 h 81"/>
                <a:gd name="T26" fmla="*/ 0 w 152"/>
                <a:gd name="T27" fmla="*/ 56 h 81"/>
                <a:gd name="T28" fmla="*/ 5 w 152"/>
                <a:gd name="T29" fmla="*/ 48 h 81"/>
                <a:gd name="T30" fmla="*/ 17 w 152"/>
                <a:gd name="T31" fmla="*/ 40 h 81"/>
                <a:gd name="T32" fmla="*/ 30 w 152"/>
                <a:gd name="T33" fmla="*/ 32 h 81"/>
                <a:gd name="T34" fmla="*/ 42 w 152"/>
                <a:gd name="T35" fmla="*/ 25 h 81"/>
                <a:gd name="T36" fmla="*/ 54 w 152"/>
                <a:gd name="T37" fmla="*/ 17 h 81"/>
                <a:gd name="T38" fmla="*/ 61 w 152"/>
                <a:gd name="T39" fmla="*/ 9 h 81"/>
                <a:gd name="T40" fmla="*/ 64 w 152"/>
                <a:gd name="T41" fmla="*/ 0 h 81"/>
                <a:gd name="T42" fmla="*/ 152 w 152"/>
                <a:gd name="T43" fmla="*/ 3 h 81"/>
                <a:gd name="T44" fmla="*/ 152 w 152"/>
                <a:gd name="T45" fmla="*/ 3 h 8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81"/>
                <a:gd name="T71" fmla="*/ 152 w 152"/>
                <a:gd name="T72" fmla="*/ 81 h 8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4" name="Freeform 51"/>
            <p:cNvSpPr/>
            <p:nvPr/>
          </p:nvSpPr>
          <p:spPr bwMode="auto">
            <a:xfrm>
              <a:off x="3748" y="3746"/>
              <a:ext cx="176" cy="100"/>
            </a:xfrm>
            <a:custGeom>
              <a:avLst/>
              <a:gdLst>
                <a:gd name="T0" fmla="*/ 176 w 176"/>
                <a:gd name="T1" fmla="*/ 6 h 100"/>
                <a:gd name="T2" fmla="*/ 159 w 176"/>
                <a:gd name="T3" fmla="*/ 18 h 100"/>
                <a:gd name="T4" fmla="*/ 147 w 176"/>
                <a:gd name="T5" fmla="*/ 32 h 100"/>
                <a:gd name="T6" fmla="*/ 137 w 176"/>
                <a:gd name="T7" fmla="*/ 46 h 100"/>
                <a:gd name="T8" fmla="*/ 130 w 176"/>
                <a:gd name="T9" fmla="*/ 61 h 100"/>
                <a:gd name="T10" fmla="*/ 120 w 176"/>
                <a:gd name="T11" fmla="*/ 75 h 100"/>
                <a:gd name="T12" fmla="*/ 108 w 176"/>
                <a:gd name="T13" fmla="*/ 86 h 100"/>
                <a:gd name="T14" fmla="*/ 91 w 176"/>
                <a:gd name="T15" fmla="*/ 96 h 100"/>
                <a:gd name="T16" fmla="*/ 69 w 176"/>
                <a:gd name="T17" fmla="*/ 100 h 100"/>
                <a:gd name="T18" fmla="*/ 39 w 176"/>
                <a:gd name="T19" fmla="*/ 99 h 100"/>
                <a:gd name="T20" fmla="*/ 0 w 176"/>
                <a:gd name="T21" fmla="*/ 92 h 100"/>
                <a:gd name="T22" fmla="*/ 12 w 176"/>
                <a:gd name="T23" fmla="*/ 81 h 100"/>
                <a:gd name="T24" fmla="*/ 22 w 176"/>
                <a:gd name="T25" fmla="*/ 67 h 100"/>
                <a:gd name="T26" fmla="*/ 32 w 176"/>
                <a:gd name="T27" fmla="*/ 53 h 100"/>
                <a:gd name="T28" fmla="*/ 42 w 176"/>
                <a:gd name="T29" fmla="*/ 38 h 100"/>
                <a:gd name="T30" fmla="*/ 51 w 176"/>
                <a:gd name="T31" fmla="*/ 25 h 100"/>
                <a:gd name="T32" fmla="*/ 66 w 176"/>
                <a:gd name="T33" fmla="*/ 13 h 100"/>
                <a:gd name="T34" fmla="*/ 86 w 176"/>
                <a:gd name="T35" fmla="*/ 4 h 100"/>
                <a:gd name="T36" fmla="*/ 108 w 176"/>
                <a:gd name="T37" fmla="*/ 0 h 100"/>
                <a:gd name="T38" fmla="*/ 140 w 176"/>
                <a:gd name="T39" fmla="*/ 1 h 100"/>
                <a:gd name="T40" fmla="*/ 176 w 176"/>
                <a:gd name="T41" fmla="*/ 6 h 100"/>
                <a:gd name="T42" fmla="*/ 176 w 176"/>
                <a:gd name="T43" fmla="*/ 6 h 10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100"/>
                <a:gd name="T68" fmla="*/ 176 w 176"/>
                <a:gd name="T69" fmla="*/ 100 h 10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5" name="Freeform 52"/>
            <p:cNvSpPr/>
            <p:nvPr/>
          </p:nvSpPr>
          <p:spPr bwMode="auto">
            <a:xfrm>
              <a:off x="3905" y="3744"/>
              <a:ext cx="152" cy="100"/>
            </a:xfrm>
            <a:custGeom>
              <a:avLst/>
              <a:gdLst>
                <a:gd name="T0" fmla="*/ 149 w 152"/>
                <a:gd name="T1" fmla="*/ 8 h 100"/>
                <a:gd name="T2" fmla="*/ 137 w 152"/>
                <a:gd name="T3" fmla="*/ 19 h 100"/>
                <a:gd name="T4" fmla="*/ 127 w 152"/>
                <a:gd name="T5" fmla="*/ 30 h 100"/>
                <a:gd name="T6" fmla="*/ 120 w 152"/>
                <a:gd name="T7" fmla="*/ 43 h 100"/>
                <a:gd name="T8" fmla="*/ 113 w 152"/>
                <a:gd name="T9" fmla="*/ 55 h 100"/>
                <a:gd name="T10" fmla="*/ 103 w 152"/>
                <a:gd name="T11" fmla="*/ 67 h 100"/>
                <a:gd name="T12" fmla="*/ 93 w 152"/>
                <a:gd name="T13" fmla="*/ 78 h 100"/>
                <a:gd name="T14" fmla="*/ 81 w 152"/>
                <a:gd name="T15" fmla="*/ 88 h 100"/>
                <a:gd name="T16" fmla="*/ 61 w 152"/>
                <a:gd name="T17" fmla="*/ 95 h 100"/>
                <a:gd name="T18" fmla="*/ 34 w 152"/>
                <a:gd name="T19" fmla="*/ 99 h 100"/>
                <a:gd name="T20" fmla="*/ 0 w 152"/>
                <a:gd name="T21" fmla="*/ 100 h 100"/>
                <a:gd name="T22" fmla="*/ 10 w 152"/>
                <a:gd name="T23" fmla="*/ 87 h 100"/>
                <a:gd name="T24" fmla="*/ 17 w 152"/>
                <a:gd name="T25" fmla="*/ 74 h 100"/>
                <a:gd name="T26" fmla="*/ 24 w 152"/>
                <a:gd name="T27" fmla="*/ 58 h 100"/>
                <a:gd name="T28" fmla="*/ 32 w 152"/>
                <a:gd name="T29" fmla="*/ 42 h 100"/>
                <a:gd name="T30" fmla="*/ 42 w 152"/>
                <a:gd name="T31" fmla="*/ 27 h 100"/>
                <a:gd name="T32" fmla="*/ 54 w 152"/>
                <a:gd name="T33" fmla="*/ 14 h 100"/>
                <a:gd name="T34" fmla="*/ 71 w 152"/>
                <a:gd name="T35" fmla="*/ 5 h 100"/>
                <a:gd name="T36" fmla="*/ 93 w 152"/>
                <a:gd name="T37" fmla="*/ 0 h 100"/>
                <a:gd name="T38" fmla="*/ 117 w 152"/>
                <a:gd name="T39" fmla="*/ 0 h 100"/>
                <a:gd name="T40" fmla="*/ 152 w 152"/>
                <a:gd name="T41" fmla="*/ 8 h 100"/>
                <a:gd name="T42" fmla="*/ 152 w 152"/>
                <a:gd name="T43" fmla="*/ 8 h 100"/>
                <a:gd name="T44" fmla="*/ 149 w 152"/>
                <a:gd name="T45" fmla="*/ 8 h 100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52"/>
                <a:gd name="T70" fmla="*/ 0 h 100"/>
                <a:gd name="T71" fmla="*/ 152 w 152"/>
                <a:gd name="T72" fmla="*/ 100 h 100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6" name="Freeform 53"/>
            <p:cNvSpPr/>
            <p:nvPr/>
          </p:nvSpPr>
          <p:spPr bwMode="auto">
            <a:xfrm>
              <a:off x="3772" y="3863"/>
              <a:ext cx="214" cy="51"/>
            </a:xfrm>
            <a:custGeom>
              <a:avLst/>
              <a:gdLst>
                <a:gd name="T0" fmla="*/ 214 w 214"/>
                <a:gd name="T1" fmla="*/ 21 h 51"/>
                <a:gd name="T2" fmla="*/ 199 w 214"/>
                <a:gd name="T3" fmla="*/ 19 h 51"/>
                <a:gd name="T4" fmla="*/ 179 w 214"/>
                <a:gd name="T5" fmla="*/ 16 h 51"/>
                <a:gd name="T6" fmla="*/ 160 w 214"/>
                <a:gd name="T7" fmla="*/ 17 h 51"/>
                <a:gd name="T8" fmla="*/ 135 w 214"/>
                <a:gd name="T9" fmla="*/ 19 h 51"/>
                <a:gd name="T10" fmla="*/ 111 w 214"/>
                <a:gd name="T11" fmla="*/ 22 h 51"/>
                <a:gd name="T12" fmla="*/ 86 w 214"/>
                <a:gd name="T13" fmla="*/ 27 h 51"/>
                <a:gd name="T14" fmla="*/ 62 w 214"/>
                <a:gd name="T15" fmla="*/ 32 h 51"/>
                <a:gd name="T16" fmla="*/ 40 w 214"/>
                <a:gd name="T17" fmla="*/ 38 h 51"/>
                <a:gd name="T18" fmla="*/ 18 w 214"/>
                <a:gd name="T19" fmla="*/ 45 h 51"/>
                <a:gd name="T20" fmla="*/ 0 w 214"/>
                <a:gd name="T21" fmla="*/ 51 h 51"/>
                <a:gd name="T22" fmla="*/ 5 w 214"/>
                <a:gd name="T23" fmla="*/ 44 h 51"/>
                <a:gd name="T24" fmla="*/ 13 w 214"/>
                <a:gd name="T25" fmla="*/ 37 h 51"/>
                <a:gd name="T26" fmla="*/ 23 w 214"/>
                <a:gd name="T27" fmla="*/ 31 h 51"/>
                <a:gd name="T28" fmla="*/ 35 w 214"/>
                <a:gd name="T29" fmla="*/ 27 h 51"/>
                <a:gd name="T30" fmla="*/ 50 w 214"/>
                <a:gd name="T31" fmla="*/ 22 h 51"/>
                <a:gd name="T32" fmla="*/ 67 w 214"/>
                <a:gd name="T33" fmla="*/ 17 h 51"/>
                <a:gd name="T34" fmla="*/ 81 w 214"/>
                <a:gd name="T35" fmla="*/ 14 h 51"/>
                <a:gd name="T36" fmla="*/ 96 w 214"/>
                <a:gd name="T37" fmla="*/ 9 h 51"/>
                <a:gd name="T38" fmla="*/ 113 w 214"/>
                <a:gd name="T39" fmla="*/ 6 h 51"/>
                <a:gd name="T40" fmla="*/ 125 w 214"/>
                <a:gd name="T41" fmla="*/ 1 h 51"/>
                <a:gd name="T42" fmla="*/ 135 w 214"/>
                <a:gd name="T43" fmla="*/ 0 h 51"/>
                <a:gd name="T44" fmla="*/ 145 w 214"/>
                <a:gd name="T45" fmla="*/ 0 h 51"/>
                <a:gd name="T46" fmla="*/ 155 w 214"/>
                <a:gd name="T47" fmla="*/ 0 h 51"/>
                <a:gd name="T48" fmla="*/ 167 w 214"/>
                <a:gd name="T49" fmla="*/ 1 h 51"/>
                <a:gd name="T50" fmla="*/ 177 w 214"/>
                <a:gd name="T51" fmla="*/ 4 h 51"/>
                <a:gd name="T52" fmla="*/ 187 w 214"/>
                <a:gd name="T53" fmla="*/ 6 h 51"/>
                <a:gd name="T54" fmla="*/ 197 w 214"/>
                <a:gd name="T55" fmla="*/ 9 h 51"/>
                <a:gd name="T56" fmla="*/ 206 w 214"/>
                <a:gd name="T57" fmla="*/ 13 h 51"/>
                <a:gd name="T58" fmla="*/ 211 w 214"/>
                <a:gd name="T59" fmla="*/ 17 h 51"/>
                <a:gd name="T60" fmla="*/ 214 w 214"/>
                <a:gd name="T61" fmla="*/ 22 h 51"/>
                <a:gd name="T62" fmla="*/ 214 w 214"/>
                <a:gd name="T63" fmla="*/ 22 h 51"/>
                <a:gd name="T64" fmla="*/ 214 w 214"/>
                <a:gd name="T65" fmla="*/ 21 h 51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4"/>
                <a:gd name="T100" fmla="*/ 0 h 51"/>
                <a:gd name="T101" fmla="*/ 214 w 214"/>
                <a:gd name="T102" fmla="*/ 51 h 51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7" name="Freeform 54"/>
            <p:cNvSpPr/>
            <p:nvPr/>
          </p:nvSpPr>
          <p:spPr bwMode="auto">
            <a:xfrm>
              <a:off x="3206" y="3888"/>
              <a:ext cx="218" cy="144"/>
            </a:xfrm>
            <a:custGeom>
              <a:avLst/>
              <a:gdLst>
                <a:gd name="T0" fmla="*/ 169 w 218"/>
                <a:gd name="T1" fmla="*/ 143 h 144"/>
                <a:gd name="T2" fmla="*/ 145 w 218"/>
                <a:gd name="T3" fmla="*/ 132 h 144"/>
                <a:gd name="T4" fmla="*/ 118 w 218"/>
                <a:gd name="T5" fmla="*/ 119 h 144"/>
                <a:gd name="T6" fmla="*/ 91 w 218"/>
                <a:gd name="T7" fmla="*/ 108 h 144"/>
                <a:gd name="T8" fmla="*/ 64 w 218"/>
                <a:gd name="T9" fmla="*/ 94 h 144"/>
                <a:gd name="T10" fmla="*/ 40 w 218"/>
                <a:gd name="T11" fmla="*/ 82 h 144"/>
                <a:gd name="T12" fmla="*/ 20 w 218"/>
                <a:gd name="T13" fmla="*/ 68 h 144"/>
                <a:gd name="T14" fmla="*/ 5 w 218"/>
                <a:gd name="T15" fmla="*/ 52 h 144"/>
                <a:gd name="T16" fmla="*/ 0 w 218"/>
                <a:gd name="T17" fmla="*/ 36 h 144"/>
                <a:gd name="T18" fmla="*/ 3 w 218"/>
                <a:gd name="T19" fmla="*/ 19 h 144"/>
                <a:gd name="T20" fmla="*/ 20 w 218"/>
                <a:gd name="T21" fmla="*/ 0 h 144"/>
                <a:gd name="T22" fmla="*/ 30 w 218"/>
                <a:gd name="T23" fmla="*/ 19 h 144"/>
                <a:gd name="T24" fmla="*/ 52 w 218"/>
                <a:gd name="T25" fmla="*/ 34 h 144"/>
                <a:gd name="T26" fmla="*/ 86 w 218"/>
                <a:gd name="T27" fmla="*/ 48 h 144"/>
                <a:gd name="T28" fmla="*/ 123 w 218"/>
                <a:gd name="T29" fmla="*/ 62 h 144"/>
                <a:gd name="T30" fmla="*/ 160 w 218"/>
                <a:gd name="T31" fmla="*/ 75 h 144"/>
                <a:gd name="T32" fmla="*/ 189 w 218"/>
                <a:gd name="T33" fmla="*/ 86 h 144"/>
                <a:gd name="T34" fmla="*/ 211 w 218"/>
                <a:gd name="T35" fmla="*/ 100 h 144"/>
                <a:gd name="T36" fmla="*/ 218 w 218"/>
                <a:gd name="T37" fmla="*/ 114 h 144"/>
                <a:gd name="T38" fmla="*/ 206 w 218"/>
                <a:gd name="T39" fmla="*/ 127 h 144"/>
                <a:gd name="T40" fmla="*/ 169 w 218"/>
                <a:gd name="T41" fmla="*/ 144 h 144"/>
                <a:gd name="T42" fmla="*/ 169 w 218"/>
                <a:gd name="T43" fmla="*/ 144 h 144"/>
                <a:gd name="T44" fmla="*/ 169 w 218"/>
                <a:gd name="T45" fmla="*/ 143 h 144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18"/>
                <a:gd name="T70" fmla="*/ 0 h 144"/>
                <a:gd name="T71" fmla="*/ 218 w 218"/>
                <a:gd name="T72" fmla="*/ 144 h 144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8" name="Freeform 55"/>
            <p:cNvSpPr/>
            <p:nvPr/>
          </p:nvSpPr>
          <p:spPr bwMode="auto">
            <a:xfrm>
              <a:off x="3824" y="3917"/>
              <a:ext cx="213" cy="54"/>
            </a:xfrm>
            <a:custGeom>
              <a:avLst/>
              <a:gdLst>
                <a:gd name="T0" fmla="*/ 213 w 213"/>
                <a:gd name="T1" fmla="*/ 8 h 54"/>
                <a:gd name="T2" fmla="*/ 194 w 213"/>
                <a:gd name="T3" fmla="*/ 13 h 54"/>
                <a:gd name="T4" fmla="*/ 174 w 213"/>
                <a:gd name="T5" fmla="*/ 17 h 54"/>
                <a:gd name="T6" fmla="*/ 154 w 213"/>
                <a:gd name="T7" fmla="*/ 22 h 54"/>
                <a:gd name="T8" fmla="*/ 132 w 213"/>
                <a:gd name="T9" fmla="*/ 27 h 54"/>
                <a:gd name="T10" fmla="*/ 113 w 213"/>
                <a:gd name="T11" fmla="*/ 32 h 54"/>
                <a:gd name="T12" fmla="*/ 91 w 213"/>
                <a:gd name="T13" fmla="*/ 37 h 54"/>
                <a:gd name="T14" fmla="*/ 69 w 213"/>
                <a:gd name="T15" fmla="*/ 41 h 54"/>
                <a:gd name="T16" fmla="*/ 47 w 213"/>
                <a:gd name="T17" fmla="*/ 46 h 54"/>
                <a:gd name="T18" fmla="*/ 24 w 213"/>
                <a:gd name="T19" fmla="*/ 50 h 54"/>
                <a:gd name="T20" fmla="*/ 0 w 213"/>
                <a:gd name="T21" fmla="*/ 54 h 54"/>
                <a:gd name="T22" fmla="*/ 7 w 213"/>
                <a:gd name="T23" fmla="*/ 46 h 54"/>
                <a:gd name="T24" fmla="*/ 17 w 213"/>
                <a:gd name="T25" fmla="*/ 39 h 54"/>
                <a:gd name="T26" fmla="*/ 29 w 213"/>
                <a:gd name="T27" fmla="*/ 33 h 54"/>
                <a:gd name="T28" fmla="*/ 44 w 213"/>
                <a:gd name="T29" fmla="*/ 27 h 54"/>
                <a:gd name="T30" fmla="*/ 61 w 213"/>
                <a:gd name="T31" fmla="*/ 22 h 54"/>
                <a:gd name="T32" fmla="*/ 76 w 213"/>
                <a:gd name="T33" fmla="*/ 17 h 54"/>
                <a:gd name="T34" fmla="*/ 93 w 213"/>
                <a:gd name="T35" fmla="*/ 13 h 54"/>
                <a:gd name="T36" fmla="*/ 110 w 213"/>
                <a:gd name="T37" fmla="*/ 9 h 54"/>
                <a:gd name="T38" fmla="*/ 127 w 213"/>
                <a:gd name="T39" fmla="*/ 5 h 54"/>
                <a:gd name="T40" fmla="*/ 145 w 213"/>
                <a:gd name="T41" fmla="*/ 0 h 54"/>
                <a:gd name="T42" fmla="*/ 152 w 213"/>
                <a:gd name="T43" fmla="*/ 0 h 54"/>
                <a:gd name="T44" fmla="*/ 159 w 213"/>
                <a:gd name="T45" fmla="*/ 0 h 54"/>
                <a:gd name="T46" fmla="*/ 167 w 213"/>
                <a:gd name="T47" fmla="*/ 0 h 54"/>
                <a:gd name="T48" fmla="*/ 174 w 213"/>
                <a:gd name="T49" fmla="*/ 1 h 54"/>
                <a:gd name="T50" fmla="*/ 181 w 213"/>
                <a:gd name="T51" fmla="*/ 2 h 54"/>
                <a:gd name="T52" fmla="*/ 186 w 213"/>
                <a:gd name="T53" fmla="*/ 3 h 54"/>
                <a:gd name="T54" fmla="*/ 194 w 213"/>
                <a:gd name="T55" fmla="*/ 5 h 54"/>
                <a:gd name="T56" fmla="*/ 201 w 213"/>
                <a:gd name="T57" fmla="*/ 7 h 54"/>
                <a:gd name="T58" fmla="*/ 206 w 213"/>
                <a:gd name="T59" fmla="*/ 8 h 54"/>
                <a:gd name="T60" fmla="*/ 213 w 213"/>
                <a:gd name="T61" fmla="*/ 9 h 54"/>
                <a:gd name="T62" fmla="*/ 213 w 213"/>
                <a:gd name="T63" fmla="*/ 9 h 54"/>
                <a:gd name="T64" fmla="*/ 213 w 213"/>
                <a:gd name="T65" fmla="*/ 8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13"/>
                <a:gd name="T100" fmla="*/ 0 h 54"/>
                <a:gd name="T101" fmla="*/ 213 w 213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99" name="Freeform 56"/>
            <p:cNvSpPr/>
            <p:nvPr/>
          </p:nvSpPr>
          <p:spPr bwMode="auto">
            <a:xfrm>
              <a:off x="3949" y="3958"/>
              <a:ext cx="221" cy="54"/>
            </a:xfrm>
            <a:custGeom>
              <a:avLst/>
              <a:gdLst>
                <a:gd name="T0" fmla="*/ 221 w 221"/>
                <a:gd name="T1" fmla="*/ 0 h 54"/>
                <a:gd name="T2" fmla="*/ 216 w 221"/>
                <a:gd name="T3" fmla="*/ 5 h 54"/>
                <a:gd name="T4" fmla="*/ 211 w 221"/>
                <a:gd name="T5" fmla="*/ 8 h 54"/>
                <a:gd name="T6" fmla="*/ 201 w 221"/>
                <a:gd name="T7" fmla="*/ 12 h 54"/>
                <a:gd name="T8" fmla="*/ 191 w 221"/>
                <a:gd name="T9" fmla="*/ 13 h 54"/>
                <a:gd name="T10" fmla="*/ 179 w 221"/>
                <a:gd name="T11" fmla="*/ 15 h 54"/>
                <a:gd name="T12" fmla="*/ 167 w 221"/>
                <a:gd name="T13" fmla="*/ 16 h 54"/>
                <a:gd name="T14" fmla="*/ 157 w 221"/>
                <a:gd name="T15" fmla="*/ 17 h 54"/>
                <a:gd name="T16" fmla="*/ 145 w 221"/>
                <a:gd name="T17" fmla="*/ 20 h 54"/>
                <a:gd name="T18" fmla="*/ 135 w 221"/>
                <a:gd name="T19" fmla="*/ 22 h 54"/>
                <a:gd name="T20" fmla="*/ 125 w 221"/>
                <a:gd name="T21" fmla="*/ 24 h 54"/>
                <a:gd name="T22" fmla="*/ 115 w 221"/>
                <a:gd name="T23" fmla="*/ 29 h 54"/>
                <a:gd name="T24" fmla="*/ 105 w 221"/>
                <a:gd name="T25" fmla="*/ 32 h 54"/>
                <a:gd name="T26" fmla="*/ 96 w 221"/>
                <a:gd name="T27" fmla="*/ 36 h 54"/>
                <a:gd name="T28" fmla="*/ 83 w 221"/>
                <a:gd name="T29" fmla="*/ 38 h 54"/>
                <a:gd name="T30" fmla="*/ 73 w 221"/>
                <a:gd name="T31" fmla="*/ 41 h 54"/>
                <a:gd name="T32" fmla="*/ 61 w 221"/>
                <a:gd name="T33" fmla="*/ 44 h 54"/>
                <a:gd name="T34" fmla="*/ 51 w 221"/>
                <a:gd name="T35" fmla="*/ 46 h 54"/>
                <a:gd name="T36" fmla="*/ 39 w 221"/>
                <a:gd name="T37" fmla="*/ 49 h 54"/>
                <a:gd name="T38" fmla="*/ 29 w 221"/>
                <a:gd name="T39" fmla="*/ 52 h 54"/>
                <a:gd name="T40" fmla="*/ 20 w 221"/>
                <a:gd name="T41" fmla="*/ 54 h 54"/>
                <a:gd name="T42" fmla="*/ 0 w 221"/>
                <a:gd name="T43" fmla="*/ 45 h 54"/>
                <a:gd name="T44" fmla="*/ 17 w 221"/>
                <a:gd name="T45" fmla="*/ 38 h 54"/>
                <a:gd name="T46" fmla="*/ 37 w 221"/>
                <a:gd name="T47" fmla="*/ 30 h 54"/>
                <a:gd name="T48" fmla="*/ 56 w 221"/>
                <a:gd name="T49" fmla="*/ 23 h 54"/>
                <a:gd name="T50" fmla="*/ 76 w 221"/>
                <a:gd name="T51" fmla="*/ 17 h 54"/>
                <a:gd name="T52" fmla="*/ 98 w 221"/>
                <a:gd name="T53" fmla="*/ 12 h 54"/>
                <a:gd name="T54" fmla="*/ 120 w 221"/>
                <a:gd name="T55" fmla="*/ 7 h 54"/>
                <a:gd name="T56" fmla="*/ 145 w 221"/>
                <a:gd name="T57" fmla="*/ 4 h 54"/>
                <a:gd name="T58" fmla="*/ 169 w 221"/>
                <a:gd name="T59" fmla="*/ 1 h 54"/>
                <a:gd name="T60" fmla="*/ 194 w 221"/>
                <a:gd name="T61" fmla="*/ 0 h 54"/>
                <a:gd name="T62" fmla="*/ 221 w 221"/>
                <a:gd name="T63" fmla="*/ 0 h 54"/>
                <a:gd name="T64" fmla="*/ 221 w 221"/>
                <a:gd name="T65" fmla="*/ 0 h 5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21"/>
                <a:gd name="T100" fmla="*/ 0 h 54"/>
                <a:gd name="T101" fmla="*/ 221 w 221"/>
                <a:gd name="T102" fmla="*/ 54 h 54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0" name="Freeform 57"/>
            <p:cNvSpPr/>
            <p:nvPr/>
          </p:nvSpPr>
          <p:spPr bwMode="auto">
            <a:xfrm>
              <a:off x="3464" y="3999"/>
              <a:ext cx="934" cy="217"/>
            </a:xfrm>
            <a:custGeom>
              <a:avLst/>
              <a:gdLst>
                <a:gd name="T0" fmla="*/ 220 w 934"/>
                <a:gd name="T1" fmla="*/ 161 h 217"/>
                <a:gd name="T2" fmla="*/ 291 w 934"/>
                <a:gd name="T3" fmla="*/ 169 h 217"/>
                <a:gd name="T4" fmla="*/ 362 w 934"/>
                <a:gd name="T5" fmla="*/ 177 h 217"/>
                <a:gd name="T6" fmla="*/ 438 w 934"/>
                <a:gd name="T7" fmla="*/ 185 h 217"/>
                <a:gd name="T8" fmla="*/ 514 w 934"/>
                <a:gd name="T9" fmla="*/ 191 h 217"/>
                <a:gd name="T10" fmla="*/ 590 w 934"/>
                <a:gd name="T11" fmla="*/ 195 h 217"/>
                <a:gd name="T12" fmla="*/ 666 w 934"/>
                <a:gd name="T13" fmla="*/ 196 h 217"/>
                <a:gd name="T14" fmla="*/ 737 w 934"/>
                <a:gd name="T15" fmla="*/ 191 h 217"/>
                <a:gd name="T16" fmla="*/ 808 w 934"/>
                <a:gd name="T17" fmla="*/ 182 h 217"/>
                <a:gd name="T18" fmla="*/ 875 w 934"/>
                <a:gd name="T19" fmla="*/ 167 h 217"/>
                <a:gd name="T20" fmla="*/ 934 w 934"/>
                <a:gd name="T21" fmla="*/ 144 h 217"/>
                <a:gd name="T22" fmla="*/ 929 w 934"/>
                <a:gd name="T23" fmla="*/ 160 h 217"/>
                <a:gd name="T24" fmla="*/ 916 w 934"/>
                <a:gd name="T25" fmla="*/ 174 h 217"/>
                <a:gd name="T26" fmla="*/ 894 w 934"/>
                <a:gd name="T27" fmla="*/ 183 h 217"/>
                <a:gd name="T28" fmla="*/ 867 w 934"/>
                <a:gd name="T29" fmla="*/ 190 h 217"/>
                <a:gd name="T30" fmla="*/ 835 w 934"/>
                <a:gd name="T31" fmla="*/ 196 h 217"/>
                <a:gd name="T32" fmla="*/ 799 w 934"/>
                <a:gd name="T33" fmla="*/ 200 h 217"/>
                <a:gd name="T34" fmla="*/ 764 w 934"/>
                <a:gd name="T35" fmla="*/ 204 h 217"/>
                <a:gd name="T36" fmla="*/ 728 w 934"/>
                <a:gd name="T37" fmla="*/ 207 h 217"/>
                <a:gd name="T38" fmla="*/ 693 w 934"/>
                <a:gd name="T39" fmla="*/ 211 h 217"/>
                <a:gd name="T40" fmla="*/ 661 w 934"/>
                <a:gd name="T41" fmla="*/ 215 h 217"/>
                <a:gd name="T42" fmla="*/ 598 w 934"/>
                <a:gd name="T43" fmla="*/ 216 h 217"/>
                <a:gd name="T44" fmla="*/ 534 w 934"/>
                <a:gd name="T45" fmla="*/ 217 h 217"/>
                <a:gd name="T46" fmla="*/ 473 w 934"/>
                <a:gd name="T47" fmla="*/ 216 h 217"/>
                <a:gd name="T48" fmla="*/ 411 w 934"/>
                <a:gd name="T49" fmla="*/ 214 h 217"/>
                <a:gd name="T50" fmla="*/ 350 w 934"/>
                <a:gd name="T51" fmla="*/ 209 h 217"/>
                <a:gd name="T52" fmla="*/ 291 w 934"/>
                <a:gd name="T53" fmla="*/ 203 h 217"/>
                <a:gd name="T54" fmla="*/ 232 w 934"/>
                <a:gd name="T55" fmla="*/ 193 h 217"/>
                <a:gd name="T56" fmla="*/ 176 w 934"/>
                <a:gd name="T57" fmla="*/ 180 h 217"/>
                <a:gd name="T58" fmla="*/ 122 w 934"/>
                <a:gd name="T59" fmla="*/ 163 h 217"/>
                <a:gd name="T60" fmla="*/ 71 w 934"/>
                <a:gd name="T61" fmla="*/ 141 h 217"/>
                <a:gd name="T62" fmla="*/ 71 w 934"/>
                <a:gd name="T63" fmla="*/ 126 h 217"/>
                <a:gd name="T64" fmla="*/ 68 w 934"/>
                <a:gd name="T65" fmla="*/ 111 h 217"/>
                <a:gd name="T66" fmla="*/ 63 w 934"/>
                <a:gd name="T67" fmla="*/ 96 h 217"/>
                <a:gd name="T68" fmla="*/ 58 w 934"/>
                <a:gd name="T69" fmla="*/ 83 h 217"/>
                <a:gd name="T70" fmla="*/ 51 w 934"/>
                <a:gd name="T71" fmla="*/ 69 h 217"/>
                <a:gd name="T72" fmla="*/ 41 w 934"/>
                <a:gd name="T73" fmla="*/ 55 h 217"/>
                <a:gd name="T74" fmla="*/ 32 w 934"/>
                <a:gd name="T75" fmla="*/ 41 h 217"/>
                <a:gd name="T76" fmla="*/ 22 w 934"/>
                <a:gd name="T77" fmla="*/ 28 h 217"/>
                <a:gd name="T78" fmla="*/ 12 w 934"/>
                <a:gd name="T79" fmla="*/ 14 h 217"/>
                <a:gd name="T80" fmla="*/ 0 w 934"/>
                <a:gd name="T81" fmla="*/ 0 h 217"/>
                <a:gd name="T82" fmla="*/ 36 w 934"/>
                <a:gd name="T83" fmla="*/ 12 h 217"/>
                <a:gd name="T84" fmla="*/ 61 w 934"/>
                <a:gd name="T85" fmla="*/ 27 h 217"/>
                <a:gd name="T86" fmla="*/ 76 w 934"/>
                <a:gd name="T87" fmla="*/ 44 h 217"/>
                <a:gd name="T88" fmla="*/ 88 w 934"/>
                <a:gd name="T89" fmla="*/ 63 h 217"/>
                <a:gd name="T90" fmla="*/ 95 w 934"/>
                <a:gd name="T91" fmla="*/ 83 h 217"/>
                <a:gd name="T92" fmla="*/ 105 w 934"/>
                <a:gd name="T93" fmla="*/ 102 h 217"/>
                <a:gd name="T94" fmla="*/ 120 w 934"/>
                <a:gd name="T95" fmla="*/ 121 h 217"/>
                <a:gd name="T96" fmla="*/ 142 w 934"/>
                <a:gd name="T97" fmla="*/ 139 h 217"/>
                <a:gd name="T98" fmla="*/ 176 w 934"/>
                <a:gd name="T99" fmla="*/ 152 h 217"/>
                <a:gd name="T100" fmla="*/ 220 w 934"/>
                <a:gd name="T101" fmla="*/ 161 h 217"/>
                <a:gd name="T102" fmla="*/ 220 w 934"/>
                <a:gd name="T103" fmla="*/ 161 h 21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934"/>
                <a:gd name="T157" fmla="*/ 0 h 217"/>
                <a:gd name="T158" fmla="*/ 934 w 934"/>
                <a:gd name="T159" fmla="*/ 217 h 21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1" name="Freeform 58"/>
            <p:cNvSpPr/>
            <p:nvPr/>
          </p:nvSpPr>
          <p:spPr bwMode="auto">
            <a:xfrm>
              <a:off x="2140" y="3743"/>
              <a:ext cx="101" cy="121"/>
            </a:xfrm>
            <a:custGeom>
              <a:avLst/>
              <a:gdLst>
                <a:gd name="T0" fmla="*/ 81 w 101"/>
                <a:gd name="T1" fmla="*/ 103 h 121"/>
                <a:gd name="T2" fmla="*/ 44 w 101"/>
                <a:gd name="T3" fmla="*/ 121 h 121"/>
                <a:gd name="T4" fmla="*/ 39 w 101"/>
                <a:gd name="T5" fmla="*/ 110 h 121"/>
                <a:gd name="T6" fmla="*/ 34 w 101"/>
                <a:gd name="T7" fmla="*/ 100 h 121"/>
                <a:gd name="T8" fmla="*/ 29 w 101"/>
                <a:gd name="T9" fmla="*/ 88 h 121"/>
                <a:gd name="T10" fmla="*/ 25 w 101"/>
                <a:gd name="T11" fmla="*/ 77 h 121"/>
                <a:gd name="T12" fmla="*/ 20 w 101"/>
                <a:gd name="T13" fmla="*/ 67 h 121"/>
                <a:gd name="T14" fmla="*/ 15 w 101"/>
                <a:gd name="T15" fmla="*/ 55 h 121"/>
                <a:gd name="T16" fmla="*/ 10 w 101"/>
                <a:gd name="T17" fmla="*/ 44 h 121"/>
                <a:gd name="T18" fmla="*/ 5 w 101"/>
                <a:gd name="T19" fmla="*/ 32 h 121"/>
                <a:gd name="T20" fmla="*/ 3 w 101"/>
                <a:gd name="T21" fmla="*/ 20 h 121"/>
                <a:gd name="T22" fmla="*/ 0 w 101"/>
                <a:gd name="T23" fmla="*/ 6 h 121"/>
                <a:gd name="T24" fmla="*/ 47 w 101"/>
                <a:gd name="T25" fmla="*/ 0 h 121"/>
                <a:gd name="T26" fmla="*/ 76 w 101"/>
                <a:gd name="T27" fmla="*/ 0 h 121"/>
                <a:gd name="T28" fmla="*/ 93 w 101"/>
                <a:gd name="T29" fmla="*/ 6 h 121"/>
                <a:gd name="T30" fmla="*/ 101 w 101"/>
                <a:gd name="T31" fmla="*/ 16 h 121"/>
                <a:gd name="T32" fmla="*/ 101 w 101"/>
                <a:gd name="T33" fmla="*/ 30 h 121"/>
                <a:gd name="T34" fmla="*/ 93 w 101"/>
                <a:gd name="T35" fmla="*/ 46 h 121"/>
                <a:gd name="T36" fmla="*/ 86 w 101"/>
                <a:gd name="T37" fmla="*/ 62 h 121"/>
                <a:gd name="T38" fmla="*/ 81 w 101"/>
                <a:gd name="T39" fmla="*/ 78 h 121"/>
                <a:gd name="T40" fmla="*/ 79 w 101"/>
                <a:gd name="T41" fmla="*/ 93 h 121"/>
                <a:gd name="T42" fmla="*/ 81 w 101"/>
                <a:gd name="T43" fmla="*/ 104 h 121"/>
                <a:gd name="T44" fmla="*/ 81 w 101"/>
                <a:gd name="T45" fmla="*/ 104 h 121"/>
                <a:gd name="T46" fmla="*/ 81 w 101"/>
                <a:gd name="T47" fmla="*/ 103 h 121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01"/>
                <a:gd name="T73" fmla="*/ 0 h 121"/>
                <a:gd name="T74" fmla="*/ 101 w 101"/>
                <a:gd name="T75" fmla="*/ 121 h 121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2" name="Freeform 59"/>
            <p:cNvSpPr/>
            <p:nvPr/>
          </p:nvSpPr>
          <p:spPr bwMode="auto">
            <a:xfrm>
              <a:off x="2258" y="3747"/>
              <a:ext cx="122" cy="132"/>
            </a:xfrm>
            <a:custGeom>
              <a:avLst/>
              <a:gdLst>
                <a:gd name="T0" fmla="*/ 122 w 122"/>
                <a:gd name="T1" fmla="*/ 2 h 132"/>
                <a:gd name="T2" fmla="*/ 103 w 122"/>
                <a:gd name="T3" fmla="*/ 132 h 132"/>
                <a:gd name="T4" fmla="*/ 56 w 122"/>
                <a:gd name="T5" fmla="*/ 131 h 132"/>
                <a:gd name="T6" fmla="*/ 24 w 122"/>
                <a:gd name="T7" fmla="*/ 125 h 132"/>
                <a:gd name="T8" fmla="*/ 7 w 122"/>
                <a:gd name="T9" fmla="*/ 115 h 132"/>
                <a:gd name="T10" fmla="*/ 0 w 122"/>
                <a:gd name="T11" fmla="*/ 103 h 132"/>
                <a:gd name="T12" fmla="*/ 2 w 122"/>
                <a:gd name="T13" fmla="*/ 87 h 132"/>
                <a:gd name="T14" fmla="*/ 10 w 122"/>
                <a:gd name="T15" fmla="*/ 71 h 132"/>
                <a:gd name="T16" fmla="*/ 17 w 122"/>
                <a:gd name="T17" fmla="*/ 52 h 132"/>
                <a:gd name="T18" fmla="*/ 24 w 122"/>
                <a:gd name="T19" fmla="*/ 35 h 132"/>
                <a:gd name="T20" fmla="*/ 27 w 122"/>
                <a:gd name="T21" fmla="*/ 18 h 132"/>
                <a:gd name="T22" fmla="*/ 22 w 122"/>
                <a:gd name="T23" fmla="*/ 2 h 132"/>
                <a:gd name="T24" fmla="*/ 34 w 122"/>
                <a:gd name="T25" fmla="*/ 3 h 132"/>
                <a:gd name="T26" fmla="*/ 46 w 122"/>
                <a:gd name="T27" fmla="*/ 3 h 132"/>
                <a:gd name="T28" fmla="*/ 56 w 122"/>
                <a:gd name="T29" fmla="*/ 2 h 132"/>
                <a:gd name="T30" fmla="*/ 63 w 122"/>
                <a:gd name="T31" fmla="*/ 2 h 132"/>
                <a:gd name="T32" fmla="*/ 73 w 122"/>
                <a:gd name="T33" fmla="*/ 1 h 132"/>
                <a:gd name="T34" fmla="*/ 83 w 122"/>
                <a:gd name="T35" fmla="*/ 0 h 132"/>
                <a:gd name="T36" fmla="*/ 93 w 122"/>
                <a:gd name="T37" fmla="*/ 0 h 132"/>
                <a:gd name="T38" fmla="*/ 103 w 122"/>
                <a:gd name="T39" fmla="*/ 0 h 132"/>
                <a:gd name="T40" fmla="*/ 112 w 122"/>
                <a:gd name="T41" fmla="*/ 1 h 132"/>
                <a:gd name="T42" fmla="*/ 122 w 122"/>
                <a:gd name="T43" fmla="*/ 2 h 132"/>
                <a:gd name="T44" fmla="*/ 122 w 122"/>
                <a:gd name="T45" fmla="*/ 2 h 13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2"/>
                <a:gd name="T70" fmla="*/ 0 h 132"/>
                <a:gd name="T71" fmla="*/ 122 w 122"/>
                <a:gd name="T72" fmla="*/ 132 h 132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3" name="Freeform 60"/>
            <p:cNvSpPr/>
            <p:nvPr/>
          </p:nvSpPr>
          <p:spPr bwMode="auto">
            <a:xfrm>
              <a:off x="2405" y="3749"/>
              <a:ext cx="88" cy="185"/>
            </a:xfrm>
            <a:custGeom>
              <a:avLst/>
              <a:gdLst>
                <a:gd name="T0" fmla="*/ 88 w 88"/>
                <a:gd name="T1" fmla="*/ 0 h 185"/>
                <a:gd name="T2" fmla="*/ 88 w 88"/>
                <a:gd name="T3" fmla="*/ 19 h 185"/>
                <a:gd name="T4" fmla="*/ 88 w 88"/>
                <a:gd name="T5" fmla="*/ 38 h 185"/>
                <a:gd name="T6" fmla="*/ 86 w 88"/>
                <a:gd name="T7" fmla="*/ 56 h 185"/>
                <a:gd name="T8" fmla="*/ 86 w 88"/>
                <a:gd name="T9" fmla="*/ 75 h 185"/>
                <a:gd name="T10" fmla="*/ 86 w 88"/>
                <a:gd name="T11" fmla="*/ 94 h 185"/>
                <a:gd name="T12" fmla="*/ 83 w 88"/>
                <a:gd name="T13" fmla="*/ 112 h 185"/>
                <a:gd name="T14" fmla="*/ 81 w 88"/>
                <a:gd name="T15" fmla="*/ 130 h 185"/>
                <a:gd name="T16" fmla="*/ 76 w 88"/>
                <a:gd name="T17" fmla="*/ 150 h 185"/>
                <a:gd name="T18" fmla="*/ 71 w 88"/>
                <a:gd name="T19" fmla="*/ 168 h 185"/>
                <a:gd name="T20" fmla="*/ 64 w 88"/>
                <a:gd name="T21" fmla="*/ 185 h 185"/>
                <a:gd name="T22" fmla="*/ 34 w 88"/>
                <a:gd name="T23" fmla="*/ 173 h 185"/>
                <a:gd name="T24" fmla="*/ 14 w 88"/>
                <a:gd name="T25" fmla="*/ 157 h 185"/>
                <a:gd name="T26" fmla="*/ 2 w 88"/>
                <a:gd name="T27" fmla="*/ 139 h 185"/>
                <a:gd name="T28" fmla="*/ 0 w 88"/>
                <a:gd name="T29" fmla="*/ 120 h 185"/>
                <a:gd name="T30" fmla="*/ 2 w 88"/>
                <a:gd name="T31" fmla="*/ 99 h 185"/>
                <a:gd name="T32" fmla="*/ 7 w 88"/>
                <a:gd name="T33" fmla="*/ 79 h 185"/>
                <a:gd name="T34" fmla="*/ 12 w 88"/>
                <a:gd name="T35" fmla="*/ 58 h 185"/>
                <a:gd name="T36" fmla="*/ 17 w 88"/>
                <a:gd name="T37" fmla="*/ 38 h 185"/>
                <a:gd name="T38" fmla="*/ 22 w 88"/>
                <a:gd name="T39" fmla="*/ 18 h 185"/>
                <a:gd name="T40" fmla="*/ 19 w 88"/>
                <a:gd name="T41" fmla="*/ 0 h 185"/>
                <a:gd name="T42" fmla="*/ 88 w 88"/>
                <a:gd name="T43" fmla="*/ 0 h 185"/>
                <a:gd name="T44" fmla="*/ 88 w 88"/>
                <a:gd name="T45" fmla="*/ 0 h 185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8"/>
                <a:gd name="T70" fmla="*/ 0 h 185"/>
                <a:gd name="T71" fmla="*/ 88 w 88"/>
                <a:gd name="T72" fmla="*/ 185 h 185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4" name="Freeform 61"/>
            <p:cNvSpPr/>
            <p:nvPr/>
          </p:nvSpPr>
          <p:spPr bwMode="auto">
            <a:xfrm>
              <a:off x="2184" y="3977"/>
              <a:ext cx="275" cy="147"/>
            </a:xfrm>
            <a:custGeom>
              <a:avLst/>
              <a:gdLst>
                <a:gd name="T0" fmla="*/ 265 w 275"/>
                <a:gd name="T1" fmla="*/ 86 h 147"/>
                <a:gd name="T2" fmla="*/ 262 w 275"/>
                <a:gd name="T3" fmla="*/ 94 h 147"/>
                <a:gd name="T4" fmla="*/ 262 w 275"/>
                <a:gd name="T5" fmla="*/ 100 h 147"/>
                <a:gd name="T6" fmla="*/ 265 w 275"/>
                <a:gd name="T7" fmla="*/ 106 h 147"/>
                <a:gd name="T8" fmla="*/ 270 w 275"/>
                <a:gd name="T9" fmla="*/ 113 h 147"/>
                <a:gd name="T10" fmla="*/ 272 w 275"/>
                <a:gd name="T11" fmla="*/ 120 h 147"/>
                <a:gd name="T12" fmla="*/ 275 w 275"/>
                <a:gd name="T13" fmla="*/ 126 h 147"/>
                <a:gd name="T14" fmla="*/ 275 w 275"/>
                <a:gd name="T15" fmla="*/ 131 h 147"/>
                <a:gd name="T16" fmla="*/ 272 w 275"/>
                <a:gd name="T17" fmla="*/ 137 h 147"/>
                <a:gd name="T18" fmla="*/ 267 w 275"/>
                <a:gd name="T19" fmla="*/ 143 h 147"/>
                <a:gd name="T20" fmla="*/ 258 w 275"/>
                <a:gd name="T21" fmla="*/ 147 h 147"/>
                <a:gd name="T22" fmla="*/ 240 w 275"/>
                <a:gd name="T23" fmla="*/ 129 h 147"/>
                <a:gd name="T24" fmla="*/ 216 w 275"/>
                <a:gd name="T25" fmla="*/ 114 h 147"/>
                <a:gd name="T26" fmla="*/ 184 w 275"/>
                <a:gd name="T27" fmla="*/ 100 h 147"/>
                <a:gd name="T28" fmla="*/ 150 w 275"/>
                <a:gd name="T29" fmla="*/ 89 h 147"/>
                <a:gd name="T30" fmla="*/ 113 w 275"/>
                <a:gd name="T31" fmla="*/ 78 h 147"/>
                <a:gd name="T32" fmla="*/ 79 w 275"/>
                <a:gd name="T33" fmla="*/ 66 h 147"/>
                <a:gd name="T34" fmla="*/ 47 w 275"/>
                <a:gd name="T35" fmla="*/ 54 h 147"/>
                <a:gd name="T36" fmla="*/ 22 w 275"/>
                <a:gd name="T37" fmla="*/ 39 h 147"/>
                <a:gd name="T38" fmla="*/ 8 w 275"/>
                <a:gd name="T39" fmla="*/ 22 h 147"/>
                <a:gd name="T40" fmla="*/ 0 w 275"/>
                <a:gd name="T41" fmla="*/ 0 h 147"/>
                <a:gd name="T42" fmla="*/ 35 w 275"/>
                <a:gd name="T43" fmla="*/ 2 h 147"/>
                <a:gd name="T44" fmla="*/ 69 w 275"/>
                <a:gd name="T45" fmla="*/ 6 h 147"/>
                <a:gd name="T46" fmla="*/ 101 w 275"/>
                <a:gd name="T47" fmla="*/ 11 h 147"/>
                <a:gd name="T48" fmla="*/ 130 w 275"/>
                <a:gd name="T49" fmla="*/ 18 h 147"/>
                <a:gd name="T50" fmla="*/ 160 w 275"/>
                <a:gd name="T51" fmla="*/ 27 h 147"/>
                <a:gd name="T52" fmla="*/ 184 w 275"/>
                <a:gd name="T53" fmla="*/ 36 h 147"/>
                <a:gd name="T54" fmla="*/ 209 w 275"/>
                <a:gd name="T55" fmla="*/ 48 h 147"/>
                <a:gd name="T56" fmla="*/ 231 w 275"/>
                <a:gd name="T57" fmla="*/ 59 h 147"/>
                <a:gd name="T58" fmla="*/ 250 w 275"/>
                <a:gd name="T59" fmla="*/ 73 h 147"/>
                <a:gd name="T60" fmla="*/ 265 w 275"/>
                <a:gd name="T61" fmla="*/ 86 h 147"/>
                <a:gd name="T62" fmla="*/ 265 w 275"/>
                <a:gd name="T63" fmla="*/ 86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75"/>
                <a:gd name="T97" fmla="*/ 0 h 147"/>
                <a:gd name="T98" fmla="*/ 275 w 275"/>
                <a:gd name="T99" fmla="*/ 147 h 147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5" name="Freeform 62"/>
            <p:cNvSpPr/>
            <p:nvPr/>
          </p:nvSpPr>
          <p:spPr bwMode="auto">
            <a:xfrm>
              <a:off x="1611" y="3893"/>
              <a:ext cx="272" cy="151"/>
            </a:xfrm>
            <a:custGeom>
              <a:avLst/>
              <a:gdLst>
                <a:gd name="T0" fmla="*/ 272 w 272"/>
                <a:gd name="T1" fmla="*/ 151 h 151"/>
                <a:gd name="T2" fmla="*/ 0 w 272"/>
                <a:gd name="T3" fmla="*/ 0 h 151"/>
                <a:gd name="T4" fmla="*/ 272 w 272"/>
                <a:gd name="T5" fmla="*/ 144 h 151"/>
                <a:gd name="T6" fmla="*/ 272 w 272"/>
                <a:gd name="T7" fmla="*/ 151 h 151"/>
                <a:gd name="T8" fmla="*/ 272 w 272"/>
                <a:gd name="T9" fmla="*/ 151 h 15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2"/>
                <a:gd name="T16" fmla="*/ 0 h 151"/>
                <a:gd name="T17" fmla="*/ 272 w 272"/>
                <a:gd name="T18" fmla="*/ 151 h 15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6" name="Freeform 63"/>
            <p:cNvSpPr/>
            <p:nvPr/>
          </p:nvSpPr>
          <p:spPr bwMode="auto">
            <a:xfrm>
              <a:off x="1824" y="4015"/>
              <a:ext cx="309" cy="109"/>
            </a:xfrm>
            <a:custGeom>
              <a:avLst/>
              <a:gdLst>
                <a:gd name="T0" fmla="*/ 309 w 309"/>
                <a:gd name="T1" fmla="*/ 25 h 109"/>
                <a:gd name="T2" fmla="*/ 306 w 309"/>
                <a:gd name="T3" fmla="*/ 37 h 109"/>
                <a:gd name="T4" fmla="*/ 296 w 309"/>
                <a:gd name="T5" fmla="*/ 46 h 109"/>
                <a:gd name="T6" fmla="*/ 284 w 309"/>
                <a:gd name="T7" fmla="*/ 54 h 109"/>
                <a:gd name="T8" fmla="*/ 267 w 309"/>
                <a:gd name="T9" fmla="*/ 62 h 109"/>
                <a:gd name="T10" fmla="*/ 250 w 309"/>
                <a:gd name="T11" fmla="*/ 68 h 109"/>
                <a:gd name="T12" fmla="*/ 230 w 309"/>
                <a:gd name="T13" fmla="*/ 75 h 109"/>
                <a:gd name="T14" fmla="*/ 208 w 309"/>
                <a:gd name="T15" fmla="*/ 80 h 109"/>
                <a:gd name="T16" fmla="*/ 186 w 309"/>
                <a:gd name="T17" fmla="*/ 85 h 109"/>
                <a:gd name="T18" fmla="*/ 167 w 309"/>
                <a:gd name="T19" fmla="*/ 91 h 109"/>
                <a:gd name="T20" fmla="*/ 147 w 309"/>
                <a:gd name="T21" fmla="*/ 96 h 109"/>
                <a:gd name="T22" fmla="*/ 135 w 309"/>
                <a:gd name="T23" fmla="*/ 99 h 109"/>
                <a:gd name="T24" fmla="*/ 122 w 309"/>
                <a:gd name="T25" fmla="*/ 102 h 109"/>
                <a:gd name="T26" fmla="*/ 110 w 309"/>
                <a:gd name="T27" fmla="*/ 103 h 109"/>
                <a:gd name="T28" fmla="*/ 95 w 309"/>
                <a:gd name="T29" fmla="*/ 105 h 109"/>
                <a:gd name="T30" fmla="*/ 83 w 309"/>
                <a:gd name="T31" fmla="*/ 107 h 109"/>
                <a:gd name="T32" fmla="*/ 69 w 309"/>
                <a:gd name="T33" fmla="*/ 108 h 109"/>
                <a:gd name="T34" fmla="*/ 54 w 309"/>
                <a:gd name="T35" fmla="*/ 108 h 109"/>
                <a:gd name="T36" fmla="*/ 39 w 309"/>
                <a:gd name="T37" fmla="*/ 109 h 109"/>
                <a:gd name="T38" fmla="*/ 24 w 309"/>
                <a:gd name="T39" fmla="*/ 109 h 109"/>
                <a:gd name="T40" fmla="*/ 7 w 309"/>
                <a:gd name="T41" fmla="*/ 108 h 109"/>
                <a:gd name="T42" fmla="*/ 0 w 309"/>
                <a:gd name="T43" fmla="*/ 93 h 109"/>
                <a:gd name="T44" fmla="*/ 5 w 309"/>
                <a:gd name="T45" fmla="*/ 81 h 109"/>
                <a:gd name="T46" fmla="*/ 17 w 309"/>
                <a:gd name="T47" fmla="*/ 71 h 109"/>
                <a:gd name="T48" fmla="*/ 37 w 309"/>
                <a:gd name="T49" fmla="*/ 63 h 109"/>
                <a:gd name="T50" fmla="*/ 64 w 309"/>
                <a:gd name="T51" fmla="*/ 56 h 109"/>
                <a:gd name="T52" fmla="*/ 93 w 309"/>
                <a:gd name="T53" fmla="*/ 51 h 109"/>
                <a:gd name="T54" fmla="*/ 122 w 309"/>
                <a:gd name="T55" fmla="*/ 45 h 109"/>
                <a:gd name="T56" fmla="*/ 152 w 309"/>
                <a:gd name="T57" fmla="*/ 39 h 109"/>
                <a:gd name="T58" fmla="*/ 181 w 309"/>
                <a:gd name="T59" fmla="*/ 33 h 109"/>
                <a:gd name="T60" fmla="*/ 203 w 309"/>
                <a:gd name="T61" fmla="*/ 25 h 109"/>
                <a:gd name="T62" fmla="*/ 216 w 309"/>
                <a:gd name="T63" fmla="*/ 21 h 109"/>
                <a:gd name="T64" fmla="*/ 230 w 309"/>
                <a:gd name="T65" fmla="*/ 16 h 109"/>
                <a:gd name="T66" fmla="*/ 245 w 309"/>
                <a:gd name="T67" fmla="*/ 11 h 109"/>
                <a:gd name="T68" fmla="*/ 257 w 309"/>
                <a:gd name="T69" fmla="*/ 6 h 109"/>
                <a:gd name="T70" fmla="*/ 272 w 309"/>
                <a:gd name="T71" fmla="*/ 3 h 109"/>
                <a:gd name="T72" fmla="*/ 284 w 309"/>
                <a:gd name="T73" fmla="*/ 0 h 109"/>
                <a:gd name="T74" fmla="*/ 294 w 309"/>
                <a:gd name="T75" fmla="*/ 1 h 109"/>
                <a:gd name="T76" fmla="*/ 301 w 309"/>
                <a:gd name="T77" fmla="*/ 6 h 109"/>
                <a:gd name="T78" fmla="*/ 309 w 309"/>
                <a:gd name="T79" fmla="*/ 14 h 109"/>
                <a:gd name="T80" fmla="*/ 309 w 309"/>
                <a:gd name="T81" fmla="*/ 25 h 109"/>
                <a:gd name="T82" fmla="*/ 309 w 309"/>
                <a:gd name="T83" fmla="*/ 25 h 109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9"/>
                <a:gd name="T127" fmla="*/ 0 h 109"/>
                <a:gd name="T128" fmla="*/ 309 w 309"/>
                <a:gd name="T129" fmla="*/ 109 h 109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07" name="Freeform 64"/>
            <p:cNvSpPr/>
            <p:nvPr/>
          </p:nvSpPr>
          <p:spPr bwMode="auto">
            <a:xfrm>
              <a:off x="1839" y="4058"/>
              <a:ext cx="451" cy="176"/>
            </a:xfrm>
            <a:custGeom>
              <a:avLst/>
              <a:gdLst>
                <a:gd name="T0" fmla="*/ 345 w 451"/>
                <a:gd name="T1" fmla="*/ 0 h 176"/>
                <a:gd name="T2" fmla="*/ 355 w 451"/>
                <a:gd name="T3" fmla="*/ 14 h 176"/>
                <a:gd name="T4" fmla="*/ 367 w 451"/>
                <a:gd name="T5" fmla="*/ 27 h 176"/>
                <a:gd name="T6" fmla="*/ 384 w 451"/>
                <a:gd name="T7" fmla="*/ 41 h 176"/>
                <a:gd name="T8" fmla="*/ 404 w 451"/>
                <a:gd name="T9" fmla="*/ 53 h 176"/>
                <a:gd name="T10" fmla="*/ 421 w 451"/>
                <a:gd name="T11" fmla="*/ 66 h 176"/>
                <a:gd name="T12" fmla="*/ 436 w 451"/>
                <a:gd name="T13" fmla="*/ 80 h 176"/>
                <a:gd name="T14" fmla="*/ 446 w 451"/>
                <a:gd name="T15" fmla="*/ 93 h 176"/>
                <a:gd name="T16" fmla="*/ 451 w 451"/>
                <a:gd name="T17" fmla="*/ 107 h 176"/>
                <a:gd name="T18" fmla="*/ 443 w 451"/>
                <a:gd name="T19" fmla="*/ 123 h 176"/>
                <a:gd name="T20" fmla="*/ 426 w 451"/>
                <a:gd name="T21" fmla="*/ 139 h 176"/>
                <a:gd name="T22" fmla="*/ 409 w 451"/>
                <a:gd name="T23" fmla="*/ 148 h 176"/>
                <a:gd name="T24" fmla="*/ 389 w 451"/>
                <a:gd name="T25" fmla="*/ 156 h 176"/>
                <a:gd name="T26" fmla="*/ 370 w 451"/>
                <a:gd name="T27" fmla="*/ 162 h 176"/>
                <a:gd name="T28" fmla="*/ 348 w 451"/>
                <a:gd name="T29" fmla="*/ 168 h 176"/>
                <a:gd name="T30" fmla="*/ 328 w 451"/>
                <a:gd name="T31" fmla="*/ 171 h 176"/>
                <a:gd name="T32" fmla="*/ 306 w 451"/>
                <a:gd name="T33" fmla="*/ 173 h 176"/>
                <a:gd name="T34" fmla="*/ 284 w 451"/>
                <a:gd name="T35" fmla="*/ 176 h 176"/>
                <a:gd name="T36" fmla="*/ 262 w 451"/>
                <a:gd name="T37" fmla="*/ 176 h 176"/>
                <a:gd name="T38" fmla="*/ 240 w 451"/>
                <a:gd name="T39" fmla="*/ 174 h 176"/>
                <a:gd name="T40" fmla="*/ 220 w 451"/>
                <a:gd name="T41" fmla="*/ 171 h 176"/>
                <a:gd name="T42" fmla="*/ 196 w 451"/>
                <a:gd name="T43" fmla="*/ 165 h 176"/>
                <a:gd name="T44" fmla="*/ 171 w 451"/>
                <a:gd name="T45" fmla="*/ 158 h 176"/>
                <a:gd name="T46" fmla="*/ 147 w 451"/>
                <a:gd name="T47" fmla="*/ 152 h 176"/>
                <a:gd name="T48" fmla="*/ 122 w 451"/>
                <a:gd name="T49" fmla="*/ 145 h 176"/>
                <a:gd name="T50" fmla="*/ 98 w 451"/>
                <a:gd name="T51" fmla="*/ 137 h 176"/>
                <a:gd name="T52" fmla="*/ 76 w 451"/>
                <a:gd name="T53" fmla="*/ 128 h 176"/>
                <a:gd name="T54" fmla="*/ 54 w 451"/>
                <a:gd name="T55" fmla="*/ 118 h 176"/>
                <a:gd name="T56" fmla="*/ 34 w 451"/>
                <a:gd name="T57" fmla="*/ 108 h 176"/>
                <a:gd name="T58" fmla="*/ 17 w 451"/>
                <a:gd name="T59" fmla="*/ 98 h 176"/>
                <a:gd name="T60" fmla="*/ 0 w 451"/>
                <a:gd name="T61" fmla="*/ 85 h 176"/>
                <a:gd name="T62" fmla="*/ 41 w 451"/>
                <a:gd name="T63" fmla="*/ 85 h 176"/>
                <a:gd name="T64" fmla="*/ 80 w 451"/>
                <a:gd name="T65" fmla="*/ 81 h 176"/>
                <a:gd name="T66" fmla="*/ 120 w 451"/>
                <a:gd name="T67" fmla="*/ 75 h 176"/>
                <a:gd name="T68" fmla="*/ 154 w 451"/>
                <a:gd name="T69" fmla="*/ 67 h 176"/>
                <a:gd name="T70" fmla="*/ 191 w 451"/>
                <a:gd name="T71" fmla="*/ 57 h 176"/>
                <a:gd name="T72" fmla="*/ 223 w 451"/>
                <a:gd name="T73" fmla="*/ 46 h 176"/>
                <a:gd name="T74" fmla="*/ 257 w 451"/>
                <a:gd name="T75" fmla="*/ 35 h 176"/>
                <a:gd name="T76" fmla="*/ 286 w 451"/>
                <a:gd name="T77" fmla="*/ 22 h 176"/>
                <a:gd name="T78" fmla="*/ 318 w 451"/>
                <a:gd name="T79" fmla="*/ 11 h 176"/>
                <a:gd name="T80" fmla="*/ 345 w 451"/>
                <a:gd name="T81" fmla="*/ 0 h 176"/>
                <a:gd name="T82" fmla="*/ 345 w 451"/>
                <a:gd name="T83" fmla="*/ 0 h 17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51"/>
                <a:gd name="T127" fmla="*/ 0 h 176"/>
                <a:gd name="T128" fmla="*/ 451 w 451"/>
                <a:gd name="T129" fmla="*/ 176 h 17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/>
            </a:solidFill>
            <a:ln w="9525">
              <a:noFill/>
              <a:rou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08" name="Group 65"/>
            <p:cNvGrpSpPr/>
            <p:nvPr/>
          </p:nvGrpSpPr>
          <p:grpSpPr bwMode="auto"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2119" name="Freeform 66"/>
              <p:cNvSpPr/>
              <p:nvPr/>
            </p:nvSpPr>
            <p:spPr bwMode="auto">
              <a:xfrm>
                <a:off x="1439" y="3481"/>
                <a:ext cx="892" cy="666"/>
              </a:xfrm>
              <a:custGeom>
                <a:avLst/>
                <a:gdLst>
                  <a:gd name="T0" fmla="*/ 620 w 892"/>
                  <a:gd name="T1" fmla="*/ 342 h 666"/>
                  <a:gd name="T2" fmla="*/ 622 w 892"/>
                  <a:gd name="T3" fmla="*/ 394 h 666"/>
                  <a:gd name="T4" fmla="*/ 637 w 892"/>
                  <a:gd name="T5" fmla="*/ 448 h 666"/>
                  <a:gd name="T6" fmla="*/ 676 w 892"/>
                  <a:gd name="T7" fmla="*/ 496 h 666"/>
                  <a:gd name="T8" fmla="*/ 755 w 892"/>
                  <a:gd name="T9" fmla="*/ 534 h 666"/>
                  <a:gd name="T10" fmla="*/ 828 w 892"/>
                  <a:gd name="T11" fmla="*/ 557 h 666"/>
                  <a:gd name="T12" fmla="*/ 858 w 892"/>
                  <a:gd name="T13" fmla="*/ 578 h 666"/>
                  <a:gd name="T14" fmla="*/ 882 w 892"/>
                  <a:gd name="T15" fmla="*/ 602 h 666"/>
                  <a:gd name="T16" fmla="*/ 892 w 892"/>
                  <a:gd name="T17" fmla="*/ 628 h 666"/>
                  <a:gd name="T18" fmla="*/ 882 w 892"/>
                  <a:gd name="T19" fmla="*/ 654 h 666"/>
                  <a:gd name="T20" fmla="*/ 850 w 892"/>
                  <a:gd name="T21" fmla="*/ 647 h 666"/>
                  <a:gd name="T22" fmla="*/ 809 w 892"/>
                  <a:gd name="T23" fmla="*/ 608 h 666"/>
                  <a:gd name="T24" fmla="*/ 762 w 892"/>
                  <a:gd name="T25" fmla="*/ 568 h 666"/>
                  <a:gd name="T26" fmla="*/ 711 w 892"/>
                  <a:gd name="T27" fmla="*/ 530 h 666"/>
                  <a:gd name="T28" fmla="*/ 649 w 892"/>
                  <a:gd name="T29" fmla="*/ 496 h 666"/>
                  <a:gd name="T30" fmla="*/ 598 w 892"/>
                  <a:gd name="T31" fmla="*/ 464 h 666"/>
                  <a:gd name="T32" fmla="*/ 583 w 892"/>
                  <a:gd name="T33" fmla="*/ 426 h 666"/>
                  <a:gd name="T34" fmla="*/ 586 w 892"/>
                  <a:gd name="T35" fmla="*/ 388 h 666"/>
                  <a:gd name="T36" fmla="*/ 590 w 892"/>
                  <a:gd name="T37" fmla="*/ 349 h 666"/>
                  <a:gd name="T38" fmla="*/ 586 w 892"/>
                  <a:gd name="T39" fmla="*/ 310 h 666"/>
                  <a:gd name="T40" fmla="*/ 541 w 892"/>
                  <a:gd name="T41" fmla="*/ 256 h 666"/>
                  <a:gd name="T42" fmla="*/ 463 w 892"/>
                  <a:gd name="T43" fmla="*/ 186 h 666"/>
                  <a:gd name="T44" fmla="*/ 358 w 892"/>
                  <a:gd name="T45" fmla="*/ 120 h 666"/>
                  <a:gd name="T46" fmla="*/ 230 w 892"/>
                  <a:gd name="T47" fmla="*/ 64 h 666"/>
                  <a:gd name="T48" fmla="*/ 83 w 892"/>
                  <a:gd name="T49" fmla="*/ 24 h 666"/>
                  <a:gd name="T50" fmla="*/ 37 w 892"/>
                  <a:gd name="T51" fmla="*/ 2 h 666"/>
                  <a:gd name="T52" fmla="*/ 108 w 892"/>
                  <a:gd name="T53" fmla="*/ 2 h 666"/>
                  <a:gd name="T54" fmla="*/ 179 w 892"/>
                  <a:gd name="T55" fmla="*/ 18 h 666"/>
                  <a:gd name="T56" fmla="*/ 245 w 892"/>
                  <a:gd name="T57" fmla="*/ 42 h 666"/>
                  <a:gd name="T58" fmla="*/ 306 w 892"/>
                  <a:gd name="T59" fmla="*/ 68 h 666"/>
                  <a:gd name="T60" fmla="*/ 367 w 892"/>
                  <a:gd name="T61" fmla="*/ 101 h 666"/>
                  <a:gd name="T62" fmla="*/ 434 w 892"/>
                  <a:gd name="T63" fmla="*/ 146 h 666"/>
                  <a:gd name="T64" fmla="*/ 497 w 892"/>
                  <a:gd name="T65" fmla="*/ 193 h 666"/>
                  <a:gd name="T66" fmla="*/ 551 w 892"/>
                  <a:gd name="T67" fmla="*/ 241 h 666"/>
                  <a:gd name="T68" fmla="*/ 598 w 892"/>
                  <a:gd name="T69" fmla="*/ 290 h 666"/>
                  <a:gd name="T70" fmla="*/ 617 w 892"/>
                  <a:gd name="T71" fmla="*/ 317 h 66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892"/>
                  <a:gd name="T109" fmla="*/ 0 h 666"/>
                  <a:gd name="T110" fmla="*/ 892 w 892"/>
                  <a:gd name="T111" fmla="*/ 666 h 66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Freeform 67"/>
              <p:cNvSpPr/>
              <p:nvPr/>
            </p:nvSpPr>
            <p:spPr bwMode="auto">
              <a:xfrm>
                <a:off x="1632" y="3483"/>
                <a:ext cx="760" cy="603"/>
              </a:xfrm>
              <a:custGeom>
                <a:avLst/>
                <a:gdLst>
                  <a:gd name="T0" fmla="*/ 378 w 760"/>
                  <a:gd name="T1" fmla="*/ 139 h 603"/>
                  <a:gd name="T2" fmla="*/ 417 w 760"/>
                  <a:gd name="T3" fmla="*/ 188 h 603"/>
                  <a:gd name="T4" fmla="*/ 447 w 760"/>
                  <a:gd name="T5" fmla="*/ 244 h 603"/>
                  <a:gd name="T6" fmla="*/ 471 w 760"/>
                  <a:gd name="T7" fmla="*/ 303 h 603"/>
                  <a:gd name="T8" fmla="*/ 491 w 760"/>
                  <a:gd name="T9" fmla="*/ 363 h 603"/>
                  <a:gd name="T10" fmla="*/ 508 w 760"/>
                  <a:gd name="T11" fmla="*/ 402 h 603"/>
                  <a:gd name="T12" fmla="*/ 520 w 760"/>
                  <a:gd name="T13" fmla="*/ 421 h 603"/>
                  <a:gd name="T14" fmla="*/ 527 w 760"/>
                  <a:gd name="T15" fmla="*/ 442 h 603"/>
                  <a:gd name="T16" fmla="*/ 542 w 760"/>
                  <a:gd name="T17" fmla="*/ 460 h 603"/>
                  <a:gd name="T18" fmla="*/ 562 w 760"/>
                  <a:gd name="T19" fmla="*/ 476 h 603"/>
                  <a:gd name="T20" fmla="*/ 579 w 760"/>
                  <a:gd name="T21" fmla="*/ 482 h 603"/>
                  <a:gd name="T22" fmla="*/ 581 w 760"/>
                  <a:gd name="T23" fmla="*/ 478 h 603"/>
                  <a:gd name="T24" fmla="*/ 584 w 760"/>
                  <a:gd name="T25" fmla="*/ 474 h 603"/>
                  <a:gd name="T26" fmla="*/ 581 w 760"/>
                  <a:gd name="T27" fmla="*/ 469 h 603"/>
                  <a:gd name="T28" fmla="*/ 581 w 760"/>
                  <a:gd name="T29" fmla="*/ 464 h 603"/>
                  <a:gd name="T30" fmla="*/ 606 w 760"/>
                  <a:gd name="T31" fmla="*/ 466 h 603"/>
                  <a:gd name="T32" fmla="*/ 645 w 760"/>
                  <a:gd name="T33" fmla="*/ 476 h 603"/>
                  <a:gd name="T34" fmla="*/ 679 w 760"/>
                  <a:gd name="T35" fmla="*/ 490 h 603"/>
                  <a:gd name="T36" fmla="*/ 711 w 760"/>
                  <a:gd name="T37" fmla="*/ 506 h 603"/>
                  <a:gd name="T38" fmla="*/ 738 w 760"/>
                  <a:gd name="T39" fmla="*/ 524 h 603"/>
                  <a:gd name="T40" fmla="*/ 755 w 760"/>
                  <a:gd name="T41" fmla="*/ 540 h 603"/>
                  <a:gd name="T42" fmla="*/ 760 w 760"/>
                  <a:gd name="T43" fmla="*/ 555 h 603"/>
                  <a:gd name="T44" fmla="*/ 755 w 760"/>
                  <a:gd name="T45" fmla="*/ 568 h 603"/>
                  <a:gd name="T46" fmla="*/ 748 w 760"/>
                  <a:gd name="T47" fmla="*/ 583 h 603"/>
                  <a:gd name="T48" fmla="*/ 738 w 760"/>
                  <a:gd name="T49" fmla="*/ 596 h 603"/>
                  <a:gd name="T50" fmla="*/ 719 w 760"/>
                  <a:gd name="T51" fmla="*/ 587 h 603"/>
                  <a:gd name="T52" fmla="*/ 677 w 760"/>
                  <a:gd name="T53" fmla="*/ 557 h 603"/>
                  <a:gd name="T54" fmla="*/ 628 w 760"/>
                  <a:gd name="T55" fmla="*/ 530 h 603"/>
                  <a:gd name="T56" fmla="*/ 572 w 760"/>
                  <a:gd name="T57" fmla="*/ 503 h 603"/>
                  <a:gd name="T58" fmla="*/ 515 w 760"/>
                  <a:gd name="T59" fmla="*/ 478 h 603"/>
                  <a:gd name="T60" fmla="*/ 491 w 760"/>
                  <a:gd name="T61" fmla="*/ 416 h 603"/>
                  <a:gd name="T62" fmla="*/ 459 w 760"/>
                  <a:gd name="T63" fmla="*/ 320 h 603"/>
                  <a:gd name="T64" fmla="*/ 388 w 760"/>
                  <a:gd name="T65" fmla="*/ 232 h 603"/>
                  <a:gd name="T66" fmla="*/ 285 w 760"/>
                  <a:gd name="T67" fmla="*/ 151 h 603"/>
                  <a:gd name="T68" fmla="*/ 167 w 760"/>
                  <a:gd name="T69" fmla="*/ 75 h 603"/>
                  <a:gd name="T70" fmla="*/ 0 w 760"/>
                  <a:gd name="T71" fmla="*/ 0 h 603"/>
                  <a:gd name="T72" fmla="*/ 91 w 760"/>
                  <a:gd name="T73" fmla="*/ 7 h 603"/>
                  <a:gd name="T74" fmla="*/ 174 w 760"/>
                  <a:gd name="T75" fmla="*/ 23 h 603"/>
                  <a:gd name="T76" fmla="*/ 250 w 760"/>
                  <a:gd name="T77" fmla="*/ 48 h 603"/>
                  <a:gd name="T78" fmla="*/ 312 w 760"/>
                  <a:gd name="T79" fmla="*/ 80 h 603"/>
                  <a:gd name="T80" fmla="*/ 353 w 760"/>
                  <a:gd name="T81" fmla="*/ 117 h 603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w 760"/>
                  <a:gd name="T124" fmla="*/ 0 h 603"/>
                  <a:gd name="T125" fmla="*/ 760 w 760"/>
                  <a:gd name="T126" fmla="*/ 603 h 603"/>
                </a:gdLst>
                <a:ahLst/>
                <a:cxnLst>
                  <a:cxn ang="T82">
                    <a:pos x="T0" y="T1"/>
                  </a:cxn>
                  <a:cxn ang="T83">
                    <a:pos x="T2" y="T3"/>
                  </a:cxn>
                  <a:cxn ang="T84">
                    <a:pos x="T4" y="T5"/>
                  </a:cxn>
                  <a:cxn ang="T85">
                    <a:pos x="T6" y="T7"/>
                  </a:cxn>
                  <a:cxn ang="T86">
                    <a:pos x="T8" y="T9"/>
                  </a:cxn>
                  <a:cxn ang="T87">
                    <a:pos x="T10" y="T11"/>
                  </a:cxn>
                  <a:cxn ang="T88">
                    <a:pos x="T12" y="T13"/>
                  </a:cxn>
                  <a:cxn ang="T89">
                    <a:pos x="T14" y="T15"/>
                  </a:cxn>
                  <a:cxn ang="T90">
                    <a:pos x="T16" y="T17"/>
                  </a:cxn>
                  <a:cxn ang="T91">
                    <a:pos x="T18" y="T19"/>
                  </a:cxn>
                  <a:cxn ang="T92">
                    <a:pos x="T20" y="T21"/>
                  </a:cxn>
                  <a:cxn ang="T93">
                    <a:pos x="T22" y="T23"/>
                  </a:cxn>
                  <a:cxn ang="T94">
                    <a:pos x="T24" y="T25"/>
                  </a:cxn>
                  <a:cxn ang="T95">
                    <a:pos x="T26" y="T27"/>
                  </a:cxn>
                  <a:cxn ang="T96">
                    <a:pos x="T28" y="T29"/>
                  </a:cxn>
                  <a:cxn ang="T97">
                    <a:pos x="T30" y="T31"/>
                  </a:cxn>
                  <a:cxn ang="T98">
                    <a:pos x="T32" y="T33"/>
                  </a:cxn>
                  <a:cxn ang="T99">
                    <a:pos x="T34" y="T35"/>
                  </a:cxn>
                  <a:cxn ang="T100">
                    <a:pos x="T36" y="T37"/>
                  </a:cxn>
                  <a:cxn ang="T101">
                    <a:pos x="T38" y="T39"/>
                  </a:cxn>
                  <a:cxn ang="T102">
                    <a:pos x="T40" y="T41"/>
                  </a:cxn>
                  <a:cxn ang="T103">
                    <a:pos x="T42" y="T43"/>
                  </a:cxn>
                  <a:cxn ang="T104">
                    <a:pos x="T44" y="T45"/>
                  </a:cxn>
                  <a:cxn ang="T105">
                    <a:pos x="T46" y="T47"/>
                  </a:cxn>
                  <a:cxn ang="T106">
                    <a:pos x="T48" y="T49"/>
                  </a:cxn>
                  <a:cxn ang="T107">
                    <a:pos x="T50" y="T51"/>
                  </a:cxn>
                  <a:cxn ang="T108">
                    <a:pos x="T52" y="T53"/>
                  </a:cxn>
                  <a:cxn ang="T109">
                    <a:pos x="T54" y="T55"/>
                  </a:cxn>
                  <a:cxn ang="T110">
                    <a:pos x="T56" y="T57"/>
                  </a:cxn>
                  <a:cxn ang="T111">
                    <a:pos x="T58" y="T59"/>
                  </a:cxn>
                  <a:cxn ang="T112">
                    <a:pos x="T60" y="T61"/>
                  </a:cxn>
                  <a:cxn ang="T113">
                    <a:pos x="T62" y="T63"/>
                  </a:cxn>
                  <a:cxn ang="T114">
                    <a:pos x="T64" y="T65"/>
                  </a:cxn>
                  <a:cxn ang="T115">
                    <a:pos x="T66" y="T67"/>
                  </a:cxn>
                  <a:cxn ang="T116">
                    <a:pos x="T68" y="T69"/>
                  </a:cxn>
                  <a:cxn ang="T117">
                    <a:pos x="T70" y="T71"/>
                  </a:cxn>
                  <a:cxn ang="T118">
                    <a:pos x="T72" y="T73"/>
                  </a:cxn>
                  <a:cxn ang="T119">
                    <a:pos x="T74" y="T75"/>
                  </a:cxn>
                  <a:cxn ang="T120">
                    <a:pos x="T76" y="T77"/>
                  </a:cxn>
                  <a:cxn ang="T121">
                    <a:pos x="T78" y="T79"/>
                  </a:cxn>
                  <a:cxn ang="T122">
                    <a:pos x="T80" y="T81"/>
                  </a:cxn>
                </a:cxnLst>
                <a:rect l="T123" t="T124" r="T125" b="T126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Freeform 68"/>
              <p:cNvSpPr/>
              <p:nvPr/>
            </p:nvSpPr>
            <p:spPr bwMode="auto">
              <a:xfrm>
                <a:off x="1226" y="3512"/>
                <a:ext cx="818" cy="547"/>
              </a:xfrm>
              <a:custGeom>
                <a:avLst/>
                <a:gdLst>
                  <a:gd name="T0" fmla="*/ 752 w 818"/>
                  <a:gd name="T1" fmla="*/ 273 h 547"/>
                  <a:gd name="T2" fmla="*/ 762 w 818"/>
                  <a:gd name="T3" fmla="*/ 322 h 547"/>
                  <a:gd name="T4" fmla="*/ 762 w 818"/>
                  <a:gd name="T5" fmla="*/ 373 h 547"/>
                  <a:gd name="T6" fmla="*/ 747 w 818"/>
                  <a:gd name="T7" fmla="*/ 399 h 547"/>
                  <a:gd name="T8" fmla="*/ 715 w 818"/>
                  <a:gd name="T9" fmla="*/ 368 h 547"/>
                  <a:gd name="T10" fmla="*/ 688 w 818"/>
                  <a:gd name="T11" fmla="*/ 337 h 547"/>
                  <a:gd name="T12" fmla="*/ 654 w 818"/>
                  <a:gd name="T13" fmla="*/ 306 h 547"/>
                  <a:gd name="T14" fmla="*/ 794 w 818"/>
                  <a:gd name="T15" fmla="*/ 491 h 547"/>
                  <a:gd name="T16" fmla="*/ 723 w 818"/>
                  <a:gd name="T17" fmla="*/ 438 h 547"/>
                  <a:gd name="T18" fmla="*/ 654 w 818"/>
                  <a:gd name="T19" fmla="*/ 381 h 547"/>
                  <a:gd name="T20" fmla="*/ 576 w 818"/>
                  <a:gd name="T21" fmla="*/ 329 h 547"/>
                  <a:gd name="T22" fmla="*/ 774 w 818"/>
                  <a:gd name="T23" fmla="*/ 506 h 547"/>
                  <a:gd name="T24" fmla="*/ 764 w 818"/>
                  <a:gd name="T25" fmla="*/ 509 h 547"/>
                  <a:gd name="T26" fmla="*/ 754 w 818"/>
                  <a:gd name="T27" fmla="*/ 511 h 547"/>
                  <a:gd name="T28" fmla="*/ 745 w 818"/>
                  <a:gd name="T29" fmla="*/ 514 h 547"/>
                  <a:gd name="T30" fmla="*/ 691 w 818"/>
                  <a:gd name="T31" fmla="*/ 481 h 547"/>
                  <a:gd name="T32" fmla="*/ 602 w 818"/>
                  <a:gd name="T33" fmla="*/ 425 h 547"/>
                  <a:gd name="T34" fmla="*/ 512 w 818"/>
                  <a:gd name="T35" fmla="*/ 371 h 547"/>
                  <a:gd name="T36" fmla="*/ 441 w 818"/>
                  <a:gd name="T37" fmla="*/ 342 h 547"/>
                  <a:gd name="T38" fmla="*/ 522 w 818"/>
                  <a:gd name="T39" fmla="*/ 397 h 547"/>
                  <a:gd name="T40" fmla="*/ 607 w 818"/>
                  <a:gd name="T41" fmla="*/ 450 h 547"/>
                  <a:gd name="T42" fmla="*/ 691 w 818"/>
                  <a:gd name="T43" fmla="*/ 503 h 547"/>
                  <a:gd name="T44" fmla="*/ 598 w 818"/>
                  <a:gd name="T45" fmla="*/ 533 h 547"/>
                  <a:gd name="T46" fmla="*/ 502 w 818"/>
                  <a:gd name="T47" fmla="*/ 491 h 547"/>
                  <a:gd name="T48" fmla="*/ 419 w 818"/>
                  <a:gd name="T49" fmla="*/ 448 h 547"/>
                  <a:gd name="T50" fmla="*/ 323 w 818"/>
                  <a:gd name="T51" fmla="*/ 410 h 547"/>
                  <a:gd name="T52" fmla="*/ 277 w 818"/>
                  <a:gd name="T53" fmla="*/ 403 h 547"/>
                  <a:gd name="T54" fmla="*/ 272 w 818"/>
                  <a:gd name="T55" fmla="*/ 409 h 547"/>
                  <a:gd name="T56" fmla="*/ 277 w 818"/>
                  <a:gd name="T57" fmla="*/ 415 h 547"/>
                  <a:gd name="T58" fmla="*/ 316 w 818"/>
                  <a:gd name="T59" fmla="*/ 430 h 547"/>
                  <a:gd name="T60" fmla="*/ 406 w 818"/>
                  <a:gd name="T61" fmla="*/ 465 h 547"/>
                  <a:gd name="T62" fmla="*/ 485 w 818"/>
                  <a:gd name="T63" fmla="*/ 501 h 547"/>
                  <a:gd name="T64" fmla="*/ 566 w 818"/>
                  <a:gd name="T65" fmla="*/ 541 h 547"/>
                  <a:gd name="T66" fmla="*/ 316 w 818"/>
                  <a:gd name="T67" fmla="*/ 462 h 547"/>
                  <a:gd name="T68" fmla="*/ 127 w 818"/>
                  <a:gd name="T69" fmla="*/ 352 h 547"/>
                  <a:gd name="T70" fmla="*/ 14 w 818"/>
                  <a:gd name="T71" fmla="*/ 222 h 547"/>
                  <a:gd name="T72" fmla="*/ 4 w 818"/>
                  <a:gd name="T73" fmla="*/ 128 h 547"/>
                  <a:gd name="T74" fmla="*/ 26 w 818"/>
                  <a:gd name="T75" fmla="*/ 66 h 547"/>
                  <a:gd name="T76" fmla="*/ 76 w 818"/>
                  <a:gd name="T77" fmla="*/ 19 h 547"/>
                  <a:gd name="T78" fmla="*/ 215 w 818"/>
                  <a:gd name="T79" fmla="*/ 0 h 547"/>
                  <a:gd name="T80" fmla="*/ 436 w 818"/>
                  <a:gd name="T81" fmla="*/ 47 h 547"/>
                  <a:gd name="T82" fmla="*/ 607 w 818"/>
                  <a:gd name="T83" fmla="*/ 139 h 547"/>
                  <a:gd name="T84" fmla="*/ 730 w 818"/>
                  <a:gd name="T85" fmla="*/ 239 h 54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818"/>
                  <a:gd name="T130" fmla="*/ 0 h 547"/>
                  <a:gd name="T131" fmla="*/ 818 w 818"/>
                  <a:gd name="T132" fmla="*/ 547 h 54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09" name="Rectangle 69"/>
            <p:cNvSpPr>
              <a:spLocks noChangeArrowheads="1"/>
            </p:cNvSpPr>
            <p:nvPr/>
          </p:nvSpPr>
          <p:spPr bwMode="auto"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</a:ln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</a:endParaRPr>
            </a:p>
          </p:txBody>
        </p:sp>
        <p:grpSp>
          <p:nvGrpSpPr>
            <p:cNvPr id="2110" name="Group 70"/>
            <p:cNvGrpSpPr/>
            <p:nvPr/>
          </p:nvGrpSpPr>
          <p:grpSpPr bwMode="auto"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2111" name="Freeform 71"/>
              <p:cNvSpPr/>
              <p:nvPr/>
            </p:nvSpPr>
            <p:spPr bwMode="auto">
              <a:xfrm>
                <a:off x="5125" y="1521"/>
                <a:ext cx="414" cy="159"/>
              </a:xfrm>
              <a:custGeom>
                <a:avLst/>
                <a:gdLst>
                  <a:gd name="T0" fmla="*/ 405 w 414"/>
                  <a:gd name="T1" fmla="*/ 90 h 159"/>
                  <a:gd name="T2" fmla="*/ 410 w 414"/>
                  <a:gd name="T3" fmla="*/ 97 h 159"/>
                  <a:gd name="T4" fmla="*/ 412 w 414"/>
                  <a:gd name="T5" fmla="*/ 103 h 159"/>
                  <a:gd name="T6" fmla="*/ 414 w 414"/>
                  <a:gd name="T7" fmla="*/ 110 h 159"/>
                  <a:gd name="T8" fmla="*/ 414 w 414"/>
                  <a:gd name="T9" fmla="*/ 116 h 159"/>
                  <a:gd name="T10" fmla="*/ 414 w 414"/>
                  <a:gd name="T11" fmla="*/ 122 h 159"/>
                  <a:gd name="T12" fmla="*/ 412 w 414"/>
                  <a:gd name="T13" fmla="*/ 128 h 159"/>
                  <a:gd name="T14" fmla="*/ 407 w 414"/>
                  <a:gd name="T15" fmla="*/ 134 h 159"/>
                  <a:gd name="T16" fmla="*/ 400 w 414"/>
                  <a:gd name="T17" fmla="*/ 138 h 159"/>
                  <a:gd name="T18" fmla="*/ 392 w 414"/>
                  <a:gd name="T19" fmla="*/ 143 h 159"/>
                  <a:gd name="T20" fmla="*/ 380 w 414"/>
                  <a:gd name="T21" fmla="*/ 145 h 159"/>
                  <a:gd name="T22" fmla="*/ 380 w 414"/>
                  <a:gd name="T23" fmla="*/ 158 h 159"/>
                  <a:gd name="T24" fmla="*/ 368 w 414"/>
                  <a:gd name="T25" fmla="*/ 159 h 159"/>
                  <a:gd name="T26" fmla="*/ 356 w 414"/>
                  <a:gd name="T27" fmla="*/ 159 h 159"/>
                  <a:gd name="T28" fmla="*/ 346 w 414"/>
                  <a:gd name="T29" fmla="*/ 158 h 159"/>
                  <a:gd name="T30" fmla="*/ 334 w 414"/>
                  <a:gd name="T31" fmla="*/ 156 h 159"/>
                  <a:gd name="T32" fmla="*/ 324 w 414"/>
                  <a:gd name="T33" fmla="*/ 152 h 159"/>
                  <a:gd name="T34" fmla="*/ 311 w 414"/>
                  <a:gd name="T35" fmla="*/ 149 h 159"/>
                  <a:gd name="T36" fmla="*/ 302 w 414"/>
                  <a:gd name="T37" fmla="*/ 145 h 159"/>
                  <a:gd name="T38" fmla="*/ 289 w 414"/>
                  <a:gd name="T39" fmla="*/ 142 h 159"/>
                  <a:gd name="T40" fmla="*/ 277 w 414"/>
                  <a:gd name="T41" fmla="*/ 140 h 159"/>
                  <a:gd name="T42" fmla="*/ 265 w 414"/>
                  <a:gd name="T43" fmla="*/ 137 h 159"/>
                  <a:gd name="T44" fmla="*/ 265 w 414"/>
                  <a:gd name="T45" fmla="*/ 125 h 159"/>
                  <a:gd name="T46" fmla="*/ 235 w 414"/>
                  <a:gd name="T47" fmla="*/ 113 h 159"/>
                  <a:gd name="T48" fmla="*/ 206 w 414"/>
                  <a:gd name="T49" fmla="*/ 103 h 159"/>
                  <a:gd name="T50" fmla="*/ 174 w 414"/>
                  <a:gd name="T51" fmla="*/ 93 h 159"/>
                  <a:gd name="T52" fmla="*/ 142 w 414"/>
                  <a:gd name="T53" fmla="*/ 82 h 159"/>
                  <a:gd name="T54" fmla="*/ 113 w 414"/>
                  <a:gd name="T55" fmla="*/ 72 h 159"/>
                  <a:gd name="T56" fmla="*/ 84 w 414"/>
                  <a:gd name="T57" fmla="*/ 61 h 159"/>
                  <a:gd name="T58" fmla="*/ 59 w 414"/>
                  <a:gd name="T59" fmla="*/ 48 h 159"/>
                  <a:gd name="T60" fmla="*/ 34 w 414"/>
                  <a:gd name="T61" fmla="*/ 34 h 159"/>
                  <a:gd name="T62" fmla="*/ 15 w 414"/>
                  <a:gd name="T63" fmla="*/ 20 h 159"/>
                  <a:gd name="T64" fmla="*/ 0 w 414"/>
                  <a:gd name="T65" fmla="*/ 1 h 159"/>
                  <a:gd name="T66" fmla="*/ 42 w 414"/>
                  <a:gd name="T67" fmla="*/ 0 h 159"/>
                  <a:gd name="T68" fmla="*/ 81 w 414"/>
                  <a:gd name="T69" fmla="*/ 0 h 159"/>
                  <a:gd name="T70" fmla="*/ 123 w 414"/>
                  <a:gd name="T71" fmla="*/ 4 h 159"/>
                  <a:gd name="T72" fmla="*/ 162 w 414"/>
                  <a:gd name="T73" fmla="*/ 9 h 159"/>
                  <a:gd name="T74" fmla="*/ 201 w 414"/>
                  <a:gd name="T75" fmla="*/ 17 h 159"/>
                  <a:gd name="T76" fmla="*/ 238 w 414"/>
                  <a:gd name="T77" fmla="*/ 25 h 159"/>
                  <a:gd name="T78" fmla="*/ 275 w 414"/>
                  <a:gd name="T79" fmla="*/ 36 h 159"/>
                  <a:gd name="T80" fmla="*/ 311 w 414"/>
                  <a:gd name="T81" fmla="*/ 47 h 159"/>
                  <a:gd name="T82" fmla="*/ 346 w 414"/>
                  <a:gd name="T83" fmla="*/ 58 h 159"/>
                  <a:gd name="T84" fmla="*/ 380 w 414"/>
                  <a:gd name="T85" fmla="*/ 70 h 159"/>
                  <a:gd name="T86" fmla="*/ 405 w 414"/>
                  <a:gd name="T87" fmla="*/ 90 h 159"/>
                  <a:gd name="T88" fmla="*/ 405 w 414"/>
                  <a:gd name="T89" fmla="*/ 90 h 159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w 414"/>
                  <a:gd name="T136" fmla="*/ 0 h 159"/>
                  <a:gd name="T137" fmla="*/ 414 w 414"/>
                  <a:gd name="T138" fmla="*/ 159 h 159"/>
                </a:gdLst>
                <a:ahLst/>
                <a:cxnLst>
                  <a:cxn ang="T90">
                    <a:pos x="T0" y="T1"/>
                  </a:cxn>
                  <a:cxn ang="T91">
                    <a:pos x="T2" y="T3"/>
                  </a:cxn>
                  <a:cxn ang="T92">
                    <a:pos x="T4" y="T5"/>
                  </a:cxn>
                  <a:cxn ang="T93">
                    <a:pos x="T6" y="T7"/>
                  </a:cxn>
                  <a:cxn ang="T94">
                    <a:pos x="T8" y="T9"/>
                  </a:cxn>
                  <a:cxn ang="T95">
                    <a:pos x="T10" y="T11"/>
                  </a:cxn>
                  <a:cxn ang="T96">
                    <a:pos x="T12" y="T13"/>
                  </a:cxn>
                  <a:cxn ang="T97">
                    <a:pos x="T14" y="T15"/>
                  </a:cxn>
                  <a:cxn ang="T98">
                    <a:pos x="T16" y="T17"/>
                  </a:cxn>
                  <a:cxn ang="T99">
                    <a:pos x="T18" y="T19"/>
                  </a:cxn>
                  <a:cxn ang="T100">
                    <a:pos x="T20" y="T21"/>
                  </a:cxn>
                  <a:cxn ang="T101">
                    <a:pos x="T22" y="T23"/>
                  </a:cxn>
                  <a:cxn ang="T102">
                    <a:pos x="T24" y="T25"/>
                  </a:cxn>
                  <a:cxn ang="T103">
                    <a:pos x="T26" y="T27"/>
                  </a:cxn>
                  <a:cxn ang="T104">
                    <a:pos x="T28" y="T29"/>
                  </a:cxn>
                  <a:cxn ang="T105">
                    <a:pos x="T30" y="T31"/>
                  </a:cxn>
                  <a:cxn ang="T106">
                    <a:pos x="T32" y="T33"/>
                  </a:cxn>
                  <a:cxn ang="T107">
                    <a:pos x="T34" y="T35"/>
                  </a:cxn>
                  <a:cxn ang="T108">
                    <a:pos x="T36" y="T37"/>
                  </a:cxn>
                  <a:cxn ang="T109">
                    <a:pos x="T38" y="T39"/>
                  </a:cxn>
                  <a:cxn ang="T110">
                    <a:pos x="T40" y="T41"/>
                  </a:cxn>
                  <a:cxn ang="T111">
                    <a:pos x="T42" y="T43"/>
                  </a:cxn>
                  <a:cxn ang="T112">
                    <a:pos x="T44" y="T45"/>
                  </a:cxn>
                  <a:cxn ang="T113">
                    <a:pos x="T46" y="T47"/>
                  </a:cxn>
                  <a:cxn ang="T114">
                    <a:pos x="T48" y="T49"/>
                  </a:cxn>
                  <a:cxn ang="T115">
                    <a:pos x="T50" y="T51"/>
                  </a:cxn>
                  <a:cxn ang="T116">
                    <a:pos x="T52" y="T53"/>
                  </a:cxn>
                  <a:cxn ang="T117">
                    <a:pos x="T54" y="T55"/>
                  </a:cxn>
                  <a:cxn ang="T118">
                    <a:pos x="T56" y="T57"/>
                  </a:cxn>
                  <a:cxn ang="T119">
                    <a:pos x="T58" y="T59"/>
                  </a:cxn>
                  <a:cxn ang="T120">
                    <a:pos x="T60" y="T61"/>
                  </a:cxn>
                  <a:cxn ang="T121">
                    <a:pos x="T62" y="T63"/>
                  </a:cxn>
                  <a:cxn ang="T122">
                    <a:pos x="T64" y="T65"/>
                  </a:cxn>
                  <a:cxn ang="T123">
                    <a:pos x="T66" y="T67"/>
                  </a:cxn>
                  <a:cxn ang="T124">
                    <a:pos x="T68" y="T69"/>
                  </a:cxn>
                  <a:cxn ang="T125">
                    <a:pos x="T70" y="T71"/>
                  </a:cxn>
                  <a:cxn ang="T126">
                    <a:pos x="T72" y="T73"/>
                  </a:cxn>
                  <a:cxn ang="T127">
                    <a:pos x="T74" y="T75"/>
                  </a:cxn>
                  <a:cxn ang="T128">
                    <a:pos x="T76" y="T77"/>
                  </a:cxn>
                  <a:cxn ang="T129">
                    <a:pos x="T78" y="T79"/>
                  </a:cxn>
                  <a:cxn ang="T130">
                    <a:pos x="T80" y="T81"/>
                  </a:cxn>
                  <a:cxn ang="T131">
                    <a:pos x="T82" y="T83"/>
                  </a:cxn>
                  <a:cxn ang="T132">
                    <a:pos x="T84" y="T85"/>
                  </a:cxn>
                  <a:cxn ang="T133">
                    <a:pos x="T86" y="T87"/>
                  </a:cxn>
                  <a:cxn ang="T134">
                    <a:pos x="T88" y="T89"/>
                  </a:cxn>
                </a:cxnLst>
                <a:rect l="T135" t="T136" r="T137" b="T138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2" name="Freeform 72"/>
              <p:cNvSpPr/>
              <p:nvPr/>
            </p:nvSpPr>
            <p:spPr bwMode="auto">
              <a:xfrm>
                <a:off x="235" y="1575"/>
                <a:ext cx="486" cy="153"/>
              </a:xfrm>
              <a:custGeom>
                <a:avLst/>
                <a:gdLst>
                  <a:gd name="T0" fmla="*/ 486 w 486"/>
                  <a:gd name="T1" fmla="*/ 33 h 153"/>
                  <a:gd name="T2" fmla="*/ 446 w 486"/>
                  <a:gd name="T3" fmla="*/ 50 h 153"/>
                  <a:gd name="T4" fmla="*/ 405 w 486"/>
                  <a:gd name="T5" fmla="*/ 65 h 153"/>
                  <a:gd name="T6" fmla="*/ 361 w 486"/>
                  <a:gd name="T7" fmla="*/ 79 h 153"/>
                  <a:gd name="T8" fmla="*/ 316 w 486"/>
                  <a:gd name="T9" fmla="*/ 90 h 153"/>
                  <a:gd name="T10" fmla="*/ 272 w 486"/>
                  <a:gd name="T11" fmla="*/ 102 h 153"/>
                  <a:gd name="T12" fmla="*/ 228 w 486"/>
                  <a:gd name="T13" fmla="*/ 113 h 153"/>
                  <a:gd name="T14" fmla="*/ 182 w 486"/>
                  <a:gd name="T15" fmla="*/ 122 h 153"/>
                  <a:gd name="T16" fmla="*/ 138 w 486"/>
                  <a:gd name="T17" fmla="*/ 132 h 153"/>
                  <a:gd name="T18" fmla="*/ 91 w 486"/>
                  <a:gd name="T19" fmla="*/ 143 h 153"/>
                  <a:gd name="T20" fmla="*/ 44 w 486"/>
                  <a:gd name="T21" fmla="*/ 153 h 153"/>
                  <a:gd name="T22" fmla="*/ 57 w 486"/>
                  <a:gd name="T23" fmla="*/ 148 h 153"/>
                  <a:gd name="T24" fmla="*/ 44 w 486"/>
                  <a:gd name="T25" fmla="*/ 147 h 153"/>
                  <a:gd name="T26" fmla="*/ 37 w 486"/>
                  <a:gd name="T27" fmla="*/ 145 h 153"/>
                  <a:gd name="T28" fmla="*/ 30 w 486"/>
                  <a:gd name="T29" fmla="*/ 140 h 153"/>
                  <a:gd name="T30" fmla="*/ 25 w 486"/>
                  <a:gd name="T31" fmla="*/ 135 h 153"/>
                  <a:gd name="T32" fmla="*/ 22 w 486"/>
                  <a:gd name="T33" fmla="*/ 129 h 153"/>
                  <a:gd name="T34" fmla="*/ 20 w 486"/>
                  <a:gd name="T35" fmla="*/ 123 h 153"/>
                  <a:gd name="T36" fmla="*/ 15 w 486"/>
                  <a:gd name="T37" fmla="*/ 116 h 153"/>
                  <a:gd name="T38" fmla="*/ 13 w 486"/>
                  <a:gd name="T39" fmla="*/ 110 h 153"/>
                  <a:gd name="T40" fmla="*/ 8 w 486"/>
                  <a:gd name="T41" fmla="*/ 104 h 153"/>
                  <a:gd name="T42" fmla="*/ 0 w 486"/>
                  <a:gd name="T43" fmla="*/ 98 h 153"/>
                  <a:gd name="T44" fmla="*/ 30 w 486"/>
                  <a:gd name="T45" fmla="*/ 81 h 153"/>
                  <a:gd name="T46" fmla="*/ 64 w 486"/>
                  <a:gd name="T47" fmla="*/ 66 h 153"/>
                  <a:gd name="T48" fmla="*/ 101 w 486"/>
                  <a:gd name="T49" fmla="*/ 54 h 153"/>
                  <a:gd name="T50" fmla="*/ 142 w 486"/>
                  <a:gd name="T51" fmla="*/ 43 h 153"/>
                  <a:gd name="T52" fmla="*/ 187 w 486"/>
                  <a:gd name="T53" fmla="*/ 34 h 153"/>
                  <a:gd name="T54" fmla="*/ 231 w 486"/>
                  <a:gd name="T55" fmla="*/ 26 h 153"/>
                  <a:gd name="T56" fmla="*/ 277 w 486"/>
                  <a:gd name="T57" fmla="*/ 19 h 153"/>
                  <a:gd name="T58" fmla="*/ 324 w 486"/>
                  <a:gd name="T59" fmla="*/ 12 h 153"/>
                  <a:gd name="T60" fmla="*/ 370 w 486"/>
                  <a:gd name="T61" fmla="*/ 7 h 153"/>
                  <a:gd name="T62" fmla="*/ 417 w 486"/>
                  <a:gd name="T63" fmla="*/ 1 h 153"/>
                  <a:gd name="T64" fmla="*/ 432 w 486"/>
                  <a:gd name="T65" fmla="*/ 0 h 153"/>
                  <a:gd name="T66" fmla="*/ 444 w 486"/>
                  <a:gd name="T67" fmla="*/ 1 h 153"/>
                  <a:gd name="T68" fmla="*/ 454 w 486"/>
                  <a:gd name="T69" fmla="*/ 4 h 153"/>
                  <a:gd name="T70" fmla="*/ 459 w 486"/>
                  <a:gd name="T71" fmla="*/ 8 h 153"/>
                  <a:gd name="T72" fmla="*/ 464 w 486"/>
                  <a:gd name="T73" fmla="*/ 12 h 153"/>
                  <a:gd name="T74" fmla="*/ 468 w 486"/>
                  <a:gd name="T75" fmla="*/ 17 h 153"/>
                  <a:gd name="T76" fmla="*/ 471 w 486"/>
                  <a:gd name="T77" fmla="*/ 22 h 153"/>
                  <a:gd name="T78" fmla="*/ 476 w 486"/>
                  <a:gd name="T79" fmla="*/ 26 h 153"/>
                  <a:gd name="T80" fmla="*/ 481 w 486"/>
                  <a:gd name="T81" fmla="*/ 31 h 153"/>
                  <a:gd name="T82" fmla="*/ 486 w 486"/>
                  <a:gd name="T83" fmla="*/ 33 h 153"/>
                  <a:gd name="T84" fmla="*/ 486 w 486"/>
                  <a:gd name="T85" fmla="*/ 33 h 1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86"/>
                  <a:gd name="T130" fmla="*/ 0 h 153"/>
                  <a:gd name="T131" fmla="*/ 486 w 486"/>
                  <a:gd name="T132" fmla="*/ 153 h 1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3" name="Freeform 73"/>
              <p:cNvSpPr/>
              <p:nvPr/>
            </p:nvSpPr>
            <p:spPr bwMode="auto">
              <a:xfrm>
                <a:off x="5020" y="1621"/>
                <a:ext cx="541" cy="161"/>
              </a:xfrm>
              <a:custGeom>
                <a:avLst/>
                <a:gdLst>
                  <a:gd name="T0" fmla="*/ 522 w 541"/>
                  <a:gd name="T1" fmla="*/ 99 h 161"/>
                  <a:gd name="T2" fmla="*/ 527 w 541"/>
                  <a:gd name="T3" fmla="*/ 104 h 161"/>
                  <a:gd name="T4" fmla="*/ 534 w 541"/>
                  <a:gd name="T5" fmla="*/ 109 h 161"/>
                  <a:gd name="T6" fmla="*/ 537 w 541"/>
                  <a:gd name="T7" fmla="*/ 115 h 161"/>
                  <a:gd name="T8" fmla="*/ 541 w 541"/>
                  <a:gd name="T9" fmla="*/ 120 h 161"/>
                  <a:gd name="T10" fmla="*/ 541 w 541"/>
                  <a:gd name="T11" fmla="*/ 125 h 161"/>
                  <a:gd name="T12" fmla="*/ 541 w 541"/>
                  <a:gd name="T13" fmla="*/ 131 h 161"/>
                  <a:gd name="T14" fmla="*/ 541 w 541"/>
                  <a:gd name="T15" fmla="*/ 137 h 161"/>
                  <a:gd name="T16" fmla="*/ 537 w 541"/>
                  <a:gd name="T17" fmla="*/ 141 h 161"/>
                  <a:gd name="T18" fmla="*/ 529 w 541"/>
                  <a:gd name="T19" fmla="*/ 147 h 161"/>
                  <a:gd name="T20" fmla="*/ 522 w 541"/>
                  <a:gd name="T21" fmla="*/ 152 h 161"/>
                  <a:gd name="T22" fmla="*/ 502 w 541"/>
                  <a:gd name="T23" fmla="*/ 161 h 161"/>
                  <a:gd name="T24" fmla="*/ 456 w 541"/>
                  <a:gd name="T25" fmla="*/ 144 h 161"/>
                  <a:gd name="T26" fmla="*/ 402 w 541"/>
                  <a:gd name="T27" fmla="*/ 130 h 161"/>
                  <a:gd name="T28" fmla="*/ 345 w 541"/>
                  <a:gd name="T29" fmla="*/ 118 h 161"/>
                  <a:gd name="T30" fmla="*/ 289 w 541"/>
                  <a:gd name="T31" fmla="*/ 109 h 161"/>
                  <a:gd name="T32" fmla="*/ 230 w 541"/>
                  <a:gd name="T33" fmla="*/ 99 h 161"/>
                  <a:gd name="T34" fmla="*/ 174 w 541"/>
                  <a:gd name="T35" fmla="*/ 89 h 161"/>
                  <a:gd name="T36" fmla="*/ 122 w 541"/>
                  <a:gd name="T37" fmla="*/ 77 h 161"/>
                  <a:gd name="T38" fmla="*/ 73 w 541"/>
                  <a:gd name="T39" fmla="*/ 61 h 161"/>
                  <a:gd name="T40" fmla="*/ 32 w 541"/>
                  <a:gd name="T41" fmla="*/ 42 h 161"/>
                  <a:gd name="T42" fmla="*/ 0 w 541"/>
                  <a:gd name="T43" fmla="*/ 17 h 161"/>
                  <a:gd name="T44" fmla="*/ 7 w 541"/>
                  <a:gd name="T45" fmla="*/ 9 h 161"/>
                  <a:gd name="T46" fmla="*/ 19 w 541"/>
                  <a:gd name="T47" fmla="*/ 3 h 161"/>
                  <a:gd name="T48" fmla="*/ 37 w 541"/>
                  <a:gd name="T49" fmla="*/ 1 h 161"/>
                  <a:gd name="T50" fmla="*/ 59 w 541"/>
                  <a:gd name="T51" fmla="*/ 0 h 161"/>
                  <a:gd name="T52" fmla="*/ 81 w 541"/>
                  <a:gd name="T53" fmla="*/ 0 h 161"/>
                  <a:gd name="T54" fmla="*/ 105 w 541"/>
                  <a:gd name="T55" fmla="*/ 2 h 161"/>
                  <a:gd name="T56" fmla="*/ 130 w 541"/>
                  <a:gd name="T57" fmla="*/ 4 h 161"/>
                  <a:gd name="T58" fmla="*/ 152 w 541"/>
                  <a:gd name="T59" fmla="*/ 6 h 161"/>
                  <a:gd name="T60" fmla="*/ 176 w 541"/>
                  <a:gd name="T61" fmla="*/ 10 h 161"/>
                  <a:gd name="T62" fmla="*/ 193 w 541"/>
                  <a:gd name="T63" fmla="*/ 11 h 161"/>
                  <a:gd name="T64" fmla="*/ 522 w 541"/>
                  <a:gd name="T65" fmla="*/ 99 h 161"/>
                  <a:gd name="T66" fmla="*/ 522 w 541"/>
                  <a:gd name="T67" fmla="*/ 99 h 161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w 541"/>
                  <a:gd name="T103" fmla="*/ 0 h 161"/>
                  <a:gd name="T104" fmla="*/ 541 w 541"/>
                  <a:gd name="T105" fmla="*/ 161 h 161"/>
                </a:gdLst>
                <a:ahLst/>
                <a:cxnLst>
                  <a:cxn ang="T68">
                    <a:pos x="T0" y="T1"/>
                  </a:cxn>
                  <a:cxn ang="T69">
                    <a:pos x="T2" y="T3"/>
                  </a:cxn>
                  <a:cxn ang="T70">
                    <a:pos x="T4" y="T5"/>
                  </a:cxn>
                  <a:cxn ang="T71">
                    <a:pos x="T6" y="T7"/>
                  </a:cxn>
                  <a:cxn ang="T72">
                    <a:pos x="T8" y="T9"/>
                  </a:cxn>
                  <a:cxn ang="T73">
                    <a:pos x="T10" y="T11"/>
                  </a:cxn>
                  <a:cxn ang="T74">
                    <a:pos x="T12" y="T13"/>
                  </a:cxn>
                  <a:cxn ang="T75">
                    <a:pos x="T14" y="T15"/>
                  </a:cxn>
                  <a:cxn ang="T76">
                    <a:pos x="T16" y="T17"/>
                  </a:cxn>
                  <a:cxn ang="T77">
                    <a:pos x="T18" y="T19"/>
                  </a:cxn>
                  <a:cxn ang="T78">
                    <a:pos x="T20" y="T21"/>
                  </a:cxn>
                  <a:cxn ang="T79">
                    <a:pos x="T22" y="T23"/>
                  </a:cxn>
                  <a:cxn ang="T80">
                    <a:pos x="T24" y="T25"/>
                  </a:cxn>
                  <a:cxn ang="T81">
                    <a:pos x="T26" y="T27"/>
                  </a:cxn>
                  <a:cxn ang="T82">
                    <a:pos x="T28" y="T29"/>
                  </a:cxn>
                  <a:cxn ang="T83">
                    <a:pos x="T30" y="T31"/>
                  </a:cxn>
                  <a:cxn ang="T84">
                    <a:pos x="T32" y="T33"/>
                  </a:cxn>
                  <a:cxn ang="T85">
                    <a:pos x="T34" y="T35"/>
                  </a:cxn>
                  <a:cxn ang="T86">
                    <a:pos x="T36" y="T37"/>
                  </a:cxn>
                  <a:cxn ang="T87">
                    <a:pos x="T38" y="T39"/>
                  </a:cxn>
                  <a:cxn ang="T88">
                    <a:pos x="T40" y="T41"/>
                  </a:cxn>
                  <a:cxn ang="T89">
                    <a:pos x="T42" y="T43"/>
                  </a:cxn>
                  <a:cxn ang="T90">
                    <a:pos x="T44" y="T45"/>
                  </a:cxn>
                  <a:cxn ang="T91">
                    <a:pos x="T46" y="T47"/>
                  </a:cxn>
                  <a:cxn ang="T92">
                    <a:pos x="T48" y="T49"/>
                  </a:cxn>
                  <a:cxn ang="T93">
                    <a:pos x="T50" y="T51"/>
                  </a:cxn>
                  <a:cxn ang="T94">
                    <a:pos x="T52" y="T53"/>
                  </a:cxn>
                  <a:cxn ang="T95">
                    <a:pos x="T54" y="T55"/>
                  </a:cxn>
                  <a:cxn ang="T96">
                    <a:pos x="T56" y="T57"/>
                  </a:cxn>
                  <a:cxn ang="T97">
                    <a:pos x="T58" y="T59"/>
                  </a:cxn>
                  <a:cxn ang="T98">
                    <a:pos x="T60" y="T61"/>
                  </a:cxn>
                  <a:cxn ang="T99">
                    <a:pos x="T62" y="T63"/>
                  </a:cxn>
                  <a:cxn ang="T100">
                    <a:pos x="T64" y="T65"/>
                  </a:cxn>
                  <a:cxn ang="T101">
                    <a:pos x="T66" y="T67"/>
                  </a:cxn>
                </a:cxnLst>
                <a:rect l="T102" t="T103" r="T104" b="T105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4" name="Freeform 74"/>
              <p:cNvSpPr/>
              <p:nvPr/>
            </p:nvSpPr>
            <p:spPr bwMode="auto">
              <a:xfrm>
                <a:off x="221" y="1694"/>
                <a:ext cx="573" cy="120"/>
              </a:xfrm>
              <a:custGeom>
                <a:avLst/>
                <a:gdLst>
                  <a:gd name="T0" fmla="*/ 573 w 573"/>
                  <a:gd name="T1" fmla="*/ 5 h 120"/>
                  <a:gd name="T2" fmla="*/ 573 w 573"/>
                  <a:gd name="T3" fmla="*/ 16 h 120"/>
                  <a:gd name="T4" fmla="*/ 566 w 573"/>
                  <a:gd name="T5" fmla="*/ 24 h 120"/>
                  <a:gd name="T6" fmla="*/ 554 w 573"/>
                  <a:gd name="T7" fmla="*/ 32 h 120"/>
                  <a:gd name="T8" fmla="*/ 536 w 573"/>
                  <a:gd name="T9" fmla="*/ 39 h 120"/>
                  <a:gd name="T10" fmla="*/ 517 w 573"/>
                  <a:gd name="T11" fmla="*/ 44 h 120"/>
                  <a:gd name="T12" fmla="*/ 497 w 573"/>
                  <a:gd name="T13" fmla="*/ 51 h 120"/>
                  <a:gd name="T14" fmla="*/ 478 w 573"/>
                  <a:gd name="T15" fmla="*/ 57 h 120"/>
                  <a:gd name="T16" fmla="*/ 458 w 573"/>
                  <a:gd name="T17" fmla="*/ 64 h 120"/>
                  <a:gd name="T18" fmla="*/ 443 w 573"/>
                  <a:gd name="T19" fmla="*/ 71 h 120"/>
                  <a:gd name="T20" fmla="*/ 431 w 573"/>
                  <a:gd name="T21" fmla="*/ 79 h 120"/>
                  <a:gd name="T22" fmla="*/ 389 w 573"/>
                  <a:gd name="T23" fmla="*/ 80 h 120"/>
                  <a:gd name="T24" fmla="*/ 345 w 573"/>
                  <a:gd name="T25" fmla="*/ 82 h 120"/>
                  <a:gd name="T26" fmla="*/ 301 w 573"/>
                  <a:gd name="T27" fmla="*/ 84 h 120"/>
                  <a:gd name="T28" fmla="*/ 257 w 573"/>
                  <a:gd name="T29" fmla="*/ 88 h 120"/>
                  <a:gd name="T30" fmla="*/ 213 w 573"/>
                  <a:gd name="T31" fmla="*/ 92 h 120"/>
                  <a:gd name="T32" fmla="*/ 169 w 573"/>
                  <a:gd name="T33" fmla="*/ 97 h 120"/>
                  <a:gd name="T34" fmla="*/ 127 w 573"/>
                  <a:gd name="T35" fmla="*/ 101 h 120"/>
                  <a:gd name="T36" fmla="*/ 85 w 573"/>
                  <a:gd name="T37" fmla="*/ 107 h 120"/>
                  <a:gd name="T38" fmla="*/ 46 w 573"/>
                  <a:gd name="T39" fmla="*/ 114 h 120"/>
                  <a:gd name="T40" fmla="*/ 7 w 573"/>
                  <a:gd name="T41" fmla="*/ 120 h 120"/>
                  <a:gd name="T42" fmla="*/ 2 w 573"/>
                  <a:gd name="T43" fmla="*/ 115 h 120"/>
                  <a:gd name="T44" fmla="*/ 0 w 573"/>
                  <a:gd name="T45" fmla="*/ 109 h 120"/>
                  <a:gd name="T46" fmla="*/ 0 w 573"/>
                  <a:gd name="T47" fmla="*/ 105 h 120"/>
                  <a:gd name="T48" fmla="*/ 2 w 573"/>
                  <a:gd name="T49" fmla="*/ 99 h 120"/>
                  <a:gd name="T50" fmla="*/ 4 w 573"/>
                  <a:gd name="T51" fmla="*/ 95 h 120"/>
                  <a:gd name="T52" fmla="*/ 9 w 573"/>
                  <a:gd name="T53" fmla="*/ 89 h 120"/>
                  <a:gd name="T54" fmla="*/ 14 w 573"/>
                  <a:gd name="T55" fmla="*/ 84 h 120"/>
                  <a:gd name="T56" fmla="*/ 19 w 573"/>
                  <a:gd name="T57" fmla="*/ 80 h 120"/>
                  <a:gd name="T58" fmla="*/ 27 w 573"/>
                  <a:gd name="T59" fmla="*/ 75 h 120"/>
                  <a:gd name="T60" fmla="*/ 34 w 573"/>
                  <a:gd name="T61" fmla="*/ 71 h 120"/>
                  <a:gd name="T62" fmla="*/ 80 w 573"/>
                  <a:gd name="T63" fmla="*/ 55 h 120"/>
                  <a:gd name="T64" fmla="*/ 130 w 573"/>
                  <a:gd name="T65" fmla="*/ 41 h 120"/>
                  <a:gd name="T66" fmla="*/ 179 w 573"/>
                  <a:gd name="T67" fmla="*/ 28 h 120"/>
                  <a:gd name="T68" fmla="*/ 232 w 573"/>
                  <a:gd name="T69" fmla="*/ 18 h 120"/>
                  <a:gd name="T70" fmla="*/ 284 w 573"/>
                  <a:gd name="T71" fmla="*/ 10 h 120"/>
                  <a:gd name="T72" fmla="*/ 340 w 573"/>
                  <a:gd name="T73" fmla="*/ 4 h 120"/>
                  <a:gd name="T74" fmla="*/ 397 w 573"/>
                  <a:gd name="T75" fmla="*/ 1 h 120"/>
                  <a:gd name="T76" fmla="*/ 453 w 573"/>
                  <a:gd name="T77" fmla="*/ 0 h 120"/>
                  <a:gd name="T78" fmla="*/ 514 w 573"/>
                  <a:gd name="T79" fmla="*/ 1 h 120"/>
                  <a:gd name="T80" fmla="*/ 573 w 573"/>
                  <a:gd name="T81" fmla="*/ 5 h 120"/>
                  <a:gd name="T82" fmla="*/ 573 w 573"/>
                  <a:gd name="T83" fmla="*/ 5 h 120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573"/>
                  <a:gd name="T127" fmla="*/ 0 h 120"/>
                  <a:gd name="T128" fmla="*/ 573 w 573"/>
                  <a:gd name="T129" fmla="*/ 120 h 120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5" name="Freeform 75"/>
              <p:cNvSpPr/>
              <p:nvPr/>
            </p:nvSpPr>
            <p:spPr bwMode="auto">
              <a:xfrm>
                <a:off x="4954" y="1711"/>
                <a:ext cx="563" cy="177"/>
              </a:xfrm>
              <a:custGeom>
                <a:avLst/>
                <a:gdLst>
                  <a:gd name="T0" fmla="*/ 561 w 563"/>
                  <a:gd name="T1" fmla="*/ 95 h 177"/>
                  <a:gd name="T2" fmla="*/ 563 w 563"/>
                  <a:gd name="T3" fmla="*/ 107 h 177"/>
                  <a:gd name="T4" fmla="*/ 561 w 563"/>
                  <a:gd name="T5" fmla="*/ 118 h 177"/>
                  <a:gd name="T6" fmla="*/ 554 w 563"/>
                  <a:gd name="T7" fmla="*/ 128 h 177"/>
                  <a:gd name="T8" fmla="*/ 544 w 563"/>
                  <a:gd name="T9" fmla="*/ 138 h 177"/>
                  <a:gd name="T10" fmla="*/ 531 w 563"/>
                  <a:gd name="T11" fmla="*/ 146 h 177"/>
                  <a:gd name="T12" fmla="*/ 514 w 563"/>
                  <a:gd name="T13" fmla="*/ 154 h 177"/>
                  <a:gd name="T14" fmla="*/ 497 w 563"/>
                  <a:gd name="T15" fmla="*/ 160 h 177"/>
                  <a:gd name="T16" fmla="*/ 478 w 563"/>
                  <a:gd name="T17" fmla="*/ 167 h 177"/>
                  <a:gd name="T18" fmla="*/ 458 w 563"/>
                  <a:gd name="T19" fmla="*/ 172 h 177"/>
                  <a:gd name="T20" fmla="*/ 436 w 563"/>
                  <a:gd name="T21" fmla="*/ 177 h 177"/>
                  <a:gd name="T22" fmla="*/ 436 w 563"/>
                  <a:gd name="T23" fmla="*/ 144 h 177"/>
                  <a:gd name="T24" fmla="*/ 392 w 563"/>
                  <a:gd name="T25" fmla="*/ 135 h 177"/>
                  <a:gd name="T26" fmla="*/ 348 w 563"/>
                  <a:gd name="T27" fmla="*/ 123 h 177"/>
                  <a:gd name="T28" fmla="*/ 304 w 563"/>
                  <a:gd name="T29" fmla="*/ 112 h 177"/>
                  <a:gd name="T30" fmla="*/ 259 w 563"/>
                  <a:gd name="T31" fmla="*/ 99 h 177"/>
                  <a:gd name="T32" fmla="*/ 215 w 563"/>
                  <a:gd name="T33" fmla="*/ 87 h 177"/>
                  <a:gd name="T34" fmla="*/ 171 w 563"/>
                  <a:gd name="T35" fmla="*/ 73 h 177"/>
                  <a:gd name="T36" fmla="*/ 127 w 563"/>
                  <a:gd name="T37" fmla="*/ 60 h 177"/>
                  <a:gd name="T38" fmla="*/ 85 w 563"/>
                  <a:gd name="T39" fmla="*/ 49 h 177"/>
                  <a:gd name="T40" fmla="*/ 44 w 563"/>
                  <a:gd name="T41" fmla="*/ 39 h 177"/>
                  <a:gd name="T42" fmla="*/ 2 w 563"/>
                  <a:gd name="T43" fmla="*/ 30 h 177"/>
                  <a:gd name="T44" fmla="*/ 0 w 563"/>
                  <a:gd name="T45" fmla="*/ 24 h 177"/>
                  <a:gd name="T46" fmla="*/ 0 w 563"/>
                  <a:gd name="T47" fmla="*/ 19 h 177"/>
                  <a:gd name="T48" fmla="*/ 2 w 563"/>
                  <a:gd name="T49" fmla="*/ 16 h 177"/>
                  <a:gd name="T50" fmla="*/ 7 w 563"/>
                  <a:gd name="T51" fmla="*/ 12 h 177"/>
                  <a:gd name="T52" fmla="*/ 12 w 563"/>
                  <a:gd name="T53" fmla="*/ 10 h 177"/>
                  <a:gd name="T54" fmla="*/ 19 w 563"/>
                  <a:gd name="T55" fmla="*/ 8 h 177"/>
                  <a:gd name="T56" fmla="*/ 27 w 563"/>
                  <a:gd name="T57" fmla="*/ 7 h 177"/>
                  <a:gd name="T58" fmla="*/ 34 w 563"/>
                  <a:gd name="T59" fmla="*/ 4 h 177"/>
                  <a:gd name="T60" fmla="*/ 41 w 563"/>
                  <a:gd name="T61" fmla="*/ 2 h 177"/>
                  <a:gd name="T62" fmla="*/ 46 w 563"/>
                  <a:gd name="T63" fmla="*/ 0 h 177"/>
                  <a:gd name="T64" fmla="*/ 103 w 563"/>
                  <a:gd name="T65" fmla="*/ 4 h 177"/>
                  <a:gd name="T66" fmla="*/ 159 w 563"/>
                  <a:gd name="T67" fmla="*/ 9 h 177"/>
                  <a:gd name="T68" fmla="*/ 215 w 563"/>
                  <a:gd name="T69" fmla="*/ 15 h 177"/>
                  <a:gd name="T70" fmla="*/ 272 w 563"/>
                  <a:gd name="T71" fmla="*/ 22 h 177"/>
                  <a:gd name="T72" fmla="*/ 326 w 563"/>
                  <a:gd name="T73" fmla="*/ 30 h 177"/>
                  <a:gd name="T74" fmla="*/ 377 w 563"/>
                  <a:gd name="T75" fmla="*/ 39 h 177"/>
                  <a:gd name="T76" fmla="*/ 429 w 563"/>
                  <a:gd name="T77" fmla="*/ 50 h 177"/>
                  <a:gd name="T78" fmla="*/ 475 w 563"/>
                  <a:gd name="T79" fmla="*/ 63 h 177"/>
                  <a:gd name="T80" fmla="*/ 519 w 563"/>
                  <a:gd name="T81" fmla="*/ 78 h 177"/>
                  <a:gd name="T82" fmla="*/ 561 w 563"/>
                  <a:gd name="T83" fmla="*/ 95 h 177"/>
                  <a:gd name="T84" fmla="*/ 561 w 563"/>
                  <a:gd name="T85" fmla="*/ 95 h 17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563"/>
                  <a:gd name="T130" fmla="*/ 0 h 177"/>
                  <a:gd name="T131" fmla="*/ 563 w 563"/>
                  <a:gd name="T132" fmla="*/ 177 h 17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6" name="Freeform 76"/>
              <p:cNvSpPr/>
              <p:nvPr/>
            </p:nvSpPr>
            <p:spPr bwMode="auto">
              <a:xfrm>
                <a:off x="211" y="1792"/>
                <a:ext cx="554" cy="137"/>
              </a:xfrm>
              <a:custGeom>
                <a:avLst/>
                <a:gdLst>
                  <a:gd name="T0" fmla="*/ 554 w 554"/>
                  <a:gd name="T1" fmla="*/ 22 h 137"/>
                  <a:gd name="T2" fmla="*/ 546 w 554"/>
                  <a:gd name="T3" fmla="*/ 42 h 137"/>
                  <a:gd name="T4" fmla="*/ 512 w 554"/>
                  <a:gd name="T5" fmla="*/ 53 h 137"/>
                  <a:gd name="T6" fmla="*/ 473 w 554"/>
                  <a:gd name="T7" fmla="*/ 61 h 137"/>
                  <a:gd name="T8" fmla="*/ 434 w 554"/>
                  <a:gd name="T9" fmla="*/ 67 h 137"/>
                  <a:gd name="T10" fmla="*/ 392 w 554"/>
                  <a:gd name="T11" fmla="*/ 73 h 137"/>
                  <a:gd name="T12" fmla="*/ 350 w 554"/>
                  <a:gd name="T13" fmla="*/ 79 h 137"/>
                  <a:gd name="T14" fmla="*/ 311 w 554"/>
                  <a:gd name="T15" fmla="*/ 83 h 137"/>
                  <a:gd name="T16" fmla="*/ 272 w 554"/>
                  <a:gd name="T17" fmla="*/ 90 h 137"/>
                  <a:gd name="T18" fmla="*/ 235 w 554"/>
                  <a:gd name="T19" fmla="*/ 98 h 137"/>
                  <a:gd name="T20" fmla="*/ 201 w 554"/>
                  <a:gd name="T21" fmla="*/ 109 h 137"/>
                  <a:gd name="T22" fmla="*/ 169 w 554"/>
                  <a:gd name="T23" fmla="*/ 121 h 137"/>
                  <a:gd name="T24" fmla="*/ 54 w 554"/>
                  <a:gd name="T25" fmla="*/ 137 h 137"/>
                  <a:gd name="T26" fmla="*/ 49 w 554"/>
                  <a:gd name="T27" fmla="*/ 129 h 137"/>
                  <a:gd name="T28" fmla="*/ 41 w 554"/>
                  <a:gd name="T29" fmla="*/ 120 h 137"/>
                  <a:gd name="T30" fmla="*/ 34 w 554"/>
                  <a:gd name="T31" fmla="*/ 112 h 137"/>
                  <a:gd name="T32" fmla="*/ 27 w 554"/>
                  <a:gd name="T33" fmla="*/ 104 h 137"/>
                  <a:gd name="T34" fmla="*/ 19 w 554"/>
                  <a:gd name="T35" fmla="*/ 96 h 137"/>
                  <a:gd name="T36" fmla="*/ 12 w 554"/>
                  <a:gd name="T37" fmla="*/ 87 h 137"/>
                  <a:gd name="T38" fmla="*/ 7 w 554"/>
                  <a:gd name="T39" fmla="*/ 78 h 137"/>
                  <a:gd name="T40" fmla="*/ 2 w 554"/>
                  <a:gd name="T41" fmla="*/ 70 h 137"/>
                  <a:gd name="T42" fmla="*/ 0 w 554"/>
                  <a:gd name="T43" fmla="*/ 61 h 137"/>
                  <a:gd name="T44" fmla="*/ 0 w 554"/>
                  <a:gd name="T45" fmla="*/ 51 h 137"/>
                  <a:gd name="T46" fmla="*/ 49 w 554"/>
                  <a:gd name="T47" fmla="*/ 40 h 137"/>
                  <a:gd name="T48" fmla="*/ 98 w 554"/>
                  <a:gd name="T49" fmla="*/ 30 h 137"/>
                  <a:gd name="T50" fmla="*/ 147 w 554"/>
                  <a:gd name="T51" fmla="*/ 21 h 137"/>
                  <a:gd name="T52" fmla="*/ 193 w 554"/>
                  <a:gd name="T53" fmla="*/ 14 h 137"/>
                  <a:gd name="T54" fmla="*/ 245 w 554"/>
                  <a:gd name="T55" fmla="*/ 8 h 137"/>
                  <a:gd name="T56" fmla="*/ 294 w 554"/>
                  <a:gd name="T57" fmla="*/ 3 h 137"/>
                  <a:gd name="T58" fmla="*/ 348 w 554"/>
                  <a:gd name="T59" fmla="*/ 1 h 137"/>
                  <a:gd name="T60" fmla="*/ 402 w 554"/>
                  <a:gd name="T61" fmla="*/ 0 h 137"/>
                  <a:gd name="T62" fmla="*/ 461 w 554"/>
                  <a:gd name="T63" fmla="*/ 0 h 137"/>
                  <a:gd name="T64" fmla="*/ 522 w 554"/>
                  <a:gd name="T65" fmla="*/ 1 h 137"/>
                  <a:gd name="T66" fmla="*/ 554 w 554"/>
                  <a:gd name="T67" fmla="*/ 22 h 137"/>
                  <a:gd name="T68" fmla="*/ 554 w 554"/>
                  <a:gd name="T69" fmla="*/ 22 h 137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554"/>
                  <a:gd name="T106" fmla="*/ 0 h 137"/>
                  <a:gd name="T107" fmla="*/ 554 w 554"/>
                  <a:gd name="T108" fmla="*/ 137 h 137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Freeform 77"/>
              <p:cNvSpPr/>
              <p:nvPr/>
            </p:nvSpPr>
            <p:spPr bwMode="auto">
              <a:xfrm>
                <a:off x="5044" y="1851"/>
                <a:ext cx="397" cy="127"/>
              </a:xfrm>
              <a:custGeom>
                <a:avLst/>
                <a:gdLst>
                  <a:gd name="T0" fmla="*/ 397 w 397"/>
                  <a:gd name="T1" fmla="*/ 75 h 127"/>
                  <a:gd name="T2" fmla="*/ 397 w 397"/>
                  <a:gd name="T3" fmla="*/ 80 h 127"/>
                  <a:gd name="T4" fmla="*/ 392 w 397"/>
                  <a:gd name="T5" fmla="*/ 87 h 127"/>
                  <a:gd name="T6" fmla="*/ 390 w 397"/>
                  <a:gd name="T7" fmla="*/ 94 h 127"/>
                  <a:gd name="T8" fmla="*/ 383 w 397"/>
                  <a:gd name="T9" fmla="*/ 100 h 127"/>
                  <a:gd name="T10" fmla="*/ 378 w 397"/>
                  <a:gd name="T11" fmla="*/ 107 h 127"/>
                  <a:gd name="T12" fmla="*/ 370 w 397"/>
                  <a:gd name="T13" fmla="*/ 112 h 127"/>
                  <a:gd name="T14" fmla="*/ 361 w 397"/>
                  <a:gd name="T15" fmla="*/ 117 h 127"/>
                  <a:gd name="T16" fmla="*/ 351 w 397"/>
                  <a:gd name="T17" fmla="*/ 122 h 127"/>
                  <a:gd name="T18" fmla="*/ 341 w 397"/>
                  <a:gd name="T19" fmla="*/ 125 h 127"/>
                  <a:gd name="T20" fmla="*/ 329 w 397"/>
                  <a:gd name="T21" fmla="*/ 127 h 127"/>
                  <a:gd name="T22" fmla="*/ 297 w 397"/>
                  <a:gd name="T23" fmla="*/ 118 h 127"/>
                  <a:gd name="T24" fmla="*/ 263 w 397"/>
                  <a:gd name="T25" fmla="*/ 110 h 127"/>
                  <a:gd name="T26" fmla="*/ 228 w 397"/>
                  <a:gd name="T27" fmla="*/ 102 h 127"/>
                  <a:gd name="T28" fmla="*/ 191 w 397"/>
                  <a:gd name="T29" fmla="*/ 95 h 127"/>
                  <a:gd name="T30" fmla="*/ 157 w 397"/>
                  <a:gd name="T31" fmla="*/ 87 h 127"/>
                  <a:gd name="T32" fmla="*/ 123 w 397"/>
                  <a:gd name="T33" fmla="*/ 79 h 127"/>
                  <a:gd name="T34" fmla="*/ 91 w 397"/>
                  <a:gd name="T35" fmla="*/ 71 h 127"/>
                  <a:gd name="T36" fmla="*/ 59 w 397"/>
                  <a:gd name="T37" fmla="*/ 61 h 127"/>
                  <a:gd name="T38" fmla="*/ 30 w 397"/>
                  <a:gd name="T39" fmla="*/ 51 h 127"/>
                  <a:gd name="T40" fmla="*/ 0 w 397"/>
                  <a:gd name="T41" fmla="*/ 37 h 127"/>
                  <a:gd name="T42" fmla="*/ 5 w 397"/>
                  <a:gd name="T43" fmla="*/ 30 h 127"/>
                  <a:gd name="T44" fmla="*/ 10 w 397"/>
                  <a:gd name="T45" fmla="*/ 23 h 127"/>
                  <a:gd name="T46" fmla="*/ 17 w 397"/>
                  <a:gd name="T47" fmla="*/ 19 h 127"/>
                  <a:gd name="T48" fmla="*/ 25 w 397"/>
                  <a:gd name="T49" fmla="*/ 13 h 127"/>
                  <a:gd name="T50" fmla="*/ 35 w 397"/>
                  <a:gd name="T51" fmla="*/ 10 h 127"/>
                  <a:gd name="T52" fmla="*/ 44 w 397"/>
                  <a:gd name="T53" fmla="*/ 6 h 127"/>
                  <a:gd name="T54" fmla="*/ 57 w 397"/>
                  <a:gd name="T55" fmla="*/ 4 h 127"/>
                  <a:gd name="T56" fmla="*/ 71 w 397"/>
                  <a:gd name="T57" fmla="*/ 2 h 127"/>
                  <a:gd name="T58" fmla="*/ 86 w 397"/>
                  <a:gd name="T59" fmla="*/ 0 h 127"/>
                  <a:gd name="T60" fmla="*/ 101 w 397"/>
                  <a:gd name="T61" fmla="*/ 0 h 127"/>
                  <a:gd name="T62" fmla="*/ 130 w 397"/>
                  <a:gd name="T63" fmla="*/ 5 h 127"/>
                  <a:gd name="T64" fmla="*/ 162 w 397"/>
                  <a:gd name="T65" fmla="*/ 10 h 127"/>
                  <a:gd name="T66" fmla="*/ 194 w 397"/>
                  <a:gd name="T67" fmla="*/ 15 h 127"/>
                  <a:gd name="T68" fmla="*/ 226 w 397"/>
                  <a:gd name="T69" fmla="*/ 21 h 127"/>
                  <a:gd name="T70" fmla="*/ 258 w 397"/>
                  <a:gd name="T71" fmla="*/ 28 h 127"/>
                  <a:gd name="T72" fmla="*/ 290 w 397"/>
                  <a:gd name="T73" fmla="*/ 35 h 127"/>
                  <a:gd name="T74" fmla="*/ 319 w 397"/>
                  <a:gd name="T75" fmla="*/ 43 h 127"/>
                  <a:gd name="T76" fmla="*/ 348 w 397"/>
                  <a:gd name="T77" fmla="*/ 53 h 127"/>
                  <a:gd name="T78" fmla="*/ 373 w 397"/>
                  <a:gd name="T79" fmla="*/ 63 h 127"/>
                  <a:gd name="T80" fmla="*/ 397 w 397"/>
                  <a:gd name="T81" fmla="*/ 75 h 127"/>
                  <a:gd name="T82" fmla="*/ 397 w 397"/>
                  <a:gd name="T83" fmla="*/ 75 h 12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397"/>
                  <a:gd name="T127" fmla="*/ 0 h 127"/>
                  <a:gd name="T128" fmla="*/ 397 w 397"/>
                  <a:gd name="T129" fmla="*/ 127 h 12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Freeform 78"/>
              <p:cNvSpPr/>
              <p:nvPr/>
            </p:nvSpPr>
            <p:spPr bwMode="auto">
              <a:xfrm>
                <a:off x="235" y="1917"/>
                <a:ext cx="397" cy="132"/>
              </a:xfrm>
              <a:custGeom>
                <a:avLst/>
                <a:gdLst>
                  <a:gd name="T0" fmla="*/ 397 w 397"/>
                  <a:gd name="T1" fmla="*/ 24 h 132"/>
                  <a:gd name="T2" fmla="*/ 388 w 397"/>
                  <a:gd name="T3" fmla="*/ 40 h 132"/>
                  <a:gd name="T4" fmla="*/ 370 w 397"/>
                  <a:gd name="T5" fmla="*/ 52 h 132"/>
                  <a:gd name="T6" fmla="*/ 348 w 397"/>
                  <a:gd name="T7" fmla="*/ 62 h 132"/>
                  <a:gd name="T8" fmla="*/ 319 w 397"/>
                  <a:gd name="T9" fmla="*/ 69 h 132"/>
                  <a:gd name="T10" fmla="*/ 290 w 397"/>
                  <a:gd name="T11" fmla="*/ 75 h 132"/>
                  <a:gd name="T12" fmla="*/ 255 w 397"/>
                  <a:gd name="T13" fmla="*/ 80 h 132"/>
                  <a:gd name="T14" fmla="*/ 221 w 397"/>
                  <a:gd name="T15" fmla="*/ 83 h 132"/>
                  <a:gd name="T16" fmla="*/ 187 w 397"/>
                  <a:gd name="T17" fmla="*/ 88 h 132"/>
                  <a:gd name="T18" fmla="*/ 155 w 397"/>
                  <a:gd name="T19" fmla="*/ 93 h 132"/>
                  <a:gd name="T20" fmla="*/ 125 w 397"/>
                  <a:gd name="T21" fmla="*/ 99 h 132"/>
                  <a:gd name="T22" fmla="*/ 128 w 397"/>
                  <a:gd name="T23" fmla="*/ 102 h 132"/>
                  <a:gd name="T24" fmla="*/ 130 w 397"/>
                  <a:gd name="T25" fmla="*/ 106 h 132"/>
                  <a:gd name="T26" fmla="*/ 135 w 397"/>
                  <a:gd name="T27" fmla="*/ 109 h 132"/>
                  <a:gd name="T28" fmla="*/ 138 w 397"/>
                  <a:gd name="T29" fmla="*/ 112 h 132"/>
                  <a:gd name="T30" fmla="*/ 140 w 397"/>
                  <a:gd name="T31" fmla="*/ 115 h 132"/>
                  <a:gd name="T32" fmla="*/ 142 w 397"/>
                  <a:gd name="T33" fmla="*/ 118 h 132"/>
                  <a:gd name="T34" fmla="*/ 145 w 397"/>
                  <a:gd name="T35" fmla="*/ 122 h 132"/>
                  <a:gd name="T36" fmla="*/ 142 w 397"/>
                  <a:gd name="T37" fmla="*/ 125 h 132"/>
                  <a:gd name="T38" fmla="*/ 140 w 397"/>
                  <a:gd name="T39" fmla="*/ 129 h 132"/>
                  <a:gd name="T40" fmla="*/ 133 w 397"/>
                  <a:gd name="T41" fmla="*/ 132 h 132"/>
                  <a:gd name="T42" fmla="*/ 118 w 397"/>
                  <a:gd name="T43" fmla="*/ 130 h 132"/>
                  <a:gd name="T44" fmla="*/ 103 w 397"/>
                  <a:gd name="T45" fmla="*/ 128 h 132"/>
                  <a:gd name="T46" fmla="*/ 91 w 397"/>
                  <a:gd name="T47" fmla="*/ 124 h 132"/>
                  <a:gd name="T48" fmla="*/ 76 w 397"/>
                  <a:gd name="T49" fmla="*/ 121 h 132"/>
                  <a:gd name="T50" fmla="*/ 62 w 397"/>
                  <a:gd name="T51" fmla="*/ 116 h 132"/>
                  <a:gd name="T52" fmla="*/ 49 w 397"/>
                  <a:gd name="T53" fmla="*/ 110 h 132"/>
                  <a:gd name="T54" fmla="*/ 37 w 397"/>
                  <a:gd name="T55" fmla="*/ 106 h 132"/>
                  <a:gd name="T56" fmla="*/ 27 w 397"/>
                  <a:gd name="T57" fmla="*/ 99 h 132"/>
                  <a:gd name="T58" fmla="*/ 20 w 397"/>
                  <a:gd name="T59" fmla="*/ 93 h 132"/>
                  <a:gd name="T60" fmla="*/ 13 w 397"/>
                  <a:gd name="T61" fmla="*/ 85 h 132"/>
                  <a:gd name="T62" fmla="*/ 3 w 397"/>
                  <a:gd name="T63" fmla="*/ 77 h 132"/>
                  <a:gd name="T64" fmla="*/ 0 w 397"/>
                  <a:gd name="T65" fmla="*/ 69 h 132"/>
                  <a:gd name="T66" fmla="*/ 0 w 397"/>
                  <a:gd name="T67" fmla="*/ 61 h 132"/>
                  <a:gd name="T68" fmla="*/ 5 w 397"/>
                  <a:gd name="T69" fmla="*/ 53 h 132"/>
                  <a:gd name="T70" fmla="*/ 15 w 397"/>
                  <a:gd name="T71" fmla="*/ 46 h 132"/>
                  <a:gd name="T72" fmla="*/ 25 w 397"/>
                  <a:gd name="T73" fmla="*/ 40 h 132"/>
                  <a:gd name="T74" fmla="*/ 37 w 397"/>
                  <a:gd name="T75" fmla="*/ 33 h 132"/>
                  <a:gd name="T76" fmla="*/ 52 w 397"/>
                  <a:gd name="T77" fmla="*/ 28 h 132"/>
                  <a:gd name="T78" fmla="*/ 66 w 397"/>
                  <a:gd name="T79" fmla="*/ 24 h 132"/>
                  <a:gd name="T80" fmla="*/ 81 w 397"/>
                  <a:gd name="T81" fmla="*/ 20 h 132"/>
                  <a:gd name="T82" fmla="*/ 113 w 397"/>
                  <a:gd name="T83" fmla="*/ 16 h 132"/>
                  <a:gd name="T84" fmla="*/ 145 w 397"/>
                  <a:gd name="T85" fmla="*/ 10 h 132"/>
                  <a:gd name="T86" fmla="*/ 179 w 397"/>
                  <a:gd name="T87" fmla="*/ 5 h 132"/>
                  <a:gd name="T88" fmla="*/ 214 w 397"/>
                  <a:gd name="T89" fmla="*/ 2 h 132"/>
                  <a:gd name="T90" fmla="*/ 245 w 397"/>
                  <a:gd name="T91" fmla="*/ 0 h 132"/>
                  <a:gd name="T92" fmla="*/ 280 w 397"/>
                  <a:gd name="T93" fmla="*/ 0 h 132"/>
                  <a:gd name="T94" fmla="*/ 312 w 397"/>
                  <a:gd name="T95" fmla="*/ 1 h 132"/>
                  <a:gd name="T96" fmla="*/ 341 w 397"/>
                  <a:gd name="T97" fmla="*/ 5 h 132"/>
                  <a:gd name="T98" fmla="*/ 370 w 397"/>
                  <a:gd name="T99" fmla="*/ 13 h 132"/>
                  <a:gd name="T100" fmla="*/ 397 w 397"/>
                  <a:gd name="T101" fmla="*/ 24 h 132"/>
                  <a:gd name="T102" fmla="*/ 397 w 397"/>
                  <a:gd name="T103" fmla="*/ 24 h 132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w 397"/>
                  <a:gd name="T157" fmla="*/ 0 h 132"/>
                  <a:gd name="T158" fmla="*/ 397 w 397"/>
                  <a:gd name="T159" fmla="*/ 132 h 132"/>
                </a:gdLst>
                <a:ahLst/>
                <a:cxnLst>
                  <a:cxn ang="T104">
                    <a:pos x="T0" y="T1"/>
                  </a:cxn>
                  <a:cxn ang="T105">
                    <a:pos x="T2" y="T3"/>
                  </a:cxn>
                  <a:cxn ang="T106">
                    <a:pos x="T4" y="T5"/>
                  </a:cxn>
                  <a:cxn ang="T107">
                    <a:pos x="T6" y="T7"/>
                  </a:cxn>
                  <a:cxn ang="T108">
                    <a:pos x="T8" y="T9"/>
                  </a:cxn>
                  <a:cxn ang="T109">
                    <a:pos x="T10" y="T11"/>
                  </a:cxn>
                  <a:cxn ang="T110">
                    <a:pos x="T12" y="T13"/>
                  </a:cxn>
                  <a:cxn ang="T111">
                    <a:pos x="T14" y="T15"/>
                  </a:cxn>
                  <a:cxn ang="T112">
                    <a:pos x="T16" y="T17"/>
                  </a:cxn>
                  <a:cxn ang="T113">
                    <a:pos x="T18" y="T19"/>
                  </a:cxn>
                  <a:cxn ang="T114">
                    <a:pos x="T20" y="T21"/>
                  </a:cxn>
                  <a:cxn ang="T115">
                    <a:pos x="T22" y="T23"/>
                  </a:cxn>
                  <a:cxn ang="T116">
                    <a:pos x="T24" y="T25"/>
                  </a:cxn>
                  <a:cxn ang="T117">
                    <a:pos x="T26" y="T27"/>
                  </a:cxn>
                  <a:cxn ang="T118">
                    <a:pos x="T28" y="T29"/>
                  </a:cxn>
                  <a:cxn ang="T119">
                    <a:pos x="T30" y="T31"/>
                  </a:cxn>
                  <a:cxn ang="T120">
                    <a:pos x="T32" y="T33"/>
                  </a:cxn>
                  <a:cxn ang="T121">
                    <a:pos x="T34" y="T35"/>
                  </a:cxn>
                  <a:cxn ang="T122">
                    <a:pos x="T36" y="T37"/>
                  </a:cxn>
                  <a:cxn ang="T123">
                    <a:pos x="T38" y="T39"/>
                  </a:cxn>
                  <a:cxn ang="T124">
                    <a:pos x="T40" y="T41"/>
                  </a:cxn>
                  <a:cxn ang="T125">
                    <a:pos x="T42" y="T43"/>
                  </a:cxn>
                  <a:cxn ang="T126">
                    <a:pos x="T44" y="T45"/>
                  </a:cxn>
                  <a:cxn ang="T127">
                    <a:pos x="T46" y="T47"/>
                  </a:cxn>
                  <a:cxn ang="T128">
                    <a:pos x="T48" y="T49"/>
                  </a:cxn>
                  <a:cxn ang="T129">
                    <a:pos x="T50" y="T51"/>
                  </a:cxn>
                  <a:cxn ang="T130">
                    <a:pos x="T52" y="T53"/>
                  </a:cxn>
                  <a:cxn ang="T131">
                    <a:pos x="T54" y="T55"/>
                  </a:cxn>
                  <a:cxn ang="T132">
                    <a:pos x="T56" y="T57"/>
                  </a:cxn>
                  <a:cxn ang="T133">
                    <a:pos x="T58" y="T59"/>
                  </a:cxn>
                  <a:cxn ang="T134">
                    <a:pos x="T60" y="T61"/>
                  </a:cxn>
                  <a:cxn ang="T135">
                    <a:pos x="T62" y="T63"/>
                  </a:cxn>
                  <a:cxn ang="T136">
                    <a:pos x="T64" y="T65"/>
                  </a:cxn>
                  <a:cxn ang="T137">
                    <a:pos x="T66" y="T67"/>
                  </a:cxn>
                  <a:cxn ang="T138">
                    <a:pos x="T68" y="T69"/>
                  </a:cxn>
                  <a:cxn ang="T139">
                    <a:pos x="T70" y="T71"/>
                  </a:cxn>
                  <a:cxn ang="T140">
                    <a:pos x="T72" y="T73"/>
                  </a:cxn>
                  <a:cxn ang="T141">
                    <a:pos x="T74" y="T75"/>
                  </a:cxn>
                  <a:cxn ang="T142">
                    <a:pos x="T76" y="T77"/>
                  </a:cxn>
                  <a:cxn ang="T143">
                    <a:pos x="T78" y="T79"/>
                  </a:cxn>
                  <a:cxn ang="T144">
                    <a:pos x="T80" y="T81"/>
                  </a:cxn>
                  <a:cxn ang="T145">
                    <a:pos x="T82" y="T83"/>
                  </a:cxn>
                  <a:cxn ang="T146">
                    <a:pos x="T84" y="T85"/>
                  </a:cxn>
                  <a:cxn ang="T147">
                    <a:pos x="T86" y="T87"/>
                  </a:cxn>
                  <a:cxn ang="T148">
                    <a:pos x="T88" y="T89"/>
                  </a:cxn>
                  <a:cxn ang="T149">
                    <a:pos x="T90" y="T91"/>
                  </a:cxn>
                  <a:cxn ang="T150">
                    <a:pos x="T92" y="T93"/>
                  </a:cxn>
                  <a:cxn ang="T151">
                    <a:pos x="T94" y="T95"/>
                  </a:cxn>
                  <a:cxn ang="T152">
                    <a:pos x="T96" y="T97"/>
                  </a:cxn>
                  <a:cxn ang="T153">
                    <a:pos x="T98" y="T99"/>
                  </a:cxn>
                  <a:cxn ang="T154">
                    <a:pos x="T100" y="T101"/>
                  </a:cxn>
                  <a:cxn ang="T155">
                    <a:pos x="T102" y="T103"/>
                  </a:cxn>
                </a:cxnLst>
                <a:rect l="T156" t="T157" r="T158" b="T159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055" name="Text Box 79"/>
          <p:cNvSpPr txBox="1">
            <a:spLocks noChangeArrowheads="1"/>
          </p:cNvSpPr>
          <p:nvPr/>
        </p:nvSpPr>
        <p:spPr bwMode="auto">
          <a:xfrm>
            <a:off x="2438400" y="2743200"/>
            <a:ext cx="4495800" cy="2770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i="1">
                <a:solidFill>
                  <a:srgbClr val="3399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>
                <a:solidFill>
                  <a:srgbClr val="339933"/>
                </a:solidFill>
                <a:latin typeface="Arial" panose="020B0604020202020204" pitchFamily="34" charset="0"/>
              </a:rPr>
              <a:t>ẠN GIỎI QUÁ.</a:t>
            </a:r>
            <a:endParaRPr lang="en-US" sz="3600" b="1" i="1">
              <a:solidFill>
                <a:srgbClr val="339933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panose="020B0604020202020204" pitchFamily="34" charset="0"/>
              </a:rPr>
              <a:t>Bạn xứng đáng được </a:t>
            </a:r>
            <a:endParaRPr lang="en-US" sz="2600" b="1" i="1">
              <a:solidFill>
                <a:srgbClr val="339933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2600" b="1" i="1">
                <a:solidFill>
                  <a:srgbClr val="339933"/>
                </a:solidFill>
                <a:latin typeface="Arial" panose="020B0604020202020204" pitchFamily="34" charset="0"/>
              </a:rPr>
              <a:t>thưởng một tràng pháo tay</a:t>
            </a:r>
            <a:r>
              <a:rPr lang="en-US" sz="2800" b="1" i="1">
                <a:solidFill>
                  <a:srgbClr val="339933"/>
                </a:solidFill>
                <a:latin typeface="Arial" panose="020B0604020202020204" pitchFamily="34" charset="0"/>
              </a:rPr>
              <a:t>.</a:t>
            </a:r>
            <a:endParaRPr lang="en-US" sz="2800" b="1" i="1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52228" name="Picture 6" descr="ap_20090714123507458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763000" cy="1295400"/>
          </a:xfrm>
          <a:noFill/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Người ta đự định xếp 180 tấn hàng lên các toa xe lửa. Hỏi:</a:t>
            </a:r>
            <a:endParaRPr lang="en-US" sz="2200" smtClean="0">
              <a:solidFill>
                <a:srgbClr val="CC00FF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a, Nếu mỗi toa xe chở được 20 tấn hàng thì cần mấy toa xe loại đó?</a:t>
            </a:r>
            <a:endParaRPr lang="en-US" sz="2200" smtClean="0">
              <a:solidFill>
                <a:srgbClr val="CC00FF"/>
              </a:solidFill>
            </a:endParaRPr>
          </a:p>
          <a:p>
            <a:pPr algn="just" eaLnBrk="1" hangingPunct="1">
              <a:buFontTx/>
              <a:buNone/>
            </a:pPr>
            <a:r>
              <a:rPr lang="en-US" sz="2200" smtClean="0">
                <a:solidFill>
                  <a:srgbClr val="CC00FF"/>
                </a:solidFill>
              </a:rPr>
              <a:t>b,Nếu mỗi toa xe chở được 30 tấn hàng thì cần mấy toa xe loại đó?</a:t>
            </a:r>
            <a:endParaRPr lang="en-US" sz="2200" smtClean="0">
              <a:solidFill>
                <a:srgbClr val="CC00FF"/>
              </a:solidFill>
            </a:endParaRPr>
          </a:p>
        </p:txBody>
      </p:sp>
      <p:sp>
        <p:nvSpPr>
          <p:cNvPr id="32775" name="WordArt 7"/>
          <p:cNvSpPr>
            <a:spLocks noChangeArrowheads="1" noChangeShapeType="1" noTextEdit="1"/>
          </p:cNvSpPr>
          <p:nvPr/>
        </p:nvSpPr>
        <p:spPr bwMode="auto">
          <a:xfrm rot="548499">
            <a:off x="3644900" y="1371600"/>
            <a:ext cx="996950" cy="455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9343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Bài 3</a:t>
            </a:r>
            <a:endParaRPr lang="en-US" sz="3600" kern="10">
              <a:ln w="12700">
                <a:solidFill>
                  <a:srgbClr val="FFCC99"/>
                </a:solidFill>
                <a:rou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457200" y="3733800"/>
            <a:ext cx="8610600" cy="27019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a, Nếu mỗi toa chở được 20 tấn hàng thì cần số toa xe là: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180 : 20 = 9 (toa xe)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b, Nếu mỗi toa xe chở được 30 tấn hàng thì cần số toa xe là: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180 : 30 = 6 (toa xe)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</a:t>
            </a:r>
            <a:r>
              <a:rPr lang="en-US" b="1" i="1">
                <a:solidFill>
                  <a:srgbClr val="0000FF"/>
                </a:solidFill>
                <a:latin typeface="Arial" panose="020B0604020202020204" pitchFamily="34" charset="0"/>
              </a:rPr>
              <a:t>Đáp số: a) 9 toa xe.</a:t>
            </a:r>
            <a:endParaRPr lang="en-US" b="1" i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en-US" b="1" i="1">
                <a:solidFill>
                  <a:srgbClr val="0000FF"/>
                </a:solidFill>
                <a:latin typeface="Arial" panose="020B0604020202020204" pitchFamily="34" charset="0"/>
              </a:rPr>
              <a:t>                                          b) 6 toa xe.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2777" name="WordArt 9"/>
          <p:cNvSpPr>
            <a:spLocks noChangeArrowheads="1" noChangeShapeType="1" noTextEdit="1"/>
          </p:cNvSpPr>
          <p:nvPr/>
        </p:nvSpPr>
        <p:spPr bwMode="auto">
          <a:xfrm>
            <a:off x="3733800" y="3124200"/>
            <a:ext cx="104775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8000"/>
                  </a:solidFill>
                  <a:round/>
                </a:ln>
                <a:solidFill>
                  <a:srgbClr val="008000"/>
                </a:solidFill>
                <a:latin typeface="Arial" panose="020B0604020202020204"/>
                <a:cs typeface="Arial" panose="020B0604020202020204"/>
              </a:rPr>
              <a:t>Bài làm :</a:t>
            </a:r>
            <a:endParaRPr lang="en-US" sz="3600" kern="10">
              <a:ln w="9525">
                <a:solidFill>
                  <a:srgbClr val="008000"/>
                </a:solidFill>
                <a:round/>
              </a:ln>
              <a:solidFill>
                <a:srgbClr val="008000"/>
              </a:solidFill>
              <a:latin typeface="Arial" panose="020B0604020202020204"/>
              <a:cs typeface="Arial" panose="020B06040202020202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0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27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27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7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7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7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7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build="p"/>
      <p:bldP spid="32775" grpId="0" animBg="1"/>
      <p:bldP spid="32776" grpId="0" build="p"/>
      <p:bldP spid="3277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hlinkClick r:id="rId1" action="ppaction://hlinksldjump"/>
          </p:cNvPr>
          <p:cNvSpPr txBox="1">
            <a:spLocks noGrp="1"/>
          </p:cNvSpPr>
          <p:nvPr>
            <p:ph type="ctrTitle"/>
          </p:nvPr>
        </p:nvSpPr>
        <p:spPr>
          <a:xfrm>
            <a:off x="685800" y="2102344"/>
            <a:ext cx="7772400" cy="152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n-US" sz="8000" b="1" dirty="0" smtClean="0">
                <a:solidFill>
                  <a:srgbClr val="FF3399"/>
                </a:solidFill>
                <a:latin typeface="+mj-lt"/>
                <a:ea typeface="HP001 5Ha" pitchFamily="34" charset="-127"/>
                <a:cs typeface="Arial" panose="020B0604020202020204" pitchFamily="34" charset="0"/>
              </a:rPr>
              <a:t>KHỞI ĐỘNG</a:t>
            </a:r>
            <a:endParaRPr lang="en-US" sz="8000" b="1" dirty="0">
              <a:solidFill>
                <a:srgbClr val="FF3399"/>
              </a:solidFill>
              <a:latin typeface="+mj-lt"/>
              <a:ea typeface="HP001 5Ha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16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442904">
            <a:off x="7176287" y="3844025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299177">
            <a:off x="1227775" y="3790127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9" name="Text Box 79"/>
          <p:cNvSpPr txBox="1">
            <a:spLocks noChangeArrowheads="1"/>
          </p:cNvSpPr>
          <p:nvPr/>
        </p:nvSpPr>
        <p:spPr bwMode="auto">
          <a:xfrm>
            <a:off x="762000" y="1143000"/>
            <a:ext cx="3957638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0000FF"/>
                </a:solidFill>
                <a:latin typeface="Arial" panose="020B0604020202020204" pitchFamily="34" charset="0"/>
              </a:rPr>
              <a:t>Tính giá trị của biểu thức:</a:t>
            </a:r>
            <a:endParaRPr lang="en-US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5200" name="Text Box 80"/>
          <p:cNvSpPr txBox="1">
            <a:spLocks noChangeArrowheads="1"/>
          </p:cNvSpPr>
          <p:nvPr/>
        </p:nvSpPr>
        <p:spPr bwMode="auto">
          <a:xfrm>
            <a:off x="1203325" y="1743075"/>
            <a:ext cx="2076450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112 : (7 x 4)</a:t>
            </a:r>
            <a:endParaRPr lang="en-US" sz="28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5201" name="Text Box 81"/>
          <p:cNvSpPr txBox="1">
            <a:spLocks noChangeArrowheads="1"/>
          </p:cNvSpPr>
          <p:nvPr/>
        </p:nvSpPr>
        <p:spPr bwMode="auto">
          <a:xfrm>
            <a:off x="2895600" y="2590800"/>
            <a:ext cx="2682875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945 : (7 x 5 x 3)</a:t>
            </a:r>
            <a:endParaRPr lang="en-US" sz="28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5202" name="Text Box 82"/>
          <p:cNvSpPr txBox="1">
            <a:spLocks noChangeArrowheads="1"/>
          </p:cNvSpPr>
          <p:nvPr/>
        </p:nvSpPr>
        <p:spPr bwMode="auto">
          <a:xfrm>
            <a:off x="4876800" y="1828800"/>
            <a:ext cx="2682875" cy="523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630 : (6 x 7 x 3)</a:t>
            </a:r>
            <a:endParaRPr lang="en-US" sz="28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5204" name="Text Box 84"/>
          <p:cNvSpPr txBox="1">
            <a:spLocks noChangeArrowheads="1"/>
          </p:cNvSpPr>
          <p:nvPr/>
        </p:nvSpPr>
        <p:spPr bwMode="auto">
          <a:xfrm>
            <a:off x="685800" y="3962400"/>
            <a:ext cx="2474913" cy="1816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   </a:t>
            </a:r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112 : (7 x 4)</a:t>
            </a:r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112 : 7 : 4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16 : 4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4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5205" name="Text Box 85"/>
          <p:cNvSpPr txBox="1">
            <a:spLocks noChangeArrowheads="1"/>
          </p:cNvSpPr>
          <p:nvPr/>
        </p:nvSpPr>
        <p:spPr bwMode="auto">
          <a:xfrm>
            <a:off x="3219450" y="3981450"/>
            <a:ext cx="3079750" cy="22463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   </a:t>
            </a:r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630 : (6 x 7 x 3)</a:t>
            </a:r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630 : 6 : 7 : 3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105 : 7 : 3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15 : 3 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5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sp>
        <p:nvSpPr>
          <p:cNvPr id="5206" name="Text Box 86"/>
          <p:cNvSpPr txBox="1">
            <a:spLocks noChangeArrowheads="1"/>
          </p:cNvSpPr>
          <p:nvPr/>
        </p:nvSpPr>
        <p:spPr bwMode="auto">
          <a:xfrm>
            <a:off x="6248400" y="3962400"/>
            <a:ext cx="2682875" cy="22463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CC00FF"/>
                </a:solidFill>
                <a:latin typeface="Arial" panose="020B0604020202020204" pitchFamily="34" charset="0"/>
              </a:rPr>
              <a:t>945 : (7 x 5 x 3</a:t>
            </a:r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)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945 : 7 : 5 : 3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135 : 5 : 3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27 : 3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en-US" sz="2800">
                <a:solidFill>
                  <a:srgbClr val="FF6600"/>
                </a:solidFill>
                <a:latin typeface="Arial" panose="020B0604020202020204" pitchFamily="34" charset="0"/>
              </a:rPr>
              <a:t>= 9</a:t>
            </a:r>
            <a:endParaRPr lang="en-US" sz="2800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9" grpId="0"/>
      <p:bldP spid="5200" grpId="0"/>
      <p:bldP spid="5201" grpId="0"/>
      <p:bldP spid="5202" grpId="0"/>
      <p:bldP spid="5204" grpId="0"/>
      <p:bldP spid="5205" grpId="0"/>
      <p:bldP spid="52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hlinkClick r:id="rId1" action="ppaction://hlinksldjump"/>
          </p:cNvPr>
          <p:cNvSpPr txBox="1">
            <a:spLocks noGrp="1"/>
          </p:cNvSpPr>
          <p:nvPr>
            <p:ph type="ctrTitle"/>
          </p:nvPr>
        </p:nvSpPr>
        <p:spPr>
          <a:xfrm>
            <a:off x="685800" y="2102344"/>
            <a:ext cx="7772400" cy="152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n-US" sz="8000" b="1" dirty="0" smtClean="0">
                <a:solidFill>
                  <a:srgbClr val="FF3399"/>
                </a:solidFill>
                <a:latin typeface="+mj-lt"/>
                <a:ea typeface="HP001 5Ha" pitchFamily="34" charset="-127"/>
                <a:cs typeface="Arial" panose="020B0604020202020204" pitchFamily="34" charset="0"/>
              </a:rPr>
              <a:t>KHÁM PHÁ</a:t>
            </a:r>
            <a:endParaRPr lang="en-US" sz="8000" b="1" dirty="0">
              <a:solidFill>
                <a:srgbClr val="FF3399"/>
              </a:solidFill>
              <a:latin typeface="+mj-lt"/>
              <a:ea typeface="HP001 5Ha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16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442904">
            <a:off x="7176287" y="3844025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299177">
            <a:off x="1227775" y="3790127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6"/>
          <p:cNvGrpSpPr/>
          <p:nvPr/>
        </p:nvGrpSpPr>
        <p:grpSpPr bwMode="auto">
          <a:xfrm>
            <a:off x="1447800" y="1447800"/>
            <a:ext cx="6400800" cy="1600200"/>
            <a:chOff x="912" y="912"/>
            <a:chExt cx="4032" cy="1008"/>
          </a:xfrm>
        </p:grpSpPr>
        <p:sp>
          <p:nvSpPr>
            <p:cNvPr id="6186" name="AutoShape 110"/>
            <p:cNvSpPr>
              <a:spLocks noChangeArrowheads="1"/>
            </p:cNvSpPr>
            <p:nvPr/>
          </p:nvSpPr>
          <p:spPr bwMode="auto">
            <a:xfrm>
              <a:off x="912" y="912"/>
              <a:ext cx="4032" cy="1008"/>
            </a:xfrm>
            <a:prstGeom prst="cloudCallout">
              <a:avLst>
                <a:gd name="adj1" fmla="val -34079"/>
                <a:gd name="adj2" fmla="val 65278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6187" name="Text Box 109"/>
            <p:cNvSpPr txBox="1">
              <a:spLocks noChangeArrowheads="1"/>
            </p:cNvSpPr>
            <p:nvPr/>
          </p:nvSpPr>
          <p:spPr bwMode="auto">
            <a:xfrm>
              <a:off x="1248" y="1008"/>
              <a:ext cx="3504" cy="44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CC00FF"/>
                  </a:solidFill>
                  <a:latin typeface="Arial" panose="020B0604020202020204" pitchFamily="34" charset="0"/>
                </a:rPr>
                <a:t>Hãy áp dụng tính chất chia một số cho một tích để thực hiện phép chia</a:t>
              </a:r>
              <a:endParaRPr lang="en-US" sz="2000">
                <a:solidFill>
                  <a:srgbClr val="CC00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8" name="Text Box 113"/>
            <p:cNvSpPr txBox="1">
              <a:spLocks noChangeArrowheads="1"/>
            </p:cNvSpPr>
            <p:nvPr/>
          </p:nvSpPr>
          <p:spPr bwMode="auto">
            <a:xfrm>
              <a:off x="2256" y="1428"/>
              <a:ext cx="1344" cy="330"/>
            </a:xfrm>
            <a:prstGeom prst="rect">
              <a:avLst/>
            </a:prstGeom>
            <a:noFill/>
            <a:ln w="9525">
              <a:noFill/>
              <a:miter lim="800000"/>
            </a:ln>
            <a:effectLst>
              <a:prstShdw prst="shdw17" dist="17961" dir="2700000">
                <a:srgbClr val="3D995C"/>
              </a:prstShdw>
            </a:effectLst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F5050"/>
                  </a:solidFill>
                  <a:latin typeface="Arial" panose="020B0604020202020204" pitchFamily="34" charset="0"/>
                </a:rPr>
                <a:t>320 : 40 = ?</a:t>
              </a:r>
              <a:endParaRPr lang="en-US" sz="2800" b="1">
                <a:solidFill>
                  <a:srgbClr val="FF5050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117"/>
          <p:cNvGrpSpPr/>
          <p:nvPr/>
        </p:nvGrpSpPr>
        <p:grpSpPr bwMode="auto">
          <a:xfrm>
            <a:off x="4038600" y="3414713"/>
            <a:ext cx="4495800" cy="2168525"/>
            <a:chOff x="480" y="1335"/>
            <a:chExt cx="2832" cy="1366"/>
          </a:xfrm>
        </p:grpSpPr>
        <p:sp>
          <p:nvSpPr>
            <p:cNvPr id="6180" name="Text Box 118"/>
            <p:cNvSpPr txBox="1">
              <a:spLocks noChangeArrowheads="1"/>
            </p:cNvSpPr>
            <p:nvPr/>
          </p:nvSpPr>
          <p:spPr bwMode="auto">
            <a:xfrm>
              <a:off x="480" y="1344"/>
              <a:ext cx="1248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320 : 40 =</a:t>
              </a:r>
              <a:r>
                <a:rPr lang="en-US" sz="2000">
                  <a:solidFill>
                    <a:srgbClr val="339933"/>
                  </a:solidFill>
                  <a:latin typeface="Arial" panose="020B0604020202020204" pitchFamily="34" charset="0"/>
                </a:rPr>
                <a:t> </a:t>
              </a:r>
              <a:endParaRPr lang="en-US" sz="20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1" name="Text Box 119"/>
            <p:cNvSpPr txBox="1">
              <a:spLocks noChangeArrowheads="1"/>
            </p:cNvSpPr>
            <p:nvPr/>
          </p:nvSpPr>
          <p:spPr bwMode="auto">
            <a:xfrm>
              <a:off x="1584" y="1335"/>
              <a:ext cx="720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320 :</a:t>
              </a:r>
              <a:endParaRPr lang="en-US" sz="28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2" name="Text Box 120"/>
            <p:cNvSpPr txBox="1">
              <a:spLocks noChangeArrowheads="1"/>
            </p:cNvSpPr>
            <p:nvPr/>
          </p:nvSpPr>
          <p:spPr bwMode="auto">
            <a:xfrm>
              <a:off x="2112" y="1344"/>
              <a:ext cx="1200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( 10 x 4 )</a:t>
              </a:r>
              <a:endParaRPr lang="en-US" sz="28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3" name="Text Box 121"/>
            <p:cNvSpPr txBox="1">
              <a:spLocks noChangeArrowheads="1"/>
            </p:cNvSpPr>
            <p:nvPr/>
          </p:nvSpPr>
          <p:spPr bwMode="auto">
            <a:xfrm>
              <a:off x="1392" y="1680"/>
              <a:ext cx="1584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= 32</a:t>
              </a:r>
              <a:r>
                <a:rPr lang="en-US" sz="2800">
                  <a:solidFill>
                    <a:srgbClr val="FF00FF"/>
                  </a:solidFill>
                  <a:latin typeface="Arial" panose="020B0604020202020204" pitchFamily="34" charset="0"/>
                </a:rPr>
                <a:t>0</a:t>
              </a:r>
              <a:r>
                <a:rPr lang="en-US" sz="2800">
                  <a:latin typeface="Arial" panose="020B0604020202020204" pitchFamily="34" charset="0"/>
                </a:rPr>
                <a:t> </a:t>
              </a: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: 1</a:t>
              </a:r>
              <a:r>
                <a:rPr lang="en-US" sz="2800">
                  <a:solidFill>
                    <a:srgbClr val="FF00FF"/>
                  </a:solidFill>
                  <a:latin typeface="Arial" panose="020B0604020202020204" pitchFamily="34" charset="0"/>
                </a:rPr>
                <a:t>0 </a:t>
              </a: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: 4</a:t>
              </a:r>
              <a:endParaRPr lang="en-US" sz="28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4" name="Text Box 122"/>
            <p:cNvSpPr txBox="1">
              <a:spLocks noChangeArrowheads="1"/>
            </p:cNvSpPr>
            <p:nvPr/>
          </p:nvSpPr>
          <p:spPr bwMode="auto">
            <a:xfrm>
              <a:off x="1296" y="2016"/>
              <a:ext cx="1728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=       32    : 4</a:t>
              </a:r>
              <a:endParaRPr lang="en-US" sz="28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85" name="Text Box 123"/>
            <p:cNvSpPr txBox="1">
              <a:spLocks noChangeArrowheads="1"/>
            </p:cNvSpPr>
            <p:nvPr/>
          </p:nvSpPr>
          <p:spPr bwMode="auto">
            <a:xfrm>
              <a:off x="1374" y="2371"/>
              <a:ext cx="1296" cy="330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>
                  <a:solidFill>
                    <a:srgbClr val="339933"/>
                  </a:solidFill>
                  <a:latin typeface="Arial" panose="020B0604020202020204" pitchFamily="34" charset="0"/>
                </a:rPr>
                <a:t>=             8</a:t>
              </a:r>
              <a:endParaRPr lang="en-US" sz="28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71" name="Text Box 127"/>
          <p:cNvSpPr txBox="1">
            <a:spLocks noChangeArrowheads="1"/>
          </p:cNvSpPr>
          <p:nvPr/>
        </p:nvSpPr>
        <p:spPr bwMode="auto">
          <a:xfrm>
            <a:off x="4038600" y="5715000"/>
            <a:ext cx="2792413" cy="5238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FF00"/>
                </a:solidFill>
                <a:latin typeface="Arial" panose="020B0604020202020204" pitchFamily="34" charset="0"/>
              </a:rPr>
              <a:t>320 : 40 = 32 : 4</a:t>
            </a:r>
            <a:endParaRPr lang="en-US" sz="28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grpSp>
        <p:nvGrpSpPr>
          <p:cNvPr id="4" name="Group 130"/>
          <p:cNvGrpSpPr/>
          <p:nvPr/>
        </p:nvGrpSpPr>
        <p:grpSpPr bwMode="auto">
          <a:xfrm>
            <a:off x="1295400" y="3200400"/>
            <a:ext cx="3581400" cy="3200400"/>
            <a:chOff x="816" y="1824"/>
            <a:chExt cx="2256" cy="2016"/>
          </a:xfrm>
        </p:grpSpPr>
        <p:sp>
          <p:nvSpPr>
            <p:cNvPr id="6178" name="AutoShape 129"/>
            <p:cNvSpPr>
              <a:spLocks noChangeArrowheads="1"/>
            </p:cNvSpPr>
            <p:nvPr/>
          </p:nvSpPr>
          <p:spPr bwMode="auto">
            <a:xfrm>
              <a:off x="816" y="1824"/>
              <a:ext cx="2256" cy="2016"/>
            </a:xfrm>
            <a:prstGeom prst="rightArrowCallout">
              <a:avLst>
                <a:gd name="adj1" fmla="val 35315"/>
                <a:gd name="adj2" fmla="val 25000"/>
                <a:gd name="adj3" fmla="val 31499"/>
                <a:gd name="adj4" fmla="val 66667"/>
              </a:avLst>
            </a:prstGeom>
            <a:solidFill>
              <a:srgbClr val="FFFF00"/>
            </a:solidFill>
            <a:ln w="9525">
              <a:solidFill>
                <a:srgbClr val="FFCC66"/>
              </a:solidFill>
              <a:miter lim="800000"/>
            </a:ln>
          </p:spPr>
          <p:txBody>
            <a:bodyPr wrap="none" anchor="ctr"/>
            <a:lstStyle/>
            <a:p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6179" name="Rectangle 128"/>
            <p:cNvSpPr>
              <a:spLocks noChangeArrowheads="1"/>
            </p:cNvSpPr>
            <p:nvPr/>
          </p:nvSpPr>
          <p:spPr bwMode="auto">
            <a:xfrm>
              <a:off x="864" y="1824"/>
              <a:ext cx="1488" cy="141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0000FF"/>
                  </a:solidFill>
                  <a:latin typeface="Arial" panose="020B0604020202020204" pitchFamily="34" charset="0"/>
                </a:rPr>
                <a:t>Khi thực hiện phép chia 320:40, ta có thể cùng xóa một chữ số 0 ở tận cùng của số chia và số bị chia, rồi chia như thường.</a:t>
              </a:r>
              <a:endParaRPr lang="en-US" sz="2000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126"/>
          <p:cNvGrpSpPr/>
          <p:nvPr/>
        </p:nvGrpSpPr>
        <p:grpSpPr bwMode="auto">
          <a:xfrm>
            <a:off x="1143000" y="3581400"/>
            <a:ext cx="3200400" cy="2286000"/>
            <a:chOff x="336" y="2304"/>
            <a:chExt cx="2016" cy="1440"/>
          </a:xfrm>
        </p:grpSpPr>
        <p:sp>
          <p:nvSpPr>
            <p:cNvPr id="6176" name="AutoShape 124"/>
            <p:cNvSpPr>
              <a:spLocks noChangeArrowheads="1"/>
            </p:cNvSpPr>
            <p:nvPr/>
          </p:nvSpPr>
          <p:spPr bwMode="auto">
            <a:xfrm>
              <a:off x="336" y="2304"/>
              <a:ext cx="2016" cy="1440"/>
            </a:xfrm>
            <a:prstGeom prst="cloudCallout">
              <a:avLst>
                <a:gd name="adj1" fmla="val 65477"/>
                <a:gd name="adj2" fmla="val -9653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6177" name="Text Box 125"/>
            <p:cNvSpPr txBox="1">
              <a:spLocks noChangeArrowheads="1"/>
            </p:cNvSpPr>
            <p:nvPr/>
          </p:nvSpPr>
          <p:spPr bwMode="auto">
            <a:xfrm>
              <a:off x="432" y="2600"/>
              <a:ext cx="1776" cy="75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0000FF"/>
                  </a:solidFill>
                  <a:latin typeface="Arial" panose="020B0604020202020204" pitchFamily="34" charset="0"/>
                </a:rPr>
                <a:t>Nhận xét gì về kết quả hai phép chia </a:t>
              </a:r>
              <a:endParaRPr lang="en-US">
                <a:solidFill>
                  <a:srgbClr val="0000FF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 b="1">
                  <a:solidFill>
                    <a:srgbClr val="339933"/>
                  </a:solidFill>
                  <a:latin typeface="Arial" panose="020B0604020202020204" pitchFamily="34" charset="0"/>
                </a:rPr>
                <a:t>320 : 40</a:t>
              </a:r>
              <a:r>
                <a:rPr lang="en-US">
                  <a:solidFill>
                    <a:srgbClr val="0000FF"/>
                  </a:solidFill>
                  <a:latin typeface="Arial" panose="020B0604020202020204" pitchFamily="34" charset="0"/>
                </a:rPr>
                <a:t> và </a:t>
              </a:r>
              <a:r>
                <a:rPr lang="en-US" b="1">
                  <a:solidFill>
                    <a:srgbClr val="339933"/>
                  </a:solidFill>
                  <a:latin typeface="Arial" panose="020B0604020202020204" pitchFamily="34" charset="0"/>
                </a:rPr>
                <a:t>32 : 4</a:t>
              </a:r>
              <a:r>
                <a:rPr lang="en-US">
                  <a:solidFill>
                    <a:srgbClr val="0000FF"/>
                  </a:solidFill>
                  <a:latin typeface="Arial" panose="020B0604020202020204" pitchFamily="34" charset="0"/>
                </a:rPr>
                <a:t>?</a:t>
              </a:r>
              <a:endParaRPr lang="en-US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134"/>
          <p:cNvGrpSpPr/>
          <p:nvPr/>
        </p:nvGrpSpPr>
        <p:grpSpPr bwMode="auto">
          <a:xfrm>
            <a:off x="1143000" y="3581400"/>
            <a:ext cx="3200400" cy="2286000"/>
            <a:chOff x="720" y="2592"/>
            <a:chExt cx="2016" cy="1440"/>
          </a:xfrm>
        </p:grpSpPr>
        <p:sp>
          <p:nvSpPr>
            <p:cNvPr id="6174" name="AutoShape 132"/>
            <p:cNvSpPr>
              <a:spLocks noChangeArrowheads="1"/>
            </p:cNvSpPr>
            <p:nvPr/>
          </p:nvSpPr>
          <p:spPr bwMode="auto">
            <a:xfrm>
              <a:off x="720" y="2592"/>
              <a:ext cx="2016" cy="1440"/>
            </a:xfrm>
            <a:prstGeom prst="cloudCallout">
              <a:avLst>
                <a:gd name="adj1" fmla="val 65477"/>
                <a:gd name="adj2" fmla="val -9653"/>
              </a:avLst>
            </a:prstGeom>
            <a:solidFill>
              <a:srgbClr val="FFCCFF"/>
            </a:soli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6175" name="Text Box 133"/>
            <p:cNvSpPr txBox="1">
              <a:spLocks noChangeArrowheads="1"/>
            </p:cNvSpPr>
            <p:nvPr/>
          </p:nvSpPr>
          <p:spPr bwMode="auto">
            <a:xfrm>
              <a:off x="816" y="2880"/>
              <a:ext cx="1776" cy="83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000">
                  <a:solidFill>
                    <a:srgbClr val="0066FF"/>
                  </a:solidFill>
                  <a:latin typeface="Arial" panose="020B0604020202020204" pitchFamily="34" charset="0"/>
                </a:rPr>
                <a:t>Vận dụng cách làm trên để đặt tính và thực hiện phép chia 320 : 40</a:t>
              </a:r>
              <a:endParaRPr lang="en-US" sz="2000">
                <a:solidFill>
                  <a:srgbClr val="0066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135"/>
          <p:cNvGrpSpPr/>
          <p:nvPr/>
        </p:nvGrpSpPr>
        <p:grpSpPr bwMode="auto">
          <a:xfrm>
            <a:off x="1989138" y="3697288"/>
            <a:ext cx="955675" cy="493712"/>
            <a:chOff x="1724" y="1248"/>
            <a:chExt cx="602" cy="311"/>
          </a:xfrm>
        </p:grpSpPr>
        <p:sp>
          <p:nvSpPr>
            <p:cNvPr id="6172" name="Line 136"/>
            <p:cNvSpPr>
              <a:spLocks noChangeShapeType="1"/>
            </p:cNvSpPr>
            <p:nvPr/>
          </p:nvSpPr>
          <p:spPr bwMode="auto">
            <a:xfrm flipH="1">
              <a:off x="1724" y="1248"/>
              <a:ext cx="101" cy="31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73" name="Line 137"/>
            <p:cNvSpPr>
              <a:spLocks noChangeShapeType="1"/>
            </p:cNvSpPr>
            <p:nvPr/>
          </p:nvSpPr>
          <p:spPr bwMode="auto">
            <a:xfrm flipH="1">
              <a:off x="2252" y="1248"/>
              <a:ext cx="74" cy="311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" name="Group 138"/>
          <p:cNvGrpSpPr/>
          <p:nvPr/>
        </p:nvGrpSpPr>
        <p:grpSpPr bwMode="auto">
          <a:xfrm>
            <a:off x="1143000" y="3581400"/>
            <a:ext cx="2209800" cy="1371600"/>
            <a:chOff x="1200" y="1344"/>
            <a:chExt cx="1392" cy="864"/>
          </a:xfrm>
        </p:grpSpPr>
        <p:grpSp>
          <p:nvGrpSpPr>
            <p:cNvPr id="6168" name="Group 139"/>
            <p:cNvGrpSpPr/>
            <p:nvPr/>
          </p:nvGrpSpPr>
          <p:grpSpPr bwMode="auto">
            <a:xfrm>
              <a:off x="1920" y="1344"/>
              <a:ext cx="672" cy="864"/>
              <a:chOff x="2064" y="1776"/>
              <a:chExt cx="672" cy="768"/>
            </a:xfrm>
          </p:grpSpPr>
          <p:sp>
            <p:nvSpPr>
              <p:cNvPr id="6170" name="Line 140"/>
              <p:cNvSpPr>
                <a:spLocks noChangeShapeType="1"/>
              </p:cNvSpPr>
              <p:nvPr/>
            </p:nvSpPr>
            <p:spPr bwMode="auto">
              <a:xfrm flipH="1">
                <a:off x="2064" y="1776"/>
                <a:ext cx="0" cy="76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171" name="Line 141"/>
              <p:cNvSpPr>
                <a:spLocks noChangeShapeType="1"/>
              </p:cNvSpPr>
              <p:nvPr/>
            </p:nvSpPr>
            <p:spPr bwMode="auto">
              <a:xfrm>
                <a:off x="2064" y="2112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6169" name="Text Box 142"/>
            <p:cNvSpPr txBox="1">
              <a:spLocks noChangeArrowheads="1"/>
            </p:cNvSpPr>
            <p:nvPr/>
          </p:nvSpPr>
          <p:spPr bwMode="auto">
            <a:xfrm>
              <a:off x="1200" y="1344"/>
              <a:ext cx="1344" cy="407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3600">
                  <a:solidFill>
                    <a:srgbClr val="CC00FF"/>
                  </a:solidFill>
                  <a:latin typeface="Arial" panose="020B0604020202020204" pitchFamily="34" charset="0"/>
                </a:rPr>
                <a:t>32</a:t>
              </a:r>
              <a:r>
                <a:rPr lang="en-US" sz="3600">
                  <a:solidFill>
                    <a:srgbClr val="FF0066"/>
                  </a:solidFill>
                  <a:latin typeface="Arial" panose="020B0604020202020204" pitchFamily="34" charset="0"/>
                </a:rPr>
                <a:t>0</a:t>
              </a:r>
              <a:r>
                <a:rPr lang="en-US" sz="3600">
                  <a:latin typeface="Arial" panose="020B0604020202020204" pitchFamily="34" charset="0"/>
                </a:rPr>
                <a:t>   </a:t>
              </a:r>
              <a:r>
                <a:rPr lang="en-US" sz="3600">
                  <a:solidFill>
                    <a:srgbClr val="CC00FF"/>
                  </a:solidFill>
                  <a:latin typeface="Arial" panose="020B0604020202020204" pitchFamily="34" charset="0"/>
                </a:rPr>
                <a:t>4</a:t>
              </a:r>
              <a:r>
                <a:rPr lang="en-US" sz="3600">
                  <a:solidFill>
                    <a:srgbClr val="FF0066"/>
                  </a:solidFill>
                  <a:latin typeface="Arial" panose="020B0604020202020204" pitchFamily="34" charset="0"/>
                </a:rPr>
                <a:t>0</a:t>
              </a:r>
              <a:endParaRPr lang="en-US" sz="3600">
                <a:solidFill>
                  <a:srgbClr val="FF0066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6287" name="Text Box 143"/>
          <p:cNvSpPr txBox="1">
            <a:spLocks noChangeArrowheads="1"/>
          </p:cNvSpPr>
          <p:nvPr/>
        </p:nvSpPr>
        <p:spPr bwMode="auto">
          <a:xfrm>
            <a:off x="2397125" y="4191000"/>
            <a:ext cx="685800" cy="6461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CC00FF"/>
                </a:solidFill>
                <a:latin typeface="Arial" panose="020B0604020202020204" pitchFamily="34" charset="0"/>
              </a:rPr>
              <a:t>8</a:t>
            </a:r>
            <a:endParaRPr lang="en-US" sz="36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6288" name="Text Box 144"/>
          <p:cNvSpPr txBox="1">
            <a:spLocks noChangeArrowheads="1"/>
          </p:cNvSpPr>
          <p:nvPr/>
        </p:nvSpPr>
        <p:spPr bwMode="auto">
          <a:xfrm>
            <a:off x="1482725" y="4191000"/>
            <a:ext cx="609600" cy="646113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CC00FF"/>
                </a:solidFill>
                <a:latin typeface="Arial" panose="020B0604020202020204" pitchFamily="34" charset="0"/>
              </a:rPr>
              <a:t>0</a:t>
            </a:r>
            <a:endParaRPr lang="en-US" sz="3600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grpSp>
        <p:nvGrpSpPr>
          <p:cNvPr id="10" name="Group 145"/>
          <p:cNvGrpSpPr/>
          <p:nvPr/>
        </p:nvGrpSpPr>
        <p:grpSpPr bwMode="auto">
          <a:xfrm>
            <a:off x="2247900" y="1390650"/>
            <a:ext cx="3657600" cy="1676400"/>
            <a:chOff x="1296" y="1008"/>
            <a:chExt cx="2304" cy="1056"/>
          </a:xfrm>
        </p:grpSpPr>
        <p:sp>
          <p:nvSpPr>
            <p:cNvPr id="6166" name="AutoShape 146"/>
            <p:cNvSpPr>
              <a:spLocks noChangeArrowheads="1"/>
            </p:cNvSpPr>
            <p:nvPr/>
          </p:nvSpPr>
          <p:spPr bwMode="auto">
            <a:xfrm>
              <a:off x="1296" y="1008"/>
              <a:ext cx="2304" cy="1056"/>
            </a:xfrm>
            <a:prstGeom prst="cloudCallout">
              <a:avLst>
                <a:gd name="adj1" fmla="val -42838"/>
                <a:gd name="adj2" fmla="val 73676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 sz="2000">
                <a:latin typeface="Arial" panose="020B0604020202020204" pitchFamily="34" charset="0"/>
              </a:endParaRPr>
            </a:p>
          </p:txBody>
        </p:sp>
        <p:sp>
          <p:nvSpPr>
            <p:cNvPr id="6167" name="Text Box 147"/>
            <p:cNvSpPr txBox="1">
              <a:spLocks noChangeArrowheads="1"/>
            </p:cNvSpPr>
            <p:nvPr/>
          </p:nvSpPr>
          <p:spPr bwMode="auto">
            <a:xfrm>
              <a:off x="1344" y="1200"/>
              <a:ext cx="2208" cy="523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Nêu cách thực hiện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 phép chia 320 : 40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52"/>
          <p:cNvGrpSpPr/>
          <p:nvPr/>
        </p:nvGrpSpPr>
        <p:grpSpPr bwMode="auto">
          <a:xfrm>
            <a:off x="495300" y="1866900"/>
            <a:ext cx="8382000" cy="1485900"/>
            <a:chOff x="312" y="984"/>
            <a:chExt cx="5280" cy="936"/>
          </a:xfrm>
        </p:grpSpPr>
        <p:sp>
          <p:nvSpPr>
            <p:cNvPr id="6162" name="Rectangle 148"/>
            <p:cNvSpPr>
              <a:spLocks noChangeArrowheads="1"/>
            </p:cNvSpPr>
            <p:nvPr/>
          </p:nvSpPr>
          <p:spPr bwMode="auto">
            <a:xfrm>
              <a:off x="600" y="984"/>
              <a:ext cx="4992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panose="020B0604020202020204" pitchFamily="34" charset="0"/>
                </a:rPr>
                <a:t>Đặt tính</a:t>
              </a:r>
              <a:endParaRPr lang="en-US" sz="2000">
                <a:solidFill>
                  <a:srgbClr val="339933"/>
                </a:solidFill>
                <a:latin typeface="Arial" panose="020B0604020202020204" pitchFamily="34" charset="0"/>
              </a:endParaRP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panose="020B0604020202020204" pitchFamily="34" charset="0"/>
                </a:rPr>
                <a:t>Cùng xóa một chữ số 0 ở tận cùng của số chia và số bị chia.</a:t>
              </a:r>
              <a:endParaRPr lang="en-US" sz="2000">
                <a:solidFill>
                  <a:srgbClr val="339933"/>
                </a:solidFill>
                <a:latin typeface="Arial" panose="020B0604020202020204" pitchFamily="34" charset="0"/>
              </a:endParaRP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000">
                  <a:solidFill>
                    <a:srgbClr val="339933"/>
                  </a:solidFill>
                  <a:latin typeface="Arial" panose="020B0604020202020204" pitchFamily="34" charset="0"/>
                </a:rPr>
                <a:t>Thực hiện phép chia  32 : 4 = 8</a:t>
              </a:r>
              <a:endParaRPr lang="en-US" sz="20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6163" name="Picture 149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12" y="105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4" name="Picture 150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36" y="134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65" name="Picture 151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36" y="1652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297" name="Text Box 153"/>
          <p:cNvSpPr txBox="1">
            <a:spLocks noChangeArrowheads="1"/>
          </p:cNvSpPr>
          <p:nvPr/>
        </p:nvSpPr>
        <p:spPr bwMode="auto">
          <a:xfrm>
            <a:off x="2438400" y="1524000"/>
            <a:ext cx="1906588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FF"/>
                </a:solidFill>
                <a:latin typeface="Arial" panose="020B0604020202020204" pitchFamily="34" charset="0"/>
              </a:rPr>
              <a:t>Các bước làm</a:t>
            </a:r>
            <a:endParaRPr lang="en-US" sz="2000" b="1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85" decel="100000"/>
                                        <p:tgtEl>
                                          <p:spTgt spid="62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385" decel="100000"/>
                                        <p:tgtEl>
                                          <p:spTgt spid="627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385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385" fill="hold"/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6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10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71" grpId="0" animBg="1"/>
      <p:bldP spid="6287" grpId="0"/>
      <p:bldP spid="6288" grpId="0"/>
      <p:bldP spid="629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38" name="Text Box 38"/>
          <p:cNvSpPr txBox="1">
            <a:spLocks noChangeArrowheads="1"/>
          </p:cNvSpPr>
          <p:nvPr/>
        </p:nvSpPr>
        <p:spPr bwMode="auto">
          <a:xfrm>
            <a:off x="1981200" y="1371600"/>
            <a:ext cx="4105275" cy="584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panose="020B0604020202020204" pitchFamily="34" charset="0"/>
              </a:rPr>
              <a:t>Tính:  </a:t>
            </a:r>
            <a:r>
              <a:rPr lang="en-US" sz="3200" b="1">
                <a:solidFill>
                  <a:srgbClr val="FF6600"/>
                </a:solidFill>
                <a:latin typeface="Arial" panose="020B0604020202020204" pitchFamily="34" charset="0"/>
              </a:rPr>
              <a:t>32000 : 400 = ?</a:t>
            </a:r>
            <a:endParaRPr lang="en-US" sz="3200" b="1">
              <a:solidFill>
                <a:srgbClr val="FF6600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49"/>
          <p:cNvGrpSpPr/>
          <p:nvPr/>
        </p:nvGrpSpPr>
        <p:grpSpPr bwMode="auto">
          <a:xfrm>
            <a:off x="400050" y="2403475"/>
            <a:ext cx="4705350" cy="2101850"/>
            <a:chOff x="288" y="1844"/>
            <a:chExt cx="2964" cy="1324"/>
          </a:xfrm>
        </p:grpSpPr>
        <p:sp>
          <p:nvSpPr>
            <p:cNvPr id="7201" name="Text Box 42"/>
            <p:cNvSpPr txBox="1">
              <a:spLocks noChangeArrowheads="1"/>
            </p:cNvSpPr>
            <p:nvPr/>
          </p:nvSpPr>
          <p:spPr bwMode="auto">
            <a:xfrm>
              <a:off x="288" y="1853"/>
              <a:ext cx="1344" cy="523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320000 : 400 = 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2" name="Text Box 43"/>
            <p:cNvSpPr txBox="1">
              <a:spLocks noChangeArrowheads="1"/>
            </p:cNvSpPr>
            <p:nvPr/>
          </p:nvSpPr>
          <p:spPr bwMode="auto">
            <a:xfrm>
              <a:off x="1536" y="1844"/>
              <a:ext cx="816" cy="523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320000 :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3" name="Text Box 44"/>
            <p:cNvSpPr txBox="1">
              <a:spLocks noChangeArrowheads="1"/>
            </p:cNvSpPr>
            <p:nvPr/>
          </p:nvSpPr>
          <p:spPr bwMode="auto">
            <a:xfrm>
              <a:off x="2052" y="1853"/>
              <a:ext cx="1200" cy="288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(100 x 4)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4" name="Text Box 45"/>
            <p:cNvSpPr txBox="1">
              <a:spLocks noChangeArrowheads="1"/>
            </p:cNvSpPr>
            <p:nvPr/>
          </p:nvSpPr>
          <p:spPr bwMode="auto">
            <a:xfrm>
              <a:off x="1308" y="2189"/>
              <a:ext cx="1584" cy="288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= 320</a:t>
              </a:r>
              <a:r>
                <a:rPr lang="en-US">
                  <a:solidFill>
                    <a:srgbClr val="FF00FF"/>
                  </a:solidFill>
                  <a:latin typeface="Arial" panose="020B0604020202020204" pitchFamily="34" charset="0"/>
                </a:rPr>
                <a:t>00</a:t>
              </a:r>
              <a:r>
                <a:rPr lang="en-US">
                  <a:latin typeface="Arial" panose="020B0604020202020204" pitchFamily="34" charset="0"/>
                </a:rPr>
                <a:t> </a:t>
              </a: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: 1</a:t>
              </a:r>
              <a:r>
                <a:rPr lang="en-US">
                  <a:solidFill>
                    <a:srgbClr val="FF00FF"/>
                  </a:solidFill>
                  <a:latin typeface="Arial" panose="020B0604020202020204" pitchFamily="34" charset="0"/>
                </a:rPr>
                <a:t>00 </a:t>
              </a: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: 4 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5" name="Text Box 46"/>
            <p:cNvSpPr txBox="1">
              <a:spLocks noChangeArrowheads="1"/>
            </p:cNvSpPr>
            <p:nvPr/>
          </p:nvSpPr>
          <p:spPr bwMode="auto">
            <a:xfrm>
              <a:off x="1212" y="2525"/>
              <a:ext cx="1728" cy="288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=         320      : 4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06" name="Text Box 47"/>
            <p:cNvSpPr txBox="1">
              <a:spLocks noChangeArrowheads="1"/>
            </p:cNvSpPr>
            <p:nvPr/>
          </p:nvSpPr>
          <p:spPr bwMode="auto">
            <a:xfrm>
              <a:off x="1248" y="2880"/>
              <a:ext cx="1296" cy="288"/>
            </a:xfrm>
            <a:prstGeom prst="rect">
              <a:avLst/>
            </a:prstGeom>
            <a:noFill/>
            <a:ln w="12700" cap="sq" algn="ctr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solidFill>
                    <a:srgbClr val="339933"/>
                  </a:solidFill>
                  <a:latin typeface="Arial" panose="020B0604020202020204" pitchFamily="34" charset="0"/>
                </a:rPr>
                <a:t>=             80</a:t>
              </a:r>
              <a:endParaRPr lang="en-US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52"/>
          <p:cNvGrpSpPr/>
          <p:nvPr/>
        </p:nvGrpSpPr>
        <p:grpSpPr bwMode="auto">
          <a:xfrm>
            <a:off x="4876800" y="1800224"/>
            <a:ext cx="3581400" cy="3762375"/>
            <a:chOff x="3024" y="1656"/>
            <a:chExt cx="2256" cy="2129"/>
          </a:xfrm>
        </p:grpSpPr>
        <p:sp>
          <p:nvSpPr>
            <p:cNvPr id="7199" name="AutoShape 51"/>
            <p:cNvSpPr>
              <a:spLocks noChangeArrowheads="1"/>
            </p:cNvSpPr>
            <p:nvPr/>
          </p:nvSpPr>
          <p:spPr bwMode="auto">
            <a:xfrm>
              <a:off x="3024" y="1656"/>
              <a:ext cx="2208" cy="1944"/>
            </a:xfrm>
            <a:prstGeom prst="leftArrowCallout">
              <a:avLst>
                <a:gd name="adj1" fmla="val 26037"/>
                <a:gd name="adj2" fmla="val 22917"/>
                <a:gd name="adj3" fmla="val 22043"/>
                <a:gd name="adj4" fmla="val 72222"/>
              </a:avLst>
            </a:prstGeom>
            <a:solidFill>
              <a:srgbClr val="FFFF00"/>
            </a:solidFill>
            <a:ln w="9525">
              <a:solidFill>
                <a:srgbClr val="FFCC66"/>
              </a:solidFill>
              <a:miter lim="800000"/>
            </a:ln>
          </p:spPr>
          <p:txBody>
            <a:bodyPr wrap="none" anchor="ctr"/>
            <a:lstStyle/>
            <a:p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7200" name="Rectangle 50"/>
            <p:cNvSpPr>
              <a:spLocks noChangeArrowheads="1"/>
            </p:cNvSpPr>
            <p:nvPr/>
          </p:nvSpPr>
          <p:spPr bwMode="auto">
            <a:xfrm>
              <a:off x="3600" y="1680"/>
              <a:ext cx="1680" cy="210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ct val="5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None/>
              </a:pPr>
              <a:r>
                <a:rPr lang="en-US" dirty="0">
                  <a:solidFill>
                    <a:srgbClr val="0000FF"/>
                  </a:solidFill>
                  <a:latin typeface="Arial" panose="020B0604020202020204" pitchFamily="34" charset="0"/>
                </a:rPr>
                <a:t>Khi thực hiện phép chia 32000 : 400,  ta có thể cùng xóa 2 chữ số 0 ở tận cùng của số chia và số bị chia, rồi chia như thường</a:t>
              </a:r>
              <a:r>
                <a:rPr lang="en-US" dirty="0">
                  <a:solidFill>
                    <a:schemeClr val="tx2"/>
                  </a:solidFill>
                  <a:latin typeface="Arial" panose="020B0604020202020204" pitchFamily="34" charset="0"/>
                </a:rPr>
                <a:t>.</a:t>
              </a:r>
              <a:endParaRPr lang="en-US" sz="2800" dirty="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53"/>
          <p:cNvGrpSpPr/>
          <p:nvPr/>
        </p:nvGrpSpPr>
        <p:grpSpPr bwMode="auto">
          <a:xfrm>
            <a:off x="990600" y="4914900"/>
            <a:ext cx="8382000" cy="1485900"/>
            <a:chOff x="312" y="984"/>
            <a:chExt cx="5280" cy="936"/>
          </a:xfrm>
        </p:grpSpPr>
        <p:sp>
          <p:nvSpPr>
            <p:cNvPr id="7195" name="Rectangle 54"/>
            <p:cNvSpPr>
              <a:spLocks noChangeArrowheads="1"/>
            </p:cNvSpPr>
            <p:nvPr/>
          </p:nvSpPr>
          <p:spPr bwMode="auto">
            <a:xfrm>
              <a:off x="600" y="984"/>
              <a:ext cx="4992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panose="020B0604020202020204" pitchFamily="34" charset="0"/>
                </a:rPr>
                <a:t>Đặt tính</a:t>
              </a:r>
              <a:endParaRPr lang="en-US" sz="2200">
                <a:solidFill>
                  <a:srgbClr val="339933"/>
                </a:solidFill>
                <a:latin typeface="Arial" panose="020B0604020202020204" pitchFamily="34" charset="0"/>
              </a:endParaRP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panose="020B0604020202020204" pitchFamily="34" charset="0"/>
                </a:rPr>
                <a:t>Cùng xóa hai chữ số 0 ở tận cùng của số chia và số bị chia.</a:t>
              </a:r>
              <a:endParaRPr lang="en-US" sz="2200">
                <a:solidFill>
                  <a:srgbClr val="339933"/>
                </a:solidFill>
                <a:latin typeface="Arial" panose="020B0604020202020204" pitchFamily="34" charset="0"/>
              </a:endParaRPr>
            </a:p>
            <a:p>
              <a:pPr marL="342900" indent="-342900" algn="just">
                <a:lnSpc>
                  <a:spcPct val="125000"/>
                </a:lnSpc>
                <a:spcBef>
                  <a:spcPct val="20000"/>
                </a:spcBef>
                <a:buFont typeface="Wingdings" panose="05000000000000000000" pitchFamily="2" charset="2"/>
                <a:buNone/>
              </a:pPr>
              <a:r>
                <a:rPr lang="en-US" sz="2200">
                  <a:solidFill>
                    <a:srgbClr val="339933"/>
                  </a:solidFill>
                  <a:latin typeface="Arial" panose="020B0604020202020204" pitchFamily="34" charset="0"/>
                </a:rPr>
                <a:t>Thực hiện phép chia  320 : 4 = 80</a:t>
              </a:r>
              <a:endParaRPr lang="en-US" sz="2200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7196" name="Picture 55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12" y="105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7" name="Picture 56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36" y="1340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98" name="Picture 57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336" y="1652"/>
              <a:ext cx="328" cy="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658" name="Text Box 58"/>
          <p:cNvSpPr txBox="1">
            <a:spLocks noChangeArrowheads="1"/>
          </p:cNvSpPr>
          <p:nvPr/>
        </p:nvSpPr>
        <p:spPr bwMode="auto">
          <a:xfrm>
            <a:off x="2933700" y="4572000"/>
            <a:ext cx="22526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C00FF"/>
                </a:solidFill>
                <a:latin typeface="Arial" panose="020B0604020202020204" pitchFamily="34" charset="0"/>
              </a:rPr>
              <a:t>Các bước làm</a:t>
            </a:r>
            <a:endParaRPr lang="en-US" b="1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grpSp>
        <p:nvGrpSpPr>
          <p:cNvPr id="5" name="Group 59"/>
          <p:cNvGrpSpPr/>
          <p:nvPr/>
        </p:nvGrpSpPr>
        <p:grpSpPr bwMode="auto">
          <a:xfrm>
            <a:off x="6719888" y="2487613"/>
            <a:ext cx="1571625" cy="685800"/>
            <a:chOff x="1266" y="1728"/>
            <a:chExt cx="990" cy="432"/>
          </a:xfrm>
        </p:grpSpPr>
        <p:sp>
          <p:nvSpPr>
            <p:cNvPr id="7191" name="Line 60"/>
            <p:cNvSpPr>
              <a:spLocks noChangeShapeType="1"/>
            </p:cNvSpPr>
            <p:nvPr/>
          </p:nvSpPr>
          <p:spPr bwMode="auto">
            <a:xfrm flipH="1">
              <a:off x="1266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2" name="Line 61"/>
            <p:cNvSpPr>
              <a:spLocks noChangeShapeType="1"/>
            </p:cNvSpPr>
            <p:nvPr/>
          </p:nvSpPr>
          <p:spPr bwMode="auto">
            <a:xfrm flipH="1">
              <a:off x="2064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3" name="Line 62"/>
            <p:cNvSpPr>
              <a:spLocks noChangeShapeType="1"/>
            </p:cNvSpPr>
            <p:nvPr/>
          </p:nvSpPr>
          <p:spPr bwMode="auto">
            <a:xfrm flipH="1">
              <a:off x="1410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194" name="Line 63"/>
            <p:cNvSpPr>
              <a:spLocks noChangeShapeType="1"/>
            </p:cNvSpPr>
            <p:nvPr/>
          </p:nvSpPr>
          <p:spPr bwMode="auto">
            <a:xfrm flipH="1">
              <a:off x="1925" y="1728"/>
              <a:ext cx="192" cy="432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6" name="Group 64"/>
          <p:cNvGrpSpPr/>
          <p:nvPr/>
        </p:nvGrpSpPr>
        <p:grpSpPr bwMode="auto">
          <a:xfrm>
            <a:off x="5867400" y="2411413"/>
            <a:ext cx="3200400" cy="1828800"/>
            <a:chOff x="768" y="2448"/>
            <a:chExt cx="2016" cy="1152"/>
          </a:xfrm>
        </p:grpSpPr>
        <p:grpSp>
          <p:nvGrpSpPr>
            <p:cNvPr id="7187" name="Group 65"/>
            <p:cNvGrpSpPr/>
            <p:nvPr/>
          </p:nvGrpSpPr>
          <p:grpSpPr bwMode="auto">
            <a:xfrm>
              <a:off x="1702" y="2448"/>
              <a:ext cx="720" cy="1152"/>
              <a:chOff x="2064" y="1776"/>
              <a:chExt cx="672" cy="768"/>
            </a:xfrm>
          </p:grpSpPr>
          <p:sp>
            <p:nvSpPr>
              <p:cNvPr id="7189" name="Line 66"/>
              <p:cNvSpPr>
                <a:spLocks noChangeShapeType="1"/>
              </p:cNvSpPr>
              <p:nvPr/>
            </p:nvSpPr>
            <p:spPr bwMode="auto">
              <a:xfrm flipH="1">
                <a:off x="2064" y="1776"/>
                <a:ext cx="0" cy="76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7190" name="Line 67"/>
              <p:cNvSpPr>
                <a:spLocks noChangeShapeType="1"/>
              </p:cNvSpPr>
              <p:nvPr/>
            </p:nvSpPr>
            <p:spPr bwMode="auto">
              <a:xfrm>
                <a:off x="2064" y="2112"/>
                <a:ext cx="672" cy="0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7188" name="Text Box 68"/>
            <p:cNvSpPr txBox="1">
              <a:spLocks noChangeArrowheads="1"/>
            </p:cNvSpPr>
            <p:nvPr/>
          </p:nvSpPr>
          <p:spPr bwMode="auto">
            <a:xfrm>
              <a:off x="768" y="2544"/>
              <a:ext cx="2016" cy="980"/>
            </a:xfrm>
            <a:prstGeom prst="rect">
              <a:avLst/>
            </a:prstGeom>
            <a:noFill/>
            <a:ln w="12700" cap="sq" algn="ctr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panose="05000000000000000000" pitchFamily="2" charset="2"/>
                <a:buNone/>
              </a:pPr>
              <a:r>
                <a:rPr lang="en-US" sz="4000">
                  <a:solidFill>
                    <a:srgbClr val="0000FF"/>
                  </a:solidFill>
                  <a:latin typeface="Arial" panose="020B0604020202020204" pitchFamily="34" charset="0"/>
                </a:rPr>
                <a:t>320</a:t>
              </a:r>
              <a:r>
                <a:rPr lang="en-US" sz="4000">
                  <a:solidFill>
                    <a:srgbClr val="FF0066"/>
                  </a:solidFill>
                  <a:latin typeface="Arial" panose="020B0604020202020204" pitchFamily="34" charset="0"/>
                </a:rPr>
                <a:t>00 </a:t>
              </a:r>
              <a:r>
                <a:rPr lang="en-US" sz="4000">
                  <a:latin typeface="Arial" panose="020B0604020202020204" pitchFamily="34" charset="0"/>
                </a:rPr>
                <a:t> </a:t>
              </a:r>
              <a:r>
                <a:rPr lang="en-US" sz="4000">
                  <a:solidFill>
                    <a:srgbClr val="0000FF"/>
                  </a:solidFill>
                  <a:latin typeface="Arial" panose="020B0604020202020204" pitchFamily="34" charset="0"/>
                </a:rPr>
                <a:t>4</a:t>
              </a:r>
              <a:r>
                <a:rPr lang="en-US" sz="4000">
                  <a:solidFill>
                    <a:srgbClr val="FF0066"/>
                  </a:solidFill>
                  <a:latin typeface="Arial" panose="020B0604020202020204" pitchFamily="34" charset="0"/>
                </a:rPr>
                <a:t>00</a:t>
              </a:r>
              <a:endParaRPr lang="en-US" sz="4000">
                <a:solidFill>
                  <a:srgbClr val="FF0066"/>
                </a:solidFill>
                <a:latin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endParaRPr lang="en-US" sz="4000">
                <a:solidFill>
                  <a:srgbClr val="000099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5669" name="Text Box 69"/>
          <p:cNvSpPr txBox="1">
            <a:spLocks noChangeArrowheads="1"/>
          </p:cNvSpPr>
          <p:nvPr/>
        </p:nvSpPr>
        <p:spPr bwMode="auto">
          <a:xfrm>
            <a:off x="7162800" y="3173413"/>
            <a:ext cx="9144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</a:rPr>
              <a:t>8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70" name="Text Box 70"/>
          <p:cNvSpPr txBox="1">
            <a:spLocks noChangeArrowheads="1"/>
          </p:cNvSpPr>
          <p:nvPr/>
        </p:nvSpPr>
        <p:spPr bwMode="auto">
          <a:xfrm>
            <a:off x="5881688" y="3132138"/>
            <a:ext cx="92075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71" name="Text Box 71"/>
          <p:cNvSpPr txBox="1">
            <a:spLocks noChangeArrowheads="1"/>
          </p:cNvSpPr>
          <p:nvPr/>
        </p:nvSpPr>
        <p:spPr bwMode="auto">
          <a:xfrm>
            <a:off x="6172200" y="3136900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72" name="Text Box 72"/>
          <p:cNvSpPr txBox="1">
            <a:spLocks noChangeArrowheads="1"/>
          </p:cNvSpPr>
          <p:nvPr/>
        </p:nvSpPr>
        <p:spPr bwMode="auto">
          <a:xfrm>
            <a:off x="7453313" y="3173413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25673" name="Text Box 73"/>
          <p:cNvSpPr txBox="1">
            <a:spLocks noChangeArrowheads="1"/>
          </p:cNvSpPr>
          <p:nvPr/>
        </p:nvSpPr>
        <p:spPr bwMode="auto">
          <a:xfrm>
            <a:off x="6192838" y="3641725"/>
            <a:ext cx="838200" cy="701675"/>
          </a:xfrm>
          <a:prstGeom prst="rect">
            <a:avLst/>
          </a:prstGeom>
          <a:noFill/>
          <a:ln w="12700" cap="sq" algn="ctr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panose="020B0604020202020204" pitchFamily="34" charset="0"/>
              </a:rPr>
              <a:t>0</a:t>
            </a:r>
            <a:endParaRPr lang="en-US" sz="40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pSp>
        <p:nvGrpSpPr>
          <p:cNvPr id="8" name="Group 77"/>
          <p:cNvGrpSpPr/>
          <p:nvPr/>
        </p:nvGrpSpPr>
        <p:grpSpPr bwMode="auto">
          <a:xfrm>
            <a:off x="2133600" y="4572000"/>
            <a:ext cx="3657600" cy="1676400"/>
            <a:chOff x="1344" y="2880"/>
            <a:chExt cx="2304" cy="1056"/>
          </a:xfrm>
        </p:grpSpPr>
        <p:sp>
          <p:nvSpPr>
            <p:cNvPr id="7185" name="AutoShape 75"/>
            <p:cNvSpPr>
              <a:spLocks noChangeArrowheads="1"/>
            </p:cNvSpPr>
            <p:nvPr/>
          </p:nvSpPr>
          <p:spPr bwMode="auto">
            <a:xfrm>
              <a:off x="1344" y="2880"/>
              <a:ext cx="2304" cy="1056"/>
            </a:xfrm>
            <a:prstGeom prst="cloudCallout">
              <a:avLst>
                <a:gd name="adj1" fmla="val 43620"/>
                <a:gd name="adj2" fmla="val -68370"/>
              </a:avLst>
            </a:prstGeom>
            <a:solidFill>
              <a:srgbClr val="CC00FF"/>
            </a:solidFill>
            <a:ln w="9525">
              <a:solidFill>
                <a:schemeClr val="tx1"/>
              </a:solidFill>
              <a:round/>
            </a:ln>
          </p:spPr>
          <p:txBody>
            <a:bodyPr/>
            <a:lstStyle/>
            <a:p>
              <a:pPr algn="ctr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7186" name="Text Box 76"/>
            <p:cNvSpPr txBox="1">
              <a:spLocks noChangeArrowheads="1"/>
            </p:cNvSpPr>
            <p:nvPr/>
          </p:nvSpPr>
          <p:spPr bwMode="auto">
            <a:xfrm>
              <a:off x="1392" y="3072"/>
              <a:ext cx="2208" cy="81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>
              <a:spAutoFit/>
            </a:bodyPr>
            <a:lstStyle/>
            <a:p>
              <a:pPr algn="ctr"/>
              <a:r>
                <a:rPr lang="en-US" sz="2600">
                  <a:solidFill>
                    <a:srgbClr val="FFFE00"/>
                  </a:solidFill>
                  <a:latin typeface="Arial" panose="020B0604020202020204" pitchFamily="34" charset="0"/>
                </a:rPr>
                <a:t>Nêu cách thực hiện</a:t>
              </a:r>
              <a:endParaRPr lang="en-US" sz="2600">
                <a:solidFill>
                  <a:srgbClr val="FFFE00"/>
                </a:solidFill>
                <a:latin typeface="Arial" panose="020B0604020202020204" pitchFamily="34" charset="0"/>
              </a:endParaRPr>
            </a:p>
            <a:p>
              <a:pPr algn="ctr"/>
              <a:r>
                <a:rPr lang="en-US" sz="2600">
                  <a:solidFill>
                    <a:srgbClr val="FFFE00"/>
                  </a:solidFill>
                  <a:latin typeface="Arial" panose="020B0604020202020204" pitchFamily="34" charset="0"/>
                </a:rPr>
                <a:t> phép chia 32000 : 400</a:t>
              </a:r>
              <a:endParaRPr lang="en-US" sz="2600">
                <a:solidFill>
                  <a:srgbClr val="FFFE00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5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6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5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38" grpId="0"/>
      <p:bldP spid="25658" grpId="0"/>
      <p:bldP spid="25669" grpId="0"/>
      <p:bldP spid="25670" grpId="0"/>
      <p:bldP spid="25671" grpId="0"/>
      <p:bldP spid="25672" grpId="0"/>
      <p:bldP spid="256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87" name="AutoShape 39"/>
          <p:cNvSpPr>
            <a:spLocks noChangeArrowheads="1"/>
          </p:cNvSpPr>
          <p:nvPr/>
        </p:nvSpPr>
        <p:spPr bwMode="auto">
          <a:xfrm>
            <a:off x="762000" y="1447800"/>
            <a:ext cx="7620000" cy="1905000"/>
          </a:xfrm>
          <a:prstGeom prst="wedgeEllipseCallout">
            <a:avLst>
              <a:gd name="adj1" fmla="val -48750"/>
              <a:gd name="adj2" fmla="val 50417"/>
            </a:avLst>
          </a:prstGeom>
          <a:solidFill>
            <a:srgbClr val="FFFE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2800">
                <a:solidFill>
                  <a:srgbClr val="339933"/>
                </a:solidFill>
                <a:latin typeface="Arial" panose="020B0604020202020204" pitchFamily="34" charset="0"/>
              </a:rPr>
              <a:t>Vậy khi thực hiện chia 2 số có tận cùng là các chữ số 0, chúng ta có thể thực hiện như thế nào?</a:t>
            </a:r>
            <a:endParaRPr lang="en-US" sz="2800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44"/>
          <p:cNvGrpSpPr/>
          <p:nvPr/>
        </p:nvGrpSpPr>
        <p:grpSpPr bwMode="auto">
          <a:xfrm>
            <a:off x="304800" y="3352800"/>
            <a:ext cx="8534400" cy="1600200"/>
            <a:chOff x="192" y="2208"/>
            <a:chExt cx="5376" cy="1008"/>
          </a:xfrm>
        </p:grpSpPr>
        <p:pic>
          <p:nvPicPr>
            <p:cNvPr id="8199" name="Picture 43" descr="2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192" y="2208"/>
              <a:ext cx="672" cy="5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0" name="Rectangle 40"/>
            <p:cNvSpPr>
              <a:spLocks noChangeArrowheads="1"/>
            </p:cNvSpPr>
            <p:nvPr/>
          </p:nvSpPr>
          <p:spPr bwMode="auto">
            <a:xfrm>
              <a:off x="384" y="2352"/>
              <a:ext cx="5184" cy="864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/>
            <a:lstStyle/>
            <a:p>
              <a:pPr marL="342900" indent="-342900" algn="just">
                <a:lnSpc>
                  <a:spcPct val="115000"/>
                </a:lnSpc>
                <a:spcBef>
                  <a:spcPct val="20000"/>
                </a:spcBef>
              </a:pPr>
              <a:r>
                <a:rPr lang="en-US" b="1">
                  <a:solidFill>
                    <a:srgbClr val="339933"/>
                  </a:solidFill>
                  <a:latin typeface="Arial" panose="020B0604020202020204" pitchFamily="34" charset="0"/>
                </a:rPr>
                <a:t>    Khi thực hiện phép chia 2 số có tận cùng là các chữ số 0, ta có thể cùng xóa một, hai, ba... chữ số 0 ở tận cùng của số chia và số bị chia, rồi chia như thường.</a:t>
              </a:r>
              <a:endParaRPr lang="en-US" b="1">
                <a:solidFill>
                  <a:srgbClr val="339933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7690" name="Rectangle 42"/>
          <p:cNvSpPr>
            <a:spLocks noChangeArrowheads="1"/>
          </p:cNvSpPr>
          <p:nvPr/>
        </p:nvSpPr>
        <p:spPr bwMode="auto">
          <a:xfrm>
            <a:off x="0" y="5181600"/>
            <a:ext cx="8915400" cy="873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en-US" b="1" i="1" u="sng">
                <a:solidFill>
                  <a:srgbClr val="CC00FF"/>
                </a:solidFill>
                <a:latin typeface="Arial" panose="020B0604020202020204" pitchFamily="34" charset="0"/>
              </a:rPr>
              <a:t>Lưu ý</a:t>
            </a:r>
            <a:r>
              <a:rPr lang="en-US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Xóa bao nhiêu chữ số 0 ở tận cùng của số chia      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>
                <a:solidFill>
                  <a:srgbClr val="0000FF"/>
                </a:solidFill>
                <a:latin typeface="Arial" panose="020B0604020202020204" pitchFamily="34" charset="0"/>
              </a:rPr>
              <a:t>               thì xóa bấy nhiêu chữ số 0 ở tận cùng của số bị chia.</a:t>
            </a:r>
            <a:endParaRPr lang="en-US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7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7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7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87" grpId="0" animBg="1"/>
      <p:bldP spid="27690" grpId="0" build="p"/>
      <p:bldP spid="27690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hlinkClick r:id="rId1" action="ppaction://hlinksldjump"/>
          </p:cNvPr>
          <p:cNvSpPr txBox="1">
            <a:spLocks noGrp="1"/>
          </p:cNvSpPr>
          <p:nvPr>
            <p:ph type="ctrTitle"/>
          </p:nvPr>
        </p:nvSpPr>
        <p:spPr>
          <a:xfrm>
            <a:off x="685800" y="2102344"/>
            <a:ext cx="7772400" cy="1526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30000"/>
              </a:lnSpc>
              <a:buFont typeface="Arial" panose="020B0604020202020204" pitchFamily="34" charset="0"/>
              <a:buNone/>
              <a:defRPr/>
            </a:pPr>
            <a:r>
              <a:rPr lang="en-US" sz="8000" b="1" dirty="0" smtClean="0">
                <a:solidFill>
                  <a:srgbClr val="FF3399"/>
                </a:solidFill>
                <a:latin typeface="+mj-lt"/>
                <a:ea typeface="HP001 5Ha" pitchFamily="34" charset="-127"/>
                <a:cs typeface="Arial" panose="020B0604020202020204" pitchFamily="34" charset="0"/>
              </a:rPr>
              <a:t>LUYỆN TẬP</a:t>
            </a:r>
            <a:endParaRPr lang="en-US" sz="8000" b="1" dirty="0">
              <a:solidFill>
                <a:srgbClr val="FF3399"/>
              </a:solidFill>
              <a:latin typeface="+mj-lt"/>
              <a:ea typeface="HP001 5Ha" pitchFamily="34" charset="-127"/>
              <a:cs typeface="Arial" panose="020B0604020202020204" pitchFamily="34" charset="0"/>
            </a:endParaRPr>
          </a:p>
        </p:txBody>
      </p:sp>
      <p:pic>
        <p:nvPicPr>
          <p:cNvPr id="5" name="Picture 16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4442904">
            <a:off x="7176287" y="3844025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1224088f9z0urr8e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7299177">
            <a:off x="1227775" y="3790127"/>
            <a:ext cx="704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9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0" descr="blumen-pflanzen09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800600"/>
            <a:ext cx="1387475" cy="82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WordArt 6"/>
          <p:cNvSpPr>
            <a:spLocks noChangeArrowheads="1" noChangeShapeType="1" noTextEdit="1"/>
          </p:cNvSpPr>
          <p:nvPr/>
        </p:nvSpPr>
        <p:spPr bwMode="auto">
          <a:xfrm rot="548499">
            <a:off x="457200" y="1524000"/>
            <a:ext cx="1143000" cy="838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55556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FFCC99"/>
                  </a:solidFill>
                  <a:rou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 panose="020B0604020202020204"/>
                <a:cs typeface="Arial" panose="020B0604020202020204"/>
              </a:rPr>
              <a:t>Bài 1</a:t>
            </a:r>
            <a:endParaRPr lang="en-US" sz="3600" kern="10">
              <a:ln w="12700">
                <a:solidFill>
                  <a:srgbClr val="FFCC99"/>
                </a:solidFill>
                <a:rou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Arial" panose="020B0604020202020204"/>
              <a:cs typeface="Arial" panose="020B0604020202020204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1143000" y="2152650"/>
            <a:ext cx="280511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00FF"/>
                </a:solidFill>
                <a:latin typeface="Arial" panose="020B0604020202020204" pitchFamily="34" charset="0"/>
              </a:rPr>
              <a:t>Chọn đáp án đúng:</a:t>
            </a:r>
            <a:endParaRPr lang="en-US">
              <a:solidFill>
                <a:srgbClr val="CC00FF"/>
              </a:solidFill>
              <a:latin typeface="Arial" panose="020B0604020202020204" pitchFamily="34" charset="0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455613" y="2717800"/>
            <a:ext cx="1851025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panose="020B0604020202020204" pitchFamily="34" charset="0"/>
              </a:rPr>
              <a:t>420 : 60 = ?</a:t>
            </a:r>
            <a:endParaRPr lang="en-US" b="1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379663" y="2711450"/>
            <a:ext cx="2195512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panose="020B0604020202020204" pitchFamily="34" charset="0"/>
              </a:rPr>
              <a:t>4500 : 500 = ?</a:t>
            </a:r>
            <a:endParaRPr lang="en-US" b="1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4610100" y="2717800"/>
            <a:ext cx="23669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panose="020B0604020202020204" pitchFamily="34" charset="0"/>
              </a:rPr>
              <a:t>85000 : 500 = ?</a:t>
            </a:r>
            <a:endParaRPr lang="en-US" b="1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6896100" y="2736850"/>
            <a:ext cx="2366963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339933"/>
                </a:solidFill>
                <a:latin typeface="Arial" panose="020B0604020202020204" pitchFamily="34" charset="0"/>
              </a:rPr>
              <a:t>92000 : 400 = ?</a:t>
            </a:r>
            <a:endParaRPr lang="en-US" b="1">
              <a:solidFill>
                <a:srgbClr val="339933"/>
              </a:solidFill>
              <a:latin typeface="Arial" panose="020B0604020202020204" pitchFamily="34" charset="0"/>
            </a:endParaRPr>
          </a:p>
        </p:txBody>
      </p:sp>
      <p:grpSp>
        <p:nvGrpSpPr>
          <p:cNvPr id="2" name="Group 19"/>
          <p:cNvGrpSpPr/>
          <p:nvPr/>
        </p:nvGrpSpPr>
        <p:grpSpPr bwMode="auto">
          <a:xfrm>
            <a:off x="457200" y="3367088"/>
            <a:ext cx="941388" cy="577850"/>
            <a:chOff x="288" y="2121"/>
            <a:chExt cx="593" cy="364"/>
          </a:xfrm>
        </p:grpSpPr>
        <p:pic>
          <p:nvPicPr>
            <p:cNvPr id="9263" name="Picture 12" descr="A">
              <a:hlinkClick r:id="rId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4" name="Text Box 16"/>
            <p:cNvSpPr txBox="1">
              <a:spLocks noChangeArrowheads="1"/>
            </p:cNvSpPr>
            <p:nvPr/>
          </p:nvSpPr>
          <p:spPr bwMode="auto">
            <a:xfrm>
              <a:off x="638" y="2137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7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0"/>
          <p:cNvGrpSpPr/>
          <p:nvPr/>
        </p:nvGrpSpPr>
        <p:grpSpPr bwMode="auto">
          <a:xfrm>
            <a:off x="438150" y="4089400"/>
            <a:ext cx="1119188" cy="577850"/>
            <a:chOff x="276" y="2576"/>
            <a:chExt cx="705" cy="364"/>
          </a:xfrm>
        </p:grpSpPr>
        <p:pic>
          <p:nvPicPr>
            <p:cNvPr id="9261" name="Picture 13" descr="B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2" name="Text Box 17"/>
            <p:cNvSpPr txBox="1">
              <a:spLocks noChangeArrowheads="1"/>
            </p:cNvSpPr>
            <p:nvPr/>
          </p:nvSpPr>
          <p:spPr bwMode="auto">
            <a:xfrm>
              <a:off x="612" y="260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70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4" name="Group 21"/>
          <p:cNvGrpSpPr/>
          <p:nvPr/>
        </p:nvGrpSpPr>
        <p:grpSpPr bwMode="auto">
          <a:xfrm>
            <a:off x="457200" y="4889500"/>
            <a:ext cx="1319213" cy="577850"/>
            <a:chOff x="288" y="3080"/>
            <a:chExt cx="831" cy="364"/>
          </a:xfrm>
        </p:grpSpPr>
        <p:pic>
          <p:nvPicPr>
            <p:cNvPr id="9259" name="Picture 14" descr="C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60" name="Text Box 18"/>
            <p:cNvSpPr txBox="1">
              <a:spLocks noChangeArrowheads="1"/>
            </p:cNvSpPr>
            <p:nvPr/>
          </p:nvSpPr>
          <p:spPr bwMode="auto">
            <a:xfrm>
              <a:off x="624" y="3081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700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22"/>
          <p:cNvGrpSpPr/>
          <p:nvPr/>
        </p:nvGrpSpPr>
        <p:grpSpPr bwMode="auto">
          <a:xfrm>
            <a:off x="2590800" y="3352800"/>
            <a:ext cx="1341438" cy="577850"/>
            <a:chOff x="288" y="2121"/>
            <a:chExt cx="845" cy="364"/>
          </a:xfrm>
        </p:grpSpPr>
        <p:pic>
          <p:nvPicPr>
            <p:cNvPr id="9257" name="Picture 23" descr="A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8" name="Text Box 24"/>
            <p:cNvSpPr txBox="1">
              <a:spLocks noChangeArrowheads="1"/>
            </p:cNvSpPr>
            <p:nvPr/>
          </p:nvSpPr>
          <p:spPr bwMode="auto">
            <a:xfrm>
              <a:off x="638" y="2137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900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25"/>
          <p:cNvGrpSpPr/>
          <p:nvPr/>
        </p:nvGrpSpPr>
        <p:grpSpPr bwMode="auto">
          <a:xfrm>
            <a:off x="2590800" y="4875213"/>
            <a:ext cx="919163" cy="577850"/>
            <a:chOff x="288" y="3080"/>
            <a:chExt cx="579" cy="364"/>
          </a:xfrm>
        </p:grpSpPr>
        <p:pic>
          <p:nvPicPr>
            <p:cNvPr id="9255" name="Picture 26" descr="C">
              <a:hlinkClick r:id="rId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6" name="Text Box 27"/>
            <p:cNvSpPr txBox="1">
              <a:spLocks noChangeArrowheads="1"/>
            </p:cNvSpPr>
            <p:nvPr/>
          </p:nvSpPr>
          <p:spPr bwMode="auto">
            <a:xfrm>
              <a:off x="624" y="3081"/>
              <a:ext cx="243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9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28"/>
          <p:cNvGrpSpPr/>
          <p:nvPr/>
        </p:nvGrpSpPr>
        <p:grpSpPr bwMode="auto">
          <a:xfrm>
            <a:off x="2571750" y="4057650"/>
            <a:ext cx="1119188" cy="577850"/>
            <a:chOff x="276" y="2576"/>
            <a:chExt cx="705" cy="364"/>
          </a:xfrm>
        </p:grpSpPr>
        <p:pic>
          <p:nvPicPr>
            <p:cNvPr id="9253" name="Picture 29" descr="B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4" name="Text Box 30"/>
            <p:cNvSpPr txBox="1">
              <a:spLocks noChangeArrowheads="1"/>
            </p:cNvSpPr>
            <p:nvPr/>
          </p:nvSpPr>
          <p:spPr bwMode="auto">
            <a:xfrm>
              <a:off x="612" y="2600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90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31"/>
          <p:cNvGrpSpPr/>
          <p:nvPr/>
        </p:nvGrpSpPr>
        <p:grpSpPr bwMode="auto">
          <a:xfrm>
            <a:off x="4845050" y="3302000"/>
            <a:ext cx="1141413" cy="577850"/>
            <a:chOff x="288" y="2121"/>
            <a:chExt cx="719" cy="364"/>
          </a:xfrm>
        </p:grpSpPr>
        <p:pic>
          <p:nvPicPr>
            <p:cNvPr id="9251" name="Picture 32" descr="A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2" name="Text Box 33"/>
            <p:cNvSpPr txBox="1">
              <a:spLocks noChangeArrowheads="1"/>
            </p:cNvSpPr>
            <p:nvPr/>
          </p:nvSpPr>
          <p:spPr bwMode="auto">
            <a:xfrm>
              <a:off x="638" y="2137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17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34"/>
          <p:cNvGrpSpPr/>
          <p:nvPr/>
        </p:nvGrpSpPr>
        <p:grpSpPr bwMode="auto">
          <a:xfrm>
            <a:off x="4845050" y="4824413"/>
            <a:ext cx="1519238" cy="577850"/>
            <a:chOff x="288" y="3080"/>
            <a:chExt cx="957" cy="364"/>
          </a:xfrm>
        </p:grpSpPr>
        <p:pic>
          <p:nvPicPr>
            <p:cNvPr id="9249" name="Picture 35" descr="C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50" name="Text Box 36"/>
            <p:cNvSpPr txBox="1">
              <a:spLocks noChangeArrowheads="1"/>
            </p:cNvSpPr>
            <p:nvPr/>
          </p:nvSpPr>
          <p:spPr bwMode="auto">
            <a:xfrm>
              <a:off x="624" y="3081"/>
              <a:ext cx="621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1700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37"/>
          <p:cNvGrpSpPr/>
          <p:nvPr/>
        </p:nvGrpSpPr>
        <p:grpSpPr bwMode="auto">
          <a:xfrm>
            <a:off x="4826000" y="4038600"/>
            <a:ext cx="1319213" cy="577850"/>
            <a:chOff x="276" y="2576"/>
            <a:chExt cx="831" cy="364"/>
          </a:xfrm>
        </p:grpSpPr>
        <p:pic>
          <p:nvPicPr>
            <p:cNvPr id="9247" name="Picture 38" descr="B">
              <a:hlinkClick r:id="rId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8" name="Text Box 39"/>
            <p:cNvSpPr txBox="1">
              <a:spLocks noChangeArrowheads="1"/>
            </p:cNvSpPr>
            <p:nvPr/>
          </p:nvSpPr>
          <p:spPr bwMode="auto">
            <a:xfrm>
              <a:off x="612" y="260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170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40"/>
          <p:cNvGrpSpPr/>
          <p:nvPr/>
        </p:nvGrpSpPr>
        <p:grpSpPr bwMode="auto">
          <a:xfrm>
            <a:off x="7207250" y="3302000"/>
            <a:ext cx="1141413" cy="577850"/>
            <a:chOff x="288" y="2121"/>
            <a:chExt cx="719" cy="364"/>
          </a:xfrm>
        </p:grpSpPr>
        <p:pic>
          <p:nvPicPr>
            <p:cNvPr id="9245" name="Picture 41" descr="A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88" y="2121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6" name="Text Box 42"/>
            <p:cNvSpPr txBox="1">
              <a:spLocks noChangeArrowheads="1"/>
            </p:cNvSpPr>
            <p:nvPr/>
          </p:nvSpPr>
          <p:spPr bwMode="auto">
            <a:xfrm>
              <a:off x="638" y="2137"/>
              <a:ext cx="369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23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43"/>
          <p:cNvGrpSpPr/>
          <p:nvPr/>
        </p:nvGrpSpPr>
        <p:grpSpPr bwMode="auto">
          <a:xfrm>
            <a:off x="7207250" y="4824413"/>
            <a:ext cx="1519238" cy="577850"/>
            <a:chOff x="288" y="3080"/>
            <a:chExt cx="957" cy="364"/>
          </a:xfrm>
        </p:grpSpPr>
        <p:pic>
          <p:nvPicPr>
            <p:cNvPr id="9243" name="Picture 44" descr="C">
              <a:hlinkClick r:id="rId3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" y="3080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4" name="Text Box 45"/>
            <p:cNvSpPr txBox="1">
              <a:spLocks noChangeArrowheads="1"/>
            </p:cNvSpPr>
            <p:nvPr/>
          </p:nvSpPr>
          <p:spPr bwMode="auto">
            <a:xfrm>
              <a:off x="624" y="3081"/>
              <a:ext cx="621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2300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49"/>
          <p:cNvGrpSpPr/>
          <p:nvPr/>
        </p:nvGrpSpPr>
        <p:grpSpPr bwMode="auto">
          <a:xfrm>
            <a:off x="7188200" y="4038600"/>
            <a:ext cx="1319213" cy="577850"/>
            <a:chOff x="276" y="2576"/>
            <a:chExt cx="831" cy="364"/>
          </a:xfrm>
        </p:grpSpPr>
        <p:pic>
          <p:nvPicPr>
            <p:cNvPr id="9241" name="Picture 50" descr="B">
              <a:hlinkClick r:id="rId1" action="ppaction://hlinksldjump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76" y="2576"/>
              <a:ext cx="38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2" name="Text Box 51"/>
            <p:cNvSpPr txBox="1">
              <a:spLocks noChangeArrowheads="1"/>
            </p:cNvSpPr>
            <p:nvPr/>
          </p:nvSpPr>
          <p:spPr bwMode="auto">
            <a:xfrm>
              <a:off x="612" y="2600"/>
              <a:ext cx="495" cy="33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  <a:latin typeface="Arial" panose="020B0604020202020204" pitchFamily="34" charset="0"/>
                </a:rPr>
                <a:t>230</a:t>
              </a:r>
              <a:endParaRPr lang="en-US" sz="2800" b="1">
                <a:solidFill>
                  <a:srgbClr val="0000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29753" name="Line 57"/>
          <p:cNvSpPr>
            <a:spLocks noChangeShapeType="1"/>
          </p:cNvSpPr>
          <p:nvPr/>
        </p:nvSpPr>
        <p:spPr bwMode="auto">
          <a:xfrm>
            <a:off x="2209800" y="2743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754" name="Line 58"/>
          <p:cNvSpPr>
            <a:spLocks noChangeShapeType="1"/>
          </p:cNvSpPr>
          <p:nvPr/>
        </p:nvSpPr>
        <p:spPr bwMode="auto">
          <a:xfrm>
            <a:off x="4419600" y="27432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29755" name="Line 59"/>
          <p:cNvSpPr>
            <a:spLocks noChangeShapeType="1"/>
          </p:cNvSpPr>
          <p:nvPr/>
        </p:nvSpPr>
        <p:spPr bwMode="auto">
          <a:xfrm>
            <a:off x="6781800" y="2819400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1000"/>
                                        <p:tgtEl>
                                          <p:spTgt spid="29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2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0" dur="1000"/>
                                        <p:tgtEl>
                                          <p:spTgt spid="29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1" dur="1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 animBg="1"/>
      <p:bldP spid="29703" grpId="0"/>
      <p:bldP spid="29704" grpId="0"/>
      <p:bldP spid="29705" grpId="0"/>
      <p:bldP spid="29706" grpId="0"/>
      <p:bldP spid="29707" grpId="0"/>
      <p:bldP spid="29753" grpId="0" animBg="1"/>
      <p:bldP spid="29754" grpId="0" animBg="1"/>
      <p:bldP spid="2975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2950</Words>
  <Application>WPS Presentation</Application>
  <PresentationFormat>On-screen Show (4:3)</PresentationFormat>
  <Paragraphs>223</Paragraphs>
  <Slides>15</Slides>
  <Notes>5</Notes>
  <HiddenSlides>0</HiddenSlides>
  <MMClips>0</MMClips>
  <ScaleCrop>false</ScaleCrop>
  <HeadingPairs>
    <vt:vector size="8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15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Arial</vt:lpstr>
      <vt:lpstr>HP001 5Ha</vt:lpstr>
      <vt:lpstr>Malgun Gothic</vt:lpstr>
      <vt:lpstr>Microsoft YaHei</vt:lpstr>
      <vt:lpstr>Arial Unicode MS</vt:lpstr>
      <vt:lpstr>Default Design</vt:lpstr>
      <vt:lpstr>PowerPoint 演示文稿</vt:lpstr>
      <vt:lpstr>KHỞI ĐỘNG</vt:lpstr>
      <vt:lpstr>PowerPoint 演示文稿</vt:lpstr>
      <vt:lpstr>KHÁM PHÁ</vt:lpstr>
      <vt:lpstr>PowerPoint 演示文稿</vt:lpstr>
      <vt:lpstr>PowerPoint 演示文稿</vt:lpstr>
      <vt:lpstr>PowerPoint 演示文稿</vt:lpstr>
      <vt:lpstr>LUYỆN TẬP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Chu Thanh Thao</dc:creator>
  <cp:lastModifiedBy>My PC</cp:lastModifiedBy>
  <cp:revision>131</cp:revision>
  <dcterms:created xsi:type="dcterms:W3CDTF">2007-05-02T06:00:00Z</dcterms:created>
  <dcterms:modified xsi:type="dcterms:W3CDTF">2021-12-11T05:59:18Z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4D1CF518FCE54FD68B8A2EEA17FF0E09</vt:lpwstr>
  </property>
  <property fmtid="{D5CDD505-2E9C-101B-9397-08002B2CF9AE}" pid="3" name="KSOProductBuildVer">
    <vt:lpwstr>1033-11.2.0.10382</vt:lpwstr>
  </property>
</Properties>
</file>