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73" r:id="rId3"/>
  </p:sldMasterIdLst>
  <p:notesMasterIdLst>
    <p:notesMasterId r:id="rId19"/>
  </p:notesMasterIdLst>
  <p:sldIdLst>
    <p:sldId id="256" r:id="rId4"/>
    <p:sldId id="257" r:id="rId5"/>
    <p:sldId id="258" r:id="rId6"/>
    <p:sldId id="259" r:id="rId7"/>
    <p:sldId id="273" r:id="rId8"/>
    <p:sldId id="274" r:id="rId9"/>
    <p:sldId id="260" r:id="rId10"/>
    <p:sldId id="277" r:id="rId11"/>
    <p:sldId id="278" r:id="rId12"/>
    <p:sldId id="261" r:id="rId13"/>
    <p:sldId id="262" r:id="rId14"/>
    <p:sldId id="263" r:id="rId15"/>
    <p:sldId id="264" r:id="rId16"/>
    <p:sldId id="279" r:id="rId17"/>
    <p:sldId id="267" r:id="rId18"/>
  </p:sldIdLst>
  <p:sldSz cx="12192000" cy="6858000"/>
  <p:notesSz cx="6858000" cy="9144000"/>
  <p:embeddedFontLst>
    <p:embeddedFont>
      <p:font typeface="Calibri" pitchFamily="34" charset="0"/>
      <p:regular r:id="rId20"/>
      <p:bold r:id="rId21"/>
      <p:italic r:id="rId22"/>
      <p:boldItalic r:id="rId23"/>
    </p:embeddedFont>
    <p:embeddedFont>
      <p:font typeface="Kristi" charset="0"/>
      <p:regular r:id="rId24"/>
    </p:embeddedFont>
    <p:embeddedFont>
      <p:font typeface="Quicksand Medium" charset="0"/>
      <p:regular r:id="rId25"/>
      <p:bold r:id="rId26"/>
    </p:embeddedFont>
    <p:embeddedFont>
      <p:font typeface="Barlow Condensed"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0AB6"/>
    <a:srgbClr val="9F1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8" d="100"/>
          <a:sy n="78" d="100"/>
        </p:scale>
        <p:origin x="-396"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56371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fd8ccc017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6fd8ccc017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7"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5"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4"/>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5"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D0EE52D-EF95-417D-A959-6C10C1EC79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414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76048FD-5554-4604-9629-57562D219B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14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9"/>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B3B7843-4F9B-46EF-820E-B3BD909C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33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6"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2"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82530FC5-AD3F-48B4-96FE-D567FC0F58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027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DB0C6B79-84E7-453C-89FA-2EC39C9E50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0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88C911BF-C49E-415A-900E-92EF33800F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751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56FD645B-BE14-40DD-A165-0A475F362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0914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2"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40" y="273059"/>
            <a:ext cx="68156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F1248D90-ED47-46E8-AD41-B28BEC7F9D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7235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9"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9"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36636C3-89F4-4BF9-B96C-B708F780F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766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371F2A7-0AAE-4962-8F30-B09026F41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808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4"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1"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1"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1"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7"/>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47"/>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AD36615-007B-4E0D-ACBE-493E0EF8D3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4842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2"/>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4"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D0EE52D-EF95-417D-A959-6C10C1EC79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872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76048FD-5554-4604-9629-57562D219B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9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7"/>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B3B7843-4F9B-46EF-820E-B3BD909C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113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5"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1"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82530FC5-AD3F-48B4-96FE-D567FC0F58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355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DB0C6B79-84E7-453C-89FA-2EC39C9E50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3681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88C911BF-C49E-415A-900E-92EF33800F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1261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56FD645B-BE14-40DD-A165-0A475F362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257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38" y="273057"/>
            <a:ext cx="68156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F1248D90-ED47-46E8-AD41-B28BEC7F9D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5496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9"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9"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36636C3-89F4-4BF9-B96C-B708F780F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331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5" y="2721666"/>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7" y="1114238"/>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4" y="1358316"/>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60"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1"/>
            <a:ext cx="770955"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6" y="344336"/>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6"/>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2" y="1014896"/>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5" y="2245200"/>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5"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9" y="3247822"/>
            <a:ext cx="1197399"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7"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6" y="5235079"/>
            <a:ext cx="1197399"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5"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371F2A7-0AAE-4962-8F30-B09026F41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4841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5"/>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45"/>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AD36615-007B-4E0D-ACBE-493E0EF8D3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759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5"/>
            <a:ext cx="748359"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5"/>
          <p:cNvSpPr/>
          <p:nvPr/>
        </p:nvSpPr>
        <p:spPr>
          <a:xfrm rot="159780">
            <a:off x="456008" y="1427871"/>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7" name="Google Shape;127;p5"/>
          <p:cNvGrpSpPr/>
          <p:nvPr/>
        </p:nvGrpSpPr>
        <p:grpSpPr>
          <a:xfrm rot="-1545250" flipH="1">
            <a:off x="241929" y="2094991"/>
            <a:ext cx="2782443"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2" name="Google Shape;132;p5"/>
          <p:cNvSpPr/>
          <p:nvPr/>
        </p:nvSpPr>
        <p:spPr>
          <a:xfrm rot="5776094">
            <a:off x="-165194" y="3859181"/>
            <a:ext cx="3924007" cy="1079423"/>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5"/>
          <p:cNvSpPr/>
          <p:nvPr/>
        </p:nvSpPr>
        <p:spPr>
          <a:xfrm rot="-6131143" flipH="1">
            <a:off x="-596650" y="3591209"/>
            <a:ext cx="2748577" cy="881759"/>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9"/>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9" name="Google Shape;139;p5"/>
          <p:cNvSpPr/>
          <p:nvPr/>
        </p:nvSpPr>
        <p:spPr>
          <a:xfrm rot="-777684">
            <a:off x="446973" y="3979515"/>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40" name="Google Shape;140;p5"/>
          <p:cNvGrpSpPr/>
          <p:nvPr/>
        </p:nvGrpSpPr>
        <p:grpSpPr>
          <a:xfrm rot="-156809">
            <a:off x="42922" y="4543298"/>
            <a:ext cx="1760155"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3" name="Google Shape;143;p5"/>
          <p:cNvGrpSpPr/>
          <p:nvPr/>
        </p:nvGrpSpPr>
        <p:grpSpPr>
          <a:xfrm rot="215344">
            <a:off x="680965" y="3959987"/>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1"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1"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1"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0"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1"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5" y="2721666"/>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7" y="1114238"/>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4" y="1358316"/>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60"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1"/>
            <a:ext cx="770955"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6" y="344336"/>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6"/>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2" y="1014896"/>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5" y="2245200"/>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5"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9" y="3247822"/>
            <a:ext cx="1197399"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7"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6" y="5235079"/>
            <a:ext cx="1197399"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5"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2 columns">
  <p:cSld name="CUSTOM_3">
    <p:spTree>
      <p:nvGrpSpPr>
        <p:cNvPr id="1" name="Shape 312"/>
        <p:cNvGrpSpPr/>
        <p:nvPr/>
      </p:nvGrpSpPr>
      <p:grpSpPr>
        <a:xfrm>
          <a:off x="0" y="0"/>
          <a:ext cx="0" cy="0"/>
          <a:chOff x="0" y="0"/>
          <a:chExt cx="0" cy="0"/>
        </a:xfrm>
      </p:grpSpPr>
      <p:sp>
        <p:nvSpPr>
          <p:cNvPr id="313" name="Google Shape;313;p9"/>
          <p:cNvSpPr/>
          <p:nvPr/>
        </p:nvSpPr>
        <p:spPr>
          <a:xfrm flipH="1">
            <a:off x="160751"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15" name="Google Shape;315;p9"/>
          <p:cNvSpPr txBox="1">
            <a:spLocks noGrp="1"/>
          </p:cNvSpPr>
          <p:nvPr>
            <p:ph type="body" idx="1"/>
          </p:nvPr>
        </p:nvSpPr>
        <p:spPr>
          <a:xfrm>
            <a:off x="587351"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1"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1"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80"/>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1"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1"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5"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9"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5" y="81937"/>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9"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7"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1"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1"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1" y="6173076"/>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5" name="Nơi giữ chỗ cho Chân trang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6" name="Nơi giữ chỗ cho Số hiệu Bản chiế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buClrTx/>
              <a:buFontTx/>
              <a:buNone/>
              <a:defRPr/>
            </a:pPr>
            <a:fld id="{375A6EF1-EE2E-4AE1-9971-E60038B829BC}" type="slidenum">
              <a:rPr lang="en-US" kern="1200">
                <a:solidFill>
                  <a:prstClr val="black">
                    <a:tint val="75000"/>
                  </a:prstClr>
                </a:solidFill>
                <a:latin typeface="Arial" charset="0"/>
                <a:ea typeface="+mn-ea"/>
                <a:cs typeface="+mn-cs"/>
              </a:rPr>
              <a:pPr fontAlgn="base">
                <a:spcBef>
                  <a:spcPct val="0"/>
                </a:spcBef>
                <a:spcAft>
                  <a:spcPct val="0"/>
                </a:spcAft>
                <a:buClrTx/>
                <a:buFontTx/>
                <a:buNone/>
                <a:defRPr/>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588433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buClrTx/>
              <a:buFontTx/>
              <a:buNone/>
              <a:defRPr/>
            </a:pPr>
            <a:fld id="{375A6EF1-EE2E-4AE1-9971-E60038B829BC}" type="slidenum">
              <a:rPr lang="en-US" kern="1200">
                <a:solidFill>
                  <a:prstClr val="black">
                    <a:tint val="75000"/>
                  </a:prstClr>
                </a:solidFill>
                <a:latin typeface="Arial" charset="0"/>
                <a:ea typeface="+mn-ea"/>
                <a:cs typeface="+mn-cs"/>
              </a:rPr>
              <a:pPr fontAlgn="base">
                <a:spcBef>
                  <a:spcPct val="0"/>
                </a:spcBef>
                <a:spcAft>
                  <a:spcPct val="0"/>
                </a:spcAft>
                <a:buClrTx/>
                <a:buFontTx/>
                <a:buNone/>
                <a:defRPr/>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22909768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4" name="WordArt 8"/>
          <p:cNvSpPr>
            <a:spLocks noChangeArrowheads="1" noChangeShapeType="1" noTextEdit="1"/>
          </p:cNvSpPr>
          <p:nvPr/>
        </p:nvSpPr>
        <p:spPr bwMode="auto">
          <a:xfrm>
            <a:off x="1094232" y="2182368"/>
            <a:ext cx="5029200" cy="1600200"/>
          </a:xfrm>
          <a:prstGeom prst="rect">
            <a:avLst/>
          </a:prstGeom>
        </p:spPr>
        <p:txBody>
          <a:bodyPr wrap="none" fromWordArt="1">
            <a:prstTxWarp prst="textPlain">
              <a:avLst>
                <a:gd name="adj" fmla="val 50000"/>
              </a:avLst>
            </a:prstTxWarp>
          </a:bodyPr>
          <a:lstStyle/>
          <a:p>
            <a:r>
              <a:rPr lang="en-US"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a:t>
            </a:r>
            <a:r>
              <a:rPr lang="en-US"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p>
          <a:p>
            <a:endParaRPr lang="en-US"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2" name="Text Box 7"/>
          <p:cNvSpPr txBox="1">
            <a:spLocks noChangeArrowheads="1"/>
          </p:cNvSpPr>
          <p:nvPr/>
        </p:nvSpPr>
        <p:spPr bwMode="auto">
          <a:xfrm>
            <a:off x="2657856" y="500248"/>
            <a:ext cx="8631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dirty="0">
                <a:solidFill>
                  <a:srgbClr val="FF0000"/>
                </a:solidFill>
                <a:latin typeface="Times New Roman" pitchFamily="18" charset="0"/>
                <a:cs typeface="Times New Roman" pitchFamily="18" charset="0"/>
              </a:rPr>
              <a:t>3/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mở</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a:t>
            </a:r>
          </a:p>
        </p:txBody>
      </p:sp>
      <p:sp>
        <p:nvSpPr>
          <p:cNvPr id="3" name="Rectangle 2"/>
          <p:cNvSpPr>
            <a:spLocks noGrp="1" noChangeArrowheads="1"/>
          </p:cNvSpPr>
          <p:nvPr>
            <p:ph type="title"/>
          </p:nvPr>
        </p:nvSpPr>
        <p:spPr>
          <a:xfrm>
            <a:off x="4901184" y="2878775"/>
            <a:ext cx="6083808" cy="1843087"/>
          </a:xfrm>
        </p:spPr>
        <p:txBody>
          <a:bodyPr/>
          <a:lstStyle/>
          <a:p>
            <a:pPr algn="just" eaLnBrk="1" hangingPunct="1"/>
            <a:r>
              <a:rPr lang="en-US" sz="2800" dirty="0">
                <a:solidFill>
                  <a:srgbClr val="0000FF"/>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Bọn</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con </a:t>
            </a:r>
            <a:r>
              <a:rPr lang="en-US" sz="3200" dirty="0" err="1" smtClean="0">
                <a:latin typeface="Times New Roman" pitchFamily="18" charset="0"/>
                <a:cs typeface="Times New Roman" pitchFamily="18" charset="0"/>
              </a:rPr>
              <a:t>trai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en-US" sz="3200" dirty="0" smtClean="0">
                <a:latin typeface="Times New Roman" pitchFamily="18" charset="0"/>
                <a:cs typeface="Times New Roman" pitchFamily="18" charset="0"/>
              </a:rPr>
              <a:t> nom </a:t>
            </a:r>
            <a:r>
              <a:rPr lang="en-US" sz="3200" dirty="0" err="1" smtClean="0">
                <a:latin typeface="Times New Roman" pitchFamily="18" charset="0"/>
                <a:cs typeface="Times New Roman" pitchFamily="18" charset="0"/>
              </a:rPr>
              <a:t>rất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khẩu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hẳn</a:t>
            </a:r>
            <a:r>
              <a:rPr lang="en-US" sz="3200" dirty="0" smtClean="0">
                <a:latin typeface="Times New Roman" pitchFamily="18" charset="0"/>
                <a:cs typeface="Times New Roman" pitchFamily="18" charset="0"/>
              </a:rPr>
              <a:t> hoi </a:t>
            </a:r>
            <a:r>
              <a:rPr lang="en-US" sz="3200" dirty="0" err="1" smtClean="0">
                <a:latin typeface="Times New Roman" pitchFamily="18" charset="0"/>
                <a:cs typeface="Times New Roman" pitchFamily="18" charset="0"/>
              </a:rPr>
              <a:t>nhé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ụ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mắt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nghiêm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sắp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duyệt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hẳn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tức</a:t>
            </a:r>
            <a:r>
              <a:rPr lang="en-US" sz="32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2" name="Text Box 15"/>
          <p:cNvSpPr txBox="1">
            <a:spLocks noChangeArrowheads="1"/>
          </p:cNvSpPr>
          <p:nvPr/>
        </p:nvSpPr>
        <p:spPr bwMode="auto">
          <a:xfrm>
            <a:off x="2231136" y="288164"/>
            <a:ext cx="754684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sz="3200" dirty="0" smtClean="0">
                <a:solidFill>
                  <a:srgbClr val="FF0000"/>
                </a:solidFill>
              </a:rPr>
              <a:t>	</a:t>
            </a:r>
            <a:r>
              <a:rPr kumimoji="1" lang="en-US" sz="3200" dirty="0" err="1" smtClean="0">
                <a:solidFill>
                  <a:srgbClr val="FF0000"/>
                </a:solidFill>
                <a:latin typeface="Times New Roman" pitchFamily="18" charset="0"/>
                <a:cs typeface="Times New Roman" pitchFamily="18" charset="0"/>
              </a:rPr>
              <a:t>Vừa</a:t>
            </a:r>
            <a:r>
              <a:rPr kumimoji="1" lang="en-US" sz="3200" dirty="0" smtClean="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nhìn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em</a:t>
            </a:r>
            <a:r>
              <a:rPr kumimoji="1" lang="en-US" sz="3200" dirty="0">
                <a:solidFill>
                  <a:srgbClr val="FF0000"/>
                </a:solidFill>
                <a:latin typeface="Times New Roman" pitchFamily="18" charset="0"/>
                <a:cs typeface="Times New Roman" pitchFamily="18" charset="0"/>
              </a:rPr>
              <a:t> reo </a:t>
            </a:r>
            <a:r>
              <a:rPr kumimoji="1" lang="en-US" sz="3200" dirty="0" err="1">
                <a:solidFill>
                  <a:srgbClr val="FF0000"/>
                </a:solidFill>
                <a:latin typeface="Times New Roman" pitchFamily="18" charset="0"/>
                <a:cs typeface="Times New Roman" pitchFamily="18" charset="0"/>
              </a:rPr>
              <a:t>lên</a:t>
            </a:r>
            <a:r>
              <a:rPr kumimoji="1" lang="en-US" sz="3200" dirty="0">
                <a:solidFill>
                  <a:srgbClr val="FF0000"/>
                </a:solidFill>
                <a:latin typeface="Times New Roman" pitchFamily="18" charset="0"/>
                <a:cs typeface="Times New Roman" pitchFamily="18" charset="0"/>
              </a:rPr>
              <a:t> sung </a:t>
            </a:r>
            <a:r>
              <a:rPr kumimoji="1" lang="en-US" sz="3200" dirty="0" err="1">
                <a:solidFill>
                  <a:srgbClr val="FF0000"/>
                </a:solidFill>
                <a:latin typeface="Times New Roman" pitchFamily="18" charset="0"/>
                <a:cs typeface="Times New Roman" pitchFamily="18" charset="0"/>
              </a:rPr>
              <a:t>sướng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Ôi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mới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đẹp</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sao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ông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sao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nằm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gọn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trong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khung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tre</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hình</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tròn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đường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kính</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khoảng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năm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mươi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xăng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mét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được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từ</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những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chất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liệu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rất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thân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thuộc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với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người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dân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Việt</a:t>
            </a:r>
            <a:r>
              <a:rPr kumimoji="1" lang="en-US" sz="3200" dirty="0">
                <a:solidFill>
                  <a:srgbClr val="FF0000"/>
                </a:solidFill>
                <a:latin typeface="Times New Roman" pitchFamily="18" charset="0"/>
                <a:cs typeface="Times New Roman" pitchFamily="18" charset="0"/>
              </a:rPr>
              <a:t> Nam </a:t>
            </a:r>
            <a:r>
              <a:rPr kumimoji="1" lang="en-US" sz="3200" dirty="0" err="1">
                <a:solidFill>
                  <a:srgbClr val="FF0000"/>
                </a:solidFill>
                <a:latin typeface="Times New Roman" pitchFamily="18" charset="0"/>
                <a:cs typeface="Times New Roman" pitchFamily="18" charset="0"/>
              </a:rPr>
              <a:t>là</a:t>
            </a:r>
            <a:r>
              <a:rPr kumimoji="1" lang="en-US" sz="3200" dirty="0">
                <a:solidFill>
                  <a:srgbClr val="FF0000"/>
                </a:solidFill>
                <a:latin typeface="Times New Roman" pitchFamily="18" charset="0"/>
                <a:cs typeface="Times New Roman" pitchFamily="18" charset="0"/>
              </a:rPr>
              <a:t> nan </a:t>
            </a:r>
            <a:r>
              <a:rPr kumimoji="1" lang="en-US" sz="3200" dirty="0" err="1">
                <a:solidFill>
                  <a:srgbClr val="FF0000"/>
                </a:solidFill>
                <a:latin typeface="Times New Roman" pitchFamily="18" charset="0"/>
                <a:cs typeface="Times New Roman" pitchFamily="18" charset="0"/>
              </a:rPr>
              <a:t>tre</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và</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bóng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màu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các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loại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bóng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đủ</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các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màu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đỏ</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vàng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xanh</a:t>
            </a:r>
            <a:r>
              <a:rPr kumimoji="1" lang="en-US" sz="3200" dirty="0">
                <a:solidFill>
                  <a:srgbClr val="FF0000"/>
                </a:solidFill>
                <a:latin typeface="Times New Roman" pitchFamily="18" charset="0"/>
                <a:cs typeface="Times New Roman" pitchFamily="18" charset="0"/>
              </a:rPr>
              <a:t> lam,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thêm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lộng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lẫy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hơn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Em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đặt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tên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nó</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thời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ấu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thơ</a:t>
            </a:r>
            <a:r>
              <a:rPr kumimoji="1" lang="en-US" sz="3200" dirty="0">
                <a:solidFill>
                  <a:srgbClr val="FF0000"/>
                </a:solidFill>
                <a:latin typeface="Times New Roman" pitchFamily="18" charset="0"/>
                <a:cs typeface="Times New Roman" pitchFamily="18" charset="0"/>
              </a:rPr>
              <a:t>”.</a:t>
            </a:r>
            <a:br>
              <a:rPr kumimoji="1" lang="en-US" sz="3200" dirty="0">
                <a:solidFill>
                  <a:srgbClr val="FF0000"/>
                </a:solidFill>
                <a:latin typeface="Times New Roman" pitchFamily="18" charset="0"/>
                <a:cs typeface="Times New Roman" pitchFamily="18" charset="0"/>
              </a:rPr>
            </a:br>
            <a:endParaRPr kumimoji="1"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Text Box 4"/>
          <p:cNvSpPr txBox="1">
            <a:spLocks noChangeArrowheads="1"/>
          </p:cNvSpPr>
          <p:nvPr/>
        </p:nvSpPr>
        <p:spPr bwMode="auto">
          <a:xfrm>
            <a:off x="578676" y="769939"/>
            <a:ext cx="735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a:solidFill>
                  <a:srgbClr val="FF0000"/>
                </a:solidFill>
                <a:latin typeface="Times New Roman" pitchFamily="18" charset="0"/>
                <a:cs typeface="Times New Roman" pitchFamily="18" charset="0"/>
              </a:rPr>
              <a:t>4/  Chọn cách kết bài:</a:t>
            </a:r>
          </a:p>
        </p:txBody>
      </p:sp>
      <p:sp>
        <p:nvSpPr>
          <p:cNvPr id="4" name="Text Box 5"/>
          <p:cNvSpPr txBox="1">
            <a:spLocks noChangeArrowheads="1"/>
          </p:cNvSpPr>
          <p:nvPr/>
        </p:nvSpPr>
        <p:spPr bwMode="auto">
          <a:xfrm>
            <a:off x="1060451" y="1733551"/>
            <a:ext cx="7002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a:t>
            </a:r>
          </a:p>
        </p:txBody>
      </p:sp>
      <p:sp>
        <p:nvSpPr>
          <p:cNvPr id="5" name="Text Box 6"/>
          <p:cNvSpPr txBox="1">
            <a:spLocks noChangeArrowheads="1"/>
          </p:cNvSpPr>
          <p:nvPr/>
        </p:nvSpPr>
        <p:spPr bwMode="auto">
          <a:xfrm>
            <a:off x="1060451" y="2510540"/>
            <a:ext cx="779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dirty="0">
                <a:latin typeface="Times New Roman" pitchFamily="18" charset="0"/>
                <a:cs typeface="Times New Roman" pitchFamily="18" charset="0"/>
              </a:rPr>
              <a:t>b/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2" name="Rectangle 9"/>
          <p:cNvSpPr>
            <a:spLocks noChangeArrowheads="1"/>
          </p:cNvSpPr>
          <p:nvPr/>
        </p:nvSpPr>
        <p:spPr bwMode="auto">
          <a:xfrm>
            <a:off x="225426" y="662497"/>
            <a:ext cx="9686671"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a:r>
              <a:rPr kumimoji="1" lang="fr-FR" sz="3600" b="1" dirty="0" err="1">
                <a:solidFill>
                  <a:srgbClr val="FF0000"/>
                </a:solidFill>
                <a:latin typeface="Times New Roman" pitchFamily="18" charset="0"/>
                <a:cs typeface="Times New Roman" pitchFamily="18" charset="0"/>
              </a:rPr>
              <a:t>Dàn</a:t>
            </a:r>
            <a:r>
              <a:rPr kumimoji="1" lang="fr-FR" sz="3600" b="1" dirty="0">
                <a:solidFill>
                  <a:srgbClr val="FF0000"/>
                </a:solidFill>
                <a:latin typeface="Times New Roman" pitchFamily="18" charset="0"/>
                <a:cs typeface="Times New Roman" pitchFamily="18" charset="0"/>
              </a:rPr>
              <a:t> ý </a:t>
            </a:r>
            <a:r>
              <a:rPr kumimoji="1" lang="fr-FR" sz="3600" b="1" dirty="0" err="1">
                <a:solidFill>
                  <a:srgbClr val="FF0000"/>
                </a:solidFill>
                <a:latin typeface="Times New Roman" pitchFamily="18" charset="0"/>
                <a:cs typeface="Times New Roman" pitchFamily="18" charset="0"/>
              </a:rPr>
              <a:t>bài</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văn</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miêu</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tả</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đồ</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vật</a:t>
            </a:r>
            <a:endParaRPr kumimoji="1" lang="en-US" sz="3600" b="1" dirty="0">
              <a:solidFill>
                <a:srgbClr val="FF0000"/>
              </a:solidFill>
              <a:latin typeface="Times New Roman" pitchFamily="18" charset="0"/>
              <a:cs typeface="Times New Roman" pitchFamily="18" charset="0"/>
            </a:endParaRPr>
          </a:p>
          <a:p>
            <a:r>
              <a:rPr kumimoji="1" lang="fr-FR" sz="3200" b="1" dirty="0">
                <a:latin typeface="Times New Roman" pitchFamily="18" charset="0"/>
                <a:cs typeface="Times New Roman" pitchFamily="18" charset="0"/>
              </a:rPr>
              <a:t>    </a:t>
            </a:r>
            <a:r>
              <a:rPr kumimoji="1" lang="fr-FR" sz="3200" b="1" dirty="0">
                <a:solidFill>
                  <a:srgbClr val="2F0AB6"/>
                </a:solidFill>
                <a:latin typeface="Times New Roman" pitchFamily="18" charset="0"/>
                <a:cs typeface="Times New Roman" pitchFamily="18" charset="0"/>
              </a:rPr>
              <a:t>1</a:t>
            </a:r>
            <a:r>
              <a:rPr kumimoji="1" lang="fr-FR" sz="3400" b="1" dirty="0">
                <a:solidFill>
                  <a:srgbClr val="2F0AB6"/>
                </a:solidFill>
                <a:latin typeface="Times New Roman" pitchFamily="18" charset="0"/>
                <a:cs typeface="Times New Roman" pitchFamily="18" charset="0"/>
              </a:rPr>
              <a:t>. </a:t>
            </a:r>
            <a:r>
              <a:rPr kumimoji="1" lang="fr-FR" sz="3400" b="1" dirty="0" err="1">
                <a:solidFill>
                  <a:srgbClr val="2F0AB6"/>
                </a:solidFill>
                <a:latin typeface="Times New Roman" pitchFamily="18" charset="0"/>
                <a:cs typeface="Times New Roman" pitchFamily="18" charset="0"/>
              </a:rPr>
              <a:t>Mở</a:t>
            </a:r>
            <a:r>
              <a:rPr kumimoji="1" lang="fr-FR" sz="3400" b="1" dirty="0">
                <a:solidFill>
                  <a:srgbClr val="2F0AB6"/>
                </a:solidFill>
                <a:latin typeface="Times New Roman" pitchFamily="18" charset="0"/>
                <a:cs typeface="Times New Roman" pitchFamily="18" charset="0"/>
              </a:rPr>
              <a:t> </a:t>
            </a:r>
            <a:r>
              <a:rPr kumimoji="1" lang="fr-FR" sz="3400" b="1" dirty="0" err="1">
                <a:solidFill>
                  <a:srgbClr val="2F0AB6"/>
                </a:solidFill>
                <a:latin typeface="Times New Roman" pitchFamily="18" charset="0"/>
                <a:cs typeface="Times New Roman" pitchFamily="18" charset="0"/>
              </a:rPr>
              <a:t>bài</a:t>
            </a:r>
            <a:r>
              <a:rPr kumimoji="1" lang="fr-FR" sz="3400" b="1" dirty="0">
                <a:solidFill>
                  <a:srgbClr val="2F0AB6"/>
                </a:solidFill>
                <a:latin typeface="Times New Roman" pitchFamily="18" charset="0"/>
                <a:cs typeface="Times New Roman" pitchFamily="18" charset="0"/>
              </a:rPr>
              <a:t> </a:t>
            </a:r>
            <a:r>
              <a:rPr kumimoji="1" lang="fr-FR" sz="3400" b="1" i="1" dirty="0">
                <a:solidFill>
                  <a:srgbClr val="2F0AB6"/>
                </a:solidFill>
                <a:latin typeface="Times New Roman" pitchFamily="18" charset="0"/>
                <a:cs typeface="Times New Roman" pitchFamily="18" charset="0"/>
              </a:rPr>
              <a:t>(</a:t>
            </a:r>
            <a:r>
              <a:rPr kumimoji="1" lang="fr-FR" sz="3400" b="1" i="1" dirty="0" err="1">
                <a:solidFill>
                  <a:srgbClr val="2F0AB6"/>
                </a:solidFill>
                <a:latin typeface="Times New Roman" pitchFamily="18" charset="0"/>
                <a:cs typeface="Times New Roman" pitchFamily="18" charset="0"/>
              </a:rPr>
              <a:t>Trực</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tiếp</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hoặc</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gián</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tiếp</a:t>
            </a:r>
            <a:r>
              <a:rPr kumimoji="1" lang="fr-FR" sz="3400" b="1" i="1" dirty="0">
                <a:solidFill>
                  <a:srgbClr val="2F0AB6"/>
                </a:solidFill>
                <a:latin typeface="Times New Roman" pitchFamily="18" charset="0"/>
                <a:cs typeface="Times New Roman" pitchFamily="18" charset="0"/>
              </a:rPr>
              <a:t>):</a:t>
            </a:r>
            <a:endParaRPr kumimoji="1" lang="en-US" sz="3400" i="1" dirty="0">
              <a:solidFill>
                <a:srgbClr val="2F0AB6"/>
              </a:solidFill>
              <a:latin typeface="Times New Roman" pitchFamily="18" charset="0"/>
              <a:cs typeface="Times New Roman" pitchFamily="18" charset="0"/>
            </a:endParaRPr>
          </a:p>
          <a:p>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Giới</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thiệu</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đồ</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vật</a:t>
            </a:r>
            <a:r>
              <a:rPr kumimoji="1" lang="fr-FR"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Đồ vật </a:t>
            </a:r>
            <a:r>
              <a:rPr kumimoji="1" lang="fr-FR" sz="3400" dirty="0" err="1">
                <a:latin typeface="Times New Roman" pitchFamily="18" charset="0"/>
                <a:cs typeface="Times New Roman" pitchFamily="18" charset="0"/>
              </a:rPr>
              <a:t>em</a:t>
            </a:r>
            <a:r>
              <a:rPr kumimoji="1" lang="vi-VN" sz="3400" dirty="0">
                <a:latin typeface="Times New Roman" pitchFamily="18" charset="0"/>
                <a:cs typeface="Times New Roman" pitchFamily="18" charset="0"/>
              </a:rPr>
              <a:t> định tả là gì? Tại sao </a:t>
            </a:r>
            <a:r>
              <a:rPr kumimoji="1" lang="en-US" sz="3400" dirty="0" err="1">
                <a:latin typeface="Times New Roman" pitchFamily="18" charset="0"/>
                <a:cs typeface="Times New Roman" pitchFamily="18" charset="0"/>
              </a:rPr>
              <a:t>em</a:t>
            </a:r>
            <a:r>
              <a:rPr kumimoji="1" lang="vi-VN" sz="3400" dirty="0">
                <a:latin typeface="Times New Roman" pitchFamily="18" charset="0"/>
                <a:cs typeface="Times New Roman" pitchFamily="18" charset="0"/>
              </a:rPr>
              <a:t> có nó? Có nó vào thời gian nào?) </a:t>
            </a:r>
            <a:endParaRPr kumimoji="1" lang="en-US" sz="3400" dirty="0">
              <a:latin typeface="Times New Roman" pitchFamily="18" charset="0"/>
              <a:cs typeface="Times New Roman" pitchFamily="18" charset="0"/>
            </a:endParaRPr>
          </a:p>
          <a:p>
            <a:r>
              <a:rPr kumimoji="1" lang="en-US" sz="3400" b="1" dirty="0">
                <a:latin typeface="Times New Roman" pitchFamily="18" charset="0"/>
                <a:cs typeface="Times New Roman" pitchFamily="18" charset="0"/>
              </a:rPr>
              <a:t>    </a:t>
            </a:r>
            <a:r>
              <a:rPr kumimoji="1" lang="vi-VN" sz="3400" b="1" dirty="0">
                <a:solidFill>
                  <a:srgbClr val="2F0AB6"/>
                </a:solidFill>
                <a:latin typeface="Times New Roman" pitchFamily="18" charset="0"/>
                <a:cs typeface="Times New Roman" pitchFamily="18" charset="0"/>
              </a:rPr>
              <a:t>2. Thân bài</a:t>
            </a:r>
            <a:r>
              <a:rPr kumimoji="1" lang="en-US" sz="3400" b="1" dirty="0">
                <a:solidFill>
                  <a:srgbClr val="2F0AB6"/>
                </a:solidFill>
                <a:latin typeface="Times New Roman" pitchFamily="18" charset="0"/>
                <a:cs typeface="Times New Roman" pitchFamily="18" charset="0"/>
              </a:rPr>
              <a:t>:</a:t>
            </a:r>
            <a:endParaRPr kumimoji="1" lang="en-US" sz="3400" dirty="0">
              <a:solidFill>
                <a:srgbClr val="2F0AB6"/>
              </a:solidFill>
              <a:latin typeface="Times New Roman" pitchFamily="18" charset="0"/>
              <a:cs typeface="Times New Roman" pitchFamily="18" charset="0"/>
            </a:endParaRPr>
          </a:p>
          <a:p>
            <a:r>
              <a:rPr kumimoji="1" lang="vi-VN" sz="3400" dirty="0">
                <a:latin typeface="Times New Roman" pitchFamily="18" charset="0"/>
                <a:cs typeface="Times New Roman" pitchFamily="18" charset="0"/>
              </a:rPr>
              <a:t>    </a:t>
            </a:r>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a. Tả bao quát: Hình dáng, kích thước, màu sắc</a:t>
            </a:r>
            <a:r>
              <a:rPr kumimoji="1" lang="en-US" sz="3400" dirty="0">
                <a:latin typeface="Times New Roman" pitchFamily="18" charset="0"/>
                <a:cs typeface="Times New Roman" pitchFamily="18" charset="0"/>
              </a:rPr>
              <a:t>.</a:t>
            </a:r>
          </a:p>
          <a:p>
            <a:r>
              <a:rPr kumimoji="1" lang="vi-VN" sz="3400" dirty="0">
                <a:latin typeface="Times New Roman" pitchFamily="18" charset="0"/>
                <a:cs typeface="Times New Roman" pitchFamily="18" charset="0"/>
              </a:rPr>
              <a:t>   </a:t>
            </a:r>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 b. Tả chi tiết: Tả các bộ phận của đồ vật</a:t>
            </a:r>
            <a:r>
              <a:rPr kumimoji="1" lang="en-US" sz="3400" dirty="0">
                <a:latin typeface="Times New Roman" pitchFamily="18" charset="0"/>
                <a:cs typeface="Times New Roman" pitchFamily="18" charset="0"/>
              </a:rPr>
              <a:t>.</a:t>
            </a:r>
          </a:p>
          <a:p>
            <a:r>
              <a:rPr kumimoji="1" lang="en-US" sz="3400" dirty="0">
                <a:latin typeface="Times New Roman" pitchFamily="18" charset="0"/>
                <a:cs typeface="Times New Roman" pitchFamily="18" charset="0"/>
              </a:rPr>
              <a:t>    </a:t>
            </a:r>
            <a:r>
              <a:rPr kumimoji="1" lang="vi-VN" sz="3400" b="1" dirty="0">
                <a:solidFill>
                  <a:srgbClr val="2F0AB6"/>
                </a:solidFill>
                <a:latin typeface="Times New Roman" pitchFamily="18" charset="0"/>
                <a:cs typeface="Times New Roman" pitchFamily="18" charset="0"/>
              </a:rPr>
              <a:t>3. Kết bài</a:t>
            </a:r>
            <a:r>
              <a:rPr kumimoji="1" lang="en-US" sz="3400" b="1" dirty="0">
                <a:solidFill>
                  <a:srgbClr val="2F0AB6"/>
                </a:solidFill>
                <a:latin typeface="Times New Roman" pitchFamily="18" charset="0"/>
                <a:cs typeface="Times New Roman" pitchFamily="18" charset="0"/>
              </a:rPr>
              <a:t> </a:t>
            </a:r>
            <a:r>
              <a:rPr kumimoji="1" lang="en-US" sz="3400" b="1" i="1" dirty="0">
                <a:solidFill>
                  <a:srgbClr val="2F0AB6"/>
                </a:solidFill>
                <a:latin typeface="Times New Roman" pitchFamily="18" charset="0"/>
                <a:cs typeface="Times New Roman" pitchFamily="18" charset="0"/>
              </a:rPr>
              <a:t>(</a:t>
            </a:r>
            <a:r>
              <a:rPr kumimoji="1" lang="vi-VN" sz="3400" b="1" i="1" dirty="0">
                <a:solidFill>
                  <a:srgbClr val="2F0AB6"/>
                </a:solidFill>
                <a:latin typeface="Times New Roman" pitchFamily="18" charset="0"/>
                <a:cs typeface="Times New Roman" pitchFamily="18" charset="0"/>
              </a:rPr>
              <a:t>mở rộng</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hoặc</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không</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mở</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rộng</a:t>
            </a:r>
            <a:r>
              <a:rPr kumimoji="1" lang="en-US" sz="3400" b="1" i="1" dirty="0">
                <a:solidFill>
                  <a:srgbClr val="2F0AB6"/>
                </a:solidFill>
                <a:latin typeface="Times New Roman" pitchFamily="18" charset="0"/>
                <a:cs typeface="Times New Roman" pitchFamily="18" charset="0"/>
              </a:rPr>
              <a:t>)</a:t>
            </a:r>
            <a:r>
              <a:rPr kumimoji="1" lang="vi-VN" sz="3400" b="1" i="1" dirty="0">
                <a:solidFill>
                  <a:srgbClr val="2F0AB6"/>
                </a:solidFill>
                <a:latin typeface="Times New Roman" pitchFamily="18" charset="0"/>
                <a:cs typeface="Times New Roman" pitchFamily="18" charset="0"/>
              </a:rPr>
              <a:t>:</a:t>
            </a:r>
            <a:r>
              <a:rPr kumimoji="1" lang="vi-VN" sz="3400" dirty="0">
                <a:solidFill>
                  <a:srgbClr val="2F0AB6"/>
                </a:solidFill>
                <a:latin typeface="Times New Roman" pitchFamily="18" charset="0"/>
                <a:cs typeface="Times New Roman" pitchFamily="18" charset="0"/>
              </a:rPr>
              <a:t> </a:t>
            </a:r>
            <a:endParaRPr kumimoji="1" lang="en-US" sz="3400" dirty="0">
              <a:solidFill>
                <a:srgbClr val="2F0AB6"/>
              </a:solidFill>
              <a:latin typeface="Times New Roman" pitchFamily="18" charset="0"/>
              <a:cs typeface="Times New Roman" pitchFamily="18" charset="0"/>
            </a:endParaRPr>
          </a:p>
          <a:p>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Nêu cảm nghĩ của em với đồ vật (Em coi nó như là một người bạn của mình.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16000" y="3657603"/>
            <a:ext cx="975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grpSp>
        <p:nvGrpSpPr>
          <p:cNvPr id="2" name="Group 36"/>
          <p:cNvGrpSpPr>
            <a:grpSpLocks/>
          </p:cNvGrpSpPr>
          <p:nvPr/>
        </p:nvGrpSpPr>
        <p:grpSpPr bwMode="auto">
          <a:xfrm>
            <a:off x="0" y="1524000"/>
            <a:ext cx="11480800" cy="1828800"/>
            <a:chOff x="0" y="908"/>
            <a:chExt cx="5424" cy="1204"/>
          </a:xfrm>
        </p:grpSpPr>
        <p:grpSp>
          <p:nvGrpSpPr>
            <p:cNvPr id="18457" name="Group 8"/>
            <p:cNvGrpSpPr>
              <a:grpSpLocks/>
            </p:cNvGrpSpPr>
            <p:nvPr/>
          </p:nvGrpSpPr>
          <p:grpSpPr bwMode="auto">
            <a:xfrm>
              <a:off x="1248" y="908"/>
              <a:ext cx="4176" cy="1204"/>
              <a:chOff x="768" y="284"/>
              <a:chExt cx="4176" cy="1204"/>
            </a:xfrm>
          </p:grpSpPr>
          <p:sp>
            <p:nvSpPr>
              <p:cNvPr id="18461" name="AutoShape 9"/>
              <p:cNvSpPr>
                <a:spLocks noChangeArrowheads="1"/>
              </p:cNvSpPr>
              <p:nvPr/>
            </p:nvSpPr>
            <p:spPr bwMode="auto">
              <a:xfrm>
                <a:off x="768" y="284"/>
                <a:ext cx="4176" cy="12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62" name="Text Box 10"/>
              <p:cNvSpPr txBox="1">
                <a:spLocks noChangeArrowheads="1"/>
              </p:cNvSpPr>
              <p:nvPr/>
            </p:nvSpPr>
            <p:spPr bwMode="auto">
              <a:xfrm>
                <a:off x="960" y="522"/>
                <a:ext cx="3888" cy="628"/>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800" kern="1200" dirty="0">
                    <a:solidFill>
                      <a:srgbClr val="1F497D"/>
                    </a:solidFill>
                    <a:latin typeface="Times New Roman" pitchFamily="18" charset="0"/>
                    <a:ea typeface="+mn-ea"/>
                    <a:cs typeface="Times New Roman" pitchFamily="18" charset="0"/>
                  </a:rPr>
                  <a:t>         </a:t>
                </a:r>
                <a:r>
                  <a:rPr lang="en-US" sz="2800" kern="1200" dirty="0">
                    <a:solidFill>
                      <a:prstClr val="black"/>
                    </a:solidFill>
                    <a:latin typeface="Times New Roman" pitchFamily="18" charset="0"/>
                    <a:ea typeface="+mn-ea"/>
                    <a:cs typeface="Times New Roman" pitchFamily="18" charset="0"/>
                  </a:rPr>
                  <a:t>Trong những đồ chơi mà em có, em thích nhất là con gấu bông.</a:t>
                </a:r>
              </a:p>
            </p:txBody>
          </p:sp>
        </p:grpSp>
        <p:grpSp>
          <p:nvGrpSpPr>
            <p:cNvPr id="18458" name="Group 20"/>
            <p:cNvGrpSpPr>
              <a:grpSpLocks/>
            </p:cNvGrpSpPr>
            <p:nvPr/>
          </p:nvGrpSpPr>
          <p:grpSpPr bwMode="auto">
            <a:xfrm>
              <a:off x="0" y="1104"/>
              <a:ext cx="1165" cy="1008"/>
              <a:chOff x="-144" y="288"/>
              <a:chExt cx="1165" cy="1008"/>
            </a:xfrm>
          </p:grpSpPr>
          <p:sp>
            <p:nvSpPr>
              <p:cNvPr id="18459" name="AutoShape 21"/>
              <p:cNvSpPr>
                <a:spLocks noChangeArrowheads="1"/>
              </p:cNvSpPr>
              <p:nvPr/>
            </p:nvSpPr>
            <p:spPr bwMode="auto">
              <a:xfrm>
                <a:off x="-144" y="288"/>
                <a:ext cx="1165"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60" name="Text Box 22"/>
              <p:cNvSpPr txBox="1">
                <a:spLocks noChangeArrowheads="1"/>
              </p:cNvSpPr>
              <p:nvPr/>
            </p:nvSpPr>
            <p:spPr bwMode="auto">
              <a:xfrm>
                <a:off x="253" y="672"/>
                <a:ext cx="62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smtClean="0">
                    <a:solidFill>
                      <a:srgbClr val="FF3300"/>
                    </a:solidFill>
                    <a:latin typeface="Times New Roman" pitchFamily="18" charset="0"/>
                    <a:ea typeface="+mn-ea"/>
                    <a:cs typeface="Times New Roman" pitchFamily="18" charset="0"/>
                  </a:rPr>
                  <a:t> b</a:t>
                </a:r>
              </a:p>
            </p:txBody>
          </p:sp>
        </p:grpSp>
      </p:grpSp>
      <p:grpSp>
        <p:nvGrpSpPr>
          <p:cNvPr id="18436" name="Group 37"/>
          <p:cNvGrpSpPr>
            <a:grpSpLocks/>
          </p:cNvGrpSpPr>
          <p:nvPr/>
        </p:nvGrpSpPr>
        <p:grpSpPr bwMode="auto">
          <a:xfrm>
            <a:off x="304800" y="2940541"/>
            <a:ext cx="11176000" cy="1824038"/>
            <a:chOff x="144" y="2016"/>
            <a:chExt cx="5280" cy="1149"/>
          </a:xfrm>
        </p:grpSpPr>
        <p:grpSp>
          <p:nvGrpSpPr>
            <p:cNvPr id="18451" name="Group 11"/>
            <p:cNvGrpSpPr>
              <a:grpSpLocks/>
            </p:cNvGrpSpPr>
            <p:nvPr/>
          </p:nvGrpSpPr>
          <p:grpSpPr bwMode="auto">
            <a:xfrm>
              <a:off x="1248" y="2016"/>
              <a:ext cx="4176" cy="1149"/>
              <a:chOff x="768" y="384"/>
              <a:chExt cx="4176" cy="1149"/>
            </a:xfrm>
          </p:grpSpPr>
          <p:sp>
            <p:nvSpPr>
              <p:cNvPr id="18455" name="AutoShape 12"/>
              <p:cNvSpPr>
                <a:spLocks noChangeArrowheads="1"/>
              </p:cNvSpPr>
              <p:nvPr/>
            </p:nvSpPr>
            <p:spPr bwMode="auto">
              <a:xfrm>
                <a:off x="768" y="384"/>
                <a:ext cx="4176" cy="11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56" name="Text Box 13"/>
              <p:cNvSpPr txBox="1">
                <a:spLocks noChangeArrowheads="1"/>
              </p:cNvSpPr>
              <p:nvPr/>
            </p:nvSpPr>
            <p:spPr bwMode="auto">
              <a:xfrm>
                <a:off x="912" y="544"/>
                <a:ext cx="4032" cy="989"/>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400" kern="1200" dirty="0">
                    <a:solidFill>
                      <a:prstClr val="black"/>
                    </a:solidFill>
                    <a:latin typeface="Times New Roman" pitchFamily="18" charset="0"/>
                    <a:ea typeface="+mn-ea"/>
                    <a:cs typeface="Times New Roman" pitchFamily="18" charset="0"/>
                  </a:rPr>
                  <a:t>            Hai mắt chú đen láy, trông như mắt thật, rất tinh nghịch và thông minh. Mũi màu nâu, trông như một chiếc cúc áo gắn trên mõm. Trên cổ thắt một chiếc nơ trắng rất nổi, làm </a:t>
                </a:r>
                <a:r>
                  <a:rPr lang="en-US" sz="2400" kern="1200" dirty="0">
                    <a:solidFill>
                      <a:srgbClr val="1F497D"/>
                    </a:solidFill>
                    <a:latin typeface="Times New Roman" pitchFamily="18" charset="0"/>
                    <a:ea typeface="+mn-ea"/>
                    <a:cs typeface="Times New Roman" pitchFamily="18" charset="0"/>
                  </a:rPr>
                  <a:t>cho chú càng đáng yêu hơn.</a:t>
                </a:r>
              </a:p>
            </p:txBody>
          </p:sp>
        </p:grpSp>
        <p:grpSp>
          <p:nvGrpSpPr>
            <p:cNvPr id="18452" name="Group 23"/>
            <p:cNvGrpSpPr>
              <a:grpSpLocks/>
            </p:cNvGrpSpPr>
            <p:nvPr/>
          </p:nvGrpSpPr>
          <p:grpSpPr bwMode="auto">
            <a:xfrm>
              <a:off x="144" y="2064"/>
              <a:ext cx="1021" cy="1008"/>
              <a:chOff x="0" y="288"/>
              <a:chExt cx="1021" cy="1008"/>
            </a:xfrm>
          </p:grpSpPr>
          <p:sp>
            <p:nvSpPr>
              <p:cNvPr id="18453" name="AutoShape 24"/>
              <p:cNvSpPr>
                <a:spLocks noChangeArrowheads="1"/>
              </p:cNvSpPr>
              <p:nvPr/>
            </p:nvSpPr>
            <p:spPr bwMode="auto">
              <a:xfrm>
                <a:off x="0" y="288"/>
                <a:ext cx="1021"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54" name="Text Box 25"/>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smtClean="0">
                    <a:solidFill>
                      <a:srgbClr val="FF3300"/>
                    </a:solidFill>
                    <a:latin typeface="Times New Roman" pitchFamily="18" charset="0"/>
                    <a:ea typeface="+mn-ea"/>
                    <a:cs typeface="Times New Roman" pitchFamily="18" charset="0"/>
                  </a:rPr>
                  <a:t>  c</a:t>
                </a:r>
              </a:p>
            </p:txBody>
          </p:sp>
        </p:grpSp>
      </p:grpSp>
      <p:grpSp>
        <p:nvGrpSpPr>
          <p:cNvPr id="8" name="Group 38"/>
          <p:cNvGrpSpPr>
            <a:grpSpLocks/>
          </p:cNvGrpSpPr>
          <p:nvPr/>
        </p:nvGrpSpPr>
        <p:grpSpPr bwMode="auto">
          <a:xfrm>
            <a:off x="304800" y="4743450"/>
            <a:ext cx="11176000" cy="1981200"/>
            <a:chOff x="144" y="2976"/>
            <a:chExt cx="5280" cy="1248"/>
          </a:xfrm>
        </p:grpSpPr>
        <p:grpSp>
          <p:nvGrpSpPr>
            <p:cNvPr id="18445" name="Group 14"/>
            <p:cNvGrpSpPr>
              <a:grpSpLocks/>
            </p:cNvGrpSpPr>
            <p:nvPr/>
          </p:nvGrpSpPr>
          <p:grpSpPr bwMode="auto">
            <a:xfrm>
              <a:off x="1248" y="2976"/>
              <a:ext cx="4176" cy="1248"/>
              <a:chOff x="1056" y="3072"/>
              <a:chExt cx="4176" cy="1248"/>
            </a:xfrm>
          </p:grpSpPr>
          <p:sp>
            <p:nvSpPr>
              <p:cNvPr id="18449" name="AutoShape 15"/>
              <p:cNvSpPr>
                <a:spLocks noChangeArrowheads="1"/>
              </p:cNvSpPr>
              <p:nvPr/>
            </p:nvSpPr>
            <p:spPr bwMode="auto">
              <a:xfrm>
                <a:off x="1056" y="3072"/>
                <a:ext cx="4176" cy="1248"/>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50" name="Text Box 16"/>
              <p:cNvSpPr txBox="1">
                <a:spLocks noChangeArrowheads="1"/>
              </p:cNvSpPr>
              <p:nvPr/>
            </p:nvSpPr>
            <p:spPr bwMode="auto">
              <a:xfrm>
                <a:off x="1248" y="3292"/>
                <a:ext cx="3984" cy="872"/>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1800" kern="1200" dirty="0">
                    <a:solidFill>
                      <a:srgbClr val="1F497D"/>
                    </a:solidFill>
                    <a:latin typeface="Times New Roman" pitchFamily="18" charset="0"/>
                    <a:ea typeface="+mn-ea"/>
                    <a:cs typeface="Times New Roman" pitchFamily="18" charset="0"/>
                  </a:rPr>
                  <a:t>      </a:t>
                </a:r>
                <a:r>
                  <a:rPr lang="en-US" sz="2100" kern="1200" dirty="0">
                    <a:solidFill>
                      <a:prstClr val="black"/>
                    </a:solidFill>
                    <a:latin typeface="Times New Roman" pitchFamily="18" charset="0"/>
                    <a:ea typeface="+mn-ea"/>
                    <a:cs typeface="Times New Roman" pitchFamily="18" charset="0"/>
                  </a:rPr>
                  <a:t>Chú gấu bông của em rất đẹp! Nó không to lắm. Nó được đặt ở tư thế ngồi, hai tay chắp trước bụng. Bộ lông màu xám nhạt, pha mấy mảng nâu xẫm ở  tai, mõm, gan bàn chân, làm cho nó có vẻ rất khác những con gấu khác.</a:t>
                </a:r>
              </a:p>
            </p:txBody>
          </p:sp>
        </p:grpSp>
        <p:grpSp>
          <p:nvGrpSpPr>
            <p:cNvPr id="18446" name="Group 26"/>
            <p:cNvGrpSpPr>
              <a:grpSpLocks/>
            </p:cNvGrpSpPr>
            <p:nvPr/>
          </p:nvGrpSpPr>
          <p:grpSpPr bwMode="auto">
            <a:xfrm>
              <a:off x="144" y="3120"/>
              <a:ext cx="1021" cy="1008"/>
              <a:chOff x="0" y="288"/>
              <a:chExt cx="1021" cy="1008"/>
            </a:xfrm>
          </p:grpSpPr>
          <p:sp>
            <p:nvSpPr>
              <p:cNvPr id="18447" name="AutoShape 27"/>
              <p:cNvSpPr>
                <a:spLocks noChangeArrowheads="1"/>
              </p:cNvSpPr>
              <p:nvPr/>
            </p:nvSpPr>
            <p:spPr bwMode="auto">
              <a:xfrm>
                <a:off x="0" y="288"/>
                <a:ext cx="1021"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48" name="Text Box 28"/>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smtClean="0">
                    <a:solidFill>
                      <a:srgbClr val="FF3300"/>
                    </a:solidFill>
                    <a:latin typeface="Times New Roman" pitchFamily="18" charset="0"/>
                    <a:ea typeface="+mn-ea"/>
                    <a:cs typeface="Times New Roman" pitchFamily="18" charset="0"/>
                  </a:rPr>
                  <a:t>  d</a:t>
                </a:r>
              </a:p>
            </p:txBody>
          </p:sp>
        </p:grpSp>
      </p:grpSp>
      <p:grpSp>
        <p:nvGrpSpPr>
          <p:cNvPr id="11" name="Group 35"/>
          <p:cNvGrpSpPr>
            <a:grpSpLocks/>
          </p:cNvGrpSpPr>
          <p:nvPr/>
        </p:nvGrpSpPr>
        <p:grpSpPr bwMode="auto">
          <a:xfrm>
            <a:off x="203200" y="-88900"/>
            <a:ext cx="11277600" cy="1981200"/>
            <a:chOff x="0" y="-48"/>
            <a:chExt cx="5328" cy="1248"/>
          </a:xfrm>
        </p:grpSpPr>
        <p:grpSp>
          <p:nvGrpSpPr>
            <p:cNvPr id="18439" name="Group 29"/>
            <p:cNvGrpSpPr>
              <a:grpSpLocks/>
            </p:cNvGrpSpPr>
            <p:nvPr/>
          </p:nvGrpSpPr>
          <p:grpSpPr bwMode="auto">
            <a:xfrm>
              <a:off x="1152" y="-48"/>
              <a:ext cx="4176" cy="1104"/>
              <a:chOff x="672" y="336"/>
              <a:chExt cx="4176" cy="1104"/>
            </a:xfrm>
          </p:grpSpPr>
          <p:sp>
            <p:nvSpPr>
              <p:cNvPr id="18443" name="AutoShape 30"/>
              <p:cNvSpPr>
                <a:spLocks noChangeArrowheads="1"/>
              </p:cNvSpPr>
              <p:nvPr/>
            </p:nvSpPr>
            <p:spPr bwMode="auto">
              <a:xfrm>
                <a:off x="672" y="336"/>
                <a:ext cx="4176" cy="11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44" name="Text Box 31"/>
              <p:cNvSpPr txBox="1">
                <a:spLocks noChangeArrowheads="1"/>
              </p:cNvSpPr>
              <p:nvPr/>
            </p:nvSpPr>
            <p:spPr bwMode="auto">
              <a:xfrm>
                <a:off x="672" y="624"/>
                <a:ext cx="4176" cy="523"/>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400" kern="1200" dirty="0">
                    <a:solidFill>
                      <a:prstClr val="black"/>
                    </a:solidFill>
                    <a:latin typeface="Times New Roman" pitchFamily="18" charset="0"/>
                    <a:ea typeface="+mn-ea"/>
                    <a:cs typeface="Times New Roman" pitchFamily="18" charset="0"/>
                  </a:rPr>
                  <a:t>        Em rất yêu gấu bông. Ôm chú gấu bông mềm mại, ấm áp vào lòng em thấy rất dễ chịu và thích thú.</a:t>
                </a:r>
              </a:p>
            </p:txBody>
          </p:sp>
        </p:grpSp>
        <p:grpSp>
          <p:nvGrpSpPr>
            <p:cNvPr id="18440" name="Group 32"/>
            <p:cNvGrpSpPr>
              <a:grpSpLocks/>
            </p:cNvGrpSpPr>
            <p:nvPr/>
          </p:nvGrpSpPr>
          <p:grpSpPr bwMode="auto">
            <a:xfrm>
              <a:off x="0" y="144"/>
              <a:ext cx="1069" cy="1056"/>
              <a:chOff x="-144" y="240"/>
              <a:chExt cx="1069" cy="1056"/>
            </a:xfrm>
          </p:grpSpPr>
          <p:sp>
            <p:nvSpPr>
              <p:cNvPr id="18441" name="AutoShape 33"/>
              <p:cNvSpPr>
                <a:spLocks noChangeArrowheads="1"/>
              </p:cNvSpPr>
              <p:nvPr/>
            </p:nvSpPr>
            <p:spPr bwMode="auto">
              <a:xfrm>
                <a:off x="-144" y="240"/>
                <a:ext cx="1069" cy="1056"/>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42" name="Text Box 34"/>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kern="1200" smtClean="0">
                    <a:solidFill>
                      <a:srgbClr val="FF3300"/>
                    </a:solidFill>
                    <a:latin typeface="Times New Roman" pitchFamily="18" charset="0"/>
                    <a:ea typeface="+mn-ea"/>
                    <a:cs typeface="Times New Roman" pitchFamily="18" charset="0"/>
                  </a:rPr>
                  <a:t> a</a:t>
                </a:r>
              </a:p>
            </p:txBody>
          </p:sp>
        </p:grpSp>
      </p:grpSp>
    </p:spTree>
    <p:extLst>
      <p:ext uri="{BB962C8B-B14F-4D97-AF65-F5344CB8AC3E}">
        <p14:creationId xmlns:p14="http://schemas.microsoft.com/office/powerpoint/2010/main" val="16782218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33333E-6 -0.05549 L -3.33333E-6 -0.23306 " pathEditMode="relative" rAng="0" ptsTypes="AA">
                                      <p:cBhvr>
                                        <p:cTn id="6" dur="2000" fill="hold"/>
                                        <p:tgtEl>
                                          <p:spTgt spid="2"/>
                                        </p:tgtEl>
                                        <p:attrNameLst>
                                          <p:attrName>ppt_x</p:attrName>
                                          <p:attrName>ppt_y</p:attrName>
                                        </p:attrNameLst>
                                      </p:cBhvr>
                                      <p:rCtr x="0" y="-8879"/>
                                    </p:animMotion>
                                  </p:childTnLst>
                                </p:cTn>
                              </p:par>
                              <p:par>
                                <p:cTn id="7" presetID="64" presetClass="path" presetSubtype="0" accel="50000" decel="50000" fill="hold" nodeType="withEffect">
                                  <p:stCondLst>
                                    <p:cond delay="0"/>
                                  </p:stCondLst>
                                  <p:childTnLst>
                                    <p:animMotion origin="layout" path="M -3.33333E-6 -0.11098 L -3.33333E-6 -0.46613 " pathEditMode="relative" rAng="0" ptsTypes="AA">
                                      <p:cBhvr>
                                        <p:cTn id="8" dur="2000" fill="hold"/>
                                        <p:tgtEl>
                                          <p:spTgt spid="8"/>
                                        </p:tgtEl>
                                        <p:attrNameLst>
                                          <p:attrName>ppt_x</p:attrName>
                                          <p:attrName>ppt_y</p:attrName>
                                        </p:attrNameLst>
                                      </p:cBhvr>
                                      <p:rCtr x="0" y="-17757"/>
                                    </p:animMotion>
                                  </p:childTnLst>
                                </p:cTn>
                              </p:par>
                              <p:par>
                                <p:cTn id="9" presetID="42" presetClass="path" presetSubtype="0" accel="50000" decel="50000" fill="hold" nodeType="withEffect">
                                  <p:stCondLst>
                                    <p:cond delay="0"/>
                                  </p:stCondLst>
                                  <p:childTnLst>
                                    <p:animMotion origin="layout" path="M -3.33333E-6 0.3385 L -3.33333E-6 0.70474 " pathEditMode="relative" rAng="0" ptsTypes="AA">
                                      <p:cBhvr>
                                        <p:cTn id="10" dur="2000" fill="hold"/>
                                        <p:tgtEl>
                                          <p:spTgt spid="11"/>
                                        </p:tgtEl>
                                        <p:attrNameLst>
                                          <p:attrName>ppt_x</p:attrName>
                                          <p:attrName>ppt_y</p:attrName>
                                        </p:attrNameLst>
                                      </p:cBhvr>
                                      <p:rCtr x="0" y="183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25"/>
          <p:cNvGrpSpPr/>
          <p:nvPr/>
        </p:nvGrpSpPr>
        <p:grpSpPr>
          <a:xfrm>
            <a:off x="3657600" y="658368"/>
            <a:ext cx="7628230" cy="5359834"/>
            <a:chOff x="1295330" y="1868507"/>
            <a:chExt cx="4365503" cy="3647530"/>
          </a:xfrm>
        </p:grpSpPr>
        <p:grpSp>
          <p:nvGrpSpPr>
            <p:cNvPr id="534" name="Google Shape;534;p25"/>
            <p:cNvGrpSpPr/>
            <p:nvPr/>
          </p:nvGrpSpPr>
          <p:grpSpPr>
            <a:xfrm>
              <a:off x="1295330" y="1868507"/>
              <a:ext cx="4365503" cy="3647530"/>
              <a:chOff x="6679223" y="1947864"/>
              <a:chExt cx="3956410" cy="3325308"/>
            </a:xfrm>
          </p:grpSpPr>
          <p:grpSp>
            <p:nvGrpSpPr>
              <p:cNvPr id="535" name="Google Shape;535;p25"/>
              <p:cNvGrpSpPr/>
              <p:nvPr/>
            </p:nvGrpSpPr>
            <p:grpSpPr>
              <a:xfrm>
                <a:off x="7996402" y="4725653"/>
                <a:ext cx="1328920" cy="547519"/>
                <a:chOff x="7059929" y="5060917"/>
                <a:chExt cx="1328920" cy="547519"/>
              </a:xfrm>
            </p:grpSpPr>
            <p:sp>
              <p:nvSpPr>
                <p:cNvPr id="536" name="Google Shape;536;p25"/>
                <p:cNvSpPr/>
                <p:nvPr/>
              </p:nvSpPr>
              <p:spPr>
                <a:xfrm rot="10800000">
                  <a:off x="7059929" y="5578436"/>
                  <a:ext cx="1322100" cy="30000"/>
                </a:xfrm>
                <a:prstGeom prst="trapezoid">
                  <a:avLst>
                    <a:gd name="adj" fmla="val 142327"/>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7" name="Google Shape;537;p25"/>
                <p:cNvSpPr/>
                <p:nvPr/>
              </p:nvSpPr>
              <p:spPr>
                <a:xfrm>
                  <a:off x="7187465" y="5060917"/>
                  <a:ext cx="1067100" cy="428400"/>
                </a:xfrm>
                <a:prstGeom prst="trapezoid">
                  <a:avLst>
                    <a:gd name="adj" fmla="val 1508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8" name="Google Shape;538;p25"/>
                <p:cNvSpPr/>
                <p:nvPr/>
              </p:nvSpPr>
              <p:spPr>
                <a:xfrm>
                  <a:off x="7066749" y="5488243"/>
                  <a:ext cx="1322100" cy="93600"/>
                </a:xfrm>
                <a:prstGeom prst="trapezoid">
                  <a:avLst>
                    <a:gd name="adj" fmla="val 142327"/>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39" name="Google Shape;539;p25"/>
              <p:cNvGrpSpPr/>
              <p:nvPr/>
            </p:nvGrpSpPr>
            <p:grpSpPr>
              <a:xfrm>
                <a:off x="6679223" y="1947864"/>
                <a:ext cx="3956410" cy="2777787"/>
                <a:chOff x="5742750" y="2283128"/>
                <a:chExt cx="3956410" cy="2777787"/>
              </a:xfrm>
            </p:grpSpPr>
            <p:sp>
              <p:nvSpPr>
                <p:cNvPr id="540" name="Google Shape;540;p25"/>
                <p:cNvSpPr/>
                <p:nvPr/>
              </p:nvSpPr>
              <p:spPr>
                <a:xfrm>
                  <a:off x="5742760" y="2283128"/>
                  <a:ext cx="3956400" cy="2777700"/>
                </a:xfrm>
                <a:prstGeom prst="roundRect">
                  <a:avLst>
                    <a:gd name="adj" fmla="val 3377"/>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1" name="Google Shape;541;p25"/>
                <p:cNvSpPr/>
                <p:nvPr/>
              </p:nvSpPr>
              <p:spPr>
                <a:xfrm rot="10800000">
                  <a:off x="5742750" y="4752515"/>
                  <a:ext cx="3956400" cy="308400"/>
                </a:xfrm>
                <a:prstGeom prst="round2SameRect">
                  <a:avLst>
                    <a:gd name="adj1" fmla="val 19571"/>
                    <a:gd name="adj2" fmla="val 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542" name="Google Shape;542;p25"/>
            <p:cNvSpPr/>
            <p:nvPr/>
          </p:nvSpPr>
          <p:spPr>
            <a:xfrm>
              <a:off x="3370018" y="1929853"/>
              <a:ext cx="108000" cy="1080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43" name="Google Shape;543;p25"/>
          <p:cNvGrpSpPr/>
          <p:nvPr/>
        </p:nvGrpSpPr>
        <p:grpSpPr>
          <a:xfrm>
            <a:off x="-499951" y="2740787"/>
            <a:ext cx="3257693" cy="4297362"/>
            <a:chOff x="-559696" y="1402157"/>
            <a:chExt cx="4385693" cy="5785355"/>
          </a:xfrm>
        </p:grpSpPr>
        <p:sp>
          <p:nvSpPr>
            <p:cNvPr id="544" name="Google Shape;544;p2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5" name="Google Shape;545;p2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46" name="Google Shape;546;p25"/>
            <p:cNvGrpSpPr/>
            <p:nvPr/>
          </p:nvGrpSpPr>
          <p:grpSpPr>
            <a:xfrm rot="-1545250" flipH="1">
              <a:off x="241930" y="2094991"/>
              <a:ext cx="2782442" cy="4325244"/>
              <a:chOff x="5781674" y="547101"/>
              <a:chExt cx="2605044" cy="4089732"/>
            </a:xfrm>
          </p:grpSpPr>
          <p:sp>
            <p:nvSpPr>
              <p:cNvPr id="547" name="Google Shape;547;p2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48" name="Google Shape;548;p25"/>
              <p:cNvGrpSpPr/>
              <p:nvPr/>
            </p:nvGrpSpPr>
            <p:grpSpPr>
              <a:xfrm>
                <a:off x="5781674" y="547101"/>
                <a:ext cx="968399" cy="1110421"/>
                <a:chOff x="5781674" y="528934"/>
                <a:chExt cx="968399" cy="1110421"/>
              </a:xfrm>
            </p:grpSpPr>
            <p:sp>
              <p:nvSpPr>
                <p:cNvPr id="549" name="Google Shape;549;p2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0" name="Google Shape;550;p2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551" name="Google Shape;551;p2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2" name="Google Shape;552;p2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3" name="Google Shape;553;p25"/>
            <p:cNvGrpSpPr/>
            <p:nvPr/>
          </p:nvGrpSpPr>
          <p:grpSpPr>
            <a:xfrm rot="-347622" flipH="1">
              <a:off x="1147280" y="3810467"/>
              <a:ext cx="1894165" cy="2973703"/>
              <a:chOff x="5781674" y="547101"/>
              <a:chExt cx="2605044" cy="4089732"/>
            </a:xfrm>
          </p:grpSpPr>
          <p:sp>
            <p:nvSpPr>
              <p:cNvPr id="554" name="Google Shape;554;p2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5" name="Google Shape;555;p25"/>
              <p:cNvGrpSpPr/>
              <p:nvPr/>
            </p:nvGrpSpPr>
            <p:grpSpPr>
              <a:xfrm>
                <a:off x="5781674" y="547101"/>
                <a:ext cx="968399" cy="1110421"/>
                <a:chOff x="5781674" y="528934"/>
                <a:chExt cx="968399" cy="1110421"/>
              </a:xfrm>
            </p:grpSpPr>
            <p:sp>
              <p:nvSpPr>
                <p:cNvPr id="556" name="Google Shape;556;p2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7" name="Google Shape;557;p2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558" name="Google Shape;558;p2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9" name="Google Shape;559;p25"/>
            <p:cNvGrpSpPr/>
            <p:nvPr/>
          </p:nvGrpSpPr>
          <p:grpSpPr>
            <a:xfrm rot="-156809">
              <a:off x="42923" y="4543298"/>
              <a:ext cx="1760154" cy="2605440"/>
              <a:chOff x="3959902" y="4082354"/>
              <a:chExt cx="1760083" cy="2605335"/>
            </a:xfrm>
          </p:grpSpPr>
          <p:sp>
            <p:nvSpPr>
              <p:cNvPr id="560" name="Google Shape;560;p2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1" name="Google Shape;561;p2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2" name="Google Shape;562;p25"/>
            <p:cNvGrpSpPr/>
            <p:nvPr/>
          </p:nvGrpSpPr>
          <p:grpSpPr>
            <a:xfrm rot="215344">
              <a:off x="680963" y="3959985"/>
              <a:ext cx="1575177" cy="2973419"/>
              <a:chOff x="6812776" y="643385"/>
              <a:chExt cx="1603353" cy="3026606"/>
            </a:xfrm>
          </p:grpSpPr>
          <p:sp>
            <p:nvSpPr>
              <p:cNvPr id="563" name="Google Shape;563;p2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4" name="Google Shape;564;p2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4" name="Rectangle 3"/>
          <p:cNvSpPr/>
          <p:nvPr/>
        </p:nvSpPr>
        <p:spPr>
          <a:xfrm>
            <a:off x="3657619" y="1094052"/>
            <a:ext cx="9213518" cy="2062103"/>
          </a:xfrm>
          <a:prstGeom prst="rect">
            <a:avLst/>
          </a:prstGeom>
        </p:spPr>
        <p:txBody>
          <a:bodyPr wrap="square">
            <a:spAutoFit/>
          </a:bodyPr>
          <a:lstStyle/>
          <a:p>
            <a:pPr eaLnBrk="0" hangingPunct="0"/>
            <a:r>
              <a:rPr lang="en-US" sz="3200" b="1" dirty="0" smtClean="0">
                <a:latin typeface="Times New Roman" pitchFamily="18" charset="0"/>
                <a:cs typeface="Times New Roman" pitchFamily="18" charset="0"/>
              </a:rPr>
              <a:t>DẶN DÒ:</a:t>
            </a:r>
          </a:p>
          <a:p>
            <a:pPr eaLnBrk="0" hangingPunct="0"/>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Hoàn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thành</a:t>
            </a:r>
            <a:r>
              <a:rPr lang="en-US" sz="3200" b="1" dirty="0" smtClean="0">
                <a:latin typeface="Times New Roman" pitchFamily="18" charset="0"/>
                <a:cs typeface="Times New Roman" pitchFamily="18" charset="0"/>
              </a:rPr>
              <a:t> VBT</a:t>
            </a:r>
          </a:p>
          <a:p>
            <a:pPr eaLnBrk="0" hangingPunct="0"/>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Chuẩn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bị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Đoạn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văn</a:t>
            </a:r>
            <a:r>
              <a:rPr lang="en-US" sz="3200" b="1" i="1" dirty="0">
                <a:latin typeface="Times New Roman" pitchFamily="18" charset="0"/>
                <a:cs typeface="Times New Roman" pitchFamily="18" charset="0"/>
              </a:rPr>
              <a:t> </a:t>
            </a:r>
          </a:p>
          <a:p>
            <a:pPr eaLnBrk="0" hangingPunct="0"/>
            <a:r>
              <a:rPr lang="en-US" sz="3200" b="1" i="1" dirty="0" err="1">
                <a:latin typeface="Times New Roman" pitchFamily="18" charset="0"/>
                <a:cs typeface="Times New Roman" pitchFamily="18" charset="0"/>
              </a:rPr>
              <a:t>miêu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đồ</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r>
              <a:rPr lang="en-US" sz="3200" b="1" i="1" dirty="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404" name="Google Shape;404;p15"/>
          <p:cNvGrpSpPr/>
          <p:nvPr/>
        </p:nvGrpSpPr>
        <p:grpSpPr>
          <a:xfrm>
            <a:off x="-725477" y="-79876"/>
            <a:ext cx="6421397" cy="6937876"/>
            <a:chOff x="-582573" y="66308"/>
            <a:chExt cx="6421397" cy="6937876"/>
          </a:xfrm>
        </p:grpSpPr>
        <p:pic>
          <p:nvPicPr>
            <p:cNvPr id="405" name="Google Shape;405;p15" descr="Imagen que contiene monitor, marco de fotos, sentado, foto&#10;&#10;Descripción generada automáticamente"/>
            <p:cNvPicPr preferRelativeResize="0"/>
            <p:nvPr/>
          </p:nvPicPr>
          <p:blipFill rotWithShape="1">
            <a:blip r:embed="rId3">
              <a:alphaModFix/>
            </a:blip>
            <a:srcRect/>
            <a:stretch/>
          </p:blipFill>
          <p:spPr>
            <a:xfrm rot="269212">
              <a:off x="1391192" y="1274307"/>
              <a:ext cx="4263840" cy="5022483"/>
            </a:xfrm>
            <a:prstGeom prst="rect">
              <a:avLst/>
            </a:prstGeom>
            <a:noFill/>
            <a:ln>
              <a:noFill/>
            </a:ln>
          </p:spPr>
        </p:pic>
        <p:grpSp>
          <p:nvGrpSpPr>
            <p:cNvPr id="406" name="Google Shape;406;p15"/>
            <p:cNvGrpSpPr/>
            <p:nvPr/>
          </p:nvGrpSpPr>
          <p:grpSpPr>
            <a:xfrm flipH="1">
              <a:off x="-582573" y="66308"/>
              <a:ext cx="4976336" cy="6937876"/>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4" name="Text Placeholder 3"/>
          <p:cNvSpPr>
            <a:spLocks noGrp="1"/>
          </p:cNvSpPr>
          <p:nvPr>
            <p:ph type="body" idx="1"/>
          </p:nvPr>
        </p:nvSpPr>
        <p:spPr>
          <a:xfrm>
            <a:off x="3938017" y="1049103"/>
            <a:ext cx="7058908" cy="3144900"/>
          </a:xfrm>
        </p:spPr>
        <p:txBody>
          <a:bodyPr/>
          <a:lstStyle/>
          <a:p>
            <a:pPr marL="76200" indent="0">
              <a:buNone/>
            </a:pPr>
            <a:r>
              <a:rPr lang="en-US" sz="3200" dirty="0" err="1" smtClean="0"/>
              <a:t>Thứ</a:t>
            </a:r>
            <a:r>
              <a:rPr lang="en-US" sz="3200" dirty="0" smtClean="0"/>
              <a:t> </a:t>
            </a:r>
            <a:r>
              <a:rPr lang="en-US" sz="3200" dirty="0" err="1" smtClean="0"/>
              <a:t>sáu</a:t>
            </a:r>
            <a:r>
              <a:rPr lang="en-US" sz="3200" dirty="0" smtClean="0"/>
              <a:t> </a:t>
            </a:r>
            <a:r>
              <a:rPr lang="en-US" sz="3200" dirty="0" err="1" smtClean="0"/>
              <a:t>ngày</a:t>
            </a:r>
            <a:r>
              <a:rPr lang="en-US" sz="3200" dirty="0" smtClean="0"/>
              <a:t> </a:t>
            </a:r>
            <a:r>
              <a:rPr lang="en-US" sz="3200" dirty="0" err="1" smtClean="0"/>
              <a:t>tháng</a:t>
            </a:r>
            <a:r>
              <a:rPr lang="en-US" sz="3200" dirty="0" smtClean="0"/>
              <a:t> </a:t>
            </a:r>
            <a:r>
              <a:rPr lang="en-US" sz="3200" dirty="0" err="1" smtClean="0"/>
              <a:t>năm</a:t>
            </a:r>
            <a:r>
              <a:rPr lang="en-US" sz="3200" dirty="0" smtClean="0"/>
              <a:t> 2022</a:t>
            </a:r>
          </a:p>
          <a:p>
            <a:pPr marL="76200" indent="0">
              <a:buNone/>
            </a:pPr>
            <a:endParaRPr lang="en-US" dirty="0"/>
          </a:p>
          <a:p>
            <a:pPr marL="76200" indent="0" algn="ctr">
              <a:buNone/>
            </a:pPr>
            <a:r>
              <a:rPr lang="en-US" sz="3600" b="1" dirty="0" err="1" smtClean="0">
                <a:solidFill>
                  <a:srgbClr val="FF0000"/>
                </a:solidFill>
              </a:rPr>
              <a:t>Tập</a:t>
            </a:r>
            <a:r>
              <a:rPr lang="en-US" sz="3600" b="1" dirty="0" smtClean="0">
                <a:solidFill>
                  <a:srgbClr val="FF0000"/>
                </a:solidFill>
              </a:rPr>
              <a:t> </a:t>
            </a:r>
            <a:r>
              <a:rPr lang="en-US" sz="3600" b="1" dirty="0" err="1" smtClean="0">
                <a:solidFill>
                  <a:srgbClr val="FF0000"/>
                </a:solidFill>
              </a:rPr>
              <a:t>làm</a:t>
            </a:r>
            <a:r>
              <a:rPr lang="en-US" sz="3600" b="1" dirty="0" smtClean="0">
                <a:solidFill>
                  <a:srgbClr val="FF0000"/>
                </a:solidFill>
              </a:rPr>
              <a:t> </a:t>
            </a:r>
            <a:r>
              <a:rPr lang="en-US" sz="3600" b="1" dirty="0" err="1" smtClean="0">
                <a:solidFill>
                  <a:srgbClr val="FF0000"/>
                </a:solidFill>
              </a:rPr>
              <a:t>văn</a:t>
            </a:r>
            <a:endParaRPr lang="en-US" sz="3600" b="1" dirty="0" smtClean="0">
              <a:solidFill>
                <a:srgbClr val="FF0000"/>
              </a:solidFill>
            </a:endParaRPr>
          </a:p>
          <a:p>
            <a:pPr marL="76200" indent="0" algn="ctr">
              <a:buNone/>
            </a:pPr>
            <a:r>
              <a:rPr lang="en-US" sz="3600" b="1" dirty="0" err="1" smtClean="0">
                <a:solidFill>
                  <a:srgbClr val="FF0000"/>
                </a:solidFill>
              </a:rPr>
              <a:t>Luyện</a:t>
            </a:r>
            <a:r>
              <a:rPr lang="en-US" sz="3600" b="1" dirty="0" smtClean="0">
                <a:solidFill>
                  <a:srgbClr val="FF0000"/>
                </a:solidFill>
              </a:rPr>
              <a:t> </a:t>
            </a:r>
            <a:r>
              <a:rPr lang="en-US" sz="3600" b="1" dirty="0" err="1" smtClean="0">
                <a:solidFill>
                  <a:srgbClr val="FF0000"/>
                </a:solidFill>
              </a:rPr>
              <a:t>tập</a:t>
            </a:r>
            <a:r>
              <a:rPr lang="en-US" sz="3600" b="1" dirty="0" smtClean="0">
                <a:solidFill>
                  <a:srgbClr val="FF0000"/>
                </a:solidFill>
              </a:rPr>
              <a:t> </a:t>
            </a:r>
            <a:r>
              <a:rPr lang="en-US" sz="3600" b="1" dirty="0" err="1" smtClean="0">
                <a:solidFill>
                  <a:srgbClr val="FF0000"/>
                </a:solidFill>
              </a:rPr>
              <a:t>miêu</a:t>
            </a:r>
            <a:r>
              <a:rPr lang="en-US" sz="3600" b="1" dirty="0" smtClean="0">
                <a:solidFill>
                  <a:srgbClr val="FF0000"/>
                </a:solidFill>
              </a:rPr>
              <a:t> </a:t>
            </a:r>
            <a:r>
              <a:rPr lang="en-US" sz="3600" b="1" dirty="0" err="1" smtClean="0">
                <a:solidFill>
                  <a:srgbClr val="FF0000"/>
                </a:solidFill>
              </a:rPr>
              <a:t>tả</a:t>
            </a:r>
            <a:r>
              <a:rPr lang="en-US" sz="3600" b="1" dirty="0" smtClean="0">
                <a:solidFill>
                  <a:srgbClr val="FF0000"/>
                </a:solidFill>
              </a:rPr>
              <a:t> </a:t>
            </a:r>
            <a:r>
              <a:rPr lang="en-US" sz="3600" b="1" dirty="0" err="1" smtClean="0">
                <a:solidFill>
                  <a:srgbClr val="FF0000"/>
                </a:solidFill>
              </a:rPr>
              <a:t>đồ</a:t>
            </a:r>
            <a:r>
              <a:rPr lang="en-US" sz="3600" b="1" dirty="0" smtClean="0">
                <a:solidFill>
                  <a:srgbClr val="FF0000"/>
                </a:solidFill>
              </a:rPr>
              <a:t> </a:t>
            </a:r>
            <a:r>
              <a:rPr lang="en-US" sz="3600" b="1" dirty="0" err="1" smtClean="0">
                <a:solidFill>
                  <a:srgbClr val="FF0000"/>
                </a:solidFill>
              </a:rPr>
              <a:t>vật</a:t>
            </a:r>
            <a:r>
              <a:rPr lang="en-US" sz="3600" b="1" dirty="0" smtClean="0">
                <a:solidFill>
                  <a:srgbClr val="FF0000"/>
                </a:solidFill>
              </a:rPr>
              <a:t>.</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3" name="Rectangle 5"/>
          <p:cNvSpPr>
            <a:spLocks noChangeArrowheads="1"/>
          </p:cNvSpPr>
          <p:nvPr/>
        </p:nvSpPr>
        <p:spPr bwMode="auto">
          <a:xfrm>
            <a:off x="424688" y="43690"/>
            <a:ext cx="945083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rPr>
              <a:t>          </a:t>
            </a:r>
            <a:r>
              <a:rPr kumimoji="0" lang="en-US" sz="80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Khởi</a:t>
            </a:r>
            <a:r>
              <a:rPr kumimoji="0" lang="en-US" sz="8000" b="1"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8000" b="1" i="0" u="none" strike="noStrike" kern="0" cap="none" spc="0" normalizeH="0" noProof="0" dirty="0" err="1" smtClean="0">
                <a:ln>
                  <a:noFill/>
                </a:ln>
                <a:solidFill>
                  <a:srgbClr val="FF0000"/>
                </a:solidFill>
                <a:effectLst/>
                <a:uLnTx/>
                <a:uFillTx/>
                <a:latin typeface="Times New Roman" pitchFamily="18" charset="0"/>
                <a:cs typeface="Times New Roman" pitchFamily="18" charset="0"/>
              </a:rPr>
              <a:t>động</a:t>
            </a:r>
            <a:r>
              <a:rPr kumimoji="0" lang="en-US" sz="8000" b="1" i="0" u="none" strike="noStrike" kern="0" cap="none" spc="0" normalizeH="0" noProof="0" dirty="0" smtClean="0">
                <a:ln>
                  <a:noFill/>
                </a:ln>
                <a:solidFill>
                  <a:srgbClr val="FF0000"/>
                </a:solidFill>
                <a:effectLst/>
                <a:uLnTx/>
                <a:uFillTx/>
                <a:latin typeface="Times New Roman" pitchFamily="18" charset="0"/>
                <a:cs typeface="Times New Roman" pitchFamily="18" charset="0"/>
              </a:rPr>
              <a:t>:</a:t>
            </a:r>
            <a:endParaRPr kumimoji="0" lang="en-US" sz="60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1/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Nêu</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cấu</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tạo</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bài</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văn</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miêu</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tả</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đồ</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vật</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rPr>
              <a:t>     </a:t>
            </a:r>
          </a:p>
        </p:txBody>
      </p:sp>
      <p:sp>
        <p:nvSpPr>
          <p:cNvPr id="4" name="Rectangle 4"/>
          <p:cNvSpPr>
            <a:spLocks noChangeArrowheads="1"/>
          </p:cNvSpPr>
          <p:nvPr/>
        </p:nvSpPr>
        <p:spPr bwMode="auto">
          <a:xfrm>
            <a:off x="424688" y="1928052"/>
            <a:ext cx="965809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endParaRPr lang="en-US" sz="3200" dirty="0">
              <a:solidFill>
                <a:srgbClr val="FF0000"/>
              </a:solidFill>
              <a:latin typeface="Times New Roman" pitchFamily="18" charset="0"/>
            </a:endParaRPr>
          </a:p>
          <a:p>
            <a:r>
              <a:rPr lang="en-US" sz="3200" dirty="0">
                <a:solidFill>
                  <a:srgbClr val="006600"/>
                </a:solidFill>
                <a:latin typeface="Times New Roman" pitchFamily="18" charset="0"/>
              </a:rPr>
              <a:t>      </a:t>
            </a:r>
            <a:r>
              <a:rPr lang="en-US" sz="3200" dirty="0" err="1" smtClean="0">
                <a:latin typeface="Times New Roman" pitchFamily="18" charset="0"/>
              </a:rPr>
              <a:t>Cấu</a:t>
            </a:r>
            <a:r>
              <a:rPr lang="en-US" sz="3200" dirty="0" smtClean="0">
                <a:latin typeface="Times New Roman" pitchFamily="18" charset="0"/>
              </a:rPr>
              <a:t> </a:t>
            </a:r>
            <a:r>
              <a:rPr lang="en-US" sz="3200" dirty="0" err="1">
                <a:latin typeface="Times New Roman" pitchFamily="18" charset="0"/>
              </a:rPr>
              <a:t>tạo</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văn</a:t>
            </a:r>
            <a:r>
              <a:rPr lang="en-US" sz="3200" dirty="0">
                <a:latin typeface="Times New Roman" pitchFamily="18" charset="0"/>
              </a:rPr>
              <a:t> </a:t>
            </a:r>
            <a:r>
              <a:rPr lang="en-US" sz="3200" dirty="0" err="1">
                <a:latin typeface="Times New Roman" pitchFamily="18" charset="0"/>
              </a:rPr>
              <a:t>miêu</a:t>
            </a:r>
            <a:r>
              <a:rPr lang="en-US" sz="3200" dirty="0">
                <a:latin typeface="Times New Roman" pitchFamily="18" charset="0"/>
              </a:rPr>
              <a:t> </a:t>
            </a:r>
            <a:r>
              <a:rPr lang="en-US" sz="3200" dirty="0" err="1">
                <a:latin typeface="Times New Roman" pitchFamily="18" charset="0"/>
              </a:rPr>
              <a:t>tả</a:t>
            </a:r>
            <a:r>
              <a:rPr lang="en-US" sz="3200" dirty="0">
                <a:latin typeface="Times New Roman" pitchFamily="18" charset="0"/>
              </a:rPr>
              <a:t> </a:t>
            </a:r>
            <a:r>
              <a:rPr lang="en-US" sz="3200" dirty="0" err="1">
                <a:latin typeface="Times New Roman" pitchFamily="18" charset="0"/>
              </a:rPr>
              <a:t>đồ</a:t>
            </a:r>
            <a:r>
              <a:rPr lang="en-US" sz="3200" dirty="0">
                <a:latin typeface="Times New Roman" pitchFamily="18" charset="0"/>
              </a:rPr>
              <a:t> </a:t>
            </a:r>
            <a:r>
              <a:rPr lang="en-US" sz="3200" dirty="0" err="1">
                <a:latin typeface="Times New Roman" pitchFamily="18" charset="0"/>
              </a:rPr>
              <a:t>vật</a:t>
            </a:r>
            <a:r>
              <a:rPr lang="en-US" sz="3200" dirty="0">
                <a:latin typeface="Times New Roman" pitchFamily="18" charset="0"/>
              </a:rPr>
              <a:t> </a:t>
            </a:r>
            <a:r>
              <a:rPr lang="en-US" sz="3200" dirty="0" err="1">
                <a:latin typeface="Times New Roman" pitchFamily="18" charset="0"/>
              </a:rPr>
              <a:t>gồm</a:t>
            </a:r>
            <a:r>
              <a:rPr lang="en-US" sz="3200" dirty="0">
                <a:latin typeface="Times New Roman" pitchFamily="18" charset="0"/>
              </a:rPr>
              <a:t> 3 </a:t>
            </a:r>
            <a:r>
              <a:rPr lang="en-US" sz="3200" dirty="0" err="1">
                <a:latin typeface="Times New Roman" pitchFamily="18" charset="0"/>
              </a:rPr>
              <a:t>phần</a:t>
            </a:r>
            <a:r>
              <a:rPr lang="en-US" sz="3200" dirty="0">
                <a:latin typeface="Times New Roman" pitchFamily="18" charset="0"/>
              </a:rPr>
              <a:t> </a:t>
            </a:r>
            <a:r>
              <a:rPr lang="en-US" sz="3200" dirty="0" err="1">
                <a:latin typeface="Times New Roman" pitchFamily="18" charset="0"/>
              </a:rPr>
              <a:t>là</a:t>
            </a:r>
            <a:r>
              <a:rPr lang="en-US" sz="3200" dirty="0">
                <a:latin typeface="Times New Roman" pitchFamily="18" charset="0"/>
              </a:rPr>
              <a:t> </a:t>
            </a:r>
            <a:r>
              <a:rPr lang="en-US" sz="3200" dirty="0" err="1">
                <a:latin typeface="Times New Roman" pitchFamily="18" charset="0"/>
              </a:rPr>
              <a:t>mở</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thân</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kết</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a:t>
            </a:r>
          </a:p>
          <a:p>
            <a:r>
              <a:rPr lang="en-US" sz="3200" dirty="0">
                <a:solidFill>
                  <a:srgbClr val="006600"/>
                </a:solidFill>
              </a:rPr>
              <a:t>     </a:t>
            </a:r>
          </a:p>
        </p:txBody>
      </p:sp>
      <p:sp>
        <p:nvSpPr>
          <p:cNvPr id="5" name="Rectangle 4"/>
          <p:cNvSpPr>
            <a:spLocks noChangeArrowheads="1"/>
          </p:cNvSpPr>
          <p:nvPr/>
        </p:nvSpPr>
        <p:spPr bwMode="auto">
          <a:xfrm>
            <a:off x="424688" y="3767078"/>
            <a:ext cx="99507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en-US" sz="3200" dirty="0">
                <a:solidFill>
                  <a:srgbClr val="006600"/>
                </a:solidFill>
              </a:rPr>
              <a:t> </a:t>
            </a:r>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Khi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a:p>
            <a:pPr>
              <a:buFontTx/>
              <a:buChar char="-"/>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theo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tự</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hợp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lý</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mắt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nhìn</a:t>
            </a:r>
            <a:r>
              <a:rPr lang="en-US" sz="3200" dirty="0">
                <a:solidFill>
                  <a:srgbClr val="0000FF"/>
                </a:solidFill>
                <a:latin typeface="Times New Roman" pitchFamily="18" charset="0"/>
                <a:cs typeface="Times New Roman" pitchFamily="18" charset="0"/>
              </a:rPr>
              <a:t>, tai </a:t>
            </a:r>
            <a:r>
              <a:rPr lang="en-US" sz="3200" dirty="0" err="1">
                <a:solidFill>
                  <a:srgbClr val="0000FF"/>
                </a:solidFill>
                <a:latin typeface="Times New Roman" pitchFamily="18" charset="0"/>
                <a:cs typeface="Times New Roman" pitchFamily="18" charset="0"/>
              </a:rPr>
              <a:t>nghe</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tay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sờ</a:t>
            </a:r>
            <a:r>
              <a:rPr lang="en-US" sz="3200" dirty="0">
                <a:solidFill>
                  <a:srgbClr val="0000FF"/>
                </a:solidFill>
                <a:latin typeface="Times New Roman" pitchFamily="18" charset="0"/>
                <a:cs typeface="Times New Roman" pitchFamily="18" charset="0"/>
              </a:rPr>
              <a:t>, …)</a:t>
            </a:r>
          </a:p>
          <a:p>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a:t>
            </a:r>
            <a:r>
              <a:rPr lang="en-US" sz="3200" dirty="0">
                <a:solidFill>
                  <a:srgbClr val="0000FF"/>
                </a:solidFill>
                <a:latin typeface="Times New Roman" pitchFamily="18" charset="0"/>
                <a:cs typeface="Times New Roman" pitchFamily="18" charset="0"/>
              </a:rPr>
              <a:t> ý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đặc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điểm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riêng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biệt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này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khác</a:t>
            </a:r>
            <a:r>
              <a:rPr lang="en-US" sz="3200" dirty="0">
                <a:solidFill>
                  <a:srgbClr val="0000FF"/>
                </a:solidFill>
                <a:latin typeface="Times New Roman" pitchFamily="18" charset="0"/>
                <a:cs typeface="Times New Roman" pitchFamily="18" charset="0"/>
              </a:rPr>
              <a:t>.</a:t>
            </a:r>
          </a:p>
          <a:p>
            <a:endParaRPr lang="en-US"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2" name="Text Box 4"/>
          <p:cNvSpPr txBox="1">
            <a:spLocks noChangeArrowheads="1"/>
          </p:cNvSpPr>
          <p:nvPr/>
        </p:nvSpPr>
        <p:spPr bwMode="auto">
          <a:xfrm>
            <a:off x="3462529" y="1517904"/>
            <a:ext cx="8001319"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4800" b="1" u="sng" dirty="0" err="1">
                <a:solidFill>
                  <a:srgbClr val="FF0000"/>
                </a:solidFill>
                <a:latin typeface="Times New Roman" pitchFamily="18" charset="0"/>
                <a:cs typeface="Times New Roman" pitchFamily="18" charset="0"/>
              </a:rPr>
              <a:t>Đề</a:t>
            </a:r>
            <a:r>
              <a:rPr lang="en-US" sz="4800" b="1" u="sng" dirty="0">
                <a:solidFill>
                  <a:srgbClr val="FF0000"/>
                </a:solidFill>
                <a:latin typeface="Times New Roman" pitchFamily="18" charset="0"/>
                <a:cs typeface="Times New Roman" pitchFamily="18" charset="0"/>
              </a:rPr>
              <a:t> </a:t>
            </a:r>
            <a:r>
              <a:rPr lang="en-US" sz="4800" b="1" u="sng" dirty="0" err="1">
                <a:solidFill>
                  <a:srgbClr val="FF0000"/>
                </a:solidFill>
                <a:latin typeface="Times New Roman" pitchFamily="18" charset="0"/>
                <a:cs typeface="Times New Roman" pitchFamily="18" charset="0"/>
              </a:rPr>
              <a:t>bài</a:t>
            </a:r>
            <a:r>
              <a:rPr lang="en-US" sz="4800" b="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viết</a:t>
            </a:r>
            <a:r>
              <a:rPr lang="en-US" sz="4800" b="1" i="1" dirty="0">
                <a:solidFill>
                  <a:srgbClr val="FF000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Tả</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đồ</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em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thích</a:t>
            </a:r>
            <a:r>
              <a:rPr lang="en-US" sz="48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descr="ANd9GcSRqtbLv0yV_P0_BKHX8Hh-uaisOwQnnArp2XGcwXUmVIRhKTKCZgqjl0Q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3352800"/>
            <a:ext cx="583141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8" descr="1349929629_445350424_1-Hinh-anh-ca--Gau-bong-mon-qua-xinh-xn-de-th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0"/>
            <a:ext cx="63500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2" descr="Ảnh số 1 Búp bê xinh đẹp ML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0"/>
            <a:ext cx="5831417"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images1942045_Dieu_sao_cua_Viet_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3602038"/>
            <a:ext cx="63500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080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6bedb7c76db2c43ca1b2018d80b87f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49384"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3" descr="ANd9GcTM9FTsucevKtWXyRiPvKKhsK4z8B0iDjQ2iVUWZONl-GRhceVGh8KvI2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38550"/>
            <a:ext cx="5649384"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41495561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384" y="3638550"/>
            <a:ext cx="6542616"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7" descr="50918883_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5725584"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9" descr="201301162159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384" y="0"/>
            <a:ext cx="6542616"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934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2" name="Text Box 4"/>
          <p:cNvSpPr txBox="1">
            <a:spLocks noChangeArrowheads="1"/>
          </p:cNvSpPr>
          <p:nvPr/>
        </p:nvSpPr>
        <p:spPr bwMode="auto">
          <a:xfrm>
            <a:off x="117689" y="261305"/>
            <a:ext cx="11258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600" b="1" u="sng" dirty="0" err="1">
                <a:solidFill>
                  <a:srgbClr val="FF0000"/>
                </a:solidFill>
                <a:latin typeface="Times New Roman" pitchFamily="18" charset="0"/>
                <a:cs typeface="Times New Roman" pitchFamily="18" charset="0"/>
              </a:rPr>
              <a:t>Đề</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viết</a:t>
            </a:r>
            <a:r>
              <a:rPr lang="en-US" sz="3600" b="1" i="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a:t>
            </a:r>
          </a:p>
        </p:txBody>
      </p:sp>
      <p:sp>
        <p:nvSpPr>
          <p:cNvPr id="3" name="Rectangle 9"/>
          <p:cNvSpPr>
            <a:spLocks noChangeArrowheads="1"/>
          </p:cNvSpPr>
          <p:nvPr/>
        </p:nvSpPr>
        <p:spPr bwMode="auto">
          <a:xfrm>
            <a:off x="117687" y="1035685"/>
            <a:ext cx="108415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sz="3200" b="1" u="sng" dirty="0" err="1">
                <a:solidFill>
                  <a:srgbClr val="FF0000"/>
                </a:solidFill>
                <a:latin typeface="Times New Roman" pitchFamily="18" charset="0"/>
                <a:cs typeface="Times New Roman" pitchFamily="18" charset="0"/>
              </a:rPr>
              <a:t>Gợi</a:t>
            </a:r>
            <a:r>
              <a:rPr lang="en-US" sz="3200" b="1" u="sng" dirty="0">
                <a:solidFill>
                  <a:srgbClr val="FF0000"/>
                </a:solidFill>
                <a:latin typeface="Times New Roman" pitchFamily="18" charset="0"/>
                <a:cs typeface="Times New Roman" pitchFamily="18" charset="0"/>
              </a:rPr>
              <a:t> ý</a:t>
            </a:r>
            <a:r>
              <a:rPr lang="en-US" sz="3200" b="1" dirty="0">
                <a:solidFill>
                  <a:srgbClr val="FF0000"/>
                </a:solidFill>
                <a:latin typeface="Times New Roman" pitchFamily="18" charset="0"/>
                <a:cs typeface="Times New Roman" pitchFamily="18" charset="0"/>
              </a:rPr>
              <a:t>:</a:t>
            </a:r>
          </a:p>
          <a:p>
            <a:r>
              <a:rPr lang="en-US" sz="3200" b="1" dirty="0">
                <a:solidFill>
                  <a:srgbClr val="0000FF"/>
                </a:solidFill>
                <a:latin typeface="Times New Roman" pitchFamily="18" charset="0"/>
                <a:cs typeface="Times New Roman" pitchFamily="18" charset="0"/>
              </a:rPr>
              <a:t>1/ </a:t>
            </a:r>
            <a:r>
              <a:rPr lang="en-US" sz="3200" b="1" dirty="0" err="1">
                <a:solidFill>
                  <a:srgbClr val="0000FF"/>
                </a:solidFill>
                <a:latin typeface="Times New Roman" pitchFamily="18" charset="0"/>
                <a:cs typeface="Times New Roman" pitchFamily="18" charset="0"/>
              </a:rPr>
              <a:t>Đọc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dàn</a:t>
            </a:r>
            <a:r>
              <a:rPr lang="en-US" sz="3200" b="1" dirty="0">
                <a:solidFill>
                  <a:srgbClr val="0000FF"/>
                </a:solidFill>
                <a:latin typeface="Times New Roman" pitchFamily="18" charset="0"/>
                <a:cs typeface="Times New Roman" pitchFamily="18" charset="0"/>
              </a:rPr>
              <a:t> ý </a:t>
            </a:r>
            <a:r>
              <a:rPr lang="en-US" sz="3200" b="1" dirty="0" err="1">
                <a:solidFill>
                  <a:srgbClr val="0000FF"/>
                </a:solidFill>
                <a:latin typeface="Times New Roman" pitchFamily="18" charset="0"/>
                <a:cs typeface="Times New Roman" pitchFamily="18" charset="0"/>
              </a:rPr>
              <a:t>đã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chuẩn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bị</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tuần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trước</a:t>
            </a:r>
            <a:r>
              <a:rPr lang="en-US" sz="32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2" name="Rectangle 9"/>
          <p:cNvSpPr>
            <a:spLocks noChangeArrowheads="1"/>
          </p:cNvSpPr>
          <p:nvPr/>
        </p:nvSpPr>
        <p:spPr bwMode="auto">
          <a:xfrm>
            <a:off x="190501" y="883223"/>
            <a:ext cx="1031900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a:r>
              <a:rPr kumimoji="1" lang="fr-FR" sz="3200" b="1" dirty="0" err="1">
                <a:solidFill>
                  <a:srgbClr val="FF0000"/>
                </a:solidFill>
                <a:latin typeface="Times New Roman" pitchFamily="18" charset="0"/>
                <a:cs typeface="Times New Roman" pitchFamily="18" charset="0"/>
              </a:rPr>
              <a:t>Dàn</a:t>
            </a:r>
            <a:r>
              <a:rPr kumimoji="1" lang="fr-FR" sz="3200" b="1" dirty="0">
                <a:solidFill>
                  <a:srgbClr val="FF0000"/>
                </a:solidFill>
                <a:latin typeface="Times New Roman" pitchFamily="18" charset="0"/>
                <a:cs typeface="Times New Roman" pitchFamily="18" charset="0"/>
              </a:rPr>
              <a:t> ý </a:t>
            </a:r>
            <a:r>
              <a:rPr kumimoji="1" lang="fr-FR" sz="3200" b="1" dirty="0" err="1">
                <a:solidFill>
                  <a:srgbClr val="FF0000"/>
                </a:solidFill>
                <a:latin typeface="Times New Roman" pitchFamily="18" charset="0"/>
                <a:cs typeface="Times New Roman" pitchFamily="18" charset="0"/>
              </a:rPr>
              <a:t>bài</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văn</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miêu</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tả</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đồ</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vật</a:t>
            </a:r>
            <a:endParaRPr kumimoji="1" lang="en-US" sz="3200" dirty="0">
              <a:solidFill>
                <a:srgbClr val="FF0000"/>
              </a:solidFill>
              <a:latin typeface="Times New Roman" pitchFamily="18" charset="0"/>
              <a:cs typeface="Times New Roman" pitchFamily="18" charset="0"/>
            </a:endParaRPr>
          </a:p>
          <a:p>
            <a:r>
              <a:rPr kumimoji="1" lang="fr-FR" sz="3200" b="1" dirty="0">
                <a:latin typeface="Times New Roman" pitchFamily="18" charset="0"/>
                <a:cs typeface="Times New Roman" pitchFamily="18" charset="0"/>
              </a:rPr>
              <a:t>    </a:t>
            </a:r>
            <a:r>
              <a:rPr kumimoji="1" lang="fr-FR" sz="3200" b="1" dirty="0">
                <a:solidFill>
                  <a:srgbClr val="0000FF"/>
                </a:solidFill>
                <a:latin typeface="Times New Roman" pitchFamily="18" charset="0"/>
                <a:cs typeface="Times New Roman" pitchFamily="18" charset="0"/>
              </a:rPr>
              <a:t>1. </a:t>
            </a:r>
            <a:r>
              <a:rPr kumimoji="1" lang="fr-FR" sz="3200" b="1" dirty="0" err="1">
                <a:solidFill>
                  <a:srgbClr val="0000FF"/>
                </a:solidFill>
                <a:latin typeface="Times New Roman" pitchFamily="18" charset="0"/>
                <a:cs typeface="Times New Roman" pitchFamily="18" charset="0"/>
              </a:rPr>
              <a:t>Mở</a:t>
            </a:r>
            <a:r>
              <a:rPr kumimoji="1" lang="fr-FR" sz="3200" b="1" dirty="0">
                <a:solidFill>
                  <a:srgbClr val="0000FF"/>
                </a:solidFill>
                <a:latin typeface="Times New Roman" pitchFamily="18" charset="0"/>
                <a:cs typeface="Times New Roman" pitchFamily="18" charset="0"/>
              </a:rPr>
              <a:t> </a:t>
            </a:r>
            <a:r>
              <a:rPr kumimoji="1" lang="fr-FR" sz="3200" b="1" dirty="0" err="1">
                <a:solidFill>
                  <a:srgbClr val="0000FF"/>
                </a:solidFill>
                <a:latin typeface="Times New Roman" pitchFamily="18" charset="0"/>
                <a:cs typeface="Times New Roman" pitchFamily="18" charset="0"/>
              </a:rPr>
              <a:t>bài</a:t>
            </a:r>
            <a:r>
              <a:rPr kumimoji="1" lang="fr-FR" sz="3200" b="1" dirty="0">
                <a:solidFill>
                  <a:srgbClr val="0000FF"/>
                </a:solidFill>
                <a:latin typeface="Times New Roman" pitchFamily="18" charset="0"/>
                <a:cs typeface="Times New Roman" pitchFamily="18" charset="0"/>
              </a:rPr>
              <a:t> </a:t>
            </a:r>
            <a:r>
              <a:rPr kumimoji="1" lang="fr-FR" sz="3200" b="1" i="1" dirty="0">
                <a:solidFill>
                  <a:srgbClr val="0000FF"/>
                </a:solidFill>
                <a:latin typeface="Times New Roman" pitchFamily="18" charset="0"/>
                <a:cs typeface="Times New Roman" pitchFamily="18" charset="0"/>
              </a:rPr>
              <a:t>(</a:t>
            </a:r>
            <a:r>
              <a:rPr kumimoji="1" lang="fr-FR" sz="3200" b="1" i="1" dirty="0" err="1">
                <a:solidFill>
                  <a:srgbClr val="0000FF"/>
                </a:solidFill>
                <a:latin typeface="Times New Roman" pitchFamily="18" charset="0"/>
                <a:cs typeface="Times New Roman" pitchFamily="18" charset="0"/>
              </a:rPr>
              <a:t>Trực</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tiếp</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hoặc</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gián</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tiếp</a:t>
            </a:r>
            <a:r>
              <a:rPr kumimoji="1" lang="fr-FR" sz="3200" b="1" i="1" dirty="0">
                <a:solidFill>
                  <a:srgbClr val="0000FF"/>
                </a:solidFill>
                <a:latin typeface="Times New Roman" pitchFamily="18" charset="0"/>
                <a:cs typeface="Times New Roman" pitchFamily="18" charset="0"/>
              </a:rPr>
              <a:t>):</a:t>
            </a:r>
            <a:endParaRPr kumimoji="1" lang="en-US" sz="3200" i="1" dirty="0">
              <a:solidFill>
                <a:srgbClr val="0000FF"/>
              </a:solidFill>
              <a:latin typeface="Times New Roman" pitchFamily="18" charset="0"/>
              <a:cs typeface="Times New Roman" pitchFamily="18" charset="0"/>
            </a:endParaRPr>
          </a:p>
          <a:p>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Giới</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thiệu</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đồ</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vật</a:t>
            </a:r>
            <a:r>
              <a:rPr kumimoji="1" lang="fr-FR"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Đồ vật </a:t>
            </a:r>
            <a:r>
              <a:rPr kumimoji="1" lang="fr-FR" sz="3200" dirty="0" err="1">
                <a:latin typeface="Times New Roman" pitchFamily="18" charset="0"/>
                <a:cs typeface="Times New Roman" pitchFamily="18" charset="0"/>
              </a:rPr>
              <a:t>em</a:t>
            </a:r>
            <a:r>
              <a:rPr kumimoji="1" lang="vi-VN" sz="3200" dirty="0">
                <a:latin typeface="Times New Roman" pitchFamily="18" charset="0"/>
                <a:cs typeface="Times New Roman" pitchFamily="18" charset="0"/>
              </a:rPr>
              <a:t> định tả là gì? Tại sao </a:t>
            </a:r>
            <a:r>
              <a:rPr kumimoji="1" lang="en-US" sz="3200" dirty="0" err="1">
                <a:latin typeface="Times New Roman" pitchFamily="18" charset="0"/>
                <a:cs typeface="Times New Roman" pitchFamily="18" charset="0"/>
              </a:rPr>
              <a:t>em</a:t>
            </a:r>
            <a:r>
              <a:rPr kumimoji="1" lang="vi-VN" sz="3200" dirty="0">
                <a:latin typeface="Times New Roman" pitchFamily="18" charset="0"/>
                <a:cs typeface="Times New Roman" pitchFamily="18" charset="0"/>
              </a:rPr>
              <a:t> có nó? Có nó vào thời gian nào?) </a:t>
            </a:r>
            <a:endParaRPr kumimoji="1" lang="en-US" sz="3200" dirty="0">
              <a:latin typeface="Times New Roman" pitchFamily="18" charset="0"/>
              <a:cs typeface="Times New Roman" pitchFamily="18" charset="0"/>
            </a:endParaRPr>
          </a:p>
          <a:p>
            <a:r>
              <a:rPr kumimoji="1" lang="en-US" sz="3200" b="1" dirty="0">
                <a:solidFill>
                  <a:srgbClr val="0000FF"/>
                </a:solidFill>
                <a:latin typeface="Times New Roman" pitchFamily="18" charset="0"/>
                <a:cs typeface="Times New Roman" pitchFamily="18" charset="0"/>
              </a:rPr>
              <a:t>    </a:t>
            </a:r>
            <a:r>
              <a:rPr kumimoji="1" lang="vi-VN" sz="3200" b="1" dirty="0">
                <a:solidFill>
                  <a:srgbClr val="0000FF"/>
                </a:solidFill>
                <a:latin typeface="Times New Roman" pitchFamily="18" charset="0"/>
                <a:cs typeface="Times New Roman" pitchFamily="18" charset="0"/>
              </a:rPr>
              <a:t>2. Thân bài</a:t>
            </a:r>
            <a:r>
              <a:rPr kumimoji="1" lang="en-US" sz="3200" b="1" dirty="0">
                <a:solidFill>
                  <a:srgbClr val="0000FF"/>
                </a:solidFill>
                <a:latin typeface="Times New Roman" pitchFamily="18" charset="0"/>
                <a:cs typeface="Times New Roman" pitchFamily="18" charset="0"/>
              </a:rPr>
              <a:t>:</a:t>
            </a:r>
            <a:endParaRPr kumimoji="1" lang="en-US" sz="3200" dirty="0">
              <a:solidFill>
                <a:srgbClr val="0000FF"/>
              </a:solidFill>
              <a:latin typeface="Times New Roman" pitchFamily="18" charset="0"/>
              <a:cs typeface="Times New Roman" pitchFamily="18" charset="0"/>
            </a:endParaRPr>
          </a:p>
          <a:p>
            <a:r>
              <a:rPr kumimoji="1" lang="vi-VN" sz="3200" dirty="0">
                <a:latin typeface="Times New Roman" pitchFamily="18" charset="0"/>
                <a:cs typeface="Times New Roman" pitchFamily="18" charset="0"/>
              </a:rPr>
              <a:t>    </a:t>
            </a:r>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a. Tả bao quát: Hình dáng, kích thước, màu sắc</a:t>
            </a:r>
            <a:r>
              <a:rPr kumimoji="1" lang="en-US" sz="3200" dirty="0">
                <a:latin typeface="Times New Roman" pitchFamily="18" charset="0"/>
                <a:cs typeface="Times New Roman" pitchFamily="18" charset="0"/>
              </a:rPr>
              <a:t>.</a:t>
            </a:r>
          </a:p>
          <a:p>
            <a:r>
              <a:rPr kumimoji="1" lang="vi-VN" sz="3200" dirty="0">
                <a:latin typeface="Times New Roman" pitchFamily="18" charset="0"/>
                <a:cs typeface="Times New Roman" pitchFamily="18" charset="0"/>
              </a:rPr>
              <a:t>   </a:t>
            </a:r>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 b. Tả chi tiết: Tả các bộ phận của đồ vật</a:t>
            </a:r>
            <a:r>
              <a:rPr kumimoji="1" lang="en-US" sz="3200" dirty="0">
                <a:latin typeface="Times New Roman" pitchFamily="18" charset="0"/>
                <a:cs typeface="Times New Roman" pitchFamily="18" charset="0"/>
              </a:rPr>
              <a:t>.</a:t>
            </a:r>
          </a:p>
          <a:p>
            <a:r>
              <a:rPr kumimoji="1" lang="en-US" sz="3200" dirty="0">
                <a:latin typeface="Times New Roman" pitchFamily="18" charset="0"/>
                <a:cs typeface="Times New Roman" pitchFamily="18" charset="0"/>
              </a:rPr>
              <a:t>    </a:t>
            </a:r>
            <a:r>
              <a:rPr kumimoji="1" lang="vi-VN" sz="3200" b="1" dirty="0">
                <a:solidFill>
                  <a:srgbClr val="0000FF"/>
                </a:solidFill>
                <a:latin typeface="Times New Roman" pitchFamily="18" charset="0"/>
                <a:cs typeface="Times New Roman" pitchFamily="18" charset="0"/>
              </a:rPr>
              <a:t>3. Kết bài</a:t>
            </a:r>
            <a:r>
              <a:rPr kumimoji="1" lang="en-US" sz="3200" b="1" dirty="0">
                <a:solidFill>
                  <a:srgbClr val="0000FF"/>
                </a:solidFill>
                <a:latin typeface="Times New Roman" pitchFamily="18" charset="0"/>
                <a:cs typeface="Times New Roman" pitchFamily="18" charset="0"/>
              </a:rPr>
              <a:t> </a:t>
            </a:r>
            <a:r>
              <a:rPr kumimoji="1" lang="en-US" sz="3200" b="1" i="1" dirty="0">
                <a:solidFill>
                  <a:srgbClr val="0000FF"/>
                </a:solidFill>
                <a:latin typeface="Times New Roman" pitchFamily="18" charset="0"/>
                <a:cs typeface="Times New Roman" pitchFamily="18" charset="0"/>
              </a:rPr>
              <a:t>(</a:t>
            </a:r>
            <a:r>
              <a:rPr kumimoji="1" lang="vi-VN" sz="3200" b="1" i="1" dirty="0">
                <a:solidFill>
                  <a:srgbClr val="0000FF"/>
                </a:solidFill>
                <a:latin typeface="Times New Roman" pitchFamily="18" charset="0"/>
                <a:cs typeface="Times New Roman" pitchFamily="18" charset="0"/>
              </a:rPr>
              <a:t>mở rộng</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hoặc</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không</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mở</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rộng</a:t>
            </a:r>
            <a:r>
              <a:rPr kumimoji="1" lang="en-US" sz="3200" b="1" i="1" dirty="0">
                <a:solidFill>
                  <a:srgbClr val="0000FF"/>
                </a:solidFill>
                <a:latin typeface="Times New Roman" pitchFamily="18" charset="0"/>
                <a:cs typeface="Times New Roman" pitchFamily="18" charset="0"/>
              </a:rPr>
              <a:t>)</a:t>
            </a:r>
            <a:r>
              <a:rPr kumimoji="1" lang="vi-VN" sz="3200" b="1" i="1" dirty="0">
                <a:solidFill>
                  <a:srgbClr val="0000FF"/>
                </a:solidFill>
                <a:latin typeface="Times New Roman" pitchFamily="18" charset="0"/>
                <a:cs typeface="Times New Roman" pitchFamily="18" charset="0"/>
              </a:rPr>
              <a:t>:</a:t>
            </a:r>
            <a:r>
              <a:rPr kumimoji="1" lang="vi-VN" sz="3200" dirty="0">
                <a:solidFill>
                  <a:srgbClr val="0000FF"/>
                </a:solidFill>
                <a:latin typeface="Times New Roman" pitchFamily="18" charset="0"/>
                <a:cs typeface="Times New Roman" pitchFamily="18" charset="0"/>
              </a:rPr>
              <a:t> </a:t>
            </a:r>
            <a:endParaRPr kumimoji="1" lang="en-US" sz="3200" dirty="0">
              <a:solidFill>
                <a:srgbClr val="0000FF"/>
              </a:solidFill>
              <a:latin typeface="Times New Roman" pitchFamily="18" charset="0"/>
              <a:cs typeface="Times New Roman" pitchFamily="18" charset="0"/>
            </a:endParaRPr>
          </a:p>
          <a:p>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Nêu cảm nghĩ của em với đồ vật (Em coi nó như là một người bạn của mình. </a:t>
            </a:r>
          </a:p>
        </p:txBody>
      </p:sp>
    </p:spTree>
    <p:extLst>
      <p:ext uri="{BB962C8B-B14F-4D97-AF65-F5344CB8AC3E}">
        <p14:creationId xmlns:p14="http://schemas.microsoft.com/office/powerpoint/2010/main" val="752553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860425" y="584777"/>
            <a:ext cx="39212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mở</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a:t>
            </a:r>
          </a:p>
        </p:txBody>
      </p:sp>
      <p:sp>
        <p:nvSpPr>
          <p:cNvPr id="6" name="Rectangle 8"/>
          <p:cNvSpPr>
            <a:spLocks noChangeArrowheads="1"/>
          </p:cNvSpPr>
          <p:nvPr/>
        </p:nvSpPr>
        <p:spPr bwMode="auto">
          <a:xfrm>
            <a:off x="772733" y="1390655"/>
            <a:ext cx="6783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0000FF"/>
                </a:solidFill>
                <a:latin typeface="Times New Roman" pitchFamily="18" charset="0"/>
                <a:cs typeface="Times New Roman" pitchFamily="18" charset="0"/>
              </a:rPr>
              <a:t>a. </a:t>
            </a: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p:txBody>
      </p:sp>
      <p:sp>
        <p:nvSpPr>
          <p:cNvPr id="7" name="Rectangle 6"/>
          <p:cNvSpPr>
            <a:spLocks noChangeArrowheads="1"/>
          </p:cNvSpPr>
          <p:nvPr/>
        </p:nvSpPr>
        <p:spPr bwMode="auto">
          <a:xfrm>
            <a:off x="508553" y="1975428"/>
            <a:ext cx="8716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chú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a:t>
            </a:r>
          </a:p>
        </p:txBody>
      </p:sp>
      <p:sp>
        <p:nvSpPr>
          <p:cNvPr id="8" name="Rectangle 9"/>
          <p:cNvSpPr>
            <a:spLocks noChangeArrowheads="1"/>
          </p:cNvSpPr>
          <p:nvPr/>
        </p:nvSpPr>
        <p:spPr bwMode="auto">
          <a:xfrm>
            <a:off x="860426" y="2966030"/>
            <a:ext cx="6022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0000FF"/>
                </a:solidFill>
                <a:latin typeface="Times New Roman" pitchFamily="18" charset="0"/>
                <a:cs typeface="Times New Roman" pitchFamily="18" charset="0"/>
              </a:rPr>
              <a:t>b. </a:t>
            </a: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p:txBody>
      </p:sp>
      <p:sp>
        <p:nvSpPr>
          <p:cNvPr id="9" name="Rectangle 7"/>
          <p:cNvSpPr>
            <a:spLocks noChangeArrowheads="1"/>
          </p:cNvSpPr>
          <p:nvPr/>
        </p:nvSpPr>
        <p:spPr bwMode="auto">
          <a:xfrm>
            <a:off x="772733" y="3258416"/>
            <a:ext cx="967581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r>
              <a:rPr lang="en-US" sz="3200" dirty="0" smtClean="0">
                <a:solidFill>
                  <a:srgbClr val="FF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Ở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mê</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nay.</a:t>
            </a:r>
            <a:r>
              <a:rPr lang="en-US" sz="3200" dirty="0">
                <a:solidFill>
                  <a:schemeClr val="tx2"/>
                </a:solidFill>
                <a:latin typeface="Times New Roman" pitchFamily="18" charset="0"/>
                <a:cs typeface="Times New Roman" pitchFamily="18" charset="0"/>
              </a:rPr>
              <a:t/>
            </a:r>
            <a:br>
              <a:rPr lang="en-US" sz="3200" dirty="0">
                <a:solidFill>
                  <a:schemeClr val="tx2"/>
                </a:solidFill>
                <a:latin typeface="Times New Roman" pitchFamily="18" charset="0"/>
                <a:cs typeface="Times New Roman" pitchFamily="18" charset="0"/>
              </a:rPr>
            </a:br>
            <a:r>
              <a:rPr lang="en-US" sz="3200" dirty="0">
                <a:solidFill>
                  <a:schemeClr val="tx2"/>
                </a:solidFill>
                <a:latin typeface="Times New Roman" pitchFamily="18" charset="0"/>
                <a:cs typeface="Times New Roman" pitchFamily="18" charset="0"/>
              </a:rPr>
              <a:t/>
            </a:r>
            <a:br>
              <a:rPr lang="en-US" sz="3200" dirty="0">
                <a:solidFill>
                  <a:schemeClr val="tx2"/>
                </a:solidFill>
                <a:latin typeface="Times New Roman" pitchFamily="18" charset="0"/>
                <a:cs typeface="Times New Roman" pitchFamily="18" charset="0"/>
              </a:rPr>
            </a:br>
            <a:endParaRPr lang="en-US" sz="32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4221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661</Words>
  <Application>Microsoft Office PowerPoint</Application>
  <PresentationFormat>Custom</PresentationFormat>
  <Paragraphs>58</Paragraphs>
  <Slides>15</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Times New Roman</vt:lpstr>
      <vt:lpstr>Kristi</vt:lpstr>
      <vt:lpstr>Wingdings</vt:lpstr>
      <vt:lpstr>Quicksand Medium</vt:lpstr>
      <vt:lpstr>Barlow Condensed</vt:lpstr>
      <vt:lpstr>0179 Vivian · SlidesMania</vt:lpstr>
      <vt:lpstr>Chủ đề của Office</vt:lpstr>
      <vt:lpstr>1_Chủ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Bọn con trai thì cho là anh lính này nom rất oách. Lúc nào anh cũng mang một khẩu súng trước ngực. Mà là súng tiểu liên hẳn hoi nhé. Sau lưng anh ụ lên cái ba lô. Hai con mắt anh nhìn rất thẳng. Còn đôi chân thì bao giờ cũng rất nghiêm như thể sắp đi duyệt binh. Giả dụ có ai hô “một, hai” chắc hẳn anh có thể đi đều bước ngay lập tức.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lớp học</dc:title>
  <cp:lastModifiedBy>Admin</cp:lastModifiedBy>
  <cp:revision>6</cp:revision>
  <dcterms:modified xsi:type="dcterms:W3CDTF">2021-12-17T08:09:53Z</dcterms:modified>
</cp:coreProperties>
</file>