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Lst>
  <p:notesMasterIdLst>
    <p:notesMasterId r:id="rId26"/>
  </p:notesMasterIdLst>
  <p:sldIdLst>
    <p:sldId id="281" r:id="rId7"/>
    <p:sldId id="257" r:id="rId8"/>
    <p:sldId id="266" r:id="rId9"/>
    <p:sldId id="272" r:id="rId10"/>
    <p:sldId id="269" r:id="rId11"/>
    <p:sldId id="273" r:id="rId12"/>
    <p:sldId id="274" r:id="rId13"/>
    <p:sldId id="270" r:id="rId14"/>
    <p:sldId id="275" r:id="rId15"/>
    <p:sldId id="276" r:id="rId16"/>
    <p:sldId id="271" r:id="rId17"/>
    <p:sldId id="260" r:id="rId18"/>
    <p:sldId id="261" r:id="rId19"/>
    <p:sldId id="262" r:id="rId20"/>
    <p:sldId id="263" r:id="rId21"/>
    <p:sldId id="265" r:id="rId22"/>
    <p:sldId id="277" r:id="rId23"/>
    <p:sldId id="278" r:id="rId24"/>
    <p:sldId id="279" r:id="rId25"/>
  </p:sldIdLst>
  <p:sldSz cx="9144000" cy="5143500" type="screen16x9"/>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620"/>
    <p:restoredTop sz="94660"/>
  </p:normalViewPr>
  <p:slideViewPr>
    <p:cSldViewPr>
      <p:cViewPr varScale="1">
        <p:scale>
          <a:sx n="99" d="100"/>
          <a:sy n="99" d="100"/>
        </p:scale>
        <p:origin x="-144"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0F4702-E9A4-44D3-9E7B-281829806E31}" type="datetimeFigureOut">
              <a:rPr lang="en-US" smtClean="0"/>
              <a:t>15/02/2022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797CD5-27B2-4236-8795-AA9B8F7068B4}" type="slidenum">
              <a:rPr lang="en-US" smtClean="0"/>
              <a:t>‹#›</a:t>
            </a:fld>
            <a:endParaRPr lang="en-US"/>
          </a:p>
        </p:txBody>
      </p:sp>
    </p:spTree>
    <p:extLst>
      <p:ext uri="{BB962C8B-B14F-4D97-AF65-F5344CB8AC3E}">
        <p14:creationId xmlns:p14="http://schemas.microsoft.com/office/powerpoint/2010/main" val="3273989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5797CD5-27B2-4236-8795-AA9B8F7068B4}" type="slidenum">
              <a:rPr lang="en-US" smtClean="0"/>
              <a:t>7</a:t>
            </a:fld>
            <a:endParaRPr lang="en-US"/>
          </a:p>
        </p:txBody>
      </p:sp>
    </p:spTree>
    <p:extLst>
      <p:ext uri="{BB962C8B-B14F-4D97-AF65-F5344CB8AC3E}">
        <p14:creationId xmlns:p14="http://schemas.microsoft.com/office/powerpoint/2010/main" val="2234584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t>Nguyễn Thị Ngọc Huyền_HH_PT</a:t>
            </a:r>
            <a:endParaRPr lang="en-US" dirty="0"/>
          </a:p>
        </p:txBody>
      </p:sp>
    </p:spTree>
    <p:extLst>
      <p:ext uri="{BB962C8B-B14F-4D97-AF65-F5344CB8AC3E}">
        <p14:creationId xmlns:p14="http://schemas.microsoft.com/office/powerpoint/2010/main" val="175629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850282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26760871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24480081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7361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99421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8697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7685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7446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0526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0243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34273599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59952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1188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2448008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736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9942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8697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76853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74463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052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1679667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0243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5995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09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118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24480081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68736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999421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8697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07685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257446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7781041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105260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7202431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959952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50809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691188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30821903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5753418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1122390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23623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9363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40126231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683963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0793618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7797934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0299669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92622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7849664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3581400" y="4857750"/>
            <a:ext cx="1981200" cy="273844"/>
          </a:xfrm>
          <a:prstGeom prst="rect">
            <a:avLst/>
          </a:prstGeom>
        </p:spPr>
        <p:txBody>
          <a:bodyPr/>
          <a:lstStyle>
            <a:lvl1pPr>
              <a:defRPr sz="900"/>
            </a:lvl1pPr>
          </a:lstStyle>
          <a:p>
            <a:r>
              <a:rPr lang="vi-VN">
                <a:solidFill>
                  <a:prstClr val="black"/>
                </a:solidFill>
              </a:rPr>
              <a:t>Nguyễn Thị Ngọc Huyền_HH_PT</a:t>
            </a:r>
            <a:endParaRPr lang="en-US" dirty="0">
              <a:solidFill>
                <a:prstClr val="black"/>
              </a:solidFill>
            </a:endParaRPr>
          </a:p>
        </p:txBody>
      </p:sp>
    </p:spTree>
    <p:extLst>
      <p:ext uri="{BB962C8B-B14F-4D97-AF65-F5344CB8AC3E}">
        <p14:creationId xmlns:p14="http://schemas.microsoft.com/office/powerpoint/2010/main" val="699979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9009879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498335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323942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9750501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8" name="Footer Placeholder 7"/>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47070821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4" name="Footer Placeholder 3"/>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495782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0128978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8394681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0937552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689802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solidFill>
                  <a:prstClr val="black"/>
                </a:solidFill>
              </a:rPr>
              <a:pPr/>
              <a:t>15/02/2022</a:t>
            </a:fld>
            <a:endParaRPr lang="en-US">
              <a:solidFill>
                <a:prstClr val="black"/>
              </a:solidFill>
            </a:endParaRPr>
          </a:p>
        </p:txBody>
      </p:sp>
      <p:sp>
        <p:nvSpPr>
          <p:cNvPr id="5" name="Footer Placeholder 4"/>
          <p:cNvSpPr>
            <a:spLocks noGrp="1"/>
          </p:cNvSpPr>
          <p:nvPr>
            <p:ph type="ftr" sz="quarter" idx="11"/>
          </p:nvPr>
        </p:nvSpPr>
        <p:spPr>
          <a:xfrm>
            <a:off x="3124200" y="4888706"/>
            <a:ext cx="2895600" cy="273844"/>
          </a:xfrm>
          <a:prstGeom prst="rect">
            <a:avLst/>
          </a:prstGeom>
        </p:spPr>
        <p:txBody>
          <a:bodyPr/>
          <a:lstStyle/>
          <a:p>
            <a:endParaRPr lang="en-US">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350800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3" name="Footer Placeholder 2"/>
          <p:cNvSpPr>
            <a:spLocks noGrp="1"/>
          </p:cNvSpPr>
          <p:nvPr>
            <p:ph type="ftr" sz="quarter" idx="11"/>
          </p:nvPr>
        </p:nvSpPr>
        <p:spPr>
          <a:xfrm>
            <a:off x="3124200" y="4888706"/>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808799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2554998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B744EA12-D117-42B2-99A3-3ED5FA45EEAD}" type="datetimeFigureOut">
              <a:rPr lang="en-US" smtClean="0"/>
              <a:t>15/02/2022</a:t>
            </a:fld>
            <a:endParaRPr lang="en-US"/>
          </a:p>
        </p:txBody>
      </p:sp>
      <p:sp>
        <p:nvSpPr>
          <p:cNvPr id="6" name="Footer Placeholder 5"/>
          <p:cNvSpPr>
            <a:spLocks noGrp="1"/>
          </p:cNvSpPr>
          <p:nvPr>
            <p:ph type="ftr" sz="quarter" idx="11"/>
          </p:nvPr>
        </p:nvSpPr>
        <p:spPr>
          <a:xfrm>
            <a:off x="3124200" y="4888706"/>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F8E6C105-C293-4080-869B-825D48B0F584}" type="slidenum">
              <a:rPr lang="en-US" smtClean="0"/>
              <a:t>‹#›</a:t>
            </a:fld>
            <a:endParaRPr lang="en-US"/>
          </a:p>
        </p:txBody>
      </p:sp>
    </p:spTree>
    <p:extLst>
      <p:ext uri="{BB962C8B-B14F-4D97-AF65-F5344CB8AC3E}">
        <p14:creationId xmlns:p14="http://schemas.microsoft.com/office/powerpoint/2010/main" val="1869782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schemeClr val="bg1">
                    <a:lumMod val="65000"/>
                  </a:schemeClr>
                </a:solidFill>
              </a:rPr>
              <a:t>Nguyễn Thị Ngọc Huyền_HH_PT</a:t>
            </a:r>
            <a:endParaRPr lang="en-US" sz="1000" dirty="0">
              <a:solidFill>
                <a:schemeClr val="bg1">
                  <a:lumMod val="65000"/>
                </a:schemeClr>
              </a:solidFill>
            </a:endParaRPr>
          </a:p>
        </p:txBody>
      </p:sp>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9297288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2297258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22972583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22972583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4205836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438400" y="4838700"/>
            <a:ext cx="41910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000">
                <a:solidFill>
                  <a:prstClr val="white">
                    <a:lumMod val="65000"/>
                  </a:prstClr>
                </a:solidFill>
              </a:rPr>
              <a:t>Nguyễn Thị Ngọc Huyền_HH_PT</a:t>
            </a:r>
            <a:endParaRPr lang="en-US" sz="1000" dirty="0">
              <a:solidFill>
                <a:prstClr val="white">
                  <a:lumMod val="65000"/>
                </a:prstClr>
              </a:solidFill>
            </a:endParaRPr>
          </a:p>
        </p:txBody>
      </p:sp>
    </p:spTree>
    <p:extLst>
      <p:ext uri="{BB962C8B-B14F-4D97-AF65-F5344CB8AC3E}">
        <p14:creationId xmlns:p14="http://schemas.microsoft.com/office/powerpoint/2010/main" val="384231326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5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238500" y="971550"/>
            <a:ext cx="29718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000" b="1" dirty="0">
                <a:solidFill>
                  <a:schemeClr val="tx1"/>
                </a:solidFill>
                <a:latin typeface="+mj-lt"/>
                <a:cs typeface="Arial" panose="020B0604020202020204" pitchFamily="34" charset="0"/>
              </a:rPr>
              <a:t>Luyện từ và câu</a:t>
            </a:r>
            <a:endParaRPr lang="en-US" sz="3000" b="1" dirty="0">
              <a:solidFill>
                <a:schemeClr val="tx1"/>
              </a:solidFill>
              <a:latin typeface="+mj-lt"/>
              <a:cs typeface="Arial" panose="020B0604020202020204" pitchFamily="34" charset="0"/>
            </a:endParaRPr>
          </a:p>
        </p:txBody>
      </p:sp>
      <p:sp>
        <p:nvSpPr>
          <p:cNvPr id="6" name="Rectangle 5"/>
          <p:cNvSpPr/>
          <p:nvPr/>
        </p:nvSpPr>
        <p:spPr>
          <a:xfrm>
            <a:off x="1600200" y="1581150"/>
            <a:ext cx="62484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spcCol="0"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vi-VN" sz="3200" b="1" dirty="0">
                <a:solidFill>
                  <a:srgbClr val="C00000"/>
                </a:solidFill>
                <a:latin typeface="+mj-lt"/>
              </a:rPr>
              <a:t>Chủ ngữ trong câu kể Ai thế nào? </a:t>
            </a:r>
            <a:endParaRPr lang="vi-VN" sz="3200" b="1" dirty="0">
              <a:solidFill>
                <a:srgbClr val="C00000"/>
              </a:solidFill>
              <a:latin typeface="+mj-lt"/>
              <a:cs typeface="Arial" panose="020B0604020202020204" pitchFamily="34" charset="0"/>
            </a:endParaRPr>
          </a:p>
        </p:txBody>
      </p:sp>
    </p:spTree>
    <p:extLst>
      <p:ext uri="{BB962C8B-B14F-4D97-AF65-F5344CB8AC3E}">
        <p14:creationId xmlns:p14="http://schemas.microsoft.com/office/powerpoint/2010/main" val="923699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3350"/>
            <a:ext cx="4038600" cy="609600"/>
          </a:xfrm>
          <a:solidFill>
            <a:srgbClr val="C00000"/>
          </a:solidFill>
          <a:ln>
            <a:solidFill>
              <a:srgbClr val="C00000"/>
            </a:solidFill>
          </a:ln>
        </p:spPr>
        <p:txBody>
          <a:bodyPr/>
          <a:lstStyle/>
          <a:p>
            <a:r>
              <a:rPr lang="vi-VN" sz="2600" b="1" dirty="0">
                <a:solidFill>
                  <a:schemeClr val="bg1"/>
                </a:solidFill>
              </a:rPr>
              <a:t>Câu kể Ai thế nào?</a:t>
            </a:r>
            <a:endParaRPr lang="en-US" sz="2600" b="1" dirty="0">
              <a:solidFill>
                <a:schemeClr val="bg1"/>
              </a:solidFill>
            </a:endParaRPr>
          </a:p>
        </p:txBody>
      </p:sp>
      <p:sp>
        <p:nvSpPr>
          <p:cNvPr id="4" name="Rounded Rectangle 3"/>
          <p:cNvSpPr/>
          <p:nvPr/>
        </p:nvSpPr>
        <p:spPr>
          <a:xfrm>
            <a:off x="914400" y="1047750"/>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latin typeface="+mj-lt"/>
              </a:rPr>
              <a:t>CHỦ NGỮ</a:t>
            </a:r>
            <a:endParaRPr lang="en-US" sz="2600" b="1" dirty="0">
              <a:latin typeface="+mj-lt"/>
            </a:endParaRPr>
          </a:p>
        </p:txBody>
      </p:sp>
      <p:sp>
        <p:nvSpPr>
          <p:cNvPr id="5" name="Rounded Rectangle 4"/>
          <p:cNvSpPr/>
          <p:nvPr/>
        </p:nvSpPr>
        <p:spPr>
          <a:xfrm>
            <a:off x="5486400" y="1080516"/>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b="1" dirty="0">
                <a:latin typeface="+mj-lt"/>
              </a:rPr>
              <a:t>VỊ NGỮ</a:t>
            </a:r>
            <a:endParaRPr lang="en-US" sz="2600" b="1" dirty="0">
              <a:latin typeface="+mj-lt"/>
            </a:endParaRPr>
          </a:p>
        </p:txBody>
      </p:sp>
      <p:sp>
        <p:nvSpPr>
          <p:cNvPr id="6" name="Rectangle 5"/>
          <p:cNvSpPr/>
          <p:nvPr/>
        </p:nvSpPr>
        <p:spPr>
          <a:xfrm>
            <a:off x="914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Ai ( Cái gì?, con gì?)</a:t>
            </a:r>
            <a:endParaRPr lang="en-US" sz="2000" b="1" dirty="0">
              <a:latin typeface="+mj-lt"/>
            </a:endParaRPr>
          </a:p>
        </p:txBody>
      </p:sp>
      <p:sp>
        <p:nvSpPr>
          <p:cNvPr id="7" name="Rectangle 6"/>
          <p:cNvSpPr/>
          <p:nvPr/>
        </p:nvSpPr>
        <p:spPr>
          <a:xfrm>
            <a:off x="5486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Thế nào?</a:t>
            </a:r>
            <a:endParaRPr lang="en-US" sz="2000" b="1" dirty="0">
              <a:latin typeface="+mj-lt"/>
            </a:endParaRPr>
          </a:p>
        </p:txBody>
      </p:sp>
      <p:cxnSp>
        <p:nvCxnSpPr>
          <p:cNvPr id="9" name="Straight Arrow Connector 8"/>
          <p:cNvCxnSpPr>
            <a:stCxn id="2" idx="2"/>
            <a:endCxn id="4" idx="0"/>
          </p:cNvCxnSpPr>
          <p:nvPr/>
        </p:nvCxnSpPr>
        <p:spPr>
          <a:xfrm flipH="1">
            <a:off x="2286000" y="742950"/>
            <a:ext cx="224790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 idx="2"/>
            <a:endCxn id="5" idx="0"/>
          </p:cNvCxnSpPr>
          <p:nvPr/>
        </p:nvCxnSpPr>
        <p:spPr>
          <a:xfrm>
            <a:off x="4533900" y="742950"/>
            <a:ext cx="2324100" cy="3375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4" idx="2"/>
            <a:endCxn id="6" idx="0"/>
          </p:cNvCxnSpPr>
          <p:nvPr/>
        </p:nvCxnSpPr>
        <p:spPr>
          <a:xfrm>
            <a:off x="2286000" y="1733550"/>
            <a:ext cx="0" cy="381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2"/>
            <a:endCxn id="7" idx="0"/>
          </p:cNvCxnSpPr>
          <p:nvPr/>
        </p:nvCxnSpPr>
        <p:spPr>
          <a:xfrm>
            <a:off x="6858000" y="1766316"/>
            <a:ext cx="0" cy="34823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5105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Chỉ đặc điểm, tính chất hoặc trạng trái của sự vật được </a:t>
            </a:r>
          </a:p>
          <a:p>
            <a:pPr algn="ctr"/>
            <a:r>
              <a:rPr lang="vi-VN" sz="2000" dirty="0">
                <a:latin typeface="+mj-lt"/>
              </a:rPr>
              <a:t>nhắc đến ở chủ ngữ.</a:t>
            </a:r>
            <a:endParaRPr lang="en-US" sz="2000" dirty="0">
              <a:latin typeface="+mj-lt"/>
            </a:endParaRPr>
          </a:p>
        </p:txBody>
      </p:sp>
      <p:sp>
        <p:nvSpPr>
          <p:cNvPr id="34" name="Rectangle 33"/>
          <p:cNvSpPr/>
          <p:nvPr/>
        </p:nvSpPr>
        <p:spPr>
          <a:xfrm>
            <a:off x="5105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Do tính từ, động từ ( hoặc cụm tính từ, cụm động từ) tạo thành</a:t>
            </a:r>
            <a:endParaRPr lang="en-US" sz="2000" dirty="0">
              <a:latin typeface="+mj-lt"/>
            </a:endParaRPr>
          </a:p>
        </p:txBody>
      </p:sp>
      <p:cxnSp>
        <p:nvCxnSpPr>
          <p:cNvPr id="37" name="Straight Arrow Connector 36"/>
          <p:cNvCxnSpPr>
            <a:stCxn id="22" idx="2"/>
            <a:endCxn id="34" idx="0"/>
          </p:cNvCxnSpPr>
          <p:nvPr/>
        </p:nvCxnSpPr>
        <p:spPr>
          <a:xfrm>
            <a:off x="6858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7" idx="2"/>
            <a:endCxn id="22" idx="0"/>
          </p:cNvCxnSpPr>
          <p:nvPr/>
        </p:nvCxnSpPr>
        <p:spPr>
          <a:xfrm>
            <a:off x="6858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33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bg1"/>
                </a:solidFill>
                <a:latin typeface="+mj-lt"/>
                <a:cs typeface="Arial" pitchFamily="34" charset="0"/>
              </a:rPr>
              <a:t>C</a:t>
            </a:r>
            <a:r>
              <a:rPr lang="en-US" sz="2000" dirty="0" err="1">
                <a:solidFill>
                  <a:schemeClr val="bg1"/>
                </a:solidFill>
                <a:latin typeface="Times New Roman" panose="02020603050405020304" pitchFamily="18" charset="0"/>
                <a:cs typeface="Times New Roman" panose="02020603050405020304" pitchFamily="18" charset="0"/>
              </a:rPr>
              <a:t>hỉ</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những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sự</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vật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có</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điểm</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tính</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chất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hoặc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trạng</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thái</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được</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nêu</a:t>
            </a:r>
            <a:r>
              <a:rPr lang="en-US" sz="2000" dirty="0">
                <a:solidFill>
                  <a:schemeClr val="bg1"/>
                </a:solidFill>
                <a:latin typeface="Times New Roman" panose="02020603050405020304" pitchFamily="18" charset="0"/>
                <a:cs typeface="Times New Roman" panose="02020603050405020304" pitchFamily="18" charset="0"/>
              </a:rPr>
              <a:t> ở </a:t>
            </a:r>
            <a:r>
              <a:rPr lang="en-US" sz="2000" dirty="0" err="1">
                <a:solidFill>
                  <a:schemeClr val="bg1"/>
                </a:solidFill>
                <a:latin typeface="Times New Roman" panose="02020603050405020304" pitchFamily="18" charset="0"/>
                <a:cs typeface="Times New Roman" panose="02020603050405020304" pitchFamily="18" charset="0"/>
              </a:rPr>
              <a:t>vị</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ngữ</a:t>
            </a:r>
            <a:r>
              <a:rPr lang="en-US" sz="2000" dirty="0">
                <a:solidFill>
                  <a:schemeClr val="bg1"/>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533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Do danh từ ( hoặc cụm danh từ) tạo thành</a:t>
            </a:r>
            <a:endParaRPr lang="en-US" sz="2000" dirty="0">
              <a:latin typeface="+mj-lt"/>
            </a:endParaRPr>
          </a:p>
        </p:txBody>
      </p:sp>
      <p:cxnSp>
        <p:nvCxnSpPr>
          <p:cNvPr id="18" name="Straight Arrow Connector 17"/>
          <p:cNvCxnSpPr>
            <a:stCxn id="16" idx="2"/>
            <a:endCxn id="17" idx="0"/>
          </p:cNvCxnSpPr>
          <p:nvPr/>
        </p:nvCxnSpPr>
        <p:spPr>
          <a:xfrm>
            <a:off x="2286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16" idx="0"/>
          </p:cNvCxnSpPr>
          <p:nvPr/>
        </p:nvCxnSpPr>
        <p:spPr>
          <a:xfrm>
            <a:off x="2286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1702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animBg="1"/>
      <p:bldP spid="34"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LUYỆN TẬP</a:t>
            </a:r>
            <a:endParaRPr lang="en-US" sz="4000" b="1" dirty="0">
              <a:solidFill>
                <a:srgbClr val="002060"/>
              </a:solidFill>
              <a:latin typeface="+mj-lt"/>
            </a:endParaRPr>
          </a:p>
        </p:txBody>
      </p:sp>
    </p:spTree>
    <p:extLst>
      <p:ext uri="{BB962C8B-B14F-4D97-AF65-F5344CB8AC3E}">
        <p14:creationId xmlns:p14="http://schemas.microsoft.com/office/powerpoint/2010/main" val="2791927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AutoShape 19"/>
          <p:cNvSpPr>
            <a:spLocks noChangeArrowheads="1"/>
          </p:cNvSpPr>
          <p:nvPr/>
        </p:nvSpPr>
        <p:spPr bwMode="ltGray">
          <a:xfrm>
            <a:off x="363758" y="325965"/>
            <a:ext cx="8453535" cy="494523"/>
          </a:xfrm>
          <a:prstGeom prst="roundRect">
            <a:avLst>
              <a:gd name="adj" fmla="val 50000"/>
            </a:avLst>
          </a:prstGeom>
          <a:solidFill>
            <a:sysClr val="window" lastClr="FFFFFF"/>
          </a:solidFill>
          <a:ln w="12700" cap="flat" cmpd="sng" algn="ctr">
            <a:solidFill>
              <a:srgbClr val="5B9BD5"/>
            </a:solidFill>
            <a:prstDash val="solid"/>
            <a:miter lim="800000"/>
          </a:ln>
          <a:effectLst/>
        </p:spPr>
        <p:txBody>
          <a:bodyPr rtlCol="0" anchor="ct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1.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Tìm</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chủ</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ngữ</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của</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các</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câu</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kể</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1"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Ai </a:t>
            </a:r>
            <a:r>
              <a:rPr kumimoji="0" lang="en-US" sz="2200" b="1" i="1"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thế</a:t>
            </a:r>
            <a:r>
              <a:rPr kumimoji="0" lang="en-US" sz="2200" b="1" i="1"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1"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nào</a:t>
            </a:r>
            <a:r>
              <a:rPr kumimoji="0" lang="en-US" sz="2200" b="1" i="1"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trong</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đoạn</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văn</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dưới</a:t>
            </a:r>
            <a:r>
              <a:rPr kumimoji="0" lang="en-US" sz="2200" b="1"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 </a:t>
            </a:r>
            <a:r>
              <a:rPr kumimoji="0" lang="en-US" sz="2200" b="1"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đâ</a:t>
            </a:r>
            <a:r>
              <a:rPr kumimoji="0" lang="en-US" sz="2200" i="0" u="none" strike="noStrike" kern="0" cap="none" spc="0" normalizeH="0" baseline="0" noProof="0" dirty="0" err="1">
                <a:ln w="0"/>
                <a:solidFill>
                  <a:srgbClr val="002060"/>
                </a:solidFill>
                <a:uLnTx/>
                <a:uFillTx/>
                <a:latin typeface="Times New Roman" panose="02020603050405020304" pitchFamily="18" charset="0"/>
                <a:cs typeface="Times New Roman" panose="02020603050405020304" pitchFamily="18" charset="0"/>
              </a:rPr>
              <a:t>y</a:t>
            </a:r>
            <a:r>
              <a:rPr kumimoji="0" lang="en-US" sz="2200" i="0" u="none" strike="noStrike" kern="0" cap="none" spc="0" normalizeH="0" baseline="0" noProof="0" dirty="0">
                <a:ln w="0"/>
                <a:solidFill>
                  <a:srgbClr val="002060"/>
                </a:solidFill>
                <a:uLnTx/>
                <a:uFillTx/>
                <a:latin typeface="Times New Roman" panose="02020603050405020304" pitchFamily="18" charset="0"/>
                <a:cs typeface="Times New Roman" panose="02020603050405020304" pitchFamily="18" charset="0"/>
              </a:rPr>
              <a:t>:</a:t>
            </a:r>
          </a:p>
        </p:txBody>
      </p:sp>
      <p:sp>
        <p:nvSpPr>
          <p:cNvPr id="7" name="Rectangle 6"/>
          <p:cNvSpPr/>
          <p:nvPr/>
        </p:nvSpPr>
        <p:spPr>
          <a:xfrm>
            <a:off x="304800" y="971550"/>
            <a:ext cx="8453535" cy="3078535"/>
          </a:xfrm>
          <a:prstGeom prst="rect">
            <a:avLst/>
          </a:prstGeom>
        </p:spPr>
        <p:txBody>
          <a:bodyPr wrap="square">
            <a:spAutoFit/>
          </a:bodyPr>
          <a:lstStyle/>
          <a:p>
            <a:pPr algn="just">
              <a:lnSpc>
                <a:spcPct val="150000"/>
              </a:lnSpc>
            </a:pPr>
            <a:r>
              <a:rPr lang="en-US" sz="2000" dirty="0">
                <a:latin typeface="Arial" pitchFamily="34" charset="0"/>
                <a:cs typeface="Arial" pitchFamily="34" charset="0"/>
              </a:rPr>
              <a:t>           </a:t>
            </a:r>
            <a:r>
              <a:rPr lang="en-US" sz="2200" dirty="0" err="1">
                <a:latin typeface="Times New Roman" panose="02020603050405020304" pitchFamily="18" charset="0"/>
                <a:cs typeface="Times New Roman" panose="02020603050405020304" pitchFamily="18" charset="0"/>
              </a:rPr>
              <a:t>Ôi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chao</a:t>
            </a:r>
            <a:r>
              <a:rPr lang="en-US" sz="2200" dirty="0">
                <a:latin typeface="Times New Roman" panose="02020603050405020304" pitchFamily="18" charset="0"/>
                <a:cs typeface="Times New Roman" panose="02020603050405020304" pitchFamily="18" charset="0"/>
              </a:rPr>
              <a:t> ! </a:t>
            </a:r>
            <a:r>
              <a:rPr lang="vi-VN"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Chú</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chuồn</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nước</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mới</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đẹp</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làm</a:t>
            </a:r>
            <a:r>
              <a:rPr lang="en-US" sz="2200" dirty="0">
                <a:latin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cs typeface="Times New Roman" panose="02020603050405020304" pitchFamily="18" charset="0"/>
              </a:rPr>
              <a:t>sao</a:t>
            </a:r>
            <a:r>
              <a:rPr lang="en-US" sz="2200" dirty="0">
                <a:latin typeface="Times New Roman" panose="02020603050405020304" pitchFamily="18" charset="0"/>
                <a:cs typeface="Times New Roman" panose="02020603050405020304" pitchFamily="18" charset="0"/>
              </a:rPr>
              <a:t>!</a:t>
            </a:r>
            <a:r>
              <a:rPr lang="vi-VN" sz="2200" dirty="0">
                <a:latin typeface="Times New Roman" panose="02020603050405020304" pitchFamily="18" charset="0"/>
                <a:cs typeface="Times New Roman" panose="02020603050405020304" pitchFamily="18" charset="0"/>
              </a:rPr>
              <a:t>  Màu vàng trên lưng chú lấp lánh.  Bốn cái cánh mỏng như giấy bóng.  Cái đầu tròn và hai con mắt long lanh như thủy tinh.  Thân chú nhở và thon vàng như màu vàng của nắng mùa thu. </a:t>
            </a:r>
            <a:r>
              <a:rPr lang="vi-VN" sz="2200" b="1" dirty="0">
                <a:latin typeface="Times New Roman" panose="02020603050405020304" pitchFamily="18" charset="0"/>
                <a:cs typeface="Times New Roman" panose="02020603050405020304" pitchFamily="18" charset="0"/>
              </a:rPr>
              <a:t> </a:t>
            </a:r>
            <a:r>
              <a:rPr lang="vi-VN" sz="2200" dirty="0">
                <a:latin typeface="Times New Roman" panose="02020603050405020304" pitchFamily="18" charset="0"/>
                <a:cs typeface="Times New Roman" panose="02020603050405020304" pitchFamily="18" charset="0"/>
              </a:rPr>
              <a:t>Chú đậu trên một cành lộc vừng ngả trên mặt hồ.  Bốn cánh khẽ rung rung như  còn phân vân.</a:t>
            </a:r>
            <a:r>
              <a:rPr lang="en-US" sz="2200" dirty="0">
                <a:latin typeface="Times New Roman" panose="02020603050405020304" pitchFamily="18" charset="0"/>
                <a:cs typeface="Times New Roman" panose="02020603050405020304" pitchFamily="18" charset="0"/>
              </a:rPr>
              <a:t> </a:t>
            </a:r>
            <a:endParaRPr lang="vi-VN" sz="2200" dirty="0">
              <a:latin typeface="Times New Roman" panose="02020603050405020304" pitchFamily="18" charset="0"/>
              <a:cs typeface="Times New Roman" panose="02020603050405020304" pitchFamily="18" charset="0"/>
            </a:endParaRPr>
          </a:p>
          <a:p>
            <a:pPr algn="r">
              <a:lnSpc>
                <a:spcPct val="150000"/>
              </a:lnSpc>
            </a:pPr>
            <a:r>
              <a:rPr lang="vi-VN" sz="2200" b="1" i="1" dirty="0">
                <a:latin typeface="+mj-lt"/>
                <a:cs typeface="Times New Roman" panose="02020603050405020304" pitchFamily="18" charset="0"/>
              </a:rPr>
              <a:t>Nguyễn Thế H</a:t>
            </a:r>
            <a:r>
              <a:rPr lang="vi-VN" sz="2000" b="1" i="1" dirty="0">
                <a:latin typeface="+mj-lt"/>
                <a:cs typeface="Arial" pitchFamily="34" charset="0"/>
              </a:rPr>
              <a:t>ội</a:t>
            </a:r>
            <a:endParaRPr lang="en-US" sz="2000" b="1" i="1" dirty="0">
              <a:latin typeface="+mj-lt"/>
              <a:cs typeface="Arial" pitchFamily="34" charset="0"/>
            </a:endParaRPr>
          </a:p>
        </p:txBody>
      </p:sp>
      <p:sp>
        <p:nvSpPr>
          <p:cNvPr id="11" name="Rectangle 10"/>
          <p:cNvSpPr/>
          <p:nvPr/>
        </p:nvSpPr>
        <p:spPr>
          <a:xfrm>
            <a:off x="914400" y="1047750"/>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1</a:t>
            </a:r>
            <a:endParaRPr lang="en-US" sz="1400" b="1" dirty="0">
              <a:solidFill>
                <a:srgbClr val="FF0000"/>
              </a:solidFill>
              <a:latin typeface="+mj-lt"/>
            </a:endParaRPr>
          </a:p>
        </p:txBody>
      </p:sp>
      <p:sp>
        <p:nvSpPr>
          <p:cNvPr id="12" name="Rectangle 11"/>
          <p:cNvSpPr/>
          <p:nvPr/>
        </p:nvSpPr>
        <p:spPr>
          <a:xfrm>
            <a:off x="7315200" y="1047750"/>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3</a:t>
            </a:r>
            <a:endParaRPr lang="en-US" sz="1400" b="1" dirty="0">
              <a:solidFill>
                <a:srgbClr val="FF0000"/>
              </a:solidFill>
              <a:latin typeface="+mj-lt"/>
            </a:endParaRPr>
          </a:p>
        </p:txBody>
      </p:sp>
      <p:sp>
        <p:nvSpPr>
          <p:cNvPr id="13" name="Rectangle 12"/>
          <p:cNvSpPr/>
          <p:nvPr/>
        </p:nvSpPr>
        <p:spPr>
          <a:xfrm>
            <a:off x="2895600" y="15478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4</a:t>
            </a:r>
            <a:endParaRPr lang="en-US" sz="1400" b="1" dirty="0">
              <a:solidFill>
                <a:srgbClr val="FF0000"/>
              </a:solidFill>
              <a:latin typeface="+mj-lt"/>
            </a:endParaRPr>
          </a:p>
        </p:txBody>
      </p:sp>
      <p:sp>
        <p:nvSpPr>
          <p:cNvPr id="14" name="Rectangle 13"/>
          <p:cNvSpPr/>
          <p:nvPr/>
        </p:nvSpPr>
        <p:spPr>
          <a:xfrm>
            <a:off x="7086600" y="15478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5</a:t>
            </a:r>
            <a:endParaRPr lang="en-US" sz="1400" b="1" dirty="0">
              <a:solidFill>
                <a:srgbClr val="FF0000"/>
              </a:solidFill>
              <a:latin typeface="+mj-lt"/>
            </a:endParaRPr>
          </a:p>
        </p:txBody>
      </p:sp>
      <p:sp>
        <p:nvSpPr>
          <p:cNvPr id="15" name="Rectangle 14"/>
          <p:cNvSpPr/>
          <p:nvPr/>
        </p:nvSpPr>
        <p:spPr>
          <a:xfrm>
            <a:off x="4800600" y="20812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6</a:t>
            </a:r>
            <a:endParaRPr lang="en-US" sz="1400" b="1" dirty="0">
              <a:solidFill>
                <a:srgbClr val="FF0000"/>
              </a:solidFill>
              <a:latin typeface="+mj-lt"/>
            </a:endParaRPr>
          </a:p>
        </p:txBody>
      </p:sp>
      <p:sp>
        <p:nvSpPr>
          <p:cNvPr id="16" name="Rectangle 15"/>
          <p:cNvSpPr/>
          <p:nvPr/>
        </p:nvSpPr>
        <p:spPr>
          <a:xfrm>
            <a:off x="3733800" y="26146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7</a:t>
            </a:r>
            <a:endParaRPr lang="en-US" sz="1400" b="1" dirty="0">
              <a:solidFill>
                <a:srgbClr val="FF0000"/>
              </a:solidFill>
              <a:latin typeface="+mj-lt"/>
            </a:endParaRPr>
          </a:p>
        </p:txBody>
      </p:sp>
      <p:sp>
        <p:nvSpPr>
          <p:cNvPr id="17" name="Rectangle 16"/>
          <p:cNvSpPr/>
          <p:nvPr/>
        </p:nvSpPr>
        <p:spPr>
          <a:xfrm>
            <a:off x="1143000" y="30718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8</a:t>
            </a:r>
            <a:endParaRPr lang="en-US" sz="1400" b="1" dirty="0">
              <a:solidFill>
                <a:srgbClr val="FF0000"/>
              </a:solidFill>
              <a:latin typeface="+mj-lt"/>
            </a:endParaRPr>
          </a:p>
        </p:txBody>
      </p:sp>
      <p:sp>
        <p:nvSpPr>
          <p:cNvPr id="18" name="Rectangle 17"/>
          <p:cNvSpPr/>
          <p:nvPr/>
        </p:nvSpPr>
        <p:spPr>
          <a:xfrm>
            <a:off x="2209800" y="1033327"/>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FF0000"/>
                </a:solidFill>
                <a:latin typeface="+mj-lt"/>
              </a:rPr>
              <a:t>2</a:t>
            </a:r>
            <a:endParaRPr lang="en-US" sz="1400" b="1" dirty="0">
              <a:solidFill>
                <a:srgbClr val="FF0000"/>
              </a:solidFill>
              <a:latin typeface="+mj-lt"/>
            </a:endParaRPr>
          </a:p>
        </p:txBody>
      </p:sp>
    </p:spTree>
    <p:extLst>
      <p:ext uri="{BB962C8B-B14F-4D97-AF65-F5344CB8AC3E}">
        <p14:creationId xmlns:p14="http://schemas.microsoft.com/office/powerpoint/2010/main" val="398084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457200" y="716326"/>
            <a:ext cx="7640053" cy="3381310"/>
          </a:xfrm>
          <a:prstGeom prst="rect">
            <a:avLst/>
          </a:prstGeom>
        </p:spPr>
        <p:txBody>
          <a:bodyPr wrap="square">
            <a:spAutoFit/>
          </a:bodyPr>
          <a:lstStyle/>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3.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Màu</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vàng trên lưng chú   lấp lánh. </a:t>
            </a:r>
          </a:p>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4.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Bốn</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cái cánh   mỏng như giấy bóng. </a:t>
            </a:r>
          </a:p>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5.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Cái</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đầu   tròn và hai con mắt   long lanh như thuỷ tinh</a:t>
            </a:r>
            <a:r>
              <a:rPr kumimoji="0" lang="en-US" sz="2200" i="0" u="none" strike="noStrike" kern="0" cap="none" spc="0" normalizeH="0" baseline="0" noProof="0" dirty="0">
                <a:ln>
                  <a:noFill/>
                </a:ln>
                <a:effectLst/>
                <a:uLnTx/>
                <a:uFillTx/>
                <a:latin typeface="+mj-lt"/>
                <a:cs typeface="Arial" pitchFamily="34" charset="0"/>
              </a:rPr>
              <a:t>. </a:t>
            </a:r>
          </a:p>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6.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Thân</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chú   nhỏ và thon vàng như màu vàng của nắng mùa thu.</a:t>
            </a:r>
          </a:p>
          <a:p>
            <a:pPr marL="0" marR="0" lvl="0" indent="0" algn="just" defTabSz="914400" eaLnBrk="1" fontAlgn="auto" latinLnBrk="0" hangingPunct="1">
              <a:lnSpc>
                <a:spcPct val="200000"/>
              </a:lnSpc>
              <a:spcBef>
                <a:spcPts val="0"/>
              </a:spcBef>
              <a:spcAft>
                <a:spcPts val="0"/>
              </a:spcAft>
              <a:buClrTx/>
              <a:buSzTx/>
              <a:buFontTx/>
              <a:buNone/>
              <a:tabLst/>
              <a:defRPr/>
            </a:pPr>
            <a:r>
              <a:rPr kumimoji="0" lang="vi-VN" sz="2200" i="0" u="none" strike="noStrike" kern="0" cap="none" spc="0" normalizeH="0" baseline="0" noProof="0" dirty="0">
                <a:ln>
                  <a:noFill/>
                </a:ln>
                <a:effectLst/>
                <a:uLnTx/>
                <a:uFillTx/>
                <a:latin typeface="+mj-lt"/>
                <a:cs typeface="Arial" pitchFamily="34" charset="0"/>
              </a:rPr>
              <a:t>8. </a:t>
            </a:r>
            <a:r>
              <a:rPr kumimoji="0" lang="en-US" sz="2200" i="0"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Bốn</a:t>
            </a:r>
            <a:r>
              <a:rPr kumimoji="0" lang="en-US" sz="22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cánh   khẽ rung rung như còn đang phân vân.</a:t>
            </a:r>
          </a:p>
        </p:txBody>
      </p:sp>
      <p:cxnSp>
        <p:nvCxnSpPr>
          <p:cNvPr id="5" name="Straight Connector 4"/>
          <p:cNvCxnSpPr/>
          <p:nvPr/>
        </p:nvCxnSpPr>
        <p:spPr>
          <a:xfrm flipH="1">
            <a:off x="3541550" y="1007231"/>
            <a:ext cx="72189" cy="276726"/>
          </a:xfrm>
          <a:prstGeom prst="line">
            <a:avLst/>
          </a:prstGeom>
          <a:noFill/>
          <a:ln w="19050" cap="flat" cmpd="sng" algn="ctr">
            <a:solidFill>
              <a:srgbClr val="FF0000"/>
            </a:solidFill>
            <a:prstDash val="solid"/>
            <a:miter lim="800000"/>
          </a:ln>
          <a:effectLst/>
        </p:spPr>
      </p:cxnSp>
      <p:cxnSp>
        <p:nvCxnSpPr>
          <p:cNvPr id="6" name="Straight Connector 5"/>
          <p:cNvCxnSpPr/>
          <p:nvPr/>
        </p:nvCxnSpPr>
        <p:spPr>
          <a:xfrm flipH="1">
            <a:off x="3581400" y="999624"/>
            <a:ext cx="72189" cy="276726"/>
          </a:xfrm>
          <a:prstGeom prst="line">
            <a:avLst/>
          </a:prstGeom>
          <a:noFill/>
          <a:ln w="19050" cap="flat" cmpd="sng" algn="ctr">
            <a:solidFill>
              <a:srgbClr val="FF0000"/>
            </a:solidFill>
            <a:prstDash val="solid"/>
            <a:miter lim="800000"/>
          </a:ln>
          <a:effectLst/>
        </p:spPr>
      </p:cxnSp>
      <p:cxnSp>
        <p:nvCxnSpPr>
          <p:cNvPr id="7" name="Straight Connector 6"/>
          <p:cNvCxnSpPr/>
          <p:nvPr/>
        </p:nvCxnSpPr>
        <p:spPr>
          <a:xfrm flipH="1">
            <a:off x="2286000" y="1761624"/>
            <a:ext cx="72189" cy="276726"/>
          </a:xfrm>
          <a:prstGeom prst="line">
            <a:avLst/>
          </a:prstGeom>
          <a:noFill/>
          <a:ln w="19050" cap="flat" cmpd="sng" algn="ctr">
            <a:solidFill>
              <a:srgbClr val="FF0000"/>
            </a:solidFill>
            <a:prstDash val="solid"/>
            <a:miter lim="800000"/>
          </a:ln>
          <a:effectLst/>
        </p:spPr>
      </p:cxnSp>
      <p:cxnSp>
        <p:nvCxnSpPr>
          <p:cNvPr id="8" name="Straight Connector 7"/>
          <p:cNvCxnSpPr/>
          <p:nvPr/>
        </p:nvCxnSpPr>
        <p:spPr>
          <a:xfrm flipH="1">
            <a:off x="2362200" y="1761624"/>
            <a:ext cx="72189" cy="276726"/>
          </a:xfrm>
          <a:prstGeom prst="line">
            <a:avLst/>
          </a:prstGeom>
          <a:noFill/>
          <a:ln w="19050" cap="flat" cmpd="sng" algn="ctr">
            <a:solidFill>
              <a:srgbClr val="FF0000"/>
            </a:solidFill>
            <a:prstDash val="solid"/>
            <a:miter lim="800000"/>
          </a:ln>
          <a:effectLst/>
        </p:spPr>
      </p:cxnSp>
      <p:cxnSp>
        <p:nvCxnSpPr>
          <p:cNvPr id="9" name="Straight Connector 8"/>
          <p:cNvCxnSpPr/>
          <p:nvPr/>
        </p:nvCxnSpPr>
        <p:spPr>
          <a:xfrm flipH="1">
            <a:off x="1676400" y="2371224"/>
            <a:ext cx="72189" cy="276726"/>
          </a:xfrm>
          <a:prstGeom prst="line">
            <a:avLst/>
          </a:prstGeom>
          <a:noFill/>
          <a:ln w="19050" cap="flat" cmpd="sng" algn="ctr">
            <a:solidFill>
              <a:srgbClr val="FF0000"/>
            </a:solidFill>
            <a:prstDash val="solid"/>
            <a:miter lim="800000"/>
          </a:ln>
          <a:effectLst/>
        </p:spPr>
      </p:cxnSp>
      <p:cxnSp>
        <p:nvCxnSpPr>
          <p:cNvPr id="10" name="Straight Connector 9"/>
          <p:cNvCxnSpPr/>
          <p:nvPr/>
        </p:nvCxnSpPr>
        <p:spPr>
          <a:xfrm flipH="1">
            <a:off x="1752600" y="2371224"/>
            <a:ext cx="72189" cy="276726"/>
          </a:xfrm>
          <a:prstGeom prst="line">
            <a:avLst/>
          </a:prstGeom>
          <a:noFill/>
          <a:ln w="19050" cap="flat" cmpd="sng" algn="ctr">
            <a:solidFill>
              <a:srgbClr val="FF0000"/>
            </a:solidFill>
            <a:prstDash val="solid"/>
            <a:miter lim="800000"/>
          </a:ln>
          <a:effectLst/>
        </p:spPr>
      </p:cxnSp>
      <p:cxnSp>
        <p:nvCxnSpPr>
          <p:cNvPr id="11" name="Straight Connector 10"/>
          <p:cNvCxnSpPr/>
          <p:nvPr/>
        </p:nvCxnSpPr>
        <p:spPr>
          <a:xfrm flipH="1">
            <a:off x="4118811" y="2371224"/>
            <a:ext cx="72189" cy="276726"/>
          </a:xfrm>
          <a:prstGeom prst="line">
            <a:avLst/>
          </a:prstGeom>
          <a:noFill/>
          <a:ln w="19050" cap="flat" cmpd="sng" algn="ctr">
            <a:solidFill>
              <a:srgbClr val="FF0000"/>
            </a:solidFill>
            <a:prstDash val="solid"/>
            <a:miter lim="800000"/>
          </a:ln>
          <a:effectLst/>
        </p:spPr>
      </p:cxnSp>
      <p:cxnSp>
        <p:nvCxnSpPr>
          <p:cNvPr id="12" name="Straight Connector 11"/>
          <p:cNvCxnSpPr/>
          <p:nvPr/>
        </p:nvCxnSpPr>
        <p:spPr>
          <a:xfrm flipH="1">
            <a:off x="4195011" y="2371224"/>
            <a:ext cx="72189" cy="276726"/>
          </a:xfrm>
          <a:prstGeom prst="line">
            <a:avLst/>
          </a:prstGeom>
          <a:noFill/>
          <a:ln w="19050" cap="flat" cmpd="sng" algn="ctr">
            <a:solidFill>
              <a:srgbClr val="FF0000"/>
            </a:solidFill>
            <a:prstDash val="solid"/>
            <a:miter lim="800000"/>
          </a:ln>
          <a:effectLst/>
        </p:spPr>
      </p:cxnSp>
      <p:cxnSp>
        <p:nvCxnSpPr>
          <p:cNvPr id="13" name="Straight Connector 12"/>
          <p:cNvCxnSpPr/>
          <p:nvPr/>
        </p:nvCxnSpPr>
        <p:spPr>
          <a:xfrm flipH="1">
            <a:off x="1913726" y="3057024"/>
            <a:ext cx="72189" cy="276726"/>
          </a:xfrm>
          <a:prstGeom prst="line">
            <a:avLst/>
          </a:prstGeom>
          <a:noFill/>
          <a:ln w="19050" cap="flat" cmpd="sng" algn="ctr">
            <a:solidFill>
              <a:srgbClr val="FF0000"/>
            </a:solidFill>
            <a:prstDash val="solid"/>
            <a:miter lim="800000"/>
          </a:ln>
          <a:effectLst/>
        </p:spPr>
      </p:cxnSp>
      <p:cxnSp>
        <p:nvCxnSpPr>
          <p:cNvPr id="14" name="Straight Connector 13"/>
          <p:cNvCxnSpPr/>
          <p:nvPr/>
        </p:nvCxnSpPr>
        <p:spPr>
          <a:xfrm flipH="1">
            <a:off x="1957136" y="3057024"/>
            <a:ext cx="72189" cy="276726"/>
          </a:xfrm>
          <a:prstGeom prst="line">
            <a:avLst/>
          </a:prstGeom>
          <a:noFill/>
          <a:ln w="19050" cap="flat" cmpd="sng" algn="ctr">
            <a:solidFill>
              <a:srgbClr val="FF0000"/>
            </a:solidFill>
            <a:prstDash val="solid"/>
            <a:miter lim="800000"/>
          </a:ln>
          <a:effectLst/>
        </p:spPr>
      </p:cxnSp>
      <p:cxnSp>
        <p:nvCxnSpPr>
          <p:cNvPr id="15" name="Straight Connector 14"/>
          <p:cNvCxnSpPr/>
          <p:nvPr/>
        </p:nvCxnSpPr>
        <p:spPr>
          <a:xfrm>
            <a:off x="826168" y="1276350"/>
            <a:ext cx="2679032" cy="0"/>
          </a:xfrm>
          <a:prstGeom prst="line">
            <a:avLst/>
          </a:prstGeom>
          <a:noFill/>
          <a:ln w="28575" cap="flat" cmpd="sng" algn="ctr">
            <a:solidFill>
              <a:srgbClr val="FF0000"/>
            </a:solidFill>
            <a:prstDash val="solid"/>
            <a:miter lim="800000"/>
          </a:ln>
          <a:effectLst/>
        </p:spPr>
      </p:cxnSp>
      <p:cxnSp>
        <p:nvCxnSpPr>
          <p:cNvPr id="16" name="Straight Connector 15"/>
          <p:cNvCxnSpPr>
            <a:cxnSpLocks/>
          </p:cNvCxnSpPr>
          <p:nvPr/>
        </p:nvCxnSpPr>
        <p:spPr>
          <a:xfrm>
            <a:off x="870285" y="1962150"/>
            <a:ext cx="1339515" cy="0"/>
          </a:xfrm>
          <a:prstGeom prst="line">
            <a:avLst/>
          </a:prstGeom>
          <a:noFill/>
          <a:ln w="28575" cap="flat" cmpd="sng" algn="ctr">
            <a:solidFill>
              <a:srgbClr val="FF0000"/>
            </a:solidFill>
            <a:prstDash val="solid"/>
            <a:miter lim="800000"/>
          </a:ln>
          <a:effectLst/>
        </p:spPr>
      </p:cxnSp>
      <p:cxnSp>
        <p:nvCxnSpPr>
          <p:cNvPr id="17" name="Straight Connector 16"/>
          <p:cNvCxnSpPr>
            <a:cxnSpLocks/>
          </p:cNvCxnSpPr>
          <p:nvPr/>
        </p:nvCxnSpPr>
        <p:spPr>
          <a:xfrm flipV="1">
            <a:off x="2743200" y="2628840"/>
            <a:ext cx="1219200" cy="19110"/>
          </a:xfrm>
          <a:prstGeom prst="line">
            <a:avLst/>
          </a:prstGeom>
          <a:noFill/>
          <a:ln w="28575" cap="flat" cmpd="sng" algn="ctr">
            <a:solidFill>
              <a:srgbClr val="FF0000"/>
            </a:solidFill>
            <a:prstDash val="solid"/>
            <a:miter lim="800000"/>
          </a:ln>
          <a:effectLst/>
        </p:spPr>
      </p:cxnSp>
      <p:cxnSp>
        <p:nvCxnSpPr>
          <p:cNvPr id="18" name="Straight Connector 17"/>
          <p:cNvCxnSpPr/>
          <p:nvPr/>
        </p:nvCxnSpPr>
        <p:spPr>
          <a:xfrm>
            <a:off x="846223" y="2647950"/>
            <a:ext cx="830177" cy="0"/>
          </a:xfrm>
          <a:prstGeom prst="line">
            <a:avLst/>
          </a:prstGeom>
          <a:noFill/>
          <a:ln w="28575" cap="flat" cmpd="sng" algn="ctr">
            <a:solidFill>
              <a:srgbClr val="FF0000"/>
            </a:solidFill>
            <a:prstDash val="solid"/>
            <a:miter lim="800000"/>
          </a:ln>
          <a:effectLst/>
        </p:spPr>
      </p:cxnSp>
      <p:cxnSp>
        <p:nvCxnSpPr>
          <p:cNvPr id="19" name="Straight Connector 18"/>
          <p:cNvCxnSpPr/>
          <p:nvPr/>
        </p:nvCxnSpPr>
        <p:spPr>
          <a:xfrm>
            <a:off x="838200" y="3333750"/>
            <a:ext cx="974555" cy="0"/>
          </a:xfrm>
          <a:prstGeom prst="line">
            <a:avLst/>
          </a:prstGeom>
          <a:noFill/>
          <a:ln w="28575" cap="flat" cmpd="sng" algn="ctr">
            <a:solidFill>
              <a:srgbClr val="FF0000"/>
            </a:solidFill>
            <a:prstDash val="solid"/>
            <a:miter lim="800000"/>
          </a:ln>
          <a:effectLst/>
        </p:spPr>
      </p:cxnSp>
      <p:sp>
        <p:nvSpPr>
          <p:cNvPr id="20" name="TextBox 19"/>
          <p:cNvSpPr txBox="1"/>
          <p:nvPr/>
        </p:nvSpPr>
        <p:spPr>
          <a:xfrm>
            <a:off x="1224622" y="1943040"/>
            <a:ext cx="576104"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sp>
        <p:nvSpPr>
          <p:cNvPr id="21" name="TextBox 20"/>
          <p:cNvSpPr txBox="1"/>
          <p:nvPr/>
        </p:nvSpPr>
        <p:spPr>
          <a:xfrm>
            <a:off x="1391653" y="1257240"/>
            <a:ext cx="67376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sp>
        <p:nvSpPr>
          <p:cNvPr id="22" name="TextBox 21"/>
          <p:cNvSpPr txBox="1"/>
          <p:nvPr/>
        </p:nvSpPr>
        <p:spPr>
          <a:xfrm>
            <a:off x="914399" y="2628840"/>
            <a:ext cx="636791"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sp>
        <p:nvSpPr>
          <p:cNvPr id="23" name="TextBox 22"/>
          <p:cNvSpPr txBox="1"/>
          <p:nvPr/>
        </p:nvSpPr>
        <p:spPr>
          <a:xfrm>
            <a:off x="3234491" y="2628840"/>
            <a:ext cx="5545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sp>
        <p:nvSpPr>
          <p:cNvPr id="24" name="TextBox 23"/>
          <p:cNvSpPr txBox="1"/>
          <p:nvPr/>
        </p:nvSpPr>
        <p:spPr>
          <a:xfrm>
            <a:off x="1065677" y="3314640"/>
            <a:ext cx="554575"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cxnSp>
        <p:nvCxnSpPr>
          <p:cNvPr id="25" name="Straight Connector 24"/>
          <p:cNvCxnSpPr/>
          <p:nvPr/>
        </p:nvCxnSpPr>
        <p:spPr>
          <a:xfrm flipH="1">
            <a:off x="1930922" y="3742824"/>
            <a:ext cx="72189" cy="276726"/>
          </a:xfrm>
          <a:prstGeom prst="line">
            <a:avLst/>
          </a:prstGeom>
          <a:noFill/>
          <a:ln w="19050" cap="flat" cmpd="sng" algn="ctr">
            <a:solidFill>
              <a:srgbClr val="FF0000"/>
            </a:solidFill>
            <a:prstDash val="solid"/>
            <a:miter lim="800000"/>
          </a:ln>
          <a:effectLst/>
        </p:spPr>
      </p:cxnSp>
      <p:cxnSp>
        <p:nvCxnSpPr>
          <p:cNvPr id="26" name="Straight Connector 25"/>
          <p:cNvCxnSpPr/>
          <p:nvPr/>
        </p:nvCxnSpPr>
        <p:spPr>
          <a:xfrm flipH="1">
            <a:off x="1985211" y="3742824"/>
            <a:ext cx="72189" cy="276726"/>
          </a:xfrm>
          <a:prstGeom prst="line">
            <a:avLst/>
          </a:prstGeom>
          <a:noFill/>
          <a:ln w="19050" cap="flat" cmpd="sng" algn="ctr">
            <a:solidFill>
              <a:srgbClr val="FF0000"/>
            </a:solidFill>
            <a:prstDash val="solid"/>
            <a:miter lim="800000"/>
          </a:ln>
          <a:effectLst/>
        </p:spPr>
      </p:cxnSp>
      <p:cxnSp>
        <p:nvCxnSpPr>
          <p:cNvPr id="27" name="Straight Connector 26"/>
          <p:cNvCxnSpPr/>
          <p:nvPr/>
        </p:nvCxnSpPr>
        <p:spPr>
          <a:xfrm>
            <a:off x="854245" y="4019550"/>
            <a:ext cx="974555" cy="0"/>
          </a:xfrm>
          <a:prstGeom prst="line">
            <a:avLst/>
          </a:prstGeom>
          <a:noFill/>
          <a:ln w="28575" cap="flat" cmpd="sng" algn="ctr">
            <a:solidFill>
              <a:srgbClr val="FF0000"/>
            </a:solidFill>
            <a:prstDash val="solid"/>
            <a:miter lim="800000"/>
          </a:ln>
          <a:effectLst/>
        </p:spPr>
      </p:cxnSp>
      <p:sp>
        <p:nvSpPr>
          <p:cNvPr id="28" name="TextBox 27"/>
          <p:cNvSpPr txBox="1"/>
          <p:nvPr/>
        </p:nvSpPr>
        <p:spPr>
          <a:xfrm>
            <a:off x="946484" y="4000440"/>
            <a:ext cx="673768"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i="0"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CN</a:t>
            </a:r>
          </a:p>
        </p:txBody>
      </p:sp>
      <p:pic>
        <p:nvPicPr>
          <p:cNvPr id="29" name="Picture 10" descr="Kết quả hình ảnh cho chuồn chuồn nướ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10200" y="248492"/>
            <a:ext cx="3520263" cy="1778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414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barn(inVertic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Horizontal)">
                                      <p:cBhvr>
                                        <p:cTn id="29" dur="500"/>
                                        <p:tgtEl>
                                          <p:spTgt spid="7"/>
                                        </p:tgtEl>
                                      </p:cBhvr>
                                    </p:animEffect>
                                  </p:childTnLst>
                                </p:cTn>
                              </p:par>
                              <p:par>
                                <p:cTn id="30" presetID="16" presetClass="entr" presetSubtype="26"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Horizontal)">
                                      <p:cBhvr>
                                        <p:cTn id="32" dur="500"/>
                                        <p:tgtEl>
                                          <p:spTgt spid="8"/>
                                        </p:tgtEl>
                                      </p:cBhvr>
                                    </p:animEffect>
                                  </p:childTnLst>
                                </p:cTn>
                              </p:par>
                              <p:par>
                                <p:cTn id="33" presetID="16" presetClass="entr" presetSubtype="26"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inHorizontal)">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circle(in)">
                                      <p:cBhvr>
                                        <p:cTn id="45" dur="750"/>
                                        <p:tgtEl>
                                          <p:spTgt spid="10"/>
                                        </p:tgtEl>
                                      </p:cBhvr>
                                    </p:animEffect>
                                  </p:childTnLst>
                                </p:cTn>
                              </p:par>
                              <p:par>
                                <p:cTn id="46" presetID="6" presetClass="entr" presetSubtype="16"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circle(in)">
                                      <p:cBhvr>
                                        <p:cTn id="48" dur="750"/>
                                        <p:tgtEl>
                                          <p:spTgt spid="9"/>
                                        </p:tgtEl>
                                      </p:cBhvr>
                                    </p:animEffect>
                                  </p:childTnLst>
                                </p:cTn>
                              </p:par>
                              <p:par>
                                <p:cTn id="49" presetID="6"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circle(in)">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par>
                                <p:cTn id="62" presetID="22" presetClass="entr" presetSubtype="4"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wipe(down)">
                                      <p:cBhvr>
                                        <p:cTn id="64" dur="500"/>
                                        <p:tgtEl>
                                          <p:spTgt spid="11"/>
                                        </p:tgtEl>
                                      </p:cBhvr>
                                    </p:animEffect>
                                  </p:childTnLst>
                                </p:cTn>
                              </p:par>
                              <p:par>
                                <p:cTn id="65" presetID="22" presetClass="entr" presetSubtype="4" fill="hold" nodeType="with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down)">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barn(inVertical)">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grpId="0"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barn(inVertical)">
                                      <p:cBhvr>
                                        <p:cTn id="85" dur="5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27"/>
                                        </p:tgtEl>
                                        <p:attrNameLst>
                                          <p:attrName>style.visibility</p:attrName>
                                        </p:attrNameLst>
                                      </p:cBhvr>
                                      <p:to>
                                        <p:strVal val="visible"/>
                                      </p:to>
                                    </p:set>
                                  </p:childTnLst>
                                </p:cTn>
                              </p:par>
                              <p:par>
                                <p:cTn id="90" presetID="1" presetClass="entr" presetSubtype="0"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childTnLst>
                                </p:cTn>
                              </p:par>
                              <p:par>
                                <p:cTn id="92" presetID="1" presetClass="entr" presetSubtype="0" fill="hold" nodeType="withEffect">
                                  <p:stCondLst>
                                    <p:cond delay="0"/>
                                  </p:stCondLst>
                                  <p:childTnLst>
                                    <p:set>
                                      <p:cBhvr>
                                        <p:cTn id="93" dur="1" fill="hold">
                                          <p:stCondLst>
                                            <p:cond delay="0"/>
                                          </p:stCondLst>
                                        </p:cTn>
                                        <p:tgtEl>
                                          <p:spTgt spid="25"/>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barn(inVertical)">
                                      <p:cBhvr>
                                        <p:cTn id="9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252"/>
          <p:cNvSpPr>
            <a:spLocks noEditPoints="1"/>
          </p:cNvSpPr>
          <p:nvPr/>
        </p:nvSpPr>
        <p:spPr bwMode="auto">
          <a:xfrm>
            <a:off x="3187305" y="1685483"/>
            <a:ext cx="363140" cy="345281"/>
          </a:xfrm>
          <a:custGeom>
            <a:avLst/>
            <a:gdLst>
              <a:gd name="T0" fmla="*/ 294 w 301"/>
              <a:gd name="T1" fmla="*/ 107 h 285"/>
              <a:gd name="T2" fmla="*/ 137 w 301"/>
              <a:gd name="T3" fmla="*/ 9 h 285"/>
              <a:gd name="T4" fmla="*/ 7 w 301"/>
              <a:gd name="T5" fmla="*/ 139 h 285"/>
              <a:gd name="T6" fmla="*/ 64 w 301"/>
              <a:gd name="T7" fmla="*/ 218 h 285"/>
              <a:gd name="T8" fmla="*/ 36 w 301"/>
              <a:gd name="T9" fmla="*/ 268 h 285"/>
              <a:gd name="T10" fmla="*/ 122 w 301"/>
              <a:gd name="T11" fmla="*/ 237 h 285"/>
              <a:gd name="T12" fmla="*/ 164 w 301"/>
              <a:gd name="T13" fmla="*/ 237 h 285"/>
              <a:gd name="T14" fmla="*/ 294 w 301"/>
              <a:gd name="T15" fmla="*/ 107 h 285"/>
              <a:gd name="T16" fmla="*/ 80 w 301"/>
              <a:gd name="T17" fmla="*/ 143 h 285"/>
              <a:gd name="T18" fmla="*/ 60 w 301"/>
              <a:gd name="T19" fmla="*/ 123 h 285"/>
              <a:gd name="T20" fmla="*/ 80 w 301"/>
              <a:gd name="T21" fmla="*/ 103 h 285"/>
              <a:gd name="T22" fmla="*/ 100 w 301"/>
              <a:gd name="T23" fmla="*/ 123 h 285"/>
              <a:gd name="T24" fmla="*/ 80 w 301"/>
              <a:gd name="T25" fmla="*/ 143 h 285"/>
              <a:gd name="T26" fmla="*/ 151 w 301"/>
              <a:gd name="T27" fmla="*/ 143 h 285"/>
              <a:gd name="T28" fmla="*/ 131 w 301"/>
              <a:gd name="T29" fmla="*/ 123 h 285"/>
              <a:gd name="T30" fmla="*/ 151 w 301"/>
              <a:gd name="T31" fmla="*/ 103 h 285"/>
              <a:gd name="T32" fmla="*/ 172 w 301"/>
              <a:gd name="T33" fmla="*/ 123 h 285"/>
              <a:gd name="T34" fmla="*/ 151 w 301"/>
              <a:gd name="T35" fmla="*/ 143 h 285"/>
              <a:gd name="T36" fmla="*/ 223 w 301"/>
              <a:gd name="T37" fmla="*/ 143 h 285"/>
              <a:gd name="T38" fmla="*/ 203 w 301"/>
              <a:gd name="T39" fmla="*/ 123 h 285"/>
              <a:gd name="T40" fmla="*/ 223 w 301"/>
              <a:gd name="T41" fmla="*/ 103 h 285"/>
              <a:gd name="T42" fmla="*/ 243 w 301"/>
              <a:gd name="T43" fmla="*/ 123 h 285"/>
              <a:gd name="T44" fmla="*/ 223 w 301"/>
              <a:gd name="T45" fmla="*/ 143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1" h="285">
                <a:moveTo>
                  <a:pt x="294" y="107"/>
                </a:moveTo>
                <a:cubicBezTo>
                  <a:pt x="286" y="44"/>
                  <a:pt x="216" y="0"/>
                  <a:pt x="137" y="9"/>
                </a:cubicBezTo>
                <a:cubicBezTo>
                  <a:pt x="58" y="18"/>
                  <a:pt x="0" y="76"/>
                  <a:pt x="7" y="139"/>
                </a:cubicBezTo>
                <a:cubicBezTo>
                  <a:pt x="11" y="172"/>
                  <a:pt x="33" y="200"/>
                  <a:pt x="64" y="218"/>
                </a:cubicBezTo>
                <a:cubicBezTo>
                  <a:pt x="65" y="232"/>
                  <a:pt x="60" y="250"/>
                  <a:pt x="36" y="268"/>
                </a:cubicBezTo>
                <a:cubicBezTo>
                  <a:pt x="26" y="275"/>
                  <a:pt x="76" y="285"/>
                  <a:pt x="122" y="237"/>
                </a:cubicBezTo>
                <a:cubicBezTo>
                  <a:pt x="136" y="238"/>
                  <a:pt x="150" y="239"/>
                  <a:pt x="164" y="237"/>
                </a:cubicBezTo>
                <a:cubicBezTo>
                  <a:pt x="243" y="228"/>
                  <a:pt x="301" y="170"/>
                  <a:pt x="294" y="107"/>
                </a:cubicBezTo>
                <a:close/>
                <a:moveTo>
                  <a:pt x="80" y="143"/>
                </a:moveTo>
                <a:cubicBezTo>
                  <a:pt x="69" y="143"/>
                  <a:pt x="60" y="134"/>
                  <a:pt x="60" y="123"/>
                </a:cubicBezTo>
                <a:cubicBezTo>
                  <a:pt x="60" y="112"/>
                  <a:pt x="69" y="103"/>
                  <a:pt x="80" y="103"/>
                </a:cubicBezTo>
                <a:cubicBezTo>
                  <a:pt x="91" y="103"/>
                  <a:pt x="100" y="112"/>
                  <a:pt x="100" y="123"/>
                </a:cubicBezTo>
                <a:cubicBezTo>
                  <a:pt x="100" y="134"/>
                  <a:pt x="91" y="143"/>
                  <a:pt x="80" y="143"/>
                </a:cubicBezTo>
                <a:close/>
                <a:moveTo>
                  <a:pt x="151" y="143"/>
                </a:moveTo>
                <a:cubicBezTo>
                  <a:pt x="140" y="143"/>
                  <a:pt x="131" y="134"/>
                  <a:pt x="131" y="123"/>
                </a:cubicBezTo>
                <a:cubicBezTo>
                  <a:pt x="131" y="112"/>
                  <a:pt x="140" y="103"/>
                  <a:pt x="151" y="103"/>
                </a:cubicBezTo>
                <a:cubicBezTo>
                  <a:pt x="163" y="103"/>
                  <a:pt x="172" y="112"/>
                  <a:pt x="172" y="123"/>
                </a:cubicBezTo>
                <a:cubicBezTo>
                  <a:pt x="172" y="134"/>
                  <a:pt x="163" y="143"/>
                  <a:pt x="151" y="143"/>
                </a:cubicBezTo>
                <a:close/>
                <a:moveTo>
                  <a:pt x="223" y="143"/>
                </a:moveTo>
                <a:cubicBezTo>
                  <a:pt x="212" y="143"/>
                  <a:pt x="203" y="134"/>
                  <a:pt x="203" y="123"/>
                </a:cubicBezTo>
                <a:cubicBezTo>
                  <a:pt x="203" y="112"/>
                  <a:pt x="212" y="103"/>
                  <a:pt x="223" y="103"/>
                </a:cubicBezTo>
                <a:cubicBezTo>
                  <a:pt x="234" y="103"/>
                  <a:pt x="243" y="112"/>
                  <a:pt x="243" y="123"/>
                </a:cubicBezTo>
                <a:cubicBezTo>
                  <a:pt x="243" y="134"/>
                  <a:pt x="234" y="143"/>
                  <a:pt x="223" y="143"/>
                </a:cubicBezTo>
                <a:close/>
              </a:path>
            </a:pathLst>
          </a:custGeom>
          <a:solidFill>
            <a:sysClr val="window" lastClr="FFFFFF"/>
          </a:solidFill>
          <a:ln>
            <a:noFill/>
          </a:ln>
        </p:spPr>
        <p:txBody>
          <a:bodyPr lIns="51435" tIns="25718" rIns="51435" bIns="25718"/>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013" b="0" i="0" u="none" strike="noStrike" kern="0" cap="none" spc="0" normalizeH="0" baseline="0" noProof="0">
              <a:ln>
                <a:noFill/>
              </a:ln>
              <a:solidFill>
                <a:prstClr val="black"/>
              </a:solidFill>
              <a:effectLst/>
              <a:uLnTx/>
              <a:uFillTx/>
              <a:cs typeface="+mn-ea"/>
              <a:sym typeface="+mn-lt"/>
            </a:endParaRPr>
          </a:p>
        </p:txBody>
      </p:sp>
      <p:sp>
        <p:nvSpPr>
          <p:cNvPr id="5" name="AutoShape 19"/>
          <p:cNvSpPr>
            <a:spLocks noChangeArrowheads="1"/>
          </p:cNvSpPr>
          <p:nvPr/>
        </p:nvSpPr>
        <p:spPr bwMode="ltGray">
          <a:xfrm>
            <a:off x="228600" y="322595"/>
            <a:ext cx="8382000" cy="733529"/>
          </a:xfrm>
          <a:prstGeom prst="roundRect">
            <a:avLst>
              <a:gd name="adj" fmla="val 50000"/>
            </a:avLst>
          </a:prstGeom>
          <a:solidFill>
            <a:schemeClr val="bg1"/>
          </a:solidFill>
          <a:ln w="12700" cap="flat" cmpd="sng" algn="ctr">
            <a:solidFill>
              <a:srgbClr val="002060"/>
            </a:solidFill>
            <a:prstDash val="solid"/>
            <a:miter lim="800000"/>
          </a:ln>
          <a:effectLst/>
        </p:spPr>
        <p:txBody>
          <a:bodyPr rtlCol="0" anchor="ctr"/>
          <a:lstStyle/>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000" u="none" strike="noStrike" kern="0" cap="none" spc="0" normalizeH="0" baseline="0" noProof="0" dirty="0">
              <a:ln>
                <a:noFill/>
              </a:ln>
              <a:effectLst/>
              <a:uLnTx/>
              <a:uFillTx/>
              <a:latin typeface="Arial" pitchFamily="34" charset="0"/>
              <a:cs typeface="Arial" pitchFamily="34" charset="0"/>
            </a:endParaRPr>
          </a:p>
          <a:p>
            <a:pPr marL="0" marR="0" lvl="0" indent="0" defTabSz="914400" eaLnBrk="1" fontAlgn="auto" latinLnBrk="0" hangingPunct="1">
              <a:lnSpc>
                <a:spcPct val="100000"/>
              </a:lnSpc>
              <a:spcBef>
                <a:spcPct val="50000"/>
              </a:spcBef>
              <a:spcAft>
                <a:spcPts val="0"/>
              </a:spcAft>
              <a:buClrTx/>
              <a:buSzTx/>
              <a:buFontTx/>
              <a:buNone/>
              <a:tabLst/>
              <a:defRPr/>
            </a:pP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2.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Viết</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đoạn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từ</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5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đến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7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câu</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về</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loại</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trái</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cây</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mà</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em</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thích</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trong</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đoạn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văn</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có</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dùng</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một</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số</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câu</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kể</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Ai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thế</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 </a:t>
            </a:r>
            <a:r>
              <a:rPr kumimoji="0" lang="en-US" sz="2000" b="1" u="none" strike="noStrike" kern="0" cap="none" spc="0" normalizeH="0" baseline="0" noProof="0" dirty="0" err="1">
                <a:ln>
                  <a:noFill/>
                </a:ln>
                <a:effectLst/>
                <a:uLnTx/>
                <a:uFillTx/>
                <a:latin typeface="Times New Roman" panose="02020603050405020304" pitchFamily="18" charset="0"/>
                <a:cs typeface="Times New Roman" panose="02020603050405020304" pitchFamily="18" charset="0"/>
              </a:rPr>
              <a:t>nào</a:t>
            </a:r>
            <a:r>
              <a:rPr kumimoji="0" lang="en-US" sz="2000" b="1" u="none" strike="noStrike" kern="0" cap="none" spc="0" normalizeH="0" baseline="0" noProof="0" dirty="0">
                <a:ln>
                  <a:noFill/>
                </a:ln>
                <a:effectLst/>
                <a:uLnTx/>
                <a:uFillTx/>
                <a:latin typeface="Times New Roman" panose="02020603050405020304" pitchFamily="18" charset="0"/>
                <a:cs typeface="Times New Roman" panose="02020603050405020304" pitchFamily="18" charset="0"/>
              </a:rPr>
              <a:t>?</a:t>
            </a:r>
          </a:p>
          <a:p>
            <a:pPr marL="0" marR="0" lvl="0" indent="0" defTabSz="914400" eaLnBrk="1" fontAlgn="auto" latinLnBrk="0" hangingPunct="1">
              <a:lnSpc>
                <a:spcPct val="100000"/>
              </a:lnSpc>
              <a:spcBef>
                <a:spcPct val="50000"/>
              </a:spcBef>
              <a:spcAft>
                <a:spcPts val="0"/>
              </a:spcAft>
              <a:buClrTx/>
              <a:buSzTx/>
              <a:buFontTx/>
              <a:buNone/>
              <a:tabLst/>
              <a:defRPr/>
            </a:pPr>
            <a:endParaRPr kumimoji="0" lang="en-US" sz="2000" u="none" strike="noStrike" kern="0" cap="none" spc="0" normalizeH="0" baseline="0" noProof="0" dirty="0">
              <a:ln>
                <a:noFill/>
              </a:ln>
              <a:effectLst/>
              <a:uLnTx/>
              <a:uFillTx/>
              <a:latin typeface="Arial" pitchFamily="34" charset="0"/>
              <a:cs typeface="Arial" pitchFamily="34" charset="0"/>
            </a:endParaRPr>
          </a:p>
        </p:txBody>
      </p:sp>
      <p:pic>
        <p:nvPicPr>
          <p:cNvPr id="6" name="Picture 2" descr="Kết quả hình ảnh cho trái tá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1685483"/>
            <a:ext cx="2870761" cy="2458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4" descr="Kết quả hình ảnh cho tráixoà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685482"/>
            <a:ext cx="2857081" cy="2253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8" name="Straight Connector 7"/>
          <p:cNvCxnSpPr>
            <a:cxnSpLocks/>
          </p:cNvCxnSpPr>
          <p:nvPr/>
        </p:nvCxnSpPr>
        <p:spPr>
          <a:xfrm>
            <a:off x="4648200" y="666750"/>
            <a:ext cx="3200400" cy="0"/>
          </a:xfrm>
          <a:prstGeom prst="line">
            <a:avLst/>
          </a:prstGeom>
          <a:noFill/>
          <a:ln w="19050" cap="flat" cmpd="sng" algn="ctr">
            <a:solidFill>
              <a:srgbClr val="FF0000"/>
            </a:solidFill>
            <a:prstDash val="solid"/>
            <a:miter lim="800000"/>
          </a:ln>
          <a:effectLst/>
        </p:spPr>
      </p:cxnSp>
      <p:cxnSp>
        <p:nvCxnSpPr>
          <p:cNvPr id="9" name="Straight Connector 8"/>
          <p:cNvCxnSpPr>
            <a:cxnSpLocks/>
          </p:cNvCxnSpPr>
          <p:nvPr/>
        </p:nvCxnSpPr>
        <p:spPr>
          <a:xfrm>
            <a:off x="3837982" y="971550"/>
            <a:ext cx="1877018" cy="0"/>
          </a:xfrm>
          <a:prstGeom prst="line">
            <a:avLst/>
          </a:prstGeom>
          <a:noFill/>
          <a:ln w="19050" cap="flat" cmpd="sng" algn="ctr">
            <a:solidFill>
              <a:srgbClr val="FF0000"/>
            </a:solidFill>
            <a:prstDash val="solid"/>
            <a:miter lim="800000"/>
          </a:ln>
          <a:effectLst/>
        </p:spPr>
      </p:cxnSp>
    </p:spTree>
    <p:extLst>
      <p:ext uri="{BB962C8B-B14F-4D97-AF65-F5344CB8AC3E}">
        <p14:creationId xmlns:p14="http://schemas.microsoft.com/office/powerpoint/2010/main" val="100775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 Box 13"/>
          <p:cNvSpPr txBox="1">
            <a:spLocks noChangeArrowheads="1"/>
          </p:cNvSpPr>
          <p:nvPr/>
        </p:nvSpPr>
        <p:spPr bwMode="auto">
          <a:xfrm>
            <a:off x="1382410" y="3746218"/>
            <a:ext cx="440879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dirty="0">
                <a:solidFill>
                  <a:srgbClr val="FF0066"/>
                </a:solidFill>
                <a:latin typeface="Times New Roman" panose="02020603050405020304" pitchFamily="18" charset="0"/>
                <a:cs typeface="Times New Roman" panose="02020603050405020304" pitchFamily="18" charset="0"/>
              </a:rPr>
              <a:t>e. </a:t>
            </a:r>
            <a:r>
              <a:rPr lang="en-US" sz="2000" b="1" dirty="0" err="1">
                <a:solidFill>
                  <a:srgbClr val="FF0066"/>
                </a:solidFill>
                <a:latin typeface="Times New Roman" panose="02020603050405020304" pitchFamily="18" charset="0"/>
                <a:cs typeface="Times New Roman" panose="02020603050405020304" pitchFamily="18" charset="0"/>
              </a:rPr>
              <a:t>Ăn</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đó</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cảm</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giác</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thế</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nào</a:t>
            </a:r>
            <a:r>
              <a:rPr lang="en-US" sz="2000" b="1" dirty="0">
                <a:solidFill>
                  <a:srgbClr val="FF0066"/>
                </a:solidFill>
                <a:latin typeface="Times New Roman" panose="02020603050405020304" pitchFamily="18" charset="0"/>
                <a:cs typeface="Times New Roman" panose="02020603050405020304" pitchFamily="18" charset="0"/>
              </a:rPr>
              <a:t>? </a:t>
            </a:r>
          </a:p>
        </p:txBody>
      </p:sp>
      <p:sp>
        <p:nvSpPr>
          <p:cNvPr id="15" name="Rectangle 14"/>
          <p:cNvSpPr/>
          <p:nvPr/>
        </p:nvSpPr>
        <p:spPr>
          <a:xfrm>
            <a:off x="152400" y="30779"/>
            <a:ext cx="1353847" cy="523220"/>
          </a:xfrm>
          <a:prstGeom prst="rect">
            <a:avLst/>
          </a:prstGeom>
          <a:solidFill>
            <a:srgbClr val="FFC000"/>
          </a:solidFill>
          <a:ln w="6350" cap="flat" cmpd="sng" algn="ctr">
            <a:solidFill>
              <a:srgbClr val="FFC000"/>
            </a:solidFill>
            <a:prstDash val="solid"/>
            <a:miter lim="800000"/>
          </a:ln>
          <a:effectLst/>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all" spc="0" normalizeH="0" baseline="0" noProof="0" dirty="0" err="1">
                <a:ln w="9000" cmpd="sng">
                  <a:solidFill>
                    <a:srgbClr val="FFC000">
                      <a:shade val="50000"/>
                      <a:satMod val="120000"/>
                    </a:srgbClr>
                  </a:solidFill>
                  <a:prstDash val="solid"/>
                </a:ln>
                <a:solidFill>
                  <a:srgbClr val="002060"/>
                </a:solidFill>
                <a:effectLst>
                  <a:reflection blurRad="12700" stA="28000" endPos="45000" dist="1000" dir="5400000" sy="-100000" algn="bl" rotWithShape="0"/>
                </a:effectLst>
                <a:uLnTx/>
                <a:uFillTx/>
                <a:latin typeface="Times New Roman" panose="02020603050405020304" pitchFamily="18" charset="0"/>
                <a:cs typeface="Times New Roman" panose="02020603050405020304" pitchFamily="18" charset="0"/>
              </a:rPr>
              <a:t>Gợi</a:t>
            </a:r>
            <a:r>
              <a:rPr kumimoji="0" lang="en-US" sz="2800" i="0" u="none" strike="noStrike" kern="0" cap="all" spc="0" normalizeH="0" baseline="0" noProof="0" dirty="0">
                <a:ln w="9000" cmpd="sng">
                  <a:solidFill>
                    <a:srgbClr val="FFC000">
                      <a:shade val="50000"/>
                      <a:satMod val="120000"/>
                    </a:srgbClr>
                  </a:solidFill>
                  <a:prstDash val="solid"/>
                </a:ln>
                <a:solidFill>
                  <a:srgbClr val="002060"/>
                </a:solidFill>
                <a:effectLst>
                  <a:reflection blurRad="12700" stA="28000" endPos="45000" dist="1000" dir="5400000" sy="-100000" algn="bl" rotWithShape="0"/>
                </a:effectLst>
                <a:uLnTx/>
                <a:uFillTx/>
                <a:latin typeface="Times New Roman" panose="02020603050405020304" pitchFamily="18" charset="0"/>
                <a:cs typeface="Times New Roman" panose="02020603050405020304" pitchFamily="18" charset="0"/>
              </a:rPr>
              <a:t> ý</a:t>
            </a:r>
            <a:r>
              <a:rPr kumimoji="0" lang="en-US" sz="2800" i="0" u="none" strike="noStrike" kern="0" cap="all" spc="0" normalizeH="0" baseline="0" noProof="0" dirty="0">
                <a:ln w="9000" cmpd="sng">
                  <a:solidFill>
                    <a:srgbClr val="FFC000">
                      <a:shade val="50000"/>
                      <a:satMod val="120000"/>
                    </a:srgbClr>
                  </a:solidFill>
                  <a:prstDash val="solid"/>
                </a:ln>
                <a:solidFill>
                  <a:srgbClr val="002060"/>
                </a:solidFill>
                <a:effectLst>
                  <a:reflection blurRad="12700" stA="28000" endPos="45000" dist="1000" dir="5400000" sy="-100000" algn="bl" rotWithShape="0"/>
                </a:effectLst>
                <a:uLnTx/>
                <a:uFillTx/>
                <a:latin typeface="Arial" pitchFamily="34" charset="0"/>
                <a:cs typeface="Arial" pitchFamily="34" charset="0"/>
              </a:rPr>
              <a:t>  </a:t>
            </a:r>
          </a:p>
        </p:txBody>
      </p:sp>
      <p:sp>
        <p:nvSpPr>
          <p:cNvPr id="16" name="Rectangle 15"/>
          <p:cNvSpPr/>
          <p:nvPr/>
        </p:nvSpPr>
        <p:spPr>
          <a:xfrm>
            <a:off x="1319503" y="646331"/>
            <a:ext cx="4319298" cy="400110"/>
          </a:xfrm>
          <a:prstGeom prst="rect">
            <a:avLst/>
          </a:prstGeom>
        </p:spPr>
        <p:txBody>
          <a:bodyPr wrap="square">
            <a:spAutoFit/>
          </a:bodyPr>
          <a:lstStyle/>
          <a:p>
            <a:pPr lvl="0"/>
            <a:r>
              <a:rPr lang="en-US" sz="2000" b="1" dirty="0">
                <a:solidFill>
                  <a:srgbClr val="FF0066"/>
                </a:solidFill>
                <a:latin typeface="Times New Roman" panose="02020603050405020304" pitchFamily="18" charset="0"/>
                <a:cs typeface="Times New Roman" panose="02020603050405020304" pitchFamily="18" charset="0"/>
              </a:rPr>
              <a:t>a. </a:t>
            </a:r>
            <a:r>
              <a:rPr lang="en-US" sz="2000" b="1" dirty="0" err="1">
                <a:solidFill>
                  <a:srgbClr val="FF0066"/>
                </a:solidFill>
                <a:latin typeface="Times New Roman" panose="02020603050405020304" pitchFamily="18" charset="0"/>
                <a:cs typeface="Times New Roman" panose="02020603050405020304" pitchFamily="18" charset="0"/>
              </a:rPr>
              <a:t>Hình</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dáng</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của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đó</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thế</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nào</a:t>
            </a:r>
            <a:r>
              <a:rPr lang="en-US" sz="2000" b="1" dirty="0">
                <a:solidFill>
                  <a:srgbClr val="FF0066"/>
                </a:solidFill>
                <a:latin typeface="Times New Roman" panose="02020603050405020304" pitchFamily="18" charset="0"/>
                <a:cs typeface="Times New Roman" panose="02020603050405020304" pitchFamily="18" charset="0"/>
              </a:rPr>
              <a:t>?</a:t>
            </a:r>
          </a:p>
        </p:txBody>
      </p:sp>
      <p:sp>
        <p:nvSpPr>
          <p:cNvPr id="17" name="Rectangle 16"/>
          <p:cNvSpPr/>
          <p:nvPr/>
        </p:nvSpPr>
        <p:spPr>
          <a:xfrm>
            <a:off x="1471901" y="1046441"/>
            <a:ext cx="3871459"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Bầu</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bĩnh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tròn</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dài</a:t>
            </a:r>
            <a:r>
              <a:rPr lang="en-US" sz="1800" b="1" dirty="0">
                <a:latin typeface="Times New Roman" panose="02020603050405020304" pitchFamily="18" charset="0"/>
                <a:cs typeface="Times New Roman" panose="02020603050405020304" pitchFamily="18" charset="0"/>
              </a:rPr>
              <a:t>, ……. )</a:t>
            </a:r>
          </a:p>
        </p:txBody>
      </p:sp>
      <p:sp>
        <p:nvSpPr>
          <p:cNvPr id="18" name="Rectangle 17"/>
          <p:cNvSpPr/>
          <p:nvPr/>
        </p:nvSpPr>
        <p:spPr>
          <a:xfrm>
            <a:off x="1319502" y="1384995"/>
            <a:ext cx="2876108" cy="400110"/>
          </a:xfrm>
          <a:prstGeom prst="rect">
            <a:avLst/>
          </a:prstGeom>
        </p:spPr>
        <p:txBody>
          <a:bodyPr wrap="none">
            <a:spAutoFit/>
          </a:bodyPr>
          <a:lstStyle/>
          <a:p>
            <a:pPr lvl="0"/>
            <a:r>
              <a:rPr lang="en-US" sz="2000" b="1" dirty="0">
                <a:solidFill>
                  <a:srgbClr val="FF0066"/>
                </a:solidFill>
                <a:latin typeface="Times New Roman" panose="02020603050405020304" pitchFamily="18" charset="0"/>
                <a:cs typeface="Times New Roman" panose="02020603050405020304" pitchFamily="18" charset="0"/>
              </a:rPr>
              <a:t>b. </a:t>
            </a:r>
            <a:r>
              <a:rPr lang="en-US" sz="2000" b="1" dirty="0" err="1">
                <a:solidFill>
                  <a:srgbClr val="FF0066"/>
                </a:solidFill>
                <a:latin typeface="Times New Roman" panose="02020603050405020304" pitchFamily="18" charset="0"/>
                <a:cs typeface="Times New Roman" panose="02020603050405020304" pitchFamily="18" charset="0"/>
              </a:rPr>
              <a:t>Màu</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của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thế</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nào</a:t>
            </a:r>
            <a:r>
              <a:rPr lang="en-US" sz="2000" b="1" dirty="0">
                <a:solidFill>
                  <a:srgbClr val="FF0066"/>
                </a:solidFill>
                <a:latin typeface="Times New Roman" panose="02020603050405020304" pitchFamily="18" charset="0"/>
                <a:cs typeface="Times New Roman" panose="02020603050405020304" pitchFamily="18" charset="0"/>
              </a:rPr>
              <a:t>?</a:t>
            </a:r>
          </a:p>
        </p:txBody>
      </p:sp>
      <p:sp>
        <p:nvSpPr>
          <p:cNvPr id="19" name="Rectangle 18"/>
          <p:cNvSpPr/>
          <p:nvPr/>
        </p:nvSpPr>
        <p:spPr>
          <a:xfrm>
            <a:off x="1471900" y="1785105"/>
            <a:ext cx="4166901"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Xanh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đỏ</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vàng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óng</a:t>
            </a:r>
            <a:r>
              <a:rPr lang="en-US" sz="1800" b="1" dirty="0">
                <a:latin typeface="Times New Roman" panose="02020603050405020304" pitchFamily="18" charset="0"/>
                <a:cs typeface="Times New Roman" panose="02020603050405020304" pitchFamily="18" charset="0"/>
              </a:rPr>
              <a:t>, cam, ……. )</a:t>
            </a:r>
          </a:p>
        </p:txBody>
      </p:sp>
      <p:sp>
        <p:nvSpPr>
          <p:cNvPr id="20" name="Rectangle 19"/>
          <p:cNvSpPr/>
          <p:nvPr/>
        </p:nvSpPr>
        <p:spPr>
          <a:xfrm>
            <a:off x="1319502" y="2154437"/>
            <a:ext cx="3605474" cy="400110"/>
          </a:xfrm>
          <a:prstGeom prst="rect">
            <a:avLst/>
          </a:prstGeom>
        </p:spPr>
        <p:txBody>
          <a:bodyPr wrap="none">
            <a:spAutoFit/>
          </a:bodyPr>
          <a:lstStyle/>
          <a:p>
            <a:r>
              <a:rPr lang="en-US" sz="2000" b="1" dirty="0">
                <a:solidFill>
                  <a:srgbClr val="FF0066"/>
                </a:solidFill>
                <a:latin typeface="Times New Roman" panose="02020603050405020304" pitchFamily="18" charset="0"/>
                <a:cs typeface="Times New Roman" panose="02020603050405020304" pitchFamily="18" charset="0"/>
              </a:rPr>
              <a:t>c. </a:t>
            </a:r>
            <a:r>
              <a:rPr lang="en-US" sz="2000" b="1" dirty="0" err="1">
                <a:solidFill>
                  <a:srgbClr val="FF0066"/>
                </a:solidFill>
                <a:latin typeface="Times New Roman" panose="02020603050405020304" pitchFamily="18" charset="0"/>
                <a:cs typeface="Times New Roman" panose="02020603050405020304" pitchFamily="18" charset="0"/>
              </a:rPr>
              <a:t>Hương</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thơm</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của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ra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sao</a:t>
            </a:r>
            <a:r>
              <a:rPr lang="en-US" sz="2000" b="1" dirty="0">
                <a:solidFill>
                  <a:srgbClr val="FF0066"/>
                </a:solidFill>
                <a:latin typeface="Times New Roman" panose="02020603050405020304" pitchFamily="18" charset="0"/>
                <a:cs typeface="Times New Roman" panose="02020603050405020304" pitchFamily="18" charset="0"/>
              </a:rPr>
              <a:t>?</a:t>
            </a:r>
          </a:p>
        </p:txBody>
      </p:sp>
      <p:sp>
        <p:nvSpPr>
          <p:cNvPr id="21" name="Rectangle 20"/>
          <p:cNvSpPr/>
          <p:nvPr/>
        </p:nvSpPr>
        <p:spPr>
          <a:xfrm>
            <a:off x="1471899" y="2554547"/>
            <a:ext cx="4243101"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Thơm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nhẹ</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nhàng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thơm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ngát</a:t>
            </a:r>
            <a:r>
              <a:rPr lang="en-US" sz="1800" b="1" dirty="0">
                <a:latin typeface="Times New Roman" panose="02020603050405020304" pitchFamily="18" charset="0"/>
                <a:cs typeface="Times New Roman" panose="02020603050405020304" pitchFamily="18" charset="0"/>
              </a:rPr>
              <a:t>, ……. )</a:t>
            </a:r>
          </a:p>
        </p:txBody>
      </p:sp>
      <p:sp>
        <p:nvSpPr>
          <p:cNvPr id="22" name="Rectangle 21"/>
          <p:cNvSpPr/>
          <p:nvPr/>
        </p:nvSpPr>
        <p:spPr>
          <a:xfrm>
            <a:off x="1349246" y="2907316"/>
            <a:ext cx="3118354" cy="400110"/>
          </a:xfrm>
          <a:prstGeom prst="rect">
            <a:avLst/>
          </a:prstGeom>
        </p:spPr>
        <p:txBody>
          <a:bodyPr wrap="none">
            <a:spAutoFit/>
          </a:bodyPr>
          <a:lstStyle/>
          <a:p>
            <a:r>
              <a:rPr lang="en-US" sz="2000" b="1" dirty="0">
                <a:solidFill>
                  <a:srgbClr val="FF0066"/>
                </a:solidFill>
                <a:latin typeface="Times New Roman" panose="02020603050405020304" pitchFamily="18" charset="0"/>
                <a:cs typeface="Times New Roman" panose="02020603050405020304" pitchFamily="18" charset="0"/>
              </a:rPr>
              <a:t>d. </a:t>
            </a:r>
            <a:r>
              <a:rPr lang="en-US" sz="2000" b="1" dirty="0" err="1">
                <a:solidFill>
                  <a:srgbClr val="FF0066"/>
                </a:solidFill>
                <a:latin typeface="Times New Roman" panose="02020603050405020304" pitchFamily="18" charset="0"/>
                <a:cs typeface="Times New Roman" panose="02020603050405020304" pitchFamily="18" charset="0"/>
              </a:rPr>
              <a:t>Vị</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của</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trái</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như</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thế</a:t>
            </a:r>
            <a:r>
              <a:rPr lang="en-US" sz="2000" b="1" dirty="0">
                <a:solidFill>
                  <a:srgbClr val="FF0066"/>
                </a:solidFill>
                <a:latin typeface="Times New Roman" panose="02020603050405020304" pitchFamily="18" charset="0"/>
                <a:cs typeface="Times New Roman" panose="02020603050405020304" pitchFamily="18" charset="0"/>
              </a:rPr>
              <a:t> </a:t>
            </a:r>
            <a:r>
              <a:rPr lang="en-US" sz="2000" b="1" dirty="0" err="1">
                <a:solidFill>
                  <a:srgbClr val="FF0066"/>
                </a:solidFill>
                <a:latin typeface="Times New Roman" panose="02020603050405020304" pitchFamily="18" charset="0"/>
                <a:cs typeface="Times New Roman" panose="02020603050405020304" pitchFamily="18" charset="0"/>
              </a:rPr>
              <a:t>nào</a:t>
            </a:r>
            <a:r>
              <a:rPr lang="en-US" sz="2000" b="1" dirty="0">
                <a:solidFill>
                  <a:srgbClr val="FF0066"/>
                </a:solidFill>
                <a:latin typeface="Times New Roman" panose="02020603050405020304" pitchFamily="18" charset="0"/>
                <a:cs typeface="Times New Roman" panose="02020603050405020304" pitchFamily="18" charset="0"/>
              </a:rPr>
              <a:t>?</a:t>
            </a:r>
          </a:p>
        </p:txBody>
      </p:sp>
      <p:sp>
        <p:nvSpPr>
          <p:cNvPr id="23" name="Rectangle 22"/>
          <p:cNvSpPr/>
          <p:nvPr/>
        </p:nvSpPr>
        <p:spPr>
          <a:xfrm>
            <a:off x="1471899" y="3307426"/>
            <a:ext cx="4014502"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Ngọt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chua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ngọt</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lịm</a:t>
            </a:r>
            <a:r>
              <a:rPr lang="en-US" sz="1800" b="1" dirty="0">
                <a:latin typeface="Times New Roman" panose="02020603050405020304" pitchFamily="18" charset="0"/>
                <a:cs typeface="Times New Roman" panose="02020603050405020304" pitchFamily="18" charset="0"/>
              </a:rPr>
              <a:t>, ……. )</a:t>
            </a:r>
          </a:p>
        </p:txBody>
      </p:sp>
      <p:sp>
        <p:nvSpPr>
          <p:cNvPr id="24" name="Rectangle 23"/>
          <p:cNvSpPr/>
          <p:nvPr/>
        </p:nvSpPr>
        <p:spPr>
          <a:xfrm>
            <a:off x="1506247" y="4146328"/>
            <a:ext cx="6342353" cy="369332"/>
          </a:xfrm>
          <a:prstGeom prst="rect">
            <a:avLst/>
          </a:prstGeom>
        </p:spPr>
        <p:txBody>
          <a:bodyPr wrap="square">
            <a:spAutoFit/>
          </a:bodyPr>
          <a:lstStyle/>
          <a:p>
            <a:pPr lvl="0"/>
            <a:r>
              <a:rPr lang="en-US" sz="1800" dirty="0">
                <a:latin typeface="Arial" pitchFamily="34" charset="0"/>
                <a:cs typeface="Arial" pitchFamily="34" charset="0"/>
              </a:rPr>
              <a:t>  </a:t>
            </a:r>
            <a:r>
              <a:rPr lang="en-US" sz="1800" b="1" dirty="0">
                <a:latin typeface="Times New Roman" panose="02020603050405020304" pitchFamily="18" charset="0"/>
                <a:cs typeface="Times New Roman" panose="02020603050405020304" pitchFamily="18" charset="0"/>
              </a:rPr>
              <a:t>(</a:t>
            </a:r>
            <a:r>
              <a:rPr lang="en-US" sz="1800" b="1" dirty="0" err="1">
                <a:latin typeface="Times New Roman" panose="02020603050405020304" pitchFamily="18" charset="0"/>
                <a:cs typeface="Times New Roman" panose="02020603050405020304" pitchFamily="18" charset="0"/>
              </a:rPr>
              <a:t>Cảm</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thấy</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thích</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thú</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hương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vị</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của</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quả</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đọng</a:t>
            </a:r>
            <a:r>
              <a:rPr lang="en-US" sz="1800" b="1" dirty="0">
                <a:latin typeface="Times New Roman" panose="02020603050405020304" pitchFamily="18" charset="0"/>
                <a:cs typeface="Times New Roman" panose="02020603050405020304" pitchFamily="18" charset="0"/>
              </a:rPr>
              <a:t> </a:t>
            </a:r>
            <a:r>
              <a:rPr lang="en-US" sz="1800" b="1" dirty="0" err="1">
                <a:latin typeface="Times New Roman" panose="02020603050405020304" pitchFamily="18" charset="0"/>
                <a:cs typeface="Times New Roman" panose="02020603050405020304" pitchFamily="18" charset="0"/>
              </a:rPr>
              <a:t>mãi</a:t>
            </a:r>
            <a:r>
              <a:rPr lang="en-US" sz="1800" b="1" dirty="0">
                <a:latin typeface="Times New Roman" panose="02020603050405020304" pitchFamily="18" charset="0"/>
                <a:cs typeface="Times New Roman" panose="02020603050405020304" pitchFamily="18" charset="0"/>
              </a:rPr>
              <a:t>, ……. )</a:t>
            </a:r>
          </a:p>
        </p:txBody>
      </p:sp>
      <p:cxnSp>
        <p:nvCxnSpPr>
          <p:cNvPr id="25" name="Curved Connector 24"/>
          <p:cNvCxnSpPr>
            <a:stCxn id="15" idx="2"/>
            <a:endCxn id="16" idx="1"/>
          </p:cNvCxnSpPr>
          <p:nvPr/>
        </p:nvCxnSpPr>
        <p:spPr>
          <a:xfrm rot="16200000" flipH="1">
            <a:off x="928220" y="455102"/>
            <a:ext cx="292387" cy="490179"/>
          </a:xfrm>
          <a:prstGeom prst="curvedConnector2">
            <a:avLst/>
          </a:prstGeom>
          <a:noFill/>
          <a:ln w="6350" cap="flat" cmpd="sng" algn="ctr">
            <a:solidFill>
              <a:srgbClr val="FF0000"/>
            </a:solidFill>
            <a:prstDash val="solid"/>
            <a:miter lim="800000"/>
            <a:tailEnd type="arrow"/>
          </a:ln>
          <a:effectLst/>
        </p:spPr>
      </p:cxnSp>
      <p:cxnSp>
        <p:nvCxnSpPr>
          <p:cNvPr id="26" name="Curved Connector 25"/>
          <p:cNvCxnSpPr>
            <a:stCxn id="15" idx="2"/>
            <a:endCxn id="18" idx="1"/>
          </p:cNvCxnSpPr>
          <p:nvPr/>
        </p:nvCxnSpPr>
        <p:spPr>
          <a:xfrm rot="16200000" flipH="1">
            <a:off x="558888" y="824435"/>
            <a:ext cx="1031051" cy="490178"/>
          </a:xfrm>
          <a:prstGeom prst="curvedConnector2">
            <a:avLst/>
          </a:prstGeom>
          <a:noFill/>
          <a:ln w="6350" cap="flat" cmpd="sng" algn="ctr">
            <a:solidFill>
              <a:srgbClr val="FF0000"/>
            </a:solidFill>
            <a:prstDash val="solid"/>
            <a:miter lim="800000"/>
            <a:tailEnd type="arrow"/>
          </a:ln>
          <a:effectLst/>
        </p:spPr>
      </p:cxnSp>
      <p:cxnSp>
        <p:nvCxnSpPr>
          <p:cNvPr id="27" name="Curved Connector 26"/>
          <p:cNvCxnSpPr>
            <a:stCxn id="15" idx="2"/>
            <a:endCxn id="20" idx="1"/>
          </p:cNvCxnSpPr>
          <p:nvPr/>
        </p:nvCxnSpPr>
        <p:spPr>
          <a:xfrm rot="16200000" flipH="1">
            <a:off x="174167" y="1209156"/>
            <a:ext cx="1800493" cy="490178"/>
          </a:xfrm>
          <a:prstGeom prst="curvedConnector2">
            <a:avLst/>
          </a:prstGeom>
          <a:noFill/>
          <a:ln w="6350" cap="flat" cmpd="sng" algn="ctr">
            <a:solidFill>
              <a:srgbClr val="FF0000"/>
            </a:solidFill>
            <a:prstDash val="solid"/>
            <a:miter lim="800000"/>
            <a:tailEnd type="arrow"/>
          </a:ln>
          <a:effectLst/>
        </p:spPr>
      </p:cxnSp>
      <p:cxnSp>
        <p:nvCxnSpPr>
          <p:cNvPr id="28" name="Curved Connector 27"/>
          <p:cNvCxnSpPr>
            <a:stCxn id="15" idx="2"/>
            <a:endCxn id="22" idx="1"/>
          </p:cNvCxnSpPr>
          <p:nvPr/>
        </p:nvCxnSpPr>
        <p:spPr>
          <a:xfrm rot="16200000" flipH="1">
            <a:off x="-187401" y="1570724"/>
            <a:ext cx="2553372" cy="519922"/>
          </a:xfrm>
          <a:prstGeom prst="curvedConnector2">
            <a:avLst/>
          </a:prstGeom>
          <a:noFill/>
          <a:ln w="6350" cap="flat" cmpd="sng" algn="ctr">
            <a:solidFill>
              <a:srgbClr val="FF0000"/>
            </a:solidFill>
            <a:prstDash val="solid"/>
            <a:miter lim="800000"/>
            <a:tailEnd type="arrow"/>
          </a:ln>
          <a:effectLst/>
        </p:spPr>
      </p:cxnSp>
      <p:cxnSp>
        <p:nvCxnSpPr>
          <p:cNvPr id="29" name="Curved Connector 28"/>
          <p:cNvCxnSpPr>
            <a:stCxn id="15" idx="2"/>
            <a:endCxn id="14" idx="1"/>
          </p:cNvCxnSpPr>
          <p:nvPr/>
        </p:nvCxnSpPr>
        <p:spPr>
          <a:xfrm rot="16200000" flipH="1">
            <a:off x="-590270" y="1973593"/>
            <a:ext cx="3392274" cy="553086"/>
          </a:xfrm>
          <a:prstGeom prst="curvedConnector2">
            <a:avLst/>
          </a:prstGeom>
          <a:noFill/>
          <a:ln w="6350" cap="flat" cmpd="sng" algn="ctr">
            <a:solidFill>
              <a:srgbClr val="FF0000"/>
            </a:solidFill>
            <a:prstDash val="solid"/>
            <a:miter lim="800000"/>
            <a:tailEnd type="arrow"/>
          </a:ln>
          <a:effectLst/>
        </p:spPr>
      </p:cxnSp>
    </p:spTree>
    <p:extLst>
      <p:ext uri="{BB962C8B-B14F-4D97-AF65-F5344CB8AC3E}">
        <p14:creationId xmlns:p14="http://schemas.microsoft.com/office/powerpoint/2010/main" val="280803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circle(in)">
                                      <p:cBhvr>
                                        <p:cTn id="14" dur="1000"/>
                                        <p:tgtEl>
                                          <p:spTgt spid="2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1000"/>
                                        <p:tgtEl>
                                          <p:spTgt spid="16"/>
                                        </p:tgtEl>
                                      </p:cBhvr>
                                    </p:animEffect>
                                  </p:childTnLst>
                                </p:cTn>
                              </p:par>
                            </p:childTnLst>
                          </p:cTn>
                        </p:par>
                        <p:par>
                          <p:cTn id="18" fill="hold">
                            <p:stCondLst>
                              <p:cond delay="1000"/>
                            </p:stCondLst>
                            <p:childTnLst>
                              <p:par>
                                <p:cTn id="19" presetID="16" presetClass="entr" presetSubtype="21"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1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circle(in)">
                                      <p:cBhvr>
                                        <p:cTn id="26" dur="1000"/>
                                        <p:tgtEl>
                                          <p:spTgt spid="26"/>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circle(in)">
                                      <p:cBhvr>
                                        <p:cTn id="29" dur="1000"/>
                                        <p:tgtEl>
                                          <p:spTgt spid="18"/>
                                        </p:tgtEl>
                                      </p:cBhvr>
                                    </p:animEffect>
                                  </p:childTnLst>
                                </p:cTn>
                              </p:par>
                            </p:childTnLst>
                          </p:cTn>
                        </p:par>
                        <p:par>
                          <p:cTn id="30" fill="hold">
                            <p:stCondLst>
                              <p:cond delay="1000"/>
                            </p:stCondLst>
                            <p:childTnLst>
                              <p:par>
                                <p:cTn id="31" presetID="16" presetClass="entr" presetSubtype="21"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circle(in)">
                                      <p:cBhvr>
                                        <p:cTn id="38" dur="1000"/>
                                        <p:tgtEl>
                                          <p:spTgt spid="27"/>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1000"/>
                                        <p:tgtEl>
                                          <p:spTgt spid="20"/>
                                        </p:tgtEl>
                                      </p:cBhvr>
                                    </p:animEffect>
                                  </p:childTnLst>
                                </p:cTn>
                              </p:par>
                            </p:childTnLst>
                          </p:cTn>
                        </p:par>
                        <p:par>
                          <p:cTn id="42" fill="hold">
                            <p:stCondLst>
                              <p:cond delay="1000"/>
                            </p:stCondLst>
                            <p:childTnLst>
                              <p:par>
                                <p:cTn id="43" presetID="16" presetClass="entr" presetSubtype="2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inVertical)">
                                      <p:cBhvr>
                                        <p:cTn id="45" dur="10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circle(in)">
                                      <p:cBhvr>
                                        <p:cTn id="50" dur="1000"/>
                                        <p:tgtEl>
                                          <p:spTgt spid="28"/>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1000"/>
                                        <p:tgtEl>
                                          <p:spTgt spid="22"/>
                                        </p:tgtEl>
                                      </p:cBhvr>
                                    </p:animEffect>
                                  </p:childTnLst>
                                </p:cTn>
                              </p:par>
                            </p:childTnLst>
                          </p:cTn>
                        </p:par>
                        <p:par>
                          <p:cTn id="54" fill="hold">
                            <p:stCondLst>
                              <p:cond delay="10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10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circle(in)">
                                      <p:cBhvr>
                                        <p:cTn id="62" dur="1000"/>
                                        <p:tgtEl>
                                          <p:spTgt spid="29"/>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circle(in)">
                                      <p:cBhvr>
                                        <p:cTn id="65" dur="1000"/>
                                        <p:tgtEl>
                                          <p:spTgt spid="14"/>
                                        </p:tgtEl>
                                      </p:cBhvr>
                                    </p:animEffect>
                                  </p:childTnLst>
                                </p:cTn>
                              </p:par>
                            </p:childTnLst>
                          </p:cTn>
                        </p:par>
                        <p:par>
                          <p:cTn id="66" fill="hold">
                            <p:stCondLst>
                              <p:cond delay="1000"/>
                            </p:stCondLst>
                            <p:childTnLst>
                              <p:par>
                                <p:cTn id="67" presetID="16" presetClass="entr" presetSubtype="21"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barn(inVertical)">
                                      <p:cBhvr>
                                        <p:cTn id="6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p:bldP spid="17" grpId="0"/>
      <p:bldP spid="18" grpId="0"/>
      <p:bldP spid="19" grpId="0"/>
      <p:bldP spid="20" grpId="0"/>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81000" y="742950"/>
            <a:ext cx="5791200" cy="3170099"/>
          </a:xfrm>
          <a:prstGeom prst="rect">
            <a:avLst/>
          </a:prstGeom>
          <a:solidFill>
            <a:sysClr val="window" lastClr="FFFFFF"/>
          </a:solidFill>
          <a:ln w="12700" cap="flat" cmpd="sng" algn="ctr">
            <a:solidFill>
              <a:srgbClr val="5B9BD5"/>
            </a:solidFill>
            <a:prstDash val="solid"/>
            <a:miter lim="800000"/>
          </a:ln>
          <a:effectLst/>
        </p:spPr>
        <p:txBody>
          <a:bodyPr wrap="square" rtlCol="0">
            <a:spAutoFit/>
          </a:bodyPr>
          <a:lstStyle/>
          <a:p>
            <a:pPr marL="0" marR="0" lvl="0" indent="0" algn="just" defTabSz="914400" eaLnBrk="1" fontAlgn="auto" latinLnBrk="0" hangingPunct="1">
              <a:spcBef>
                <a:spcPts val="0"/>
              </a:spcBef>
              <a:spcAft>
                <a:spcPts val="0"/>
              </a:spcAft>
              <a:buClrTx/>
              <a:buSzTx/>
              <a:buFontTx/>
              <a:buNone/>
              <a:tabLst/>
              <a:defRPr/>
            </a:pPr>
            <a:r>
              <a:rPr kumimoji="0" lang="en-US" sz="2000" i="0" u="none" strike="noStrike" kern="0" cap="none" spc="0" normalizeH="0" baseline="0" noProof="0" dirty="0">
                <a:ln>
                  <a:noFill/>
                </a:ln>
                <a:solidFill>
                  <a:srgbClr val="000066"/>
                </a:solidFill>
                <a:effectLst/>
                <a:uLnTx/>
                <a:uFillTx/>
                <a:latin typeface="Arial" pitchFamily="34" charset="0"/>
                <a:cs typeface="Arial" pitchFamily="34"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Trong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các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loại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trái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cây</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em</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thích</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nhất</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là</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quả</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xoài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Quả xoài có hình dáng bầu bĩnh thật đẹp.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Khi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mới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ra</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quả</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xoài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khoác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trên</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mình</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bộ</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áo</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màu</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xanh</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lịch</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lãm</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Chỉ vài ngày sau đấy, ta sẽ nhìn thấy một màu vàng óng phủ toàn bộ quả, trông rất bắt mắt. Không có mùi thơm nức như sầu riêng hay mít, xoài có mùi thơm dịu nhẹ. Quả xoài chín có vị ngọt lịm, chỉ cần cắn một miếng thôi là vị đọng lại mãi.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Thật</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tuyệt</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khi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được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thưởng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thức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những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miếng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xoài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mọng</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nước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vào</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mùa</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hè</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oi</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 </a:t>
            </a:r>
            <a:r>
              <a:rPr kumimoji="0" lang="en-US" sz="2000" b="1" i="0" u="none" strike="noStrike" kern="0" cap="none" spc="0" normalizeH="0" baseline="0" noProof="0" dirty="0" err="1">
                <a:ln>
                  <a:noFill/>
                </a:ln>
                <a:solidFill>
                  <a:srgbClr val="000066"/>
                </a:solidFill>
                <a:effectLst/>
                <a:uLnTx/>
                <a:uFillTx/>
                <a:latin typeface="Times New Roman" panose="02020603050405020304" pitchFamily="18" charset="0"/>
                <a:cs typeface="Times New Roman" panose="02020603050405020304" pitchFamily="18" charset="0"/>
              </a:rPr>
              <a:t>bức</a:t>
            </a:r>
            <a:r>
              <a:rPr kumimoji="0" lang="en-US" sz="2000" b="1" i="0" u="none" strike="noStrike" kern="0" cap="none" spc="0" normalizeH="0" baseline="0" noProof="0" dirty="0">
                <a:ln>
                  <a:noFill/>
                </a:ln>
                <a:solidFill>
                  <a:srgbClr val="000066"/>
                </a:solidFill>
                <a:effectLst/>
                <a:uLnTx/>
                <a:uFillTx/>
                <a:latin typeface="Times New Roman" panose="02020603050405020304" pitchFamily="18" charset="0"/>
                <a:cs typeface="Times New Roman" panose="02020603050405020304" pitchFamily="18" charset="0"/>
              </a:rPr>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157" y="756209"/>
            <a:ext cx="2591285" cy="1984505"/>
          </a:xfrm>
          <a:prstGeom prst="rect">
            <a:avLst/>
          </a:prstGeom>
          <a:ln>
            <a:noFill/>
          </a:ln>
          <a:effectLst>
            <a:softEdge rad="112500"/>
          </a:effectLst>
        </p:spPr>
      </p:pic>
    </p:spTree>
    <p:extLst>
      <p:ext uri="{BB962C8B-B14F-4D97-AF65-F5344CB8AC3E}">
        <p14:creationId xmlns:p14="http://schemas.microsoft.com/office/powerpoint/2010/main" val="465669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CỦNG CỐ</a:t>
            </a:r>
            <a:endParaRPr lang="en-US" sz="4000" b="1" dirty="0">
              <a:solidFill>
                <a:srgbClr val="002060"/>
              </a:solidFill>
              <a:latin typeface="+mj-lt"/>
            </a:endParaRPr>
          </a:p>
        </p:txBody>
      </p:sp>
    </p:spTree>
    <p:extLst>
      <p:ext uri="{BB962C8B-B14F-4D97-AF65-F5344CB8AC3E}">
        <p14:creationId xmlns:p14="http://schemas.microsoft.com/office/powerpoint/2010/main" val="1196106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3350"/>
            <a:ext cx="4038600" cy="609600"/>
          </a:xfrm>
          <a:solidFill>
            <a:srgbClr val="C00000"/>
          </a:solidFill>
          <a:ln>
            <a:solidFill>
              <a:srgbClr val="C00000"/>
            </a:solidFill>
          </a:ln>
        </p:spPr>
        <p:txBody>
          <a:bodyPr/>
          <a:lstStyle/>
          <a:p>
            <a:r>
              <a:rPr lang="vi-VN" sz="2000" b="1" dirty="0">
                <a:solidFill>
                  <a:schemeClr val="bg1"/>
                </a:solidFill>
              </a:rPr>
              <a:t>Câu kể Ai thế nào?</a:t>
            </a:r>
            <a:endParaRPr lang="en-US" sz="2000" b="1" dirty="0">
              <a:solidFill>
                <a:schemeClr val="bg1"/>
              </a:solidFill>
            </a:endParaRPr>
          </a:p>
        </p:txBody>
      </p:sp>
      <p:sp>
        <p:nvSpPr>
          <p:cNvPr id="4" name="Rounded Rectangle 3"/>
          <p:cNvSpPr/>
          <p:nvPr/>
        </p:nvSpPr>
        <p:spPr>
          <a:xfrm>
            <a:off x="914400" y="1047750"/>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mj-lt"/>
              </a:rPr>
              <a:t>CHỦ NGỮ</a:t>
            </a:r>
            <a:endParaRPr lang="en-US" sz="2000" b="1" dirty="0">
              <a:solidFill>
                <a:prstClr val="white"/>
              </a:solidFill>
              <a:latin typeface="+mj-lt"/>
            </a:endParaRPr>
          </a:p>
        </p:txBody>
      </p:sp>
      <p:sp>
        <p:nvSpPr>
          <p:cNvPr id="5" name="Rounded Rectangle 4"/>
          <p:cNvSpPr/>
          <p:nvPr/>
        </p:nvSpPr>
        <p:spPr>
          <a:xfrm>
            <a:off x="5486400" y="1080516"/>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mj-lt"/>
              </a:rPr>
              <a:t>VỊ NGỮ</a:t>
            </a:r>
            <a:endParaRPr lang="en-US" sz="2000" b="1" dirty="0">
              <a:solidFill>
                <a:prstClr val="white"/>
              </a:solidFill>
              <a:latin typeface="+mj-lt"/>
            </a:endParaRPr>
          </a:p>
        </p:txBody>
      </p:sp>
      <p:sp>
        <p:nvSpPr>
          <p:cNvPr id="6" name="Rectangle 5"/>
          <p:cNvSpPr/>
          <p:nvPr/>
        </p:nvSpPr>
        <p:spPr>
          <a:xfrm>
            <a:off x="914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mj-lt"/>
              </a:rPr>
              <a:t>Ai ( Cái gì?, con gì?)</a:t>
            </a:r>
            <a:endParaRPr lang="en-US" sz="2000" b="1" dirty="0">
              <a:solidFill>
                <a:prstClr val="white"/>
              </a:solidFill>
              <a:latin typeface="+mj-lt"/>
            </a:endParaRPr>
          </a:p>
        </p:txBody>
      </p:sp>
      <p:sp>
        <p:nvSpPr>
          <p:cNvPr id="7" name="Rectangle 6"/>
          <p:cNvSpPr/>
          <p:nvPr/>
        </p:nvSpPr>
        <p:spPr>
          <a:xfrm>
            <a:off x="5486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solidFill>
                  <a:prstClr val="white"/>
                </a:solidFill>
                <a:latin typeface="+mj-lt"/>
              </a:rPr>
              <a:t>Thế nào?</a:t>
            </a:r>
            <a:endParaRPr lang="en-US" sz="2000" b="1" dirty="0">
              <a:solidFill>
                <a:prstClr val="white"/>
              </a:solidFill>
              <a:latin typeface="+mj-lt"/>
            </a:endParaRPr>
          </a:p>
        </p:txBody>
      </p:sp>
      <p:cxnSp>
        <p:nvCxnSpPr>
          <p:cNvPr id="9" name="Straight Arrow Connector 8"/>
          <p:cNvCxnSpPr>
            <a:stCxn id="2" idx="2"/>
            <a:endCxn id="4" idx="0"/>
          </p:cNvCxnSpPr>
          <p:nvPr/>
        </p:nvCxnSpPr>
        <p:spPr>
          <a:xfrm flipH="1">
            <a:off x="2286000" y="742950"/>
            <a:ext cx="224790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 idx="2"/>
            <a:endCxn id="5" idx="0"/>
          </p:cNvCxnSpPr>
          <p:nvPr/>
        </p:nvCxnSpPr>
        <p:spPr>
          <a:xfrm>
            <a:off x="4533900" y="742950"/>
            <a:ext cx="2324100" cy="3375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4" idx="2"/>
            <a:endCxn id="6" idx="0"/>
          </p:cNvCxnSpPr>
          <p:nvPr/>
        </p:nvCxnSpPr>
        <p:spPr>
          <a:xfrm>
            <a:off x="2286000" y="1733550"/>
            <a:ext cx="0" cy="381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2"/>
            <a:endCxn id="7" idx="0"/>
          </p:cNvCxnSpPr>
          <p:nvPr/>
        </p:nvCxnSpPr>
        <p:spPr>
          <a:xfrm>
            <a:off x="6858000" y="1766316"/>
            <a:ext cx="0" cy="34823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5105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prstClr val="white"/>
                </a:solidFill>
                <a:latin typeface="+mj-lt"/>
              </a:rPr>
              <a:t>Chỉ đặc điểm, tính chất hoặc trạng trái của sự vật được </a:t>
            </a:r>
          </a:p>
          <a:p>
            <a:pPr algn="ctr"/>
            <a:r>
              <a:rPr lang="vi-VN" sz="2000" dirty="0">
                <a:solidFill>
                  <a:prstClr val="white"/>
                </a:solidFill>
                <a:latin typeface="+mj-lt"/>
              </a:rPr>
              <a:t>nhắc đến ở chủ ngữ.</a:t>
            </a:r>
            <a:endParaRPr lang="en-US" sz="2000" dirty="0">
              <a:solidFill>
                <a:prstClr val="white"/>
              </a:solidFill>
              <a:latin typeface="+mj-lt"/>
            </a:endParaRPr>
          </a:p>
        </p:txBody>
      </p:sp>
      <p:sp>
        <p:nvSpPr>
          <p:cNvPr id="34" name="Rectangle 33"/>
          <p:cNvSpPr/>
          <p:nvPr/>
        </p:nvSpPr>
        <p:spPr>
          <a:xfrm>
            <a:off x="5105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prstClr val="white"/>
                </a:solidFill>
                <a:latin typeface="+mj-lt"/>
              </a:rPr>
              <a:t>Do tính từ, động từ ( hoặc cụm tính từ, cụm động từ) tạo thành</a:t>
            </a:r>
            <a:endParaRPr lang="en-US" sz="2000" dirty="0">
              <a:solidFill>
                <a:prstClr val="white"/>
              </a:solidFill>
              <a:latin typeface="+mj-lt"/>
            </a:endParaRPr>
          </a:p>
        </p:txBody>
      </p:sp>
      <p:cxnSp>
        <p:nvCxnSpPr>
          <p:cNvPr id="37" name="Straight Arrow Connector 36"/>
          <p:cNvCxnSpPr>
            <a:stCxn id="22" idx="2"/>
            <a:endCxn id="34" idx="0"/>
          </p:cNvCxnSpPr>
          <p:nvPr/>
        </p:nvCxnSpPr>
        <p:spPr>
          <a:xfrm>
            <a:off x="6858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7" idx="2"/>
            <a:endCxn id="22" idx="0"/>
          </p:cNvCxnSpPr>
          <p:nvPr/>
        </p:nvCxnSpPr>
        <p:spPr>
          <a:xfrm>
            <a:off x="6858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16" name="Rectangle 15"/>
          <p:cNvSpPr/>
          <p:nvPr/>
        </p:nvSpPr>
        <p:spPr>
          <a:xfrm>
            <a:off x="533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prstClr val="white"/>
                </a:solidFill>
                <a:latin typeface="+mj-lt"/>
                <a:cs typeface="Arial" pitchFamily="34" charset="0"/>
              </a:rPr>
              <a:t>C</a:t>
            </a:r>
            <a:r>
              <a:rPr lang="en-US" sz="2000" dirty="0" err="1">
                <a:solidFill>
                  <a:prstClr val="white"/>
                </a:solidFill>
                <a:latin typeface="Times New Roman" panose="02020603050405020304" pitchFamily="18" charset="0"/>
                <a:cs typeface="Times New Roman" panose="02020603050405020304" pitchFamily="18" charset="0"/>
              </a:rPr>
              <a:t>hỉ</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những</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sự</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vật</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có</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đặc</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điểm</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tính</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chất</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hoặc</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trạng</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thái</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được</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nêu</a:t>
            </a:r>
            <a:r>
              <a:rPr lang="en-US" sz="2000" dirty="0">
                <a:solidFill>
                  <a:prstClr val="white"/>
                </a:solidFill>
                <a:latin typeface="Times New Roman" panose="02020603050405020304" pitchFamily="18" charset="0"/>
                <a:cs typeface="Times New Roman" panose="02020603050405020304" pitchFamily="18" charset="0"/>
              </a:rPr>
              <a:t> ở </a:t>
            </a:r>
            <a:r>
              <a:rPr lang="en-US" sz="2000" dirty="0" err="1">
                <a:solidFill>
                  <a:prstClr val="white"/>
                </a:solidFill>
                <a:latin typeface="Times New Roman" panose="02020603050405020304" pitchFamily="18" charset="0"/>
                <a:cs typeface="Times New Roman" panose="02020603050405020304" pitchFamily="18" charset="0"/>
              </a:rPr>
              <a:t>vị</a:t>
            </a:r>
            <a:r>
              <a:rPr lang="en-US" sz="2000" dirty="0">
                <a:solidFill>
                  <a:prstClr val="white"/>
                </a:solidFill>
                <a:latin typeface="Times New Roman" panose="02020603050405020304" pitchFamily="18" charset="0"/>
                <a:cs typeface="Times New Roman" panose="02020603050405020304" pitchFamily="18" charset="0"/>
              </a:rPr>
              <a:t> </a:t>
            </a:r>
            <a:r>
              <a:rPr lang="en-US" sz="2000" dirty="0" err="1">
                <a:solidFill>
                  <a:prstClr val="white"/>
                </a:solidFill>
                <a:latin typeface="Times New Roman" panose="02020603050405020304" pitchFamily="18" charset="0"/>
                <a:cs typeface="Times New Roman" panose="02020603050405020304" pitchFamily="18" charset="0"/>
              </a:rPr>
              <a:t>ngữ</a:t>
            </a:r>
            <a:r>
              <a:rPr lang="en-US" sz="2000" dirty="0">
                <a:solidFill>
                  <a:prstClr val="white"/>
                </a:solidFill>
                <a:latin typeface="+mj-lt"/>
                <a:cs typeface="Arial" pitchFamily="34" charset="0"/>
              </a:rPr>
              <a:t>.</a:t>
            </a:r>
            <a:endParaRPr lang="en-US" sz="2000" dirty="0">
              <a:solidFill>
                <a:prstClr val="white"/>
              </a:solidFill>
              <a:latin typeface="+mj-lt"/>
            </a:endParaRPr>
          </a:p>
        </p:txBody>
      </p:sp>
      <p:sp>
        <p:nvSpPr>
          <p:cNvPr id="17" name="Rectangle 16"/>
          <p:cNvSpPr/>
          <p:nvPr/>
        </p:nvSpPr>
        <p:spPr>
          <a:xfrm>
            <a:off x="533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prstClr val="white"/>
                </a:solidFill>
                <a:latin typeface="+mj-lt"/>
              </a:rPr>
              <a:t>Do danh từ ( hoặc cụm danh từ) tạo thành</a:t>
            </a:r>
            <a:endParaRPr lang="en-US" sz="2000" dirty="0">
              <a:solidFill>
                <a:prstClr val="white"/>
              </a:solidFill>
              <a:latin typeface="+mj-lt"/>
            </a:endParaRPr>
          </a:p>
        </p:txBody>
      </p:sp>
      <p:cxnSp>
        <p:nvCxnSpPr>
          <p:cNvPr id="18" name="Straight Arrow Connector 17"/>
          <p:cNvCxnSpPr>
            <a:stCxn id="16" idx="2"/>
            <a:endCxn id="17" idx="0"/>
          </p:cNvCxnSpPr>
          <p:nvPr/>
        </p:nvCxnSpPr>
        <p:spPr>
          <a:xfrm>
            <a:off x="2286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endCxn id="16" idx="0"/>
          </p:cNvCxnSpPr>
          <p:nvPr/>
        </p:nvCxnSpPr>
        <p:spPr>
          <a:xfrm>
            <a:off x="2286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0089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up)">
                                      <p:cBhvr>
                                        <p:cTn id="65" dur="500"/>
                                        <p:tgtEl>
                                          <p:spTgt spid="1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up)">
                                      <p:cBhvr>
                                        <p:cTn id="75" dur="500"/>
                                        <p:tgtEl>
                                          <p:spTgt spid="18"/>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grpId="0"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animBg="1"/>
      <p:bldP spid="34"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TẠM BIỆT</a:t>
            </a:r>
            <a:endParaRPr lang="en-US" sz="4000" b="1" dirty="0">
              <a:solidFill>
                <a:srgbClr val="002060"/>
              </a:solidFill>
              <a:latin typeface="+mj-lt"/>
            </a:endParaRPr>
          </a:p>
        </p:txBody>
      </p:sp>
    </p:spTree>
    <p:extLst>
      <p:ext uri="{BB962C8B-B14F-4D97-AF65-F5344CB8AC3E}">
        <p14:creationId xmlns:p14="http://schemas.microsoft.com/office/powerpoint/2010/main" val="608474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33350"/>
            <a:ext cx="4038600" cy="609600"/>
          </a:xfrm>
          <a:solidFill>
            <a:srgbClr val="C00000"/>
          </a:solidFill>
          <a:ln>
            <a:solidFill>
              <a:srgbClr val="C00000"/>
            </a:solidFill>
          </a:ln>
        </p:spPr>
        <p:txBody>
          <a:bodyPr/>
          <a:lstStyle/>
          <a:p>
            <a:r>
              <a:rPr lang="vi-VN" sz="2000" b="1" dirty="0">
                <a:solidFill>
                  <a:schemeClr val="bg1"/>
                </a:solidFill>
              </a:rPr>
              <a:t>Câu kể Ai thế nào?</a:t>
            </a:r>
            <a:endParaRPr lang="en-US" sz="2000" b="1" dirty="0">
              <a:solidFill>
                <a:schemeClr val="bg1"/>
              </a:solidFill>
            </a:endParaRPr>
          </a:p>
        </p:txBody>
      </p:sp>
      <p:sp>
        <p:nvSpPr>
          <p:cNvPr id="4" name="Rounded Rectangle 3"/>
          <p:cNvSpPr/>
          <p:nvPr/>
        </p:nvSpPr>
        <p:spPr>
          <a:xfrm>
            <a:off x="914400" y="1047750"/>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CHỦ NGỮ</a:t>
            </a:r>
            <a:endParaRPr lang="en-US" sz="2000" b="1" dirty="0">
              <a:latin typeface="+mj-lt"/>
            </a:endParaRPr>
          </a:p>
        </p:txBody>
      </p:sp>
      <p:sp>
        <p:nvSpPr>
          <p:cNvPr id="5" name="Rounded Rectangle 4"/>
          <p:cNvSpPr/>
          <p:nvPr/>
        </p:nvSpPr>
        <p:spPr>
          <a:xfrm>
            <a:off x="5486400" y="1080516"/>
            <a:ext cx="2743200" cy="6858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VỊ NGỮ</a:t>
            </a:r>
            <a:endParaRPr lang="en-US" sz="2000" b="1" dirty="0">
              <a:latin typeface="+mj-lt"/>
            </a:endParaRPr>
          </a:p>
        </p:txBody>
      </p:sp>
      <p:sp>
        <p:nvSpPr>
          <p:cNvPr id="6" name="Rectangle 5"/>
          <p:cNvSpPr/>
          <p:nvPr/>
        </p:nvSpPr>
        <p:spPr>
          <a:xfrm>
            <a:off x="914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Ai ( Cái gì?, con gì?)</a:t>
            </a:r>
            <a:endParaRPr lang="en-US" sz="2000" b="1" dirty="0">
              <a:latin typeface="+mj-lt"/>
            </a:endParaRPr>
          </a:p>
        </p:txBody>
      </p:sp>
      <p:sp>
        <p:nvSpPr>
          <p:cNvPr id="7" name="Rectangle 6"/>
          <p:cNvSpPr/>
          <p:nvPr/>
        </p:nvSpPr>
        <p:spPr>
          <a:xfrm>
            <a:off x="5486400" y="2114550"/>
            <a:ext cx="2743200" cy="457200"/>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b="1" dirty="0">
                <a:latin typeface="+mj-lt"/>
              </a:rPr>
              <a:t>Thế nào?</a:t>
            </a:r>
            <a:endParaRPr lang="en-US" sz="2000" b="1" dirty="0">
              <a:latin typeface="+mj-lt"/>
            </a:endParaRPr>
          </a:p>
        </p:txBody>
      </p:sp>
      <p:cxnSp>
        <p:nvCxnSpPr>
          <p:cNvPr id="9" name="Straight Arrow Connector 8"/>
          <p:cNvCxnSpPr>
            <a:stCxn id="2" idx="2"/>
            <a:endCxn id="4" idx="0"/>
          </p:cNvCxnSpPr>
          <p:nvPr/>
        </p:nvCxnSpPr>
        <p:spPr>
          <a:xfrm flipH="1">
            <a:off x="2286000" y="742950"/>
            <a:ext cx="224790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1" name="Straight Arrow Connector 10"/>
          <p:cNvCxnSpPr>
            <a:stCxn id="2" idx="2"/>
            <a:endCxn id="5" idx="0"/>
          </p:cNvCxnSpPr>
          <p:nvPr/>
        </p:nvCxnSpPr>
        <p:spPr>
          <a:xfrm>
            <a:off x="4533900" y="742950"/>
            <a:ext cx="2324100" cy="337566"/>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4" idx="2"/>
            <a:endCxn id="6" idx="0"/>
          </p:cNvCxnSpPr>
          <p:nvPr/>
        </p:nvCxnSpPr>
        <p:spPr>
          <a:xfrm>
            <a:off x="2286000" y="1733550"/>
            <a:ext cx="0" cy="3810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5" idx="2"/>
            <a:endCxn id="7" idx="0"/>
          </p:cNvCxnSpPr>
          <p:nvPr/>
        </p:nvCxnSpPr>
        <p:spPr>
          <a:xfrm>
            <a:off x="6858000" y="1766316"/>
            <a:ext cx="0" cy="348234"/>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
        <p:nvSpPr>
          <p:cNvPr id="22" name="Rectangle 21"/>
          <p:cNvSpPr/>
          <p:nvPr/>
        </p:nvSpPr>
        <p:spPr>
          <a:xfrm>
            <a:off x="5105400" y="2876550"/>
            <a:ext cx="3505200" cy="990600"/>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Chỉ đặc điểm, tính chất hoặc trạng trái của sự vật được </a:t>
            </a:r>
          </a:p>
          <a:p>
            <a:pPr algn="ctr"/>
            <a:r>
              <a:rPr lang="vi-VN" sz="2000" dirty="0">
                <a:latin typeface="+mj-lt"/>
              </a:rPr>
              <a:t>nhắc đến ở chủ ngữ.</a:t>
            </a:r>
            <a:endParaRPr lang="en-US" sz="2000" dirty="0">
              <a:latin typeface="+mj-lt"/>
            </a:endParaRPr>
          </a:p>
        </p:txBody>
      </p:sp>
      <p:sp>
        <p:nvSpPr>
          <p:cNvPr id="34" name="Rectangle 33"/>
          <p:cNvSpPr/>
          <p:nvPr/>
        </p:nvSpPr>
        <p:spPr>
          <a:xfrm>
            <a:off x="5105400" y="4171950"/>
            <a:ext cx="3505200" cy="689000"/>
          </a:xfrm>
          <a:prstGeom prst="rect">
            <a:avLst/>
          </a:prstGeom>
          <a:solidFill>
            <a:schemeClr val="accent4">
              <a:lumMod val="75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latin typeface="+mj-lt"/>
              </a:rPr>
              <a:t>Do tính từ, động từ ( hoặc cụm tính từ, cụm động từ) tao thành</a:t>
            </a:r>
            <a:endParaRPr lang="en-US" sz="2000" dirty="0">
              <a:latin typeface="+mj-lt"/>
            </a:endParaRPr>
          </a:p>
        </p:txBody>
      </p:sp>
      <p:cxnSp>
        <p:nvCxnSpPr>
          <p:cNvPr id="37" name="Straight Arrow Connector 36"/>
          <p:cNvCxnSpPr>
            <a:stCxn id="22" idx="2"/>
          </p:cNvCxnSpPr>
          <p:nvPr/>
        </p:nvCxnSpPr>
        <p:spPr>
          <a:xfrm>
            <a:off x="6858000" y="38671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a:stCxn id="7" idx="2"/>
            <a:endCxn id="22" idx="0"/>
          </p:cNvCxnSpPr>
          <p:nvPr/>
        </p:nvCxnSpPr>
        <p:spPr>
          <a:xfrm>
            <a:off x="6858000" y="2571750"/>
            <a:ext cx="0" cy="30480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7572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par>
                                <p:cTn id="8" presetID="22" presetClass="entr" presetSubtype="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up)">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up)">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up)">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2"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521208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KHỞI ĐỘNG</a:t>
            </a:r>
            <a:endParaRPr lang="en-US" sz="4000" b="1" dirty="0">
              <a:solidFill>
                <a:srgbClr val="002060"/>
              </a:solidFill>
              <a:latin typeface="+mj-lt"/>
            </a:endParaRPr>
          </a:p>
        </p:txBody>
      </p:sp>
    </p:spTree>
    <p:extLst>
      <p:ext uri="{BB962C8B-B14F-4D97-AF65-F5344CB8AC3E}">
        <p14:creationId xmlns:p14="http://schemas.microsoft.com/office/powerpoint/2010/main" val="10095482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371600" y="1733550"/>
            <a:ext cx="6477000" cy="838200"/>
          </a:xfrm>
          <a:prstGeom prst="rect">
            <a:avLst/>
          </a:prstGeom>
          <a:noFill/>
          <a:ln w="12700" cap="flat" cmpd="sng" algn="ctr">
            <a:noFill/>
            <a:prstDash val="solid"/>
            <a:miter lim="800000"/>
          </a:ln>
          <a:effectLst/>
        </p:spPr>
        <p:txBody>
          <a:bodyPr rtlCol="0" anchor="ctr"/>
          <a:lstStyle/>
          <a:p>
            <a:pPr lvl="0" fontAlgn="base">
              <a:spcBef>
                <a:spcPct val="0"/>
              </a:spcBef>
              <a:spcAft>
                <a:spcPct val="0"/>
              </a:spcAft>
            </a:pPr>
            <a:r>
              <a:rPr lang="vi-VN" altLang="en-US" sz="2400" i="1" dirty="0">
                <a:solidFill>
                  <a:srgbClr val="002060"/>
                </a:solidFill>
                <a:latin typeface="+mj-lt"/>
                <a:cs typeface="Arial" pitchFamily="34" charset="0"/>
              </a:rPr>
              <a:t>Ví  dụ:</a:t>
            </a:r>
          </a:p>
          <a:p>
            <a:pPr lvl="0" fontAlgn="base">
              <a:spcBef>
                <a:spcPct val="0"/>
              </a:spcBef>
              <a:spcAft>
                <a:spcPct val="0"/>
              </a:spcAft>
            </a:pPr>
            <a:r>
              <a:rPr lang="vi-VN" altLang="en-US" sz="2400" dirty="0">
                <a:solidFill>
                  <a:srgbClr val="002060"/>
                </a:solidFill>
                <a:latin typeface="+mj-lt"/>
                <a:cs typeface="Arial" pitchFamily="34"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Hoa</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hướng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dương</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rực</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rỡ</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dưới</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ánh</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mặt</a:t>
            </a:r>
            <a:r>
              <a:rPr lang="en-US" altLang="en-US" sz="2400" b="1" dirty="0">
                <a:solidFill>
                  <a:srgbClr val="002060"/>
                </a:solidFill>
                <a:latin typeface="Times New Roman" panose="02020603050405020304" pitchFamily="18" charset="0"/>
                <a:cs typeface="Times New Roman" panose="02020603050405020304" pitchFamily="18" charset="0"/>
              </a:rPr>
              <a:t> </a:t>
            </a:r>
            <a:r>
              <a:rPr lang="en-US" altLang="en-US" sz="2400" b="1" dirty="0" err="1">
                <a:solidFill>
                  <a:srgbClr val="002060"/>
                </a:solidFill>
                <a:latin typeface="Times New Roman" panose="02020603050405020304" pitchFamily="18" charset="0"/>
                <a:cs typeface="Times New Roman" panose="02020603050405020304" pitchFamily="18" charset="0"/>
              </a:rPr>
              <a:t>trời</a:t>
            </a:r>
            <a:r>
              <a:rPr lang="en-US" altLang="en-US" sz="2200" dirty="0">
                <a:solidFill>
                  <a:srgbClr val="002060"/>
                </a:solidFill>
                <a:latin typeface="Times New Roman" panose="02020603050405020304" pitchFamily="18" charset="0"/>
                <a:cs typeface="Times New Roman" panose="02020603050405020304" pitchFamily="18" charset="0"/>
              </a:rPr>
              <a:t>.</a:t>
            </a:r>
          </a:p>
        </p:txBody>
      </p:sp>
      <p:cxnSp>
        <p:nvCxnSpPr>
          <p:cNvPr id="8" name="Straight Connector 7"/>
          <p:cNvCxnSpPr/>
          <p:nvPr/>
        </p:nvCxnSpPr>
        <p:spPr>
          <a:xfrm flipH="1">
            <a:off x="4114800" y="2038350"/>
            <a:ext cx="152400" cy="533400"/>
          </a:xfrm>
          <a:prstGeom prst="line">
            <a:avLst/>
          </a:prstGeom>
          <a:ln w="19050"/>
        </p:spPr>
        <p:style>
          <a:lnRef idx="1">
            <a:schemeClr val="accent2"/>
          </a:lnRef>
          <a:fillRef idx="0">
            <a:schemeClr val="accent2"/>
          </a:fillRef>
          <a:effectRef idx="0">
            <a:schemeClr val="accent2"/>
          </a:effectRef>
          <a:fontRef idx="minor">
            <a:schemeClr val="tx1"/>
          </a:fontRef>
        </p:style>
      </p:cxnSp>
      <p:cxnSp>
        <p:nvCxnSpPr>
          <p:cNvPr id="10" name="Straight Connector 9"/>
          <p:cNvCxnSpPr>
            <a:cxnSpLocks/>
          </p:cNvCxnSpPr>
          <p:nvPr/>
        </p:nvCxnSpPr>
        <p:spPr>
          <a:xfrm>
            <a:off x="1752600" y="2495550"/>
            <a:ext cx="23622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4191000" y="2495550"/>
            <a:ext cx="3200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13" name="Straight Connector 12"/>
          <p:cNvCxnSpPr/>
          <p:nvPr/>
        </p:nvCxnSpPr>
        <p:spPr>
          <a:xfrm>
            <a:off x="4191000" y="2582956"/>
            <a:ext cx="3200400" cy="0"/>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2438400" y="2647950"/>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mj-lt"/>
              </a:rPr>
              <a:t>CN</a:t>
            </a:r>
            <a:endParaRPr lang="en-US" sz="2400" dirty="0">
              <a:solidFill>
                <a:srgbClr val="FF0000"/>
              </a:solidFill>
              <a:latin typeface="+mj-lt"/>
            </a:endParaRPr>
          </a:p>
        </p:txBody>
      </p:sp>
      <p:sp>
        <p:nvSpPr>
          <p:cNvPr id="15" name="Rectangle 14"/>
          <p:cNvSpPr/>
          <p:nvPr/>
        </p:nvSpPr>
        <p:spPr>
          <a:xfrm>
            <a:off x="5638800" y="2647950"/>
            <a:ext cx="9144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rgbClr val="FF0000"/>
                </a:solidFill>
                <a:latin typeface="+mj-lt"/>
              </a:rPr>
              <a:t>VN</a:t>
            </a:r>
            <a:endParaRPr lang="en-US" sz="2400" dirty="0">
              <a:solidFill>
                <a:srgbClr val="FF0000"/>
              </a:solidFill>
              <a:latin typeface="+mj-lt"/>
            </a:endParaRPr>
          </a:p>
        </p:txBody>
      </p:sp>
      <p:sp>
        <p:nvSpPr>
          <p:cNvPr id="17" name="Rounded Rectangle 16"/>
          <p:cNvSpPr/>
          <p:nvPr/>
        </p:nvSpPr>
        <p:spPr>
          <a:xfrm>
            <a:off x="914400" y="361950"/>
            <a:ext cx="7772400" cy="1295400"/>
          </a:xfrm>
          <a:prstGeom prst="round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vi-VN" altLang="en-US" sz="2400" kern="0" dirty="0">
                <a:solidFill>
                  <a:srgbClr val="002060"/>
                </a:solidFill>
                <a:latin typeface="+mj-lt"/>
                <a:cs typeface="Arial" pitchFamily="34" charset="0"/>
              </a:rPr>
              <a:t>Đặt 3 câu kể </a:t>
            </a:r>
            <a:r>
              <a:rPr lang="vi-VN" altLang="en-US" sz="2400" b="1" i="1" kern="0" dirty="0">
                <a:solidFill>
                  <a:srgbClr val="002060"/>
                </a:solidFill>
                <a:latin typeface="+mj-lt"/>
                <a:cs typeface="Arial" pitchFamily="34" charset="0"/>
              </a:rPr>
              <a:t>Ai thế nào?, </a:t>
            </a:r>
            <a:r>
              <a:rPr lang="vi-VN" altLang="en-US" sz="2400" kern="0" dirty="0">
                <a:solidFill>
                  <a:srgbClr val="002060"/>
                </a:solidFill>
                <a:latin typeface="+mj-lt"/>
                <a:cs typeface="Arial" pitchFamily="34" charset="0"/>
              </a:rPr>
              <a:t>mỗi câu tả một cây hoa mà em yêu thích.</a:t>
            </a:r>
            <a:endParaRPr lang="en-US" altLang="en-US" sz="2400" kern="0" dirty="0">
              <a:solidFill>
                <a:srgbClr val="002060"/>
              </a:solidFill>
              <a:latin typeface="+mj-lt"/>
              <a:cs typeface="Arial"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1233"/>
            <a:ext cx="9143999" cy="1871317"/>
          </a:xfrm>
          <a:prstGeom prst="rect">
            <a:avLst/>
          </a:prstGeom>
        </p:spPr>
      </p:pic>
    </p:spTree>
    <p:extLst>
      <p:ext uri="{BB962C8B-B14F-4D97-AF65-F5344CB8AC3E}">
        <p14:creationId xmlns:p14="http://schemas.microsoft.com/office/powerpoint/2010/main" val="45075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NHẬN XÉT</a:t>
            </a:r>
            <a:endParaRPr lang="en-US" sz="4000" b="1" dirty="0">
              <a:solidFill>
                <a:srgbClr val="002060"/>
              </a:solidFill>
              <a:latin typeface="+mj-lt"/>
            </a:endParaRPr>
          </a:p>
        </p:txBody>
      </p:sp>
    </p:spTree>
    <p:extLst>
      <p:ext uri="{BB962C8B-B14F-4D97-AF65-F5344CB8AC3E}">
        <p14:creationId xmlns:p14="http://schemas.microsoft.com/office/powerpoint/2010/main" val="279192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155330" y="742950"/>
            <a:ext cx="8778479" cy="2980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lnSpc>
                <a:spcPct val="150000"/>
              </a:lnSpc>
              <a:spcBef>
                <a:spcPct val="50000"/>
              </a:spcBef>
            </a:pPr>
            <a:r>
              <a:rPr lang="en-US" altLang="en-US" sz="2400" dirty="0">
                <a:latin typeface="Arial" pitchFamily="34" charset="0"/>
                <a:cs typeface="Arial" pitchFamily="34" charset="0"/>
              </a:rPr>
              <a:t>       </a:t>
            </a:r>
            <a:r>
              <a:rPr lang="en-US" altLang="en-US" sz="2400" dirty="0">
                <a:latin typeface="Times New Roman" panose="02020603050405020304" pitchFamily="18" charset="0"/>
                <a:cs typeface="Times New Roman" panose="02020603050405020304" pitchFamily="18" charset="0"/>
              </a:rPr>
              <a:t>Ngày 2 tháng 9 năm 1945.</a:t>
            </a:r>
          </a:p>
          <a:p>
            <a:pPr algn="just">
              <a:spcBef>
                <a:spcPct val="50000"/>
              </a:spcBef>
            </a:pPr>
            <a:r>
              <a:rPr lang="en-US" altLang="en-US" sz="2400" dirty="0">
                <a:latin typeface="Times New Roman" panose="02020603050405020304" pitchFamily="18" charset="0"/>
                <a:cs typeface="Times New Roman" panose="02020603050405020304" pitchFamily="18" charset="0"/>
              </a:rPr>
              <a:t>        Hà Nội tưng bừng màu đỏ. Cả một vùng trời bát ngát cờ, đèn và hoa. Những dòng người từ khắp các ngả tuôn về vườn hoa Ba Đình. Các cụ già vẻ mặt nghiêm trang.</a:t>
            </a:r>
            <a:r>
              <a:rPr lang="en-US" altLang="en-US" sz="2400" b="1" dirty="0">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Những cô gái thủ đô hớn hở, áo màu rực </a:t>
            </a:r>
            <a:r>
              <a:rPr lang="en-US" altLang="en-US" sz="2400" dirty="0" err="1">
                <a:latin typeface="Times New Roman" panose="02020603050405020304" pitchFamily="18" charset="0"/>
                <a:cs typeface="Times New Roman" panose="02020603050405020304" pitchFamily="18" charset="0"/>
              </a:rPr>
              <a:t>rỡ</a:t>
            </a:r>
            <a:r>
              <a:rPr lang="en-US" altLang="en-US" sz="2400" dirty="0">
                <a:latin typeface="Times New Roman" panose="02020603050405020304" pitchFamily="18" charset="0"/>
                <a:cs typeface="Times New Roman" panose="02020603050405020304" pitchFamily="18" charset="0"/>
              </a:rPr>
              <a:t>.</a:t>
            </a:r>
            <a:endParaRPr lang="vi-VN" altLang="en-US" sz="2400" dirty="0">
              <a:latin typeface="Times New Roman" panose="02020603050405020304" pitchFamily="18" charset="0"/>
              <a:cs typeface="Times New Roman" panose="02020603050405020304" pitchFamily="18" charset="0"/>
            </a:endParaRPr>
          </a:p>
          <a:p>
            <a:pPr algn="r">
              <a:lnSpc>
                <a:spcPct val="150000"/>
              </a:lnSpc>
              <a:spcBef>
                <a:spcPct val="50000"/>
              </a:spcBef>
            </a:pPr>
            <a:r>
              <a:rPr lang="en-US" sz="2400" i="1" dirty="0">
                <a:latin typeface="Times New Roman" panose="02020603050405020304" pitchFamily="18" charset="0"/>
                <a:cs typeface="Times New Roman" panose="02020603050405020304" pitchFamily="18" charset="0"/>
              </a:rPr>
              <a:t>Theo </a:t>
            </a:r>
            <a:r>
              <a:rPr lang="en-US" sz="2400" i="1" dirty="0" err="1">
                <a:latin typeface="Times New Roman" panose="02020603050405020304" pitchFamily="18" charset="0"/>
                <a:cs typeface="Times New Roman" panose="02020603050405020304" pitchFamily="18" charset="0"/>
              </a:rPr>
              <a:t>Võ</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Nguyên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Giáp</a:t>
            </a:r>
            <a:endParaRPr lang="en-US" sz="2400" i="1" dirty="0">
              <a:latin typeface="Times New Roman" panose="02020603050405020304" pitchFamily="18" charset="0"/>
              <a:cs typeface="Times New Roman" panose="02020603050405020304" pitchFamily="18" charset="0"/>
            </a:endParaRPr>
          </a:p>
        </p:txBody>
      </p:sp>
      <p:sp>
        <p:nvSpPr>
          <p:cNvPr id="6" name="Text Box 14"/>
          <p:cNvSpPr txBox="1">
            <a:spLocks noChangeArrowheads="1"/>
          </p:cNvSpPr>
          <p:nvPr/>
        </p:nvSpPr>
        <p:spPr bwMode="auto">
          <a:xfrm>
            <a:off x="205927" y="285750"/>
            <a:ext cx="69382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just">
              <a:spcBef>
                <a:spcPct val="50000"/>
              </a:spcBef>
            </a:pPr>
            <a:r>
              <a:rPr lang="en-US" altLang="en-US" sz="2400" b="1" dirty="0">
                <a:solidFill>
                  <a:srgbClr val="006600"/>
                </a:solidFill>
                <a:latin typeface="Times New Roman" panose="02020603050405020304" pitchFamily="18" charset="0"/>
                <a:cs typeface="Times New Roman" panose="02020603050405020304" pitchFamily="18" charset="0"/>
              </a:rPr>
              <a:t>1. Tìm các câu kể </a:t>
            </a:r>
            <a:r>
              <a:rPr lang="en-US" altLang="en-US" sz="2400" b="1" i="1" dirty="0">
                <a:solidFill>
                  <a:srgbClr val="006600"/>
                </a:solidFill>
                <a:latin typeface="Times New Roman" panose="02020603050405020304" pitchFamily="18" charset="0"/>
                <a:cs typeface="Times New Roman" panose="02020603050405020304" pitchFamily="18" charset="0"/>
              </a:rPr>
              <a:t>Ai thế nào?</a:t>
            </a:r>
            <a:r>
              <a:rPr lang="en-US" altLang="en-US" sz="2400" b="1" dirty="0">
                <a:solidFill>
                  <a:srgbClr val="006600"/>
                </a:solidFill>
                <a:latin typeface="Times New Roman" panose="02020603050405020304" pitchFamily="18" charset="0"/>
                <a:cs typeface="Times New Roman" panose="02020603050405020304" pitchFamily="18" charset="0"/>
              </a:rPr>
              <a:t> trong đoạn văn sau:</a:t>
            </a:r>
          </a:p>
        </p:txBody>
      </p:sp>
      <p:cxnSp>
        <p:nvCxnSpPr>
          <p:cNvPr id="15" name="Straight Connector 14"/>
          <p:cNvCxnSpPr>
            <a:cxnSpLocks/>
          </p:cNvCxnSpPr>
          <p:nvPr/>
        </p:nvCxnSpPr>
        <p:spPr>
          <a:xfrm>
            <a:off x="838200" y="1859889"/>
            <a:ext cx="3276600"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cxnSpLocks/>
          </p:cNvCxnSpPr>
          <p:nvPr/>
        </p:nvCxnSpPr>
        <p:spPr>
          <a:xfrm>
            <a:off x="4330292" y="1875610"/>
            <a:ext cx="45089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cxnSpLocks/>
          </p:cNvCxnSpPr>
          <p:nvPr/>
        </p:nvCxnSpPr>
        <p:spPr>
          <a:xfrm>
            <a:off x="275303" y="2190750"/>
            <a:ext cx="41049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275303" y="2592401"/>
            <a:ext cx="383949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cxnSpLocks/>
          </p:cNvCxnSpPr>
          <p:nvPr/>
        </p:nvCxnSpPr>
        <p:spPr>
          <a:xfrm>
            <a:off x="4330292" y="2592401"/>
            <a:ext cx="4432708"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cxnSpLocks/>
          </p:cNvCxnSpPr>
          <p:nvPr/>
        </p:nvCxnSpPr>
        <p:spPr>
          <a:xfrm>
            <a:off x="275303" y="2952750"/>
            <a:ext cx="715297"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609600" y="14716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1</a:t>
            </a:r>
            <a:endParaRPr lang="en-US" sz="1400" b="1" dirty="0">
              <a:solidFill>
                <a:srgbClr val="C00000"/>
              </a:solidFill>
              <a:latin typeface="+mj-lt"/>
            </a:endParaRPr>
          </a:p>
        </p:txBody>
      </p:sp>
      <p:sp>
        <p:nvSpPr>
          <p:cNvPr id="29" name="Rectangle 28"/>
          <p:cNvSpPr/>
          <p:nvPr/>
        </p:nvSpPr>
        <p:spPr>
          <a:xfrm>
            <a:off x="4114800" y="146344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2</a:t>
            </a:r>
            <a:endParaRPr lang="en-US" sz="1400" b="1" dirty="0">
              <a:solidFill>
                <a:srgbClr val="C00000"/>
              </a:solidFill>
              <a:latin typeface="+mj-lt"/>
            </a:endParaRPr>
          </a:p>
        </p:txBody>
      </p:sp>
      <p:sp>
        <p:nvSpPr>
          <p:cNvPr id="30" name="Rectangle 29"/>
          <p:cNvSpPr/>
          <p:nvPr/>
        </p:nvSpPr>
        <p:spPr>
          <a:xfrm>
            <a:off x="685800" y="1844344"/>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3</a:t>
            </a:r>
            <a:endParaRPr lang="en-US" sz="1400" b="1" dirty="0">
              <a:solidFill>
                <a:srgbClr val="C00000"/>
              </a:solidFill>
              <a:latin typeface="+mj-lt"/>
            </a:endParaRPr>
          </a:p>
        </p:txBody>
      </p:sp>
      <p:sp>
        <p:nvSpPr>
          <p:cNvPr id="31" name="Rectangle 30"/>
          <p:cNvSpPr/>
          <p:nvPr/>
        </p:nvSpPr>
        <p:spPr>
          <a:xfrm>
            <a:off x="76200" y="2183254"/>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4</a:t>
            </a:r>
            <a:endParaRPr lang="en-US" sz="1400" b="1" dirty="0">
              <a:solidFill>
                <a:srgbClr val="C00000"/>
              </a:solidFill>
              <a:latin typeface="+mj-lt"/>
            </a:endParaRPr>
          </a:p>
        </p:txBody>
      </p:sp>
      <p:sp>
        <p:nvSpPr>
          <p:cNvPr id="32" name="Rectangle 31"/>
          <p:cNvSpPr/>
          <p:nvPr/>
        </p:nvSpPr>
        <p:spPr>
          <a:xfrm>
            <a:off x="4114800" y="2233672"/>
            <a:ext cx="304800" cy="261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400" b="1" dirty="0">
                <a:solidFill>
                  <a:srgbClr val="C00000"/>
                </a:solidFill>
                <a:latin typeface="+mj-lt"/>
              </a:rPr>
              <a:t>5</a:t>
            </a:r>
            <a:endParaRPr lang="en-US" sz="1400" b="1" dirty="0">
              <a:solidFill>
                <a:srgbClr val="C00000"/>
              </a:solidFill>
              <a:latin typeface="+mj-lt"/>
            </a:endParaRPr>
          </a:p>
        </p:txBody>
      </p:sp>
    </p:spTree>
    <p:extLst>
      <p:ext uri="{BB962C8B-B14F-4D97-AF65-F5344CB8AC3E}">
        <p14:creationId xmlns:p14="http://schemas.microsoft.com/office/powerpoint/2010/main" val="98620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500"/>
                                        <p:tgtEl>
                                          <p:spTgt spid="3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table"/>
          <p:cNvPicPr>
            <a:picLocks noChangeAspect="1"/>
          </p:cNvPicPr>
          <p:nvPr/>
        </p:nvPicPr>
        <p:blipFill>
          <a:blip r:embed="rId4"/>
          <a:stretch>
            <a:fillRect/>
          </a:stretch>
        </p:blipFill>
        <p:spPr>
          <a:xfrm>
            <a:off x="0" y="-19050"/>
            <a:ext cx="9144000" cy="4324350"/>
          </a:xfrm>
          <a:prstGeom prst="rect">
            <a:avLst/>
          </a:prstGeom>
        </p:spPr>
      </p:pic>
      <p:sp>
        <p:nvSpPr>
          <p:cNvPr id="5" name="Text Box 299"/>
          <p:cNvSpPr txBox="1">
            <a:spLocks noChangeArrowheads="1"/>
          </p:cNvSpPr>
          <p:nvPr/>
        </p:nvSpPr>
        <p:spPr bwMode="auto">
          <a:xfrm>
            <a:off x="310361" y="382243"/>
            <a:ext cx="29991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600" b="1" dirty="0">
                <a:solidFill>
                  <a:srgbClr val="002060"/>
                </a:solidFill>
                <a:latin typeface="Times New Roman" panose="02020603050405020304" pitchFamily="18" charset="0"/>
                <a:cs typeface="Times New Roman" panose="02020603050405020304" pitchFamily="18" charset="0"/>
              </a:rPr>
              <a:t>Câu Ai thế nào?</a:t>
            </a:r>
          </a:p>
        </p:txBody>
      </p:sp>
      <p:sp>
        <p:nvSpPr>
          <p:cNvPr id="6" name="Text Box 300"/>
          <p:cNvSpPr txBox="1">
            <a:spLocks noChangeArrowheads="1"/>
          </p:cNvSpPr>
          <p:nvPr/>
        </p:nvSpPr>
        <p:spPr bwMode="auto">
          <a:xfrm>
            <a:off x="3633425" y="78998"/>
            <a:ext cx="1316831"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600" b="1" dirty="0">
                <a:solidFill>
                  <a:srgbClr val="002060"/>
                </a:solidFill>
                <a:latin typeface="Times New Roman" panose="02020603050405020304" pitchFamily="18" charset="0"/>
                <a:cs typeface="Times New Roman" panose="02020603050405020304" pitchFamily="18" charset="0"/>
              </a:rPr>
              <a:t>Chủ ngữ</a:t>
            </a:r>
          </a:p>
        </p:txBody>
      </p:sp>
      <p:sp>
        <p:nvSpPr>
          <p:cNvPr id="7" name="Text Box 301"/>
          <p:cNvSpPr txBox="1">
            <a:spLocks noChangeArrowheads="1"/>
          </p:cNvSpPr>
          <p:nvPr/>
        </p:nvSpPr>
        <p:spPr bwMode="auto">
          <a:xfrm>
            <a:off x="5066235" y="140553"/>
            <a:ext cx="1756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400" b="1" dirty="0">
                <a:solidFill>
                  <a:srgbClr val="002060"/>
                </a:solidFill>
                <a:latin typeface="Times New Roman" panose="02020603050405020304" pitchFamily="18" charset="0"/>
                <a:cs typeface="Times New Roman" panose="02020603050405020304" pitchFamily="18" charset="0"/>
              </a:rPr>
              <a:t>Nội dung CN biểu thị</a:t>
            </a:r>
          </a:p>
        </p:txBody>
      </p:sp>
      <p:sp>
        <p:nvSpPr>
          <p:cNvPr id="8" name="Text Box 302"/>
          <p:cNvSpPr txBox="1">
            <a:spLocks noChangeArrowheads="1"/>
          </p:cNvSpPr>
          <p:nvPr/>
        </p:nvSpPr>
        <p:spPr bwMode="auto">
          <a:xfrm>
            <a:off x="6876337" y="133350"/>
            <a:ext cx="203906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600" b="1" dirty="0">
                <a:solidFill>
                  <a:srgbClr val="002060"/>
                </a:solidFill>
                <a:latin typeface="Times New Roman" panose="02020603050405020304" pitchFamily="18" charset="0"/>
                <a:cs typeface="Times New Roman" panose="02020603050405020304" pitchFamily="18" charset="0"/>
              </a:rPr>
              <a:t>Từ ngữ tạo thành CN</a:t>
            </a:r>
          </a:p>
        </p:txBody>
      </p:sp>
      <p:sp>
        <p:nvSpPr>
          <p:cNvPr id="9" name="Text Box 308"/>
          <p:cNvSpPr txBox="1">
            <a:spLocks noChangeArrowheads="1"/>
          </p:cNvSpPr>
          <p:nvPr/>
        </p:nvSpPr>
        <p:spPr bwMode="auto">
          <a:xfrm>
            <a:off x="263663" y="1067115"/>
            <a:ext cx="31923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Hà Nội tưng bừng màu đỏ.</a:t>
            </a:r>
          </a:p>
        </p:txBody>
      </p:sp>
      <p:sp>
        <p:nvSpPr>
          <p:cNvPr id="10" name="Text Box 309"/>
          <p:cNvSpPr txBox="1">
            <a:spLocks noChangeArrowheads="1"/>
          </p:cNvSpPr>
          <p:nvPr/>
        </p:nvSpPr>
        <p:spPr bwMode="auto">
          <a:xfrm>
            <a:off x="263663" y="1829115"/>
            <a:ext cx="314563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Cả một vùng trời bát ngát cờ, đèn và hoa.</a:t>
            </a:r>
          </a:p>
        </p:txBody>
      </p:sp>
      <p:sp>
        <p:nvSpPr>
          <p:cNvPr id="11" name="Text Box 310"/>
          <p:cNvSpPr txBox="1">
            <a:spLocks noChangeArrowheads="1"/>
          </p:cNvSpPr>
          <p:nvPr/>
        </p:nvSpPr>
        <p:spPr bwMode="auto">
          <a:xfrm>
            <a:off x="237733" y="2514915"/>
            <a:ext cx="317156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Các cụ già vẻ mặt nghiêm trang.</a:t>
            </a:r>
          </a:p>
        </p:txBody>
      </p:sp>
      <p:sp>
        <p:nvSpPr>
          <p:cNvPr id="12" name="Text Box 311"/>
          <p:cNvSpPr txBox="1">
            <a:spLocks noChangeArrowheads="1"/>
          </p:cNvSpPr>
          <p:nvPr/>
        </p:nvSpPr>
        <p:spPr bwMode="auto">
          <a:xfrm>
            <a:off x="253237" y="3376451"/>
            <a:ext cx="31560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Những cô gái thủ đô  hớn hở, áo màu rực rỡ.</a:t>
            </a:r>
          </a:p>
        </p:txBody>
      </p:sp>
      <p:sp>
        <p:nvSpPr>
          <p:cNvPr id="13" name="Text Box 312"/>
          <p:cNvSpPr txBox="1">
            <a:spLocks noChangeArrowheads="1"/>
          </p:cNvSpPr>
          <p:nvPr/>
        </p:nvSpPr>
        <p:spPr bwMode="auto">
          <a:xfrm>
            <a:off x="3455993" y="1232963"/>
            <a:ext cx="1580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FF0000"/>
                </a:solidFill>
                <a:latin typeface="Times New Roman" panose="02020603050405020304" pitchFamily="18" charset="0"/>
                <a:cs typeface="Times New Roman" panose="02020603050405020304" pitchFamily="18" charset="0"/>
              </a:rPr>
              <a:t>Hà Nội</a:t>
            </a:r>
          </a:p>
        </p:txBody>
      </p:sp>
      <p:sp>
        <p:nvSpPr>
          <p:cNvPr id="14" name="Text Box 313"/>
          <p:cNvSpPr txBox="1">
            <a:spLocks noChangeArrowheads="1"/>
          </p:cNvSpPr>
          <p:nvPr/>
        </p:nvSpPr>
        <p:spPr bwMode="auto">
          <a:xfrm>
            <a:off x="3455992" y="1856173"/>
            <a:ext cx="161024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FF0000"/>
                </a:solidFill>
                <a:latin typeface="Times New Roman" panose="02020603050405020304" pitchFamily="18" charset="0"/>
                <a:cs typeface="Times New Roman" panose="02020603050405020304" pitchFamily="18" charset="0"/>
              </a:rPr>
              <a:t>Cả một vùng trời</a:t>
            </a:r>
          </a:p>
        </p:txBody>
      </p:sp>
      <p:sp>
        <p:nvSpPr>
          <p:cNvPr id="15" name="Text Box 314"/>
          <p:cNvSpPr txBox="1">
            <a:spLocks noChangeArrowheads="1"/>
          </p:cNvSpPr>
          <p:nvPr/>
        </p:nvSpPr>
        <p:spPr bwMode="auto">
          <a:xfrm>
            <a:off x="3486978" y="2725063"/>
            <a:ext cx="146327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eaLnBrk="1" hangingPunct="1">
              <a:spcBef>
                <a:spcPct val="50000"/>
              </a:spcBef>
            </a:pPr>
            <a:r>
              <a:rPr lang="en-US" altLang="en-US" sz="2300" dirty="0">
                <a:solidFill>
                  <a:srgbClr val="FF0000"/>
                </a:solidFill>
                <a:latin typeface="Times New Roman" panose="02020603050405020304" pitchFamily="18" charset="0"/>
                <a:cs typeface="Times New Roman" panose="02020603050405020304" pitchFamily="18" charset="0"/>
              </a:rPr>
              <a:t>Các cụ già</a:t>
            </a:r>
          </a:p>
        </p:txBody>
      </p:sp>
      <p:sp>
        <p:nvSpPr>
          <p:cNvPr id="16" name="Text Box 315"/>
          <p:cNvSpPr txBox="1">
            <a:spLocks noChangeArrowheads="1"/>
          </p:cNvSpPr>
          <p:nvPr/>
        </p:nvSpPr>
        <p:spPr bwMode="auto">
          <a:xfrm>
            <a:off x="3455992" y="3353115"/>
            <a:ext cx="158035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FF0000"/>
                </a:solidFill>
                <a:latin typeface="Times New Roman" panose="02020603050405020304" pitchFamily="18" charset="0"/>
                <a:cs typeface="Times New Roman" panose="02020603050405020304" pitchFamily="18" charset="0"/>
              </a:rPr>
              <a:t>Những cô gái thủ đô</a:t>
            </a:r>
          </a:p>
        </p:txBody>
      </p:sp>
      <p:sp>
        <p:nvSpPr>
          <p:cNvPr id="17" name="Text Box 316"/>
          <p:cNvSpPr txBox="1">
            <a:spLocks noChangeArrowheads="1"/>
          </p:cNvSpPr>
          <p:nvPr/>
        </p:nvSpPr>
        <p:spPr bwMode="auto">
          <a:xfrm>
            <a:off x="5041851" y="1047750"/>
            <a:ext cx="17805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200" dirty="0">
                <a:solidFill>
                  <a:srgbClr val="0070C0"/>
                </a:solidFill>
                <a:latin typeface="Times New Roman" panose="02020603050405020304" pitchFamily="18" charset="0"/>
                <a:cs typeface="Times New Roman" panose="02020603050405020304" pitchFamily="18" charset="0"/>
              </a:rPr>
              <a:t>Nói về Hà Nội</a:t>
            </a:r>
          </a:p>
        </p:txBody>
      </p:sp>
      <p:sp>
        <p:nvSpPr>
          <p:cNvPr id="18" name="Text Box 317"/>
          <p:cNvSpPr txBox="1">
            <a:spLocks noChangeArrowheads="1"/>
          </p:cNvSpPr>
          <p:nvPr/>
        </p:nvSpPr>
        <p:spPr bwMode="auto">
          <a:xfrm>
            <a:off x="5073457" y="1806525"/>
            <a:ext cx="175022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200" dirty="0">
                <a:solidFill>
                  <a:srgbClr val="0070C0"/>
                </a:solidFill>
                <a:latin typeface="Times New Roman" panose="02020603050405020304" pitchFamily="18" charset="0"/>
                <a:cs typeface="Times New Roman" panose="02020603050405020304" pitchFamily="18" charset="0"/>
              </a:rPr>
              <a:t>Nói về vùng trời Hà Nội</a:t>
            </a:r>
          </a:p>
        </p:txBody>
      </p:sp>
      <p:sp>
        <p:nvSpPr>
          <p:cNvPr id="19" name="Text Box 318"/>
          <p:cNvSpPr txBox="1">
            <a:spLocks noChangeArrowheads="1"/>
          </p:cNvSpPr>
          <p:nvPr/>
        </p:nvSpPr>
        <p:spPr bwMode="auto">
          <a:xfrm>
            <a:off x="5029199" y="2571750"/>
            <a:ext cx="179320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r>
              <a:rPr lang="en-US" altLang="en-US" sz="2200" dirty="0">
                <a:solidFill>
                  <a:srgbClr val="0070C0"/>
                </a:solidFill>
                <a:latin typeface="Times New Roman" panose="02020603050405020304" pitchFamily="18" charset="0"/>
                <a:cs typeface="Times New Roman" panose="02020603050405020304" pitchFamily="18" charset="0"/>
              </a:rPr>
              <a:t>Nói về </a:t>
            </a:r>
            <a:r>
              <a:rPr lang="en-US" altLang="en-US" sz="2200" dirty="0" err="1">
                <a:solidFill>
                  <a:srgbClr val="0070C0"/>
                </a:solidFill>
                <a:latin typeface="Times New Roman" panose="02020603050405020304" pitchFamily="18" charset="0"/>
                <a:cs typeface="Times New Roman" panose="02020603050405020304" pitchFamily="18" charset="0"/>
              </a:rPr>
              <a:t>các</a:t>
            </a:r>
            <a:r>
              <a:rPr lang="en-US" altLang="en-US" sz="2200" dirty="0">
                <a:solidFill>
                  <a:srgbClr val="0070C0"/>
                </a:solidFill>
                <a:latin typeface="Times New Roman" panose="02020603050405020304" pitchFamily="18" charset="0"/>
                <a:cs typeface="Times New Roman" panose="02020603050405020304" pitchFamily="18" charset="0"/>
              </a:rPr>
              <a:t> </a:t>
            </a:r>
            <a:endParaRPr lang="vi-VN" altLang="en-US" sz="2200" dirty="0">
              <a:solidFill>
                <a:srgbClr val="0070C0"/>
              </a:solidFill>
              <a:latin typeface="Times New Roman" panose="02020603050405020304" pitchFamily="18" charset="0"/>
              <a:cs typeface="Times New Roman" panose="02020603050405020304" pitchFamily="18" charset="0"/>
            </a:endParaRPr>
          </a:p>
          <a:p>
            <a:pPr algn="ctr" eaLnBrk="1" hangingPunct="1"/>
            <a:r>
              <a:rPr lang="en-US" altLang="en-US" sz="2200" dirty="0" err="1">
                <a:solidFill>
                  <a:srgbClr val="0070C0"/>
                </a:solidFill>
                <a:latin typeface="Times New Roman" panose="02020603050405020304" pitchFamily="18" charset="0"/>
                <a:cs typeface="Times New Roman" panose="02020603050405020304" pitchFamily="18" charset="0"/>
              </a:rPr>
              <a:t>cụ</a:t>
            </a:r>
            <a:r>
              <a:rPr lang="en-US" altLang="en-US" sz="2200" dirty="0">
                <a:solidFill>
                  <a:srgbClr val="0070C0"/>
                </a:solidFill>
                <a:latin typeface="Times New Roman" panose="02020603050405020304" pitchFamily="18" charset="0"/>
                <a:cs typeface="Times New Roman" panose="02020603050405020304" pitchFamily="18" charset="0"/>
              </a:rPr>
              <a:t> già</a:t>
            </a:r>
          </a:p>
        </p:txBody>
      </p:sp>
      <p:sp>
        <p:nvSpPr>
          <p:cNvPr id="20" name="Text Box 319"/>
          <p:cNvSpPr txBox="1">
            <a:spLocks noChangeArrowheads="1"/>
          </p:cNvSpPr>
          <p:nvPr/>
        </p:nvSpPr>
        <p:spPr bwMode="auto">
          <a:xfrm>
            <a:off x="5041851" y="3407229"/>
            <a:ext cx="176542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200" dirty="0">
                <a:solidFill>
                  <a:srgbClr val="0070C0"/>
                </a:solidFill>
                <a:latin typeface="Times New Roman" panose="02020603050405020304" pitchFamily="18" charset="0"/>
                <a:cs typeface="Times New Roman" panose="02020603050405020304" pitchFamily="18" charset="0"/>
              </a:rPr>
              <a:t>Nói về những cô gái thủ đô</a:t>
            </a:r>
          </a:p>
        </p:txBody>
      </p:sp>
      <p:sp>
        <p:nvSpPr>
          <p:cNvPr id="21" name="Text Box 320"/>
          <p:cNvSpPr txBox="1">
            <a:spLocks noChangeArrowheads="1"/>
          </p:cNvSpPr>
          <p:nvPr/>
        </p:nvSpPr>
        <p:spPr bwMode="auto">
          <a:xfrm>
            <a:off x="6807280" y="1219515"/>
            <a:ext cx="2184320"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002060"/>
                </a:solidFill>
                <a:latin typeface="Times New Roman" panose="02020603050405020304" pitchFamily="18" charset="0"/>
                <a:cs typeface="Times New Roman" panose="02020603050405020304" pitchFamily="18" charset="0"/>
              </a:rPr>
              <a:t>Danh từ riêng</a:t>
            </a:r>
          </a:p>
        </p:txBody>
      </p:sp>
      <p:sp>
        <p:nvSpPr>
          <p:cNvPr id="22" name="Text Box 321"/>
          <p:cNvSpPr txBox="1">
            <a:spLocks noChangeArrowheads="1"/>
          </p:cNvSpPr>
          <p:nvPr/>
        </p:nvSpPr>
        <p:spPr bwMode="auto">
          <a:xfrm>
            <a:off x="6807280" y="1962150"/>
            <a:ext cx="2184319"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002060"/>
                </a:solidFill>
                <a:latin typeface="Times New Roman" panose="02020603050405020304" pitchFamily="18" charset="0"/>
                <a:cs typeface="Times New Roman" panose="02020603050405020304" pitchFamily="18" charset="0"/>
              </a:rPr>
              <a:t>Cụm danh từ</a:t>
            </a:r>
          </a:p>
        </p:txBody>
      </p:sp>
      <p:sp>
        <p:nvSpPr>
          <p:cNvPr id="23" name="Text Box 322"/>
          <p:cNvSpPr txBox="1">
            <a:spLocks noChangeArrowheads="1"/>
          </p:cNvSpPr>
          <p:nvPr/>
        </p:nvSpPr>
        <p:spPr bwMode="auto">
          <a:xfrm>
            <a:off x="6823677" y="3499309"/>
            <a:ext cx="2167923"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002060"/>
                </a:solidFill>
                <a:latin typeface="Times New Roman" panose="02020603050405020304" pitchFamily="18" charset="0"/>
                <a:cs typeface="Times New Roman" panose="02020603050405020304" pitchFamily="18" charset="0"/>
              </a:rPr>
              <a:t>Cụm danh từ</a:t>
            </a:r>
          </a:p>
        </p:txBody>
      </p:sp>
      <p:sp>
        <p:nvSpPr>
          <p:cNvPr id="24" name="Text Box 323"/>
          <p:cNvSpPr txBox="1">
            <a:spLocks noChangeArrowheads="1"/>
          </p:cNvSpPr>
          <p:nvPr/>
        </p:nvSpPr>
        <p:spPr bwMode="auto">
          <a:xfrm>
            <a:off x="6823677" y="2724150"/>
            <a:ext cx="2167922" cy="44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1" hangingPunct="1">
              <a:spcBef>
                <a:spcPct val="50000"/>
              </a:spcBef>
            </a:pPr>
            <a:r>
              <a:rPr lang="en-US" altLang="en-US" sz="2300" dirty="0">
                <a:solidFill>
                  <a:srgbClr val="002060"/>
                </a:solidFill>
                <a:latin typeface="Times New Roman" panose="02020603050405020304" pitchFamily="18" charset="0"/>
                <a:cs typeface="Times New Roman" panose="02020603050405020304" pitchFamily="18" charset="0"/>
              </a:rPr>
              <a:t>Cụm danh từ</a:t>
            </a:r>
          </a:p>
        </p:txBody>
      </p:sp>
    </p:spTree>
    <p:extLst>
      <p:ext uri="{BB962C8B-B14F-4D97-AF65-F5344CB8AC3E}">
        <p14:creationId xmlns:p14="http://schemas.microsoft.com/office/powerpoint/2010/main" val="597416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fade">
                                      <p:cBhvr>
                                        <p:cTn id="6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loud 3"/>
          <p:cNvSpPr/>
          <p:nvPr/>
        </p:nvSpPr>
        <p:spPr>
          <a:xfrm>
            <a:off x="2484120" y="361950"/>
            <a:ext cx="4876800" cy="1524000"/>
          </a:xfrm>
          <a:prstGeom prst="cloud">
            <a:avLst/>
          </a:prstGeom>
          <a:solidFill>
            <a:schemeClr val="accent5">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rgbClr val="002060"/>
                </a:solidFill>
                <a:latin typeface="+mj-lt"/>
              </a:rPr>
              <a:t>GHI NHỚ</a:t>
            </a:r>
            <a:endParaRPr lang="en-US" sz="4000" b="1" dirty="0">
              <a:solidFill>
                <a:srgbClr val="002060"/>
              </a:solidFill>
              <a:latin typeface="+mj-lt"/>
            </a:endParaRPr>
          </a:p>
        </p:txBody>
      </p:sp>
    </p:spTree>
    <p:extLst>
      <p:ext uri="{BB962C8B-B14F-4D97-AF65-F5344CB8AC3E}">
        <p14:creationId xmlns:p14="http://schemas.microsoft.com/office/powerpoint/2010/main" val="2791927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nip Diagonal Corner Rectangle 5"/>
          <p:cNvSpPr/>
          <p:nvPr/>
        </p:nvSpPr>
        <p:spPr>
          <a:xfrm>
            <a:off x="914400" y="742950"/>
            <a:ext cx="7772400" cy="2133600"/>
          </a:xfrm>
          <a:prstGeom prst="snip2Diag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400" dirty="0">
              <a:solidFill>
                <a:schemeClr val="tx1"/>
              </a:solidFill>
              <a:latin typeface="Arial" pitchFamily="34" charset="0"/>
              <a:cs typeface="Arial" pitchFamily="34" charset="0"/>
            </a:endParaRPr>
          </a:p>
          <a:p>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Chủ</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kể</a:t>
            </a:r>
            <a:r>
              <a:rPr lang="en-US" sz="2800" dirty="0">
                <a:solidFill>
                  <a:schemeClr val="tx1"/>
                </a:solidFill>
                <a:latin typeface="Times New Roman" panose="02020603050405020304" pitchFamily="18" charset="0"/>
                <a:cs typeface="Times New Roman" panose="02020603050405020304" pitchFamily="18" charset="0"/>
              </a:rPr>
              <a:t> </a:t>
            </a:r>
            <a:r>
              <a:rPr lang="en-US" sz="2800" i="1" dirty="0">
                <a:solidFill>
                  <a:schemeClr val="tx1"/>
                </a:solidFill>
                <a:latin typeface="Times New Roman" panose="02020603050405020304" pitchFamily="18" charset="0"/>
                <a:cs typeface="Times New Roman" panose="02020603050405020304" pitchFamily="18" charset="0"/>
              </a:rPr>
              <a:t>Ai </a:t>
            </a:r>
            <a:r>
              <a:rPr lang="en-US" sz="2800" i="1" dirty="0" err="1">
                <a:solidFill>
                  <a:schemeClr val="tx1"/>
                </a:solidFill>
                <a:latin typeface="Times New Roman" panose="02020603050405020304" pitchFamily="18" charset="0"/>
                <a:cs typeface="Times New Roman" panose="02020603050405020304" pitchFamily="18" charset="0"/>
              </a:rPr>
              <a:t>thế</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nào</a:t>
            </a:r>
            <a:r>
              <a:rPr lang="en-US" sz="2800" i="1" dirty="0">
                <a:solidFill>
                  <a:schemeClr val="tx1"/>
                </a:solidFill>
                <a:latin typeface="Times New Roman" panose="02020603050405020304" pitchFamily="18" charset="0"/>
                <a:cs typeface="Times New Roman" panose="02020603050405020304" pitchFamily="18" charset="0"/>
              </a:rPr>
              <a: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chỉ</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sự</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hoặc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trạng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thái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nêu</a:t>
            </a:r>
            <a:r>
              <a:rPr lang="en-US" sz="2800" dirty="0">
                <a:solidFill>
                  <a:schemeClr val="tx1"/>
                </a:solidFill>
                <a:latin typeface="Times New Roman" panose="02020603050405020304" pitchFamily="18" charset="0"/>
                <a:cs typeface="Times New Roman" panose="02020603050405020304" pitchFamily="18" charset="0"/>
              </a:rPr>
              <a:t> ở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ngữ</a:t>
            </a:r>
            <a:r>
              <a:rPr lang="en-US" sz="2800" dirty="0">
                <a:solidFill>
                  <a:schemeClr val="tx1"/>
                </a:solidFill>
                <a:latin typeface="Times New Roman" panose="02020603050405020304" pitchFamily="18" charset="0"/>
                <a:cs typeface="Times New Roman" panose="02020603050405020304" pitchFamily="18" charset="0"/>
              </a:rPr>
              <a:t>.</a:t>
            </a:r>
            <a:endParaRPr lang="vi-VN" sz="2800" dirty="0">
              <a:solidFill>
                <a:schemeClr val="tx1"/>
              </a:solidFill>
              <a:latin typeface="Times New Roman" panose="02020603050405020304" pitchFamily="18" charset="0"/>
              <a:cs typeface="Times New Roman" panose="02020603050405020304" pitchFamily="18" charset="0"/>
            </a:endParaRPr>
          </a:p>
          <a:p>
            <a:r>
              <a:rPr lang="vi-VN" sz="2800" dirty="0">
                <a:solidFill>
                  <a:schemeClr val="tx1"/>
                </a:solidFill>
                <a:latin typeface="Times New Roman" panose="02020603050405020304" pitchFamily="18" charset="0"/>
                <a:cs typeface="Times New Roman" panose="02020603050405020304" pitchFamily="18" charset="0"/>
              </a:rPr>
              <a:t>2. Chủ ngữ thường do danh từ ( hoặc cụm danh từ) tạo thành.</a:t>
            </a:r>
          </a:p>
          <a:p>
            <a:pPr algn="just"/>
            <a:endParaRPr lang="en-US" sz="2400" dirty="0">
              <a:solidFill>
                <a:schemeClr val="tx1"/>
              </a:solidFill>
              <a:latin typeface="Arial" pitchFamily="34" charset="0"/>
              <a:cs typeface="Arial"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3291233"/>
            <a:ext cx="9144000" cy="1871317"/>
          </a:xfrm>
          <a:prstGeom prst="rect">
            <a:avLst/>
          </a:prstGeom>
        </p:spPr>
      </p:pic>
    </p:spTree>
    <p:extLst>
      <p:ext uri="{BB962C8B-B14F-4D97-AF65-F5344CB8AC3E}">
        <p14:creationId xmlns:p14="http://schemas.microsoft.com/office/powerpoint/2010/main" val="336081481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81&quot;/&gt;&lt;/object&gt;&lt;object type=&quot;3&quot; unique_id=&quot;10004&quot;&gt;&lt;property id=&quot;20148&quot; value=&quot;5&quot;/&gt;&lt;property id=&quot;20300&quot; value=&quot;Slide 2 - &amp;quot;Câu kể Ai thế nào?&amp;quot;&quot;/&gt;&lt;property id=&quot;20307&quot; value=&quot;257&quot;/&gt;&lt;/object&gt;&lt;object type=&quot;3&quot; unique_id=&quot;10005&quot;&gt;&lt;property id=&quot;20148&quot; value=&quot;5&quot;/&gt;&lt;property id=&quot;20300&quot; value=&quot;Slide 3&quot;/&gt;&lt;property id=&quot;20307&quot; value=&quot;266&quot;/&gt;&lt;/object&gt;&lt;object type=&quot;3&quot; unique_id=&quot;10006&quot;&gt;&lt;property id=&quot;20148&quot; value=&quot;5&quot;/&gt;&lt;property id=&quot;20300&quot; value=&quot;Slide 4&quot;/&gt;&lt;property id=&quot;20307&quot; value=&quot;272&quot;/&gt;&lt;/object&gt;&lt;object type=&quot;3&quot; unique_id=&quot;10007&quot;&gt;&lt;property id=&quot;20148&quot; value=&quot;5&quot;/&gt;&lt;property id=&quot;20300&quot; value=&quot;Slide 5&quot;/&gt;&lt;property id=&quot;20307&quot; value=&quot;269&quot;/&gt;&lt;/object&gt;&lt;object type=&quot;3&quot; unique_id=&quot;10008&quot;&gt;&lt;property id=&quot;20148&quot; value=&quot;5&quot;/&gt;&lt;property id=&quot;20300&quot; value=&quot;Slide 6&quot;/&gt;&lt;property id=&quot;20307&quot; value=&quot;273&quot;/&gt;&lt;/object&gt;&lt;object type=&quot;3&quot; unique_id=&quot;10009&quot;&gt;&lt;property id=&quot;20148&quot; value=&quot;5&quot;/&gt;&lt;property id=&quot;20300&quot; value=&quot;Slide 7&quot;/&gt;&lt;property id=&quot;20307&quot; value=&quot;274&quot;/&gt;&lt;/object&gt;&lt;object type=&quot;3&quot; unique_id=&quot;10010&quot;&gt;&lt;property id=&quot;20148&quot; value=&quot;5&quot;/&gt;&lt;property id=&quot;20300&quot; value=&quot;Slide 8&quot;/&gt;&lt;property id=&quot;20307&quot; value=&quot;270&quot;/&gt;&lt;/object&gt;&lt;object type=&quot;3&quot; unique_id=&quot;10011&quot;&gt;&lt;property id=&quot;20148&quot; value=&quot;5&quot;/&gt;&lt;property id=&quot;20300&quot; value=&quot;Slide 9&quot;/&gt;&lt;property id=&quot;20307&quot; value=&quot;275&quot;/&gt;&lt;/object&gt;&lt;object type=&quot;3&quot; unique_id=&quot;10012&quot;&gt;&lt;property id=&quot;20148&quot; value=&quot;5&quot;/&gt;&lt;property id=&quot;20300&quot; value=&quot;Slide 10 - &amp;quot;Câu kể Ai thế nào?&amp;quot;&quot;/&gt;&lt;property id=&quot;20307&quot; value=&quot;276&quot;/&gt;&lt;/object&gt;&lt;object type=&quot;3&quot; unique_id=&quot;10013&quot;&gt;&lt;property id=&quot;20148&quot; value=&quot;5&quot;/&gt;&lt;property id=&quot;20300&quot; value=&quot;Slide 11&quot;/&gt;&lt;property id=&quot;20307&quot; value=&quot;271&quot;/&gt;&lt;/object&gt;&lt;object type=&quot;3&quot; unique_id=&quot;10014&quot;&gt;&lt;property id=&quot;20148&quot; value=&quot;5&quot;/&gt;&lt;property id=&quot;20300&quot; value=&quot;Slide 12&quot;/&gt;&lt;property id=&quot;20307&quot; value=&quot;260&quot;/&gt;&lt;/object&gt;&lt;object type=&quot;3&quot; unique_id=&quot;10015&quot;&gt;&lt;property id=&quot;20148&quot; value=&quot;5&quot;/&gt;&lt;property id=&quot;20300&quot; value=&quot;Slide 13&quot;/&gt;&lt;property id=&quot;20307&quot; value=&quot;261&quot;/&gt;&lt;/object&gt;&lt;object type=&quot;3&quot; unique_id=&quot;10016&quot;&gt;&lt;property id=&quot;20148&quot; value=&quot;5&quot;/&gt;&lt;property id=&quot;20300&quot; value=&quot;Slide 14&quot;/&gt;&lt;property id=&quot;20307&quot; value=&quot;262&quot;/&gt;&lt;/object&gt;&lt;object type=&quot;3&quot; unique_id=&quot;10017&quot;&gt;&lt;property id=&quot;20148&quot; value=&quot;5&quot;/&gt;&lt;property id=&quot;20300&quot; value=&quot;Slide 15&quot;/&gt;&lt;property id=&quot;20307&quot; value=&quot;263&quot;/&gt;&lt;/object&gt;&lt;object type=&quot;3&quot; unique_id=&quot;10018&quot;&gt;&lt;property id=&quot;20148&quot; value=&quot;5&quot;/&gt;&lt;property id=&quot;20300&quot; value=&quot;Slide 16&quot;/&gt;&lt;property id=&quot;20307&quot; value=&quot;265&quot;/&gt;&lt;/object&gt;&lt;object type=&quot;3&quot; unique_id=&quot;10019&quot;&gt;&lt;property id=&quot;20148&quot; value=&quot;5&quot;/&gt;&lt;property id=&quot;20300&quot; value=&quot;Slide 17&quot;/&gt;&lt;property id=&quot;20307&quot; value=&quot;277&quot;/&gt;&lt;/object&gt;&lt;object type=&quot;3&quot; unique_id=&quot;10020&quot;&gt;&lt;property id=&quot;20148&quot; value=&quot;5&quot;/&gt;&lt;property id=&quot;20300&quot; value=&quot;Slide 18 - &amp;quot;Câu kể Ai thế nào?&amp;quot;&quot;/&gt;&lt;property id=&quot;20307&quot; value=&quot;278&quot;/&gt;&lt;/object&gt;&lt;object type=&quot;3&quot; unique_id=&quot;10021&quot;&gt;&lt;property id=&quot;20148&quot; value=&quot;5&quot;/&gt;&lt;property id=&quot;20300&quot; value=&quot;Slide 19&quot;/&gt;&lt;property id=&quot;20307&quot; value=&quot;279&quot;/&gt;&lt;/object&gt;&lt;/object&gt;&lt;object type=&quot;8&quot; unique_id=&quot;10042&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858</Words>
  <Application>Microsoft Office PowerPoint</Application>
  <PresentationFormat>On-screen Show (16:9)</PresentationFormat>
  <Paragraphs>111</Paragraphs>
  <Slides>19</Slides>
  <Notes>1</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Office Theme</vt:lpstr>
      <vt:lpstr>1_Office Theme</vt:lpstr>
      <vt:lpstr>2_Office Theme</vt:lpstr>
      <vt:lpstr>3_Office Theme</vt:lpstr>
      <vt:lpstr>4_Office Theme</vt:lpstr>
      <vt:lpstr>5_Office Theme</vt:lpstr>
      <vt:lpstr>PowerPoint Presentation</vt:lpstr>
      <vt:lpstr>Câu kể Ai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kể Ai thế nào?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kể Ai thế nào?</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ACER</dc:creator>
  <cp:lastModifiedBy>MTC</cp:lastModifiedBy>
  <cp:revision>40</cp:revision>
  <dcterms:created xsi:type="dcterms:W3CDTF">2021-12-23T02:52:40Z</dcterms:created>
  <dcterms:modified xsi:type="dcterms:W3CDTF">2022-02-15T08:13:15Z</dcterms:modified>
</cp:coreProperties>
</file>