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7" r:id="rId2"/>
    <p:sldId id="273" r:id="rId3"/>
    <p:sldId id="258" r:id="rId4"/>
    <p:sldId id="259" r:id="rId5"/>
    <p:sldId id="272" r:id="rId6"/>
    <p:sldId id="264" r:id="rId7"/>
    <p:sldId id="260" r:id="rId8"/>
    <p:sldId id="261" r:id="rId9"/>
    <p:sldId id="262" r:id="rId10"/>
    <p:sldId id="263" r:id="rId11"/>
    <p:sldId id="271" r:id="rId12"/>
    <p:sldId id="275" r:id="rId13"/>
    <p:sldId id="276" r:id="rId14"/>
    <p:sldId id="269" r:id="rId15"/>
    <p:sldId id="267"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32DA46"/>
    <a:srgbClr val="00FFFF"/>
    <a:srgbClr val="00FF00"/>
    <a:srgbClr val="FF0066"/>
    <a:srgbClr val="8A9E24"/>
    <a:srgbClr val="FFFF00"/>
    <a:srgbClr val="B20E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3656" autoAdjust="0"/>
  </p:normalViewPr>
  <p:slideViewPr>
    <p:cSldViewPr>
      <p:cViewPr varScale="1">
        <p:scale>
          <a:sx n="65" d="100"/>
          <a:sy n="65" d="100"/>
        </p:scale>
        <p:origin x="-154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86D07B-2ABD-4DE1-9B89-7D95034D87C9}" type="datetimeFigureOut">
              <a:rPr lang="en-US" smtClean="0"/>
              <a:pPr/>
              <a:t>23/02/2021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8A44BC-E30F-4D0C-865E-AB039AB39FFA}" type="slidenum">
              <a:rPr lang="en-US" smtClean="0"/>
              <a:pPr/>
              <a:t>‹#›</a:t>
            </a:fld>
            <a:endParaRPr lang="en-US"/>
          </a:p>
        </p:txBody>
      </p:sp>
    </p:spTree>
    <p:extLst>
      <p:ext uri="{BB962C8B-B14F-4D97-AF65-F5344CB8AC3E}">
        <p14:creationId xmlns:p14="http://schemas.microsoft.com/office/powerpoint/2010/main" val="975095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8A44BC-E30F-4D0C-865E-AB039AB39FFA}" type="slidenum">
              <a:rPr lang="en-US" smtClean="0"/>
              <a:pPr/>
              <a:t>4</a:t>
            </a:fld>
            <a:endParaRPr lang="en-US"/>
          </a:p>
        </p:txBody>
      </p:sp>
    </p:spTree>
    <p:extLst>
      <p:ext uri="{BB962C8B-B14F-4D97-AF65-F5344CB8AC3E}">
        <p14:creationId xmlns:p14="http://schemas.microsoft.com/office/powerpoint/2010/main" val="6780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C1FC63-5E4A-4366-BAFC-D5AF55FADB6C}" type="datetimeFigureOut">
              <a:rPr lang="en-US" smtClean="0"/>
              <a:pPr/>
              <a:t>23/02/2021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1FC63-5E4A-4366-BAFC-D5AF55FADB6C}" type="datetimeFigureOut">
              <a:rPr lang="en-US" smtClean="0"/>
              <a:pPr/>
              <a:t>23/02/2021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1FC63-5E4A-4366-BAFC-D5AF55FADB6C}" type="datetimeFigureOut">
              <a:rPr lang="en-US" smtClean="0"/>
              <a:pPr/>
              <a:t>23/02/2021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C1FC63-5E4A-4366-BAFC-D5AF55FADB6C}" type="datetimeFigureOut">
              <a:rPr lang="en-US" smtClean="0"/>
              <a:pPr/>
              <a:t>23/02/2021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C1FC63-5E4A-4366-BAFC-D5AF55FADB6C}" type="datetimeFigureOut">
              <a:rPr lang="en-US" smtClean="0"/>
              <a:pPr/>
              <a:t>23/02/2021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C1FC63-5E4A-4366-BAFC-D5AF55FADB6C}" type="datetimeFigureOut">
              <a:rPr lang="en-US" smtClean="0"/>
              <a:pPr/>
              <a:t>23/02/2021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C1FC63-5E4A-4366-BAFC-D5AF55FADB6C}" type="datetimeFigureOut">
              <a:rPr lang="en-US" smtClean="0"/>
              <a:pPr/>
              <a:t>23/02/2021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C1FC63-5E4A-4366-BAFC-D5AF55FADB6C}" type="datetimeFigureOut">
              <a:rPr lang="en-US" smtClean="0"/>
              <a:pPr/>
              <a:t>23/02/2021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1FC63-5E4A-4366-BAFC-D5AF55FADB6C}" type="datetimeFigureOut">
              <a:rPr lang="en-US" smtClean="0"/>
              <a:pPr/>
              <a:t>23/02/2021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1FC63-5E4A-4366-BAFC-D5AF55FADB6C}" type="datetimeFigureOut">
              <a:rPr lang="en-US" smtClean="0"/>
              <a:pPr/>
              <a:t>23/02/2021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1FC63-5E4A-4366-BAFC-D5AF55FADB6C}" type="datetimeFigureOut">
              <a:rPr lang="en-US" smtClean="0"/>
              <a:pPr/>
              <a:t>23/02/2021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680D2-E6AD-45B7-8E21-900B3ED76EF4}"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C1FC63-5E4A-4366-BAFC-D5AF55FADB6C}" type="datetimeFigureOut">
              <a:rPr lang="en-US" smtClean="0"/>
              <a:pPr/>
              <a:t>23/02/2021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680D2-E6AD-45B7-8E21-900B3ED76E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7" descr="flower7"/>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5100" y="1032272"/>
            <a:ext cx="28575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8" descr="flower7"/>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5150" y="1089422"/>
            <a:ext cx="2286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WordArt 121"/>
          <p:cNvSpPr>
            <a:spLocks noChangeArrowheads="1" noChangeShapeType="1" noTextEdit="1"/>
          </p:cNvSpPr>
          <p:nvPr/>
        </p:nvSpPr>
        <p:spPr bwMode="auto">
          <a:xfrm>
            <a:off x="5499691" y="1721991"/>
            <a:ext cx="3028950" cy="1143000"/>
          </a:xfrm>
          <a:prstGeom prst="rect">
            <a:avLst/>
          </a:prstGeom>
        </p:spPr>
        <p:txBody>
          <a:bodyPr wrap="none" fromWordArt="1">
            <a:prstTxWarp prst="textPlain">
              <a:avLst>
                <a:gd name="adj" fmla="val 50000"/>
              </a:avLst>
            </a:prstTxWarp>
          </a:bodyPr>
          <a:lstStyle/>
          <a:p>
            <a:pPr algn="ctr"/>
            <a:r>
              <a:rPr lang="en-US" sz="2700" b="1" kern="10" dirty="0" err="1"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Kể</a:t>
            </a:r>
            <a:r>
              <a:rPr lang="en-US" sz="27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chuyện</a:t>
            </a:r>
            <a:endPar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a:p>
            <a:pPr algn="ctr"/>
            <a:r>
              <a:rPr lang="en-US" sz="2700" b="1" kern="10" dirty="0" err="1">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a:t>
            </a: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5.</a:t>
            </a:r>
            <a:endPar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080" name="WordArt 122"/>
          <p:cNvSpPr>
            <a:spLocks noChangeArrowheads="1" noChangeShapeType="1" noTextEdit="1"/>
          </p:cNvSpPr>
          <p:nvPr/>
        </p:nvSpPr>
        <p:spPr bwMode="auto">
          <a:xfrm>
            <a:off x="1494235" y="3217070"/>
            <a:ext cx="5943600" cy="1428750"/>
          </a:xfrm>
          <a:prstGeom prst="rect">
            <a:avLst/>
          </a:prstGeom>
        </p:spPr>
        <p:txBody>
          <a:bodyPr wrap="none" fromWordArt="1">
            <a:prstTxWarp prst="textPlain">
              <a:avLst>
                <a:gd name="adj" fmla="val 50000"/>
              </a:avLst>
            </a:prstTxWarp>
          </a:bodyPr>
          <a:lstStyle/>
          <a:p>
            <a:pPr algn="ctr"/>
            <a:r>
              <a:rPr lang="en-US" sz="27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Ông</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Nguyễn</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Khoa</a:t>
            </a:r>
            <a:r>
              <a:rPr lang="en-US" sz="27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Đăng</a:t>
            </a:r>
            <a:endPar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379018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Hình0067.jpg"/>
          <p:cNvPicPr>
            <a:picLocks noChangeAspect="1"/>
          </p:cNvPicPr>
          <p:nvPr/>
        </p:nvPicPr>
        <p:blipFill>
          <a:blip r:embed="rId3">
            <a:lum bright="-20000"/>
          </a:blip>
          <a:stretch>
            <a:fillRect/>
          </a:stretch>
        </p:blipFill>
        <p:spPr>
          <a:xfrm>
            <a:off x="609600" y="1219200"/>
            <a:ext cx="7848600" cy="4724400"/>
          </a:xfrm>
          <a:prstGeom prst="rect">
            <a:avLst/>
          </a:prstGeom>
        </p:spPr>
      </p:pic>
      <p:sp>
        <p:nvSpPr>
          <p:cNvPr id="5" name="TextBox 4"/>
          <p:cNvSpPr txBox="1"/>
          <p:nvPr/>
        </p:nvSpPr>
        <p:spPr>
          <a:xfrm>
            <a:off x="228600" y="6019800"/>
            <a:ext cx="8610599" cy="646331"/>
          </a:xfrm>
          <a:prstGeom prst="rect">
            <a:avLst/>
          </a:prstGeom>
          <a:solidFill>
            <a:schemeClr val="accent5">
              <a:lumMod val="40000"/>
              <a:lumOff val="60000"/>
            </a:schemeClr>
          </a:solidFill>
        </p:spPr>
        <p:txBody>
          <a:bodyPr wrap="square" rtlCol="0">
            <a:spAutoFit/>
          </a:bodyPr>
          <a:lstStyle/>
          <a:p>
            <a:pPr lvl="1"/>
            <a:r>
              <a:rPr lang="en-US" sz="3600" b="1" smtClean="0">
                <a:solidFill>
                  <a:srgbClr val="FF0000"/>
                </a:solidFill>
                <a:latin typeface="Times New Roman" pitchFamily="18" charset="0"/>
                <a:cs typeface="Times New Roman" pitchFamily="18" charset="0"/>
              </a:rPr>
              <a:t>Các võ sĩ xông ra đánh giết bọn cướp.</a:t>
            </a:r>
            <a:endParaRPr lang="en-US" sz="3600" dirty="0">
              <a:latin typeface="Times New Roman" pitchFamily="18" charset="0"/>
              <a:cs typeface="Times New Roman" pitchFamily="18" charset="0"/>
            </a:endParaRPr>
          </a:p>
        </p:txBody>
      </p:sp>
      <p:sp>
        <p:nvSpPr>
          <p:cNvPr id="6" name="Oval 5"/>
          <p:cNvSpPr/>
          <p:nvPr/>
        </p:nvSpPr>
        <p:spPr>
          <a:xfrm>
            <a:off x="609600" y="1219200"/>
            <a:ext cx="762000" cy="6858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4</a:t>
            </a:r>
            <a:endParaRPr 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ình0063.jpg"/>
          <p:cNvPicPr>
            <a:picLocks noChangeAspect="1"/>
          </p:cNvPicPr>
          <p:nvPr/>
        </p:nvPicPr>
        <p:blipFill>
          <a:blip r:embed="rId3">
            <a:lum bright="-20000"/>
          </a:blip>
          <a:stretch>
            <a:fillRect/>
          </a:stretch>
        </p:blipFill>
        <p:spPr>
          <a:xfrm>
            <a:off x="228600" y="990600"/>
            <a:ext cx="4114800" cy="2514600"/>
          </a:xfrm>
          <a:prstGeom prst="rect">
            <a:avLst/>
          </a:prstGeom>
          <a:ln>
            <a:noFill/>
          </a:ln>
          <a:effectLst>
            <a:softEdge rad="112500"/>
          </a:effectLst>
        </p:spPr>
      </p:pic>
      <p:sp>
        <p:nvSpPr>
          <p:cNvPr id="6" name="TextBox 5"/>
          <p:cNvSpPr txBox="1"/>
          <p:nvPr/>
        </p:nvSpPr>
        <p:spPr>
          <a:xfrm>
            <a:off x="609600" y="3429000"/>
            <a:ext cx="2906565" cy="400110"/>
          </a:xfrm>
          <a:prstGeom prst="rect">
            <a:avLst/>
          </a:prstGeom>
          <a:noFill/>
        </p:spPr>
        <p:txBody>
          <a:bodyPr wrap="none" rtlCol="0">
            <a:spAutoFit/>
          </a:bodyPr>
          <a:lstStyle/>
          <a:p>
            <a:r>
              <a:rPr lang="en-US" sz="2000" b="1" dirty="0" err="1" smtClean="0">
                <a:solidFill>
                  <a:srgbClr val="0070C0"/>
                </a:solidFill>
                <a:latin typeface="Times New Roman" panose="02020603050405020304" pitchFamily="18" charset="0"/>
                <a:cs typeface="Times New Roman" pitchFamily="18" charset="0"/>
              </a:rPr>
              <a:t>Người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này</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ra</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sức</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chối</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pic>
        <p:nvPicPr>
          <p:cNvPr id="7" name="Picture 6" descr="Hình0067.jpg"/>
          <p:cNvPicPr>
            <a:picLocks noChangeAspect="1"/>
          </p:cNvPicPr>
          <p:nvPr/>
        </p:nvPicPr>
        <p:blipFill>
          <a:blip r:embed="rId4">
            <a:lum bright="-30000"/>
          </a:blip>
          <a:stretch>
            <a:fillRect/>
          </a:stretch>
        </p:blipFill>
        <p:spPr>
          <a:xfrm>
            <a:off x="4648200" y="3733800"/>
            <a:ext cx="4191000" cy="2514600"/>
          </a:xfrm>
          <a:prstGeom prst="rect">
            <a:avLst/>
          </a:prstGeom>
          <a:ln>
            <a:noFill/>
          </a:ln>
          <a:effectLst>
            <a:softEdge rad="112500"/>
          </a:effectLst>
        </p:spPr>
      </p:pic>
      <p:sp>
        <p:nvSpPr>
          <p:cNvPr id="8" name="TextBox 7"/>
          <p:cNvSpPr txBox="1"/>
          <p:nvPr/>
        </p:nvSpPr>
        <p:spPr>
          <a:xfrm>
            <a:off x="4648200" y="3429000"/>
            <a:ext cx="4390946" cy="400110"/>
          </a:xfrm>
          <a:prstGeom prst="rect">
            <a:avLst/>
          </a:prstGeom>
          <a:noFill/>
        </p:spPr>
        <p:txBody>
          <a:bodyPr wrap="none" rtlCol="0">
            <a:spAutoFit/>
          </a:bodyPr>
          <a:lstStyle/>
          <a:p>
            <a:r>
              <a:rPr lang="en-US" sz="2000" b="1" dirty="0" err="1" smtClean="0">
                <a:solidFill>
                  <a:srgbClr val="0070C0"/>
                </a:solidFill>
                <a:latin typeface="Times New Roman" panose="02020603050405020304" pitchFamily="18" charset="0"/>
                <a:cs typeface="Times New Roman" pitchFamily="18" charset="0"/>
              </a:rPr>
              <a:t>Quan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sai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người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múc</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một</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chậu</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nước</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pic>
        <p:nvPicPr>
          <p:cNvPr id="9" name="Picture 8" descr="Hình0064.jpg"/>
          <p:cNvPicPr>
            <a:picLocks noChangeAspect="1"/>
          </p:cNvPicPr>
          <p:nvPr/>
        </p:nvPicPr>
        <p:blipFill>
          <a:blip r:embed="rId5">
            <a:lum bright="-30000"/>
          </a:blip>
          <a:stretch>
            <a:fillRect/>
          </a:stretch>
        </p:blipFill>
        <p:spPr>
          <a:xfrm>
            <a:off x="4648200" y="990600"/>
            <a:ext cx="4114800" cy="2514600"/>
          </a:xfrm>
          <a:prstGeom prst="rect">
            <a:avLst/>
          </a:prstGeom>
          <a:ln>
            <a:noFill/>
          </a:ln>
          <a:effectLst>
            <a:softEdge rad="112500"/>
          </a:effectLst>
        </p:spPr>
      </p:pic>
      <p:sp>
        <p:nvSpPr>
          <p:cNvPr id="10" name="TextBox 9"/>
          <p:cNvSpPr txBox="1"/>
          <p:nvPr/>
        </p:nvSpPr>
        <p:spPr>
          <a:xfrm>
            <a:off x="304800" y="6324600"/>
            <a:ext cx="4065537" cy="400110"/>
          </a:xfrm>
          <a:prstGeom prst="rect">
            <a:avLst/>
          </a:prstGeom>
          <a:noFill/>
        </p:spPr>
        <p:txBody>
          <a:bodyPr wrap="none" rtlCol="0">
            <a:spAutoFit/>
          </a:bodyPr>
          <a:lstStyle/>
          <a:p>
            <a:r>
              <a:rPr lang="en-US" sz="2000" b="1" dirty="0" err="1" smtClean="0">
                <a:solidFill>
                  <a:srgbClr val="0070C0"/>
                </a:solidFill>
                <a:latin typeface="Times New Roman" panose="02020603050405020304" pitchFamily="18" charset="0"/>
                <a:cs typeface="Times New Roman" pitchFamily="18" charset="0"/>
              </a:rPr>
              <a:t>Quân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sĩ</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cải</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trang</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thành</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dân</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phu</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pic>
        <p:nvPicPr>
          <p:cNvPr id="11" name="Picture 10" descr="Hình0066.jpg"/>
          <p:cNvPicPr>
            <a:picLocks noChangeAspect="1"/>
          </p:cNvPicPr>
          <p:nvPr/>
        </p:nvPicPr>
        <p:blipFill>
          <a:blip r:embed="rId6">
            <a:lum bright="-20000"/>
          </a:blip>
          <a:stretch>
            <a:fillRect/>
          </a:stretch>
        </p:blipFill>
        <p:spPr>
          <a:xfrm>
            <a:off x="228600" y="3733800"/>
            <a:ext cx="4267200" cy="2514600"/>
          </a:xfrm>
          <a:prstGeom prst="rect">
            <a:avLst/>
          </a:prstGeom>
          <a:ln>
            <a:noFill/>
          </a:ln>
          <a:effectLst>
            <a:softEdge rad="112500"/>
          </a:effectLst>
        </p:spPr>
      </p:pic>
      <p:sp>
        <p:nvSpPr>
          <p:cNvPr id="12" name="TextBox 11"/>
          <p:cNvSpPr txBox="1"/>
          <p:nvPr/>
        </p:nvSpPr>
        <p:spPr>
          <a:xfrm>
            <a:off x="5105400" y="6305490"/>
            <a:ext cx="3283271" cy="400110"/>
          </a:xfrm>
          <a:prstGeom prst="rect">
            <a:avLst/>
          </a:prstGeom>
          <a:noFill/>
        </p:spPr>
        <p:txBody>
          <a:bodyPr wrap="none" rtlCol="0">
            <a:spAutoFit/>
          </a:bodyPr>
          <a:lstStyle/>
          <a:p>
            <a:r>
              <a:rPr lang="en-US" sz="2000" b="1" dirty="0" err="1" smtClean="0">
                <a:solidFill>
                  <a:srgbClr val="0070C0"/>
                </a:solidFill>
                <a:latin typeface="Times New Roman" panose="02020603050405020304" pitchFamily="18" charset="0"/>
                <a:cs typeface="Times New Roman" pitchFamily="18" charset="0"/>
              </a:rPr>
              <a:t>Các</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võ</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sĩ</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bất</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ngờ</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xông</a:t>
            </a:r>
            <a:r>
              <a:rPr lang="en-US" sz="2000" b="1" dirty="0" smtClean="0">
                <a:solidFill>
                  <a:srgbClr val="0070C0"/>
                </a:solidFill>
                <a:latin typeface="Times New Roman" pitchFamily="18" charset="0"/>
                <a:cs typeface="Times New Roman" pitchFamily="18" charset="0"/>
              </a:rPr>
              <a:t> </a:t>
            </a:r>
            <a:r>
              <a:rPr lang="en-US" sz="2000" b="1" dirty="0" err="1" smtClean="0">
                <a:solidFill>
                  <a:srgbClr val="0070C0"/>
                </a:solidFill>
                <a:latin typeface="Times New Roman" pitchFamily="18" charset="0"/>
                <a:cs typeface="Times New Roman" pitchFamily="18" charset="0"/>
              </a:rPr>
              <a:t>ra</a:t>
            </a:r>
            <a:r>
              <a:rPr lang="en-US" sz="2000" b="1" dirty="0" smtClean="0">
                <a:solidFill>
                  <a:srgbClr val="0070C0"/>
                </a:solidFill>
                <a:latin typeface="Times New Roman" pitchFamily="18" charset="0"/>
                <a:cs typeface="Times New Roman" pitchFamily="18" charset="0"/>
              </a:rPr>
              <a:t>….</a:t>
            </a:r>
            <a:endParaRPr lang="en-US" sz="2000" b="1" dirty="0">
              <a:solidFill>
                <a:srgbClr val="0070C0"/>
              </a:solidFill>
              <a:latin typeface="Times New Roman" pitchFamily="18" charset="0"/>
              <a:cs typeface="Times New Roman" pitchFamily="18" charset="0"/>
            </a:endParaRPr>
          </a:p>
        </p:txBody>
      </p:sp>
      <p:sp>
        <p:nvSpPr>
          <p:cNvPr id="14" name="TextBox 13"/>
          <p:cNvSpPr txBox="1"/>
          <p:nvPr/>
        </p:nvSpPr>
        <p:spPr>
          <a:xfrm>
            <a:off x="533400" y="1524000"/>
            <a:ext cx="7543801" cy="3170099"/>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THẢO LUẬN NHÓM: </a:t>
            </a:r>
          </a:p>
          <a:p>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66"/>
                </a:solidFill>
                <a:latin typeface="Times New Roman" panose="02020603050405020304" pitchFamily="18" charset="0"/>
                <a:cs typeface="Times New Roman" panose="02020603050405020304" pitchFamily="18" charset="0"/>
              </a:rPr>
              <a:t>Kể</a:t>
            </a:r>
            <a:r>
              <a:rPr lang="en-US" sz="2800" b="1" i="1" dirty="0" smtClean="0">
                <a:solidFill>
                  <a:srgbClr val="FF0066"/>
                </a:solidFill>
                <a:latin typeface="Times New Roman" panose="02020603050405020304" pitchFamily="18" charset="0"/>
                <a:cs typeface="Times New Roman" panose="02020603050405020304" pitchFamily="18" charset="0"/>
              </a:rPr>
              <a:t> </a:t>
            </a:r>
            <a:r>
              <a:rPr lang="en-US" sz="2800" b="1" i="1" dirty="0" err="1" smtClean="0">
                <a:solidFill>
                  <a:srgbClr val="FF0066"/>
                </a:solidFill>
                <a:latin typeface="Times New Roman" panose="02020603050405020304" pitchFamily="18" charset="0"/>
                <a:cs typeface="Times New Roman" panose="02020603050405020304" pitchFamily="18" charset="0"/>
              </a:rPr>
              <a:t>lại</a:t>
            </a:r>
            <a:r>
              <a:rPr lang="en-US" sz="2800" b="1" i="1" dirty="0" smtClean="0">
                <a:solidFill>
                  <a:srgbClr val="FF0066"/>
                </a:solidFill>
                <a:latin typeface="Times New Roman" panose="02020603050405020304" pitchFamily="18" charset="0"/>
                <a:cs typeface="Times New Roman" panose="02020603050405020304" pitchFamily="18" charset="0"/>
              </a:rPr>
              <a:t> </a:t>
            </a:r>
            <a:r>
              <a:rPr lang="en-US" sz="2800" b="1" i="1" dirty="0" err="1" smtClean="0">
                <a:solidFill>
                  <a:srgbClr val="FF0066"/>
                </a:solidFill>
                <a:latin typeface="Times New Roman" panose="02020603050405020304" pitchFamily="18" charset="0"/>
                <a:cs typeface="Times New Roman" panose="02020603050405020304" pitchFamily="18" charset="0"/>
              </a:rPr>
              <a:t>câu</a:t>
            </a:r>
            <a:r>
              <a:rPr lang="en-US" sz="2800" b="1" i="1" dirty="0" smtClean="0">
                <a:solidFill>
                  <a:srgbClr val="FF0066"/>
                </a:solidFill>
                <a:latin typeface="Times New Roman" panose="02020603050405020304" pitchFamily="18" charset="0"/>
                <a:cs typeface="Times New Roman" panose="02020603050405020304" pitchFamily="18" charset="0"/>
              </a:rPr>
              <a:t> </a:t>
            </a:r>
            <a:r>
              <a:rPr lang="en-US" sz="2800" b="1" i="1" dirty="0" err="1" smtClean="0">
                <a:solidFill>
                  <a:srgbClr val="FF0066"/>
                </a:solidFill>
                <a:latin typeface="Times New Roman" panose="02020603050405020304" pitchFamily="18" charset="0"/>
                <a:cs typeface="Times New Roman" panose="02020603050405020304" pitchFamily="18" charset="0"/>
              </a:rPr>
              <a:t>chuyện</a:t>
            </a:r>
            <a:endParaRPr lang="en-US" sz="2800" b="1" i="1" dirty="0" smtClean="0">
              <a:solidFill>
                <a:srgbClr val="FF0066"/>
              </a:solidFill>
              <a:latin typeface="Times New Roman" panose="02020603050405020304" pitchFamily="18" charset="0"/>
              <a:cs typeface="Times New Roman" panose="02020603050405020304" pitchFamily="18" charset="0"/>
            </a:endParaRPr>
          </a:p>
          <a:p>
            <a:endParaRPr lang="en-US" sz="2800" b="1" i="1" dirty="0" smtClean="0">
              <a:solidFill>
                <a:srgbClr val="FF0066"/>
              </a:solidFill>
              <a:latin typeface="Times New Roman" panose="02020603050405020304" pitchFamily="18" charset="0"/>
              <a:cs typeface="Times New Roman" panose="02020603050405020304" pitchFamily="18" charset="0"/>
            </a:endParaRPr>
          </a:p>
          <a:p>
            <a:pPr>
              <a:buFont typeface="Wingdings" pitchFamily="2" charset="2"/>
              <a:buChar char="v"/>
            </a:pPr>
            <a:r>
              <a:rPr lang="en-US" sz="2800" b="1" i="1" dirty="0" err="1" smtClean="0">
                <a:latin typeface="Times New Roman" pitchFamily="18" charset="0"/>
                <a:cs typeface="Times New Roman" pitchFamily="18" charset="0"/>
              </a:rPr>
              <a:t>Giọng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hồi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hộp</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hào</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hứng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thể</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hiện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được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niềm</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khâm</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phục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về</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tài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trí</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của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ông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quan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án</a:t>
            </a:r>
            <a:r>
              <a:rPr lang="en-US" sz="2800" b="1" i="1" dirty="0" smtClean="0">
                <a:latin typeface="Times New Roman" pitchFamily="18" charset="0"/>
                <a:cs typeface="Times New Roman" pitchFamily="18" charset="0"/>
              </a:rPr>
              <a:t>.</a:t>
            </a:r>
          </a:p>
          <a:p>
            <a:pPr>
              <a:buFont typeface="Wingdings" pitchFamily="2" charset="2"/>
              <a:buChar char="v"/>
            </a:pPr>
            <a:endParaRPr lang="en-US" sz="2800" b="1" i="1" dirty="0" smtClean="0">
              <a:latin typeface="Times New Roman" pitchFamily="18" charset="0"/>
              <a:cs typeface="Times New Roman" pitchFamily="18" charset="0"/>
            </a:endParaRPr>
          </a:p>
          <a:p>
            <a:pPr>
              <a:buFont typeface="Wingdings" pitchFamily="2" charset="2"/>
              <a:buChar char="v"/>
            </a:pP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Giọng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của</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từng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nhân</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vật</a:t>
            </a:r>
            <a:r>
              <a:rPr lang="en-US" sz="2800" b="1" i="1" dirty="0" smtClean="0">
                <a:latin typeface="Times New Roman" pitchFamily="18" charset="0"/>
                <a:cs typeface="Times New Roman" pitchFamily="18" charset="0"/>
              </a:rPr>
              <a:t>.</a:t>
            </a:r>
          </a:p>
        </p:txBody>
      </p:sp>
      <p:sp>
        <p:nvSpPr>
          <p:cNvPr id="13" name="Oval 12"/>
          <p:cNvSpPr/>
          <p:nvPr/>
        </p:nvSpPr>
        <p:spPr>
          <a:xfrm>
            <a:off x="228600" y="2895600"/>
            <a:ext cx="533400" cy="533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1</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8" name="Oval 17"/>
          <p:cNvSpPr/>
          <p:nvPr/>
        </p:nvSpPr>
        <p:spPr>
          <a:xfrm>
            <a:off x="4724400" y="2895600"/>
            <a:ext cx="609600" cy="533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2</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9" name="Oval 18"/>
          <p:cNvSpPr/>
          <p:nvPr/>
        </p:nvSpPr>
        <p:spPr>
          <a:xfrm>
            <a:off x="304800" y="5562600"/>
            <a:ext cx="609600" cy="5334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3</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0" name="Oval 19"/>
          <p:cNvSpPr/>
          <p:nvPr/>
        </p:nvSpPr>
        <p:spPr>
          <a:xfrm>
            <a:off x="4724400" y="5562600"/>
            <a:ext cx="6096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4</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ox(in)">
                                      <p:cBhvr>
                                        <p:cTn id="7" dur="500"/>
                                        <p:tgtEl>
                                          <p:spTgt spid="1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ox(in)">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fade">
                                      <p:cBhvr>
                                        <p:cTn id="15" dur="1000"/>
                                        <p:tgtEl>
                                          <p:spTgt spid="14">
                                            <p:txEl>
                                              <p:pRg st="3" end="3"/>
                                            </p:txEl>
                                          </p:spTgt>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animEffect transition="in" filter="fade">
                                      <p:cBhvr>
                                        <p:cTn id="19" dur="1000"/>
                                        <p:tgtEl>
                                          <p:spTgt spid="1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4">
                                            <p:txEl>
                                              <p:pRg st="0" end="0"/>
                                            </p:txEl>
                                          </p:spTgt>
                                        </p:tgtEl>
                                      </p:cBhvr>
                                    </p:animEffect>
                                    <p:set>
                                      <p:cBhvr>
                                        <p:cTn id="24" dur="1" fill="hold">
                                          <p:stCondLst>
                                            <p:cond delay="499"/>
                                          </p:stCondLst>
                                        </p:cTn>
                                        <p:tgtEl>
                                          <p:spTgt spid="14">
                                            <p:txEl>
                                              <p:pRg st="0" end="0"/>
                                            </p:txEl>
                                          </p:spTgt>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4">
                                            <p:txEl>
                                              <p:pRg st="1" end="1"/>
                                            </p:txEl>
                                          </p:spTgt>
                                        </p:tgtEl>
                                      </p:cBhvr>
                                    </p:animEffect>
                                    <p:set>
                                      <p:cBhvr>
                                        <p:cTn id="27" dur="1" fill="hold">
                                          <p:stCondLst>
                                            <p:cond delay="499"/>
                                          </p:stCondLst>
                                        </p:cTn>
                                        <p:tgtEl>
                                          <p:spTgt spid="14">
                                            <p:txEl>
                                              <p:pRg st="1" end="1"/>
                                            </p:txEl>
                                          </p:spTgt>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4">
                                            <p:txEl>
                                              <p:pRg st="3" end="3"/>
                                            </p:txEl>
                                          </p:spTgt>
                                        </p:tgtEl>
                                      </p:cBhvr>
                                    </p:animEffect>
                                    <p:set>
                                      <p:cBhvr>
                                        <p:cTn id="30" dur="1" fill="hold">
                                          <p:stCondLst>
                                            <p:cond delay="499"/>
                                          </p:stCondLst>
                                        </p:cTn>
                                        <p:tgtEl>
                                          <p:spTgt spid="14">
                                            <p:txEl>
                                              <p:pRg st="3" end="3"/>
                                            </p:txEl>
                                          </p:spTgt>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4">
                                            <p:txEl>
                                              <p:pRg st="5" end="5"/>
                                            </p:txEl>
                                          </p:spTgt>
                                        </p:tgtEl>
                                      </p:cBhvr>
                                    </p:animEffect>
                                    <p:set>
                                      <p:cBhvr>
                                        <p:cTn id="33" dur="1" fill="hold">
                                          <p:stCondLst>
                                            <p:cond delay="499"/>
                                          </p:stCondLst>
                                        </p:cTn>
                                        <p:tgtEl>
                                          <p:spTgt spid="14">
                                            <p:txEl>
                                              <p:pRg st="5" end="5"/>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0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20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2000"/>
                                        <p:tgtEl>
                                          <p:spTgt spid="1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2000"/>
                                        <p:tgtEl>
                                          <p:spTgt spid="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2000"/>
                                        <p:tgtEl>
                                          <p:spTgt spid="1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2000"/>
                                        <p:tgtEl>
                                          <p:spTgt spid="2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1" build="allAtOnce"/>
      <p:bldP spid="13"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a:off x="2438400" y="990600"/>
            <a:ext cx="6705600" cy="1984248"/>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 name="TextBox 7"/>
          <p:cNvSpPr txBox="1"/>
          <p:nvPr/>
        </p:nvSpPr>
        <p:spPr>
          <a:xfrm>
            <a:off x="2971800" y="1466671"/>
            <a:ext cx="6400800" cy="1200329"/>
          </a:xfrm>
          <a:prstGeom prst="rect">
            <a:avLst/>
          </a:prstGeom>
          <a:noFill/>
        </p:spPr>
        <p:txBody>
          <a:bodyPr wrap="square" rtlCol="0">
            <a:spAutoFit/>
          </a:bodyPr>
          <a:lstStyle/>
          <a:p>
            <a:r>
              <a:rPr lang="en-US" sz="3600" b="1" dirty="0" err="1" smtClean="0">
                <a:solidFill>
                  <a:srgbClr val="0070C0"/>
                </a:solidFill>
                <a:latin typeface="Times New Roman" panose="02020603050405020304" pitchFamily="18" charset="0"/>
                <a:cs typeface="Times New Roman" pitchFamily="18" charset="0"/>
              </a:rPr>
              <a:t>Biện</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pháp</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ông</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dùng</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để</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tìm</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kẻ</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ăn</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cắp</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tài</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tình</a:t>
            </a:r>
            <a:r>
              <a:rPr lang="en-US" sz="3600" b="1" dirty="0" smtClean="0">
                <a:solidFill>
                  <a:srgbClr val="0070C0"/>
                </a:solidFill>
                <a:latin typeface="Times New Roman" pitchFamily="18" charset="0"/>
                <a:cs typeface="Times New Roman" pitchFamily="18" charset="0"/>
              </a:rPr>
              <a:t> ở </a:t>
            </a:r>
            <a:r>
              <a:rPr lang="en-US" sz="3600" b="1" dirty="0" err="1" smtClean="0">
                <a:solidFill>
                  <a:srgbClr val="0070C0"/>
                </a:solidFill>
                <a:latin typeface="Times New Roman" pitchFamily="18" charset="0"/>
                <a:cs typeface="Times New Roman" pitchFamily="18" charset="0"/>
              </a:rPr>
              <a:t>chỗ</a:t>
            </a: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nào</a:t>
            </a:r>
            <a:r>
              <a:rPr lang="en-US" sz="3600" b="1" dirty="0" smtClean="0">
                <a:solidFill>
                  <a:srgbClr val="0070C0"/>
                </a:solidFill>
                <a:latin typeface="Times New Roman" pitchFamily="18" charset="0"/>
                <a:cs typeface="Times New Roman" pitchFamily="18" charset="0"/>
              </a:rPr>
              <a:t>?</a:t>
            </a:r>
            <a:endParaRPr lang="en-US" sz="3600" b="1" dirty="0">
              <a:solidFill>
                <a:srgbClr val="0070C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0" y="3570744"/>
            <a:ext cx="9144000" cy="2677656"/>
          </a:xfrm>
          <a:prstGeom prst="rect">
            <a:avLst/>
          </a:prstGeom>
          <a:noFill/>
        </p:spPr>
        <p:txBody>
          <a:bodyPr wrap="square" rtlCol="0">
            <a:spAutoFit/>
          </a:bodyPr>
          <a:lstStyle/>
          <a:p>
            <a:pPr>
              <a:buFont typeface="Arial" pitchFamily="34" charset="0"/>
              <a:buChar char="•"/>
            </a:pPr>
            <a:r>
              <a:rPr lang="en-US" sz="2800" b="1" i="1" smtClean="0">
                <a:latin typeface="Times New Roman" pitchFamily="18" charset="0"/>
                <a:cs typeface="Times New Roman" pitchFamily="18" charset="0"/>
              </a:rPr>
              <a:t>Biện pháp dùng để tìm kẻ ăn cắp: </a:t>
            </a:r>
          </a:p>
          <a:p>
            <a:r>
              <a:rPr lang="en-US" sz="2800" b="1" i="1" smtClean="0">
                <a:latin typeface="Times New Roman" pitchFamily="18" charset="0"/>
                <a:cs typeface="Times New Roman" pitchFamily="18" charset="0"/>
              </a:rPr>
              <a:t>+ Ông cho bỏ tiền vào nước để xem có váng dầu nổi lên không.</a:t>
            </a:r>
          </a:p>
          <a:p>
            <a:r>
              <a:rPr lang="en-US" sz="2800" b="1" i="1" smtClean="0">
                <a:latin typeface="Times New Roman" pitchFamily="18" charset="0"/>
                <a:cs typeface="Times New Roman" pitchFamily="18" charset="0"/>
              </a:rPr>
              <a:t>+ Ông còn phân tích: chỉ có kẻ sáng mắt mới biết người bán dầu để tiền ở đâu mà lấy, nên đã lột được mặt nạ tên ăn cắp giả ăn mày, giả mù.</a:t>
            </a:r>
            <a:endParaRPr lang="en-US" sz="2800" b="1" i="1">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a:xfrm>
            <a:off x="2286000" y="170337"/>
            <a:ext cx="6324600" cy="213360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TextBox 5"/>
          <p:cNvSpPr txBox="1"/>
          <p:nvPr/>
        </p:nvSpPr>
        <p:spPr>
          <a:xfrm>
            <a:off x="3102864" y="452307"/>
            <a:ext cx="5486400" cy="1569660"/>
          </a:xfrm>
          <a:prstGeom prst="rect">
            <a:avLst/>
          </a:prstGeom>
          <a:noFill/>
        </p:spPr>
        <p:txBody>
          <a:bodyPr wrap="square" rtlCol="0">
            <a:spAutoFit/>
          </a:bodyPr>
          <a:lstStyle/>
          <a:p>
            <a:r>
              <a:rPr lang="en-US" sz="3200" b="1" dirty="0" err="1" smtClean="0">
                <a:solidFill>
                  <a:srgbClr val="0070C0"/>
                </a:solidFill>
                <a:latin typeface="Times New Roman" panose="02020603050405020304" pitchFamily="18" charset="0"/>
                <a:cs typeface="Times New Roman" pitchFamily="18" charset="0"/>
              </a:rPr>
              <a:t>Biện</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pháp</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ông</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Nguyễn</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Khoa</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Đăng</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dùng</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để</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trị</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bọn</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cướp</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tài</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tình</a:t>
            </a:r>
            <a:r>
              <a:rPr lang="en-US" sz="3200" b="1" dirty="0" smtClean="0">
                <a:solidFill>
                  <a:srgbClr val="0070C0"/>
                </a:solidFill>
                <a:latin typeface="Times New Roman" pitchFamily="18" charset="0"/>
                <a:cs typeface="Times New Roman" pitchFamily="18" charset="0"/>
              </a:rPr>
              <a:t> ở </a:t>
            </a:r>
            <a:r>
              <a:rPr lang="en-US" sz="3200" b="1" dirty="0" err="1" smtClean="0">
                <a:solidFill>
                  <a:srgbClr val="0070C0"/>
                </a:solidFill>
                <a:latin typeface="Times New Roman" pitchFamily="18" charset="0"/>
                <a:cs typeface="Times New Roman" pitchFamily="18" charset="0"/>
              </a:rPr>
              <a:t>chỗ</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nào</a:t>
            </a:r>
            <a:r>
              <a:rPr lang="en-US" sz="3200" b="1" dirty="0" smtClean="0">
                <a:solidFill>
                  <a:srgbClr val="0070C0"/>
                </a:solidFill>
                <a:latin typeface="Times New Roman" pitchFamily="18" charset="0"/>
                <a:cs typeface="Times New Roman" pitchFamily="18" charset="0"/>
              </a:rPr>
              <a:t>?</a:t>
            </a:r>
            <a:endParaRPr lang="en-US" sz="3200" b="1" dirty="0">
              <a:solidFill>
                <a:srgbClr val="0070C0"/>
              </a:solidFill>
              <a:latin typeface="Times New Roman" pitchFamily="18" charset="0"/>
              <a:cs typeface="Times New Roman" pitchFamily="18" charset="0"/>
            </a:endParaRPr>
          </a:p>
        </p:txBody>
      </p:sp>
      <p:sp>
        <p:nvSpPr>
          <p:cNvPr id="8" name="TextBox 7"/>
          <p:cNvSpPr txBox="1"/>
          <p:nvPr/>
        </p:nvSpPr>
        <p:spPr>
          <a:xfrm>
            <a:off x="0" y="2480370"/>
            <a:ext cx="9144000" cy="3539430"/>
          </a:xfrm>
          <a:prstGeom prst="rect">
            <a:avLst/>
          </a:prstGeom>
          <a:noFill/>
        </p:spPr>
        <p:txBody>
          <a:bodyPr wrap="square" rtlCol="0">
            <a:spAutoFit/>
          </a:bodyPr>
          <a:lstStyle/>
          <a:p>
            <a:pPr>
              <a:buFont typeface="Arial" pitchFamily="34" charset="0"/>
              <a:buChar char="•"/>
            </a:pPr>
            <a:r>
              <a:rPr lang="en-US" sz="2800" b="1" i="1" smtClean="0">
                <a:latin typeface="Times New Roman" pitchFamily="18" charset="0"/>
                <a:cs typeface="Times New Roman" pitchFamily="18" charset="0"/>
              </a:rPr>
              <a:t>Biện pháp trừng trị bọn cướp đường:</a:t>
            </a:r>
          </a:p>
          <a:p>
            <a:r>
              <a:rPr lang="en-US" sz="2800" b="1" i="1" smtClean="0">
                <a:latin typeface="Times New Roman" pitchFamily="18" charset="0"/>
                <a:cs typeface="Times New Roman" pitchFamily="18" charset="0"/>
              </a:rPr>
              <a:t>+ Mưu kế đánh vào lòng tham của bọn ăn cướp, làm chúng bất ngờ, không  nghĩ được là chính chúng khiêng các võ sĩ về tận sào huyệt để tiêu diệt chúng. </a:t>
            </a:r>
          </a:p>
          <a:p>
            <a:r>
              <a:rPr lang="en-US" sz="2800" b="1" i="1" smtClean="0">
                <a:latin typeface="Times New Roman" pitchFamily="18" charset="0"/>
                <a:cs typeface="Times New Roman" pitchFamily="18" charset="0"/>
              </a:rPr>
              <a:t>+ Được tổ chức rất chu đáo, phối hợp trong ngoài; các võ sĩ xông ra đánh giết bọn cướp từ bên trong, phục binh triều đình từ bên ngoài ùn ùn kéo vào, khiến bọn cướp khiếp hãi đành chắp tay hàng phục.</a:t>
            </a:r>
            <a:endParaRPr lang="en-US" sz="2800" b="1" i="1">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ình0067.jpg"/>
          <p:cNvPicPr>
            <a:picLocks noChangeAspect="1"/>
          </p:cNvPicPr>
          <p:nvPr/>
        </p:nvPicPr>
        <p:blipFill>
          <a:blip r:embed="rId3">
            <a:lum bright="-30000"/>
          </a:blip>
          <a:stretch>
            <a:fillRect/>
          </a:stretch>
        </p:blipFill>
        <p:spPr>
          <a:xfrm>
            <a:off x="4724400" y="3657600"/>
            <a:ext cx="3962400" cy="2514600"/>
          </a:xfrm>
          <a:prstGeom prst="rect">
            <a:avLst/>
          </a:prstGeom>
          <a:ln>
            <a:noFill/>
          </a:ln>
          <a:effectLst>
            <a:softEdge rad="112500"/>
          </a:effectLst>
        </p:spPr>
      </p:pic>
      <p:pic>
        <p:nvPicPr>
          <p:cNvPr id="6" name="Picture 5" descr="Hình0063.jpg"/>
          <p:cNvPicPr>
            <a:picLocks noChangeAspect="1"/>
          </p:cNvPicPr>
          <p:nvPr/>
        </p:nvPicPr>
        <p:blipFill>
          <a:blip r:embed="rId4">
            <a:lum bright="-20000"/>
          </a:blip>
          <a:stretch>
            <a:fillRect/>
          </a:stretch>
        </p:blipFill>
        <p:spPr>
          <a:xfrm>
            <a:off x="304800" y="914400"/>
            <a:ext cx="4267200" cy="2286000"/>
          </a:xfrm>
          <a:prstGeom prst="rect">
            <a:avLst/>
          </a:prstGeom>
          <a:ln>
            <a:noFill/>
          </a:ln>
          <a:effectLst>
            <a:softEdge rad="112500"/>
          </a:effectLst>
        </p:spPr>
      </p:pic>
      <p:pic>
        <p:nvPicPr>
          <p:cNvPr id="7" name="Picture 6" descr="Hình0064.jpg"/>
          <p:cNvPicPr>
            <a:picLocks noChangeAspect="1"/>
          </p:cNvPicPr>
          <p:nvPr/>
        </p:nvPicPr>
        <p:blipFill>
          <a:blip r:embed="rId5">
            <a:lum bright="-30000"/>
          </a:blip>
          <a:stretch>
            <a:fillRect/>
          </a:stretch>
        </p:blipFill>
        <p:spPr>
          <a:xfrm>
            <a:off x="4648200" y="990600"/>
            <a:ext cx="4038600" cy="2209800"/>
          </a:xfrm>
          <a:prstGeom prst="rect">
            <a:avLst/>
          </a:prstGeom>
          <a:ln>
            <a:noFill/>
          </a:ln>
          <a:effectLst>
            <a:softEdge rad="112500"/>
          </a:effectLst>
        </p:spPr>
      </p:pic>
      <p:pic>
        <p:nvPicPr>
          <p:cNvPr id="8" name="Picture 7" descr="Hình0066.jpg"/>
          <p:cNvPicPr>
            <a:picLocks noChangeAspect="1"/>
          </p:cNvPicPr>
          <p:nvPr/>
        </p:nvPicPr>
        <p:blipFill>
          <a:blip r:embed="rId6">
            <a:lum bright="-30000"/>
          </a:blip>
          <a:stretch>
            <a:fillRect/>
          </a:stretch>
        </p:blipFill>
        <p:spPr>
          <a:xfrm>
            <a:off x="228600" y="3581400"/>
            <a:ext cx="4267200" cy="2209800"/>
          </a:xfrm>
          <a:prstGeom prst="rect">
            <a:avLst/>
          </a:prstGeom>
          <a:ln>
            <a:noFill/>
          </a:ln>
          <a:effectLst>
            <a:softEdge rad="112500"/>
          </a:effectLst>
        </p:spPr>
      </p:pic>
      <p:sp>
        <p:nvSpPr>
          <p:cNvPr id="9" name="TextBox 8"/>
          <p:cNvSpPr txBox="1"/>
          <p:nvPr/>
        </p:nvSpPr>
        <p:spPr>
          <a:xfrm>
            <a:off x="838200" y="3429000"/>
            <a:ext cx="184731" cy="369332"/>
          </a:xfrm>
          <a:prstGeom prst="rect">
            <a:avLst/>
          </a:prstGeom>
          <a:noFill/>
        </p:spPr>
        <p:txBody>
          <a:bodyPr wrap="none" rtlCol="0">
            <a:spAutoFit/>
          </a:bodyPr>
          <a:lstStyle/>
          <a:p>
            <a:endParaRPr lang="en-US"/>
          </a:p>
        </p:txBody>
      </p:sp>
      <p:sp>
        <p:nvSpPr>
          <p:cNvPr id="10" name="Rectangle 9"/>
          <p:cNvSpPr/>
          <p:nvPr/>
        </p:nvSpPr>
        <p:spPr>
          <a:xfrm>
            <a:off x="152400" y="2971800"/>
            <a:ext cx="4648200" cy="707886"/>
          </a:xfrm>
          <a:prstGeom prst="rect">
            <a:avLst/>
          </a:prstGeom>
        </p:spPr>
        <p:txBody>
          <a:bodyPr wrap="square">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Anh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hàng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dầu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mất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tiền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tìm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mù</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đòi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tiền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nhưng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này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sức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chối</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11" name="Rectangle 10"/>
          <p:cNvSpPr/>
          <p:nvPr/>
        </p:nvSpPr>
        <p:spPr>
          <a:xfrm>
            <a:off x="4572000" y="2895600"/>
            <a:ext cx="4572000" cy="1015663"/>
          </a:xfrm>
          <a:prstGeom prst="rect">
            <a:avLst/>
          </a:prstGeom>
        </p:spPr>
        <p:txBody>
          <a:bodyPr>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múc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một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chậu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nước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bỏ</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số</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tiền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chậu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vạch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trần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bộ</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mặt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tên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ăn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cắp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giả</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là</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người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mù</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giả</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ăn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xin</a:t>
            </a:r>
            <a:r>
              <a:rPr lang="en-US" sz="2000" b="1"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2" name="Rectangle 11"/>
          <p:cNvSpPr/>
          <p:nvPr/>
        </p:nvSpPr>
        <p:spPr>
          <a:xfrm>
            <a:off x="0" y="5766137"/>
            <a:ext cx="4648200" cy="1015663"/>
          </a:xfrm>
          <a:prstGeom prst="rect">
            <a:avLst/>
          </a:prstGeom>
        </p:spPr>
        <p:txBody>
          <a:bodyPr wrap="square">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một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số</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võ</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sĩ</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đem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theo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vũ</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khí</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ngồi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vào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trong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hòm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gỗ</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rồi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quân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sĩ</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cải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trang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thành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ân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phu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khiêngcác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hòm</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đó</a:t>
            </a:r>
            <a:r>
              <a:rPr lang="en-US" sz="2000" b="1" dirty="0" smtClean="0">
                <a:latin typeface="Times New Roman" pitchFamily="18" charset="0"/>
                <a:cs typeface="Times New Roman" pitchFamily="18" charset="0"/>
              </a:rPr>
              <a:t>.</a:t>
            </a:r>
            <a:endParaRPr lang="en-US" sz="2000" b="1" dirty="0">
              <a:latin typeface="Times New Roman" pitchFamily="18" charset="0"/>
              <a:cs typeface="Times New Roman" pitchFamily="18" charset="0"/>
            </a:endParaRPr>
          </a:p>
        </p:txBody>
      </p:sp>
      <p:sp>
        <p:nvSpPr>
          <p:cNvPr id="13" name="Rectangle 12"/>
          <p:cNvSpPr/>
          <p:nvPr/>
        </p:nvSpPr>
        <p:spPr>
          <a:xfrm>
            <a:off x="4800600" y="5997714"/>
            <a:ext cx="4038600" cy="707886"/>
          </a:xfrm>
          <a:prstGeom prst="rect">
            <a:avLst/>
          </a:prstGeom>
        </p:spPr>
        <p:txBody>
          <a:bodyPr wrap="square">
            <a:spAutoFit/>
          </a:body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Các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võ</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sĩ</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bất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ngờ</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xông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ra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đánh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giết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bọn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cướp</a:t>
            </a:r>
            <a:r>
              <a:rPr lang="en-US" sz="2000" b="1"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09600" y="2286000"/>
            <a:ext cx="8001000" cy="3539430"/>
          </a:xfrm>
          <a:prstGeom prst="rect">
            <a:avLst/>
          </a:prstGeom>
          <a:noFill/>
        </p:spPr>
        <p:txBody>
          <a:bodyPr wrap="square" rtlCol="0">
            <a:spAutoFit/>
          </a:bodyPr>
          <a:lstStyle/>
          <a:p>
            <a:pPr algn="just"/>
            <a:r>
              <a:rPr lang="en-US" sz="3200" b="1" dirty="0" smtClean="0">
                <a:solidFill>
                  <a:srgbClr val="002060"/>
                </a:solidFill>
                <a:latin typeface="Times New Roman" pitchFamily="18" charset="0"/>
                <a:cs typeface="Times New Roman" pitchFamily="18" charset="0"/>
              </a:rPr>
              <a:t>     Ý </a:t>
            </a:r>
            <a:r>
              <a:rPr lang="en-US" sz="3200" b="1" dirty="0" err="1" smtClean="0">
                <a:solidFill>
                  <a:srgbClr val="002060"/>
                </a:solidFill>
                <a:latin typeface="Times New Roman" pitchFamily="18" charset="0"/>
                <a:cs typeface="Times New Roman" pitchFamily="18" charset="0"/>
              </a:rPr>
              <a:t>nghĩa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của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câu</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chuyện</a:t>
            </a:r>
            <a:r>
              <a:rPr lang="en-US" sz="3200" b="1" dirty="0" smtClean="0">
                <a:solidFill>
                  <a:srgbClr val="00206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Ca </a:t>
            </a:r>
            <a:r>
              <a:rPr lang="en-US" sz="3200" b="1" dirty="0" err="1" smtClean="0">
                <a:solidFill>
                  <a:srgbClr val="FF0000"/>
                </a:solidFill>
                <a:latin typeface="Times New Roman" pitchFamily="18" charset="0"/>
                <a:cs typeface="Times New Roman" pitchFamily="18" charset="0"/>
              </a:rPr>
              <a:t>ngợi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ông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Nguyễn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Khoa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Đăng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thông</a:t>
            </a:r>
            <a:r>
              <a:rPr lang="en-US" sz="3200" b="1" dirty="0" smtClean="0">
                <a:solidFill>
                  <a:srgbClr val="FF0000"/>
                </a:solidFill>
                <a:latin typeface="Times New Roman" pitchFamily="18" charset="0"/>
                <a:cs typeface="Times New Roman" pitchFamily="18" charset="0"/>
              </a:rPr>
              <a:t> minh, </a:t>
            </a:r>
            <a:r>
              <a:rPr lang="en-US" sz="3200" b="1" dirty="0" err="1" smtClean="0">
                <a:solidFill>
                  <a:srgbClr val="FF0000"/>
                </a:solidFill>
                <a:latin typeface="Times New Roman" pitchFamily="18" charset="0"/>
                <a:cs typeface="Times New Roman" pitchFamily="18" charset="0"/>
              </a:rPr>
              <a:t>tài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trí</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giỏi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xét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xử</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vụ</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án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có</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công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trừng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trị</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bọn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cướp</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bảo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vệ</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cuộc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sống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yên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bình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dân</a:t>
            </a:r>
            <a:r>
              <a:rPr lang="en-US" sz="3200" b="1" dirty="0" smtClean="0">
                <a:solidFill>
                  <a:srgbClr val="FF0000"/>
                </a:solidFill>
                <a:latin typeface="Times New Roman" pitchFamily="18" charset="0"/>
                <a:cs typeface="Times New Roman" pitchFamily="18" charset="0"/>
              </a:rPr>
              <a:t>.</a:t>
            </a: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pic>
        <p:nvPicPr>
          <p:cNvPr id="5" name="Picture 4" descr="0457966.jpg"/>
          <p:cNvPicPr>
            <a:picLocks noChangeAspect="1"/>
          </p:cNvPicPr>
          <p:nvPr/>
        </p:nvPicPr>
        <p:blipFill>
          <a:blip r:embed="rId3"/>
          <a:stretch>
            <a:fillRect/>
          </a:stretch>
        </p:blipFill>
        <p:spPr>
          <a:xfrm>
            <a:off x="0" y="4419600"/>
            <a:ext cx="8839200" cy="2438400"/>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28608.gif"/>
          <p:cNvPicPr>
            <a:picLocks noChangeAspect="1"/>
          </p:cNvPicPr>
          <p:nvPr/>
        </p:nvPicPr>
        <p:blipFill>
          <a:blip r:embed="rId3"/>
          <a:stretch>
            <a:fillRect/>
          </a:stretch>
        </p:blipFill>
        <p:spPr>
          <a:xfrm>
            <a:off x="1905000" y="4267200"/>
            <a:ext cx="4538662" cy="2286000"/>
          </a:xfrm>
          <a:prstGeom prst="rect">
            <a:avLst/>
          </a:prstGeom>
        </p:spPr>
      </p:pic>
      <p:sp>
        <p:nvSpPr>
          <p:cNvPr id="7" name="TextBox 6"/>
          <p:cNvSpPr txBox="1"/>
          <p:nvPr/>
        </p:nvSpPr>
        <p:spPr>
          <a:xfrm>
            <a:off x="609599" y="1681877"/>
            <a:ext cx="7620001" cy="2585323"/>
          </a:xfrm>
          <a:prstGeom prst="rect">
            <a:avLst/>
          </a:prstGeom>
          <a:noFill/>
        </p:spPr>
        <p:txBody>
          <a:bodyPr wrap="square" rtlCol="0">
            <a:spAutoFit/>
          </a:bodyPr>
          <a:lstStyle/>
          <a:p>
            <a:r>
              <a:rPr lang="en-US" sz="4000" b="1" dirty="0" smtClean="0">
                <a:solidFill>
                  <a:srgbClr val="00B0F0"/>
                </a:solidFill>
                <a:latin typeface="Times New Roman" pitchFamily="18" charset="0"/>
                <a:cs typeface="Times New Roman" pitchFamily="18" charset="0"/>
              </a:rPr>
              <a:t>                </a:t>
            </a:r>
            <a:r>
              <a:rPr lang="en-US" sz="4000" b="1" dirty="0" err="1" smtClean="0">
                <a:solidFill>
                  <a:srgbClr val="00B0F0"/>
                </a:solidFill>
                <a:latin typeface="Times New Roman" pitchFamily="18" charset="0"/>
                <a:cs typeface="Times New Roman" pitchFamily="18" charset="0"/>
              </a:rPr>
              <a:t>Ôn</a:t>
            </a:r>
            <a:r>
              <a:rPr lang="en-US" sz="4000" b="1" dirty="0" smtClean="0">
                <a:solidFill>
                  <a:srgbClr val="00B0F0"/>
                </a:solidFill>
                <a:latin typeface="Times New Roman" pitchFamily="18" charset="0"/>
                <a:cs typeface="Times New Roman" pitchFamily="18" charset="0"/>
              </a:rPr>
              <a:t> </a:t>
            </a:r>
            <a:r>
              <a:rPr lang="en-US" sz="4000" b="1" dirty="0" err="1" smtClean="0">
                <a:solidFill>
                  <a:srgbClr val="00B0F0"/>
                </a:solidFill>
                <a:latin typeface="Times New Roman" pitchFamily="18" charset="0"/>
                <a:cs typeface="Times New Roman" pitchFamily="18" charset="0"/>
              </a:rPr>
              <a:t>bài</a:t>
            </a:r>
            <a:r>
              <a:rPr lang="en-US" sz="4000" b="1" dirty="0" smtClean="0">
                <a:solidFill>
                  <a:srgbClr val="00B0F0"/>
                </a:solidFill>
                <a:latin typeface="Times New Roman" pitchFamily="18" charset="0"/>
                <a:cs typeface="Times New Roman" pitchFamily="18" charset="0"/>
              </a:rPr>
              <a:t> </a:t>
            </a:r>
            <a:r>
              <a:rPr lang="en-US" sz="4000" b="1" dirty="0" err="1" smtClean="0">
                <a:solidFill>
                  <a:srgbClr val="00B0F0"/>
                </a:solidFill>
                <a:latin typeface="Times New Roman" pitchFamily="18" charset="0"/>
                <a:cs typeface="Times New Roman" pitchFamily="18" charset="0"/>
              </a:rPr>
              <a:t>cũ</a:t>
            </a:r>
            <a:r>
              <a:rPr lang="en-US" sz="4000" b="1" dirty="0" smtClean="0">
                <a:solidFill>
                  <a:srgbClr val="00B0F0"/>
                </a:solidFill>
                <a:latin typeface="Times New Roman" pitchFamily="18" charset="0"/>
                <a:cs typeface="Times New Roman" pitchFamily="18" charset="0"/>
              </a:rPr>
              <a:t>:</a:t>
            </a:r>
          </a:p>
          <a:p>
            <a:endParaRPr lang="en-US" sz="4000" b="1" dirty="0" smtClean="0">
              <a:solidFill>
                <a:srgbClr val="00B0F0"/>
              </a:solidFill>
              <a:latin typeface="Times New Roman" pitchFamily="18" charset="0"/>
              <a:cs typeface="Times New Roman" pitchFamily="18" charset="0"/>
            </a:endParaRPr>
          </a:p>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Hãy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kể</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lại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một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việc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làm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thể</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hiện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lòng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biết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ơn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thương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binh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liệt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sĩ</a:t>
            </a:r>
            <a:r>
              <a:rPr lang="en-US" sz="3200" b="1" dirty="0" smtClean="0">
                <a:solidFill>
                  <a:srgbClr val="FF0000"/>
                </a:solidFill>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p:cNvSpPr>
            <a:spLocks noGrp="1"/>
          </p:cNvSpPr>
          <p:nvPr>
            <p:ph type="ctrTitle"/>
          </p:nvPr>
        </p:nvSpPr>
        <p:spPr/>
        <p:txBody>
          <a:bodyPr/>
          <a:lstStyle/>
          <a:p>
            <a:endParaRPr lang="en-US" dirty="0"/>
          </a:p>
        </p:txBody>
      </p:sp>
      <p:sp>
        <p:nvSpPr>
          <p:cNvPr id="11" name="Subtitle 10"/>
          <p:cNvSpPr>
            <a:spLocks noGrp="1"/>
          </p:cNvSpPr>
          <p:nvPr>
            <p:ph type="subTitle" idx="1"/>
          </p:nvPr>
        </p:nvSpPr>
        <p:spPr/>
        <p:txBody>
          <a:bodyPr/>
          <a:lstStyle/>
          <a:p>
            <a:endParaRPr lang="en-US"/>
          </a:p>
        </p:txBody>
      </p:sp>
      <p:pic>
        <p:nvPicPr>
          <p:cNvPr id="6" name="Picture 2" descr="C:\Documents and Settings\Administrator\My Documents\Downloads\Video\Hình0068.jpg"/>
          <p:cNvPicPr>
            <a:picLocks noChangeAspect="1" noChangeArrowheads="1"/>
          </p:cNvPicPr>
          <p:nvPr/>
        </p:nvPicPr>
        <p:blipFill>
          <a:blip r:embed="rId3"/>
          <a:srcRect/>
          <a:stretch>
            <a:fillRect/>
          </a:stretch>
        </p:blipFill>
        <p:spPr bwMode="auto">
          <a:xfrm>
            <a:off x="4343400" y="990600"/>
            <a:ext cx="4800600" cy="5867400"/>
          </a:xfrm>
          <a:prstGeom prst="ellipse">
            <a:avLst/>
          </a:prstGeom>
          <a:ln>
            <a:noFill/>
          </a:ln>
          <a:effectLst>
            <a:softEdge rad="112500"/>
          </a:effectLst>
        </p:spPr>
      </p:pic>
      <p:sp>
        <p:nvSpPr>
          <p:cNvPr id="12" name="TextBox 11"/>
          <p:cNvSpPr txBox="1"/>
          <p:nvPr/>
        </p:nvSpPr>
        <p:spPr>
          <a:xfrm>
            <a:off x="381000" y="2667000"/>
            <a:ext cx="76200" cy="76200"/>
          </a:xfrm>
          <a:prstGeom prst="rect">
            <a:avLst/>
          </a:prstGeom>
          <a:noFill/>
        </p:spPr>
        <p:txBody>
          <a:bodyPr wrap="square" rtlCol="0">
            <a:prstTxWarp prst="textWave1">
              <a:avLst>
                <a:gd name="adj1" fmla="val 12500"/>
                <a:gd name="adj2" fmla="val -257"/>
              </a:avLst>
            </a:prstTxWarp>
            <a:spAutoFit/>
          </a:bodyPr>
          <a:lstStyle/>
          <a:p>
            <a:r>
              <a:rPr lang="en-US" sz="2000" dirty="0" err="1" smtClean="0"/>
              <a:t>ooogg</a:t>
            </a:r>
            <a:endParaRPr lang="en-US" sz="2000" dirty="0" smtClean="0"/>
          </a:p>
        </p:txBody>
      </p:sp>
      <p:sp>
        <p:nvSpPr>
          <p:cNvPr id="8" name="TextBox 7"/>
          <p:cNvSpPr txBox="1"/>
          <p:nvPr/>
        </p:nvSpPr>
        <p:spPr>
          <a:xfrm>
            <a:off x="228600" y="1676400"/>
            <a:ext cx="4876800" cy="3970318"/>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Nguyễn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Khoa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Đăng</a:t>
            </a:r>
            <a:r>
              <a:rPr lang="en-US" sz="2800" dirty="0" smtClean="0">
                <a:latin typeface="Times New Roman" pitchFamily="18" charset="0"/>
                <a:cs typeface="Times New Roman" pitchFamily="18" charset="0"/>
              </a:rPr>
              <a:t>(1691- 1725)- </a:t>
            </a:r>
            <a:r>
              <a:rPr lang="en-US" sz="2800" dirty="0" err="1" smtClean="0">
                <a:latin typeface="Times New Roman" pitchFamily="18" charset="0"/>
                <a:cs typeface="Times New Roman" pitchFamily="18" charset="0"/>
              </a:rPr>
              <a:t>quê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võ</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xét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trừng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bọn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cướp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chúng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huyệt</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676400" y="131058"/>
            <a:ext cx="7239000" cy="1261884"/>
          </a:xfrm>
          <a:prstGeom prst="rect">
            <a:avLst/>
          </a:prstGeom>
          <a:noFill/>
        </p:spPr>
        <p:txBody>
          <a:bodyPr wrap="square" rtlCol="0">
            <a:spAutoFit/>
          </a:bodyPr>
          <a:lstStyle/>
          <a:p>
            <a:endParaRPr lang="en-US" sz="2400" b="1" dirty="0" smtClean="0">
              <a:solidFill>
                <a:srgbClr val="FF0000"/>
              </a:solidFill>
              <a:latin typeface="Times New Roman" pitchFamily="18" charset="0"/>
              <a:cs typeface="Times New Roman" pitchFamily="18" charset="0"/>
            </a:endParaRPr>
          </a:p>
          <a:p>
            <a:endParaRPr lang="en-US" sz="28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p:txBody>
      </p:sp>
      <p:pic>
        <p:nvPicPr>
          <p:cNvPr id="4" name="Picture 3" descr="Hình0063.jpg"/>
          <p:cNvPicPr>
            <a:picLocks noChangeAspect="1"/>
          </p:cNvPicPr>
          <p:nvPr/>
        </p:nvPicPr>
        <p:blipFill>
          <a:blip r:embed="rId4">
            <a:lum bright="-20000"/>
          </a:blip>
          <a:stretch>
            <a:fillRect/>
          </a:stretch>
        </p:blipFill>
        <p:spPr>
          <a:xfrm>
            <a:off x="-138546" y="762000"/>
            <a:ext cx="4862945" cy="2895600"/>
          </a:xfrm>
          <a:prstGeom prst="rect">
            <a:avLst/>
          </a:prstGeom>
          <a:ln>
            <a:noFill/>
          </a:ln>
          <a:effectLst>
            <a:softEdge rad="112500"/>
          </a:effectLst>
        </p:spPr>
      </p:pic>
      <p:pic>
        <p:nvPicPr>
          <p:cNvPr id="6" name="Picture 5" descr="Hình0067.jpg"/>
          <p:cNvPicPr>
            <a:picLocks noChangeAspect="1"/>
          </p:cNvPicPr>
          <p:nvPr/>
        </p:nvPicPr>
        <p:blipFill>
          <a:blip r:embed="rId5">
            <a:lum bright="-30000"/>
          </a:blip>
          <a:stretch>
            <a:fillRect/>
          </a:stretch>
        </p:blipFill>
        <p:spPr>
          <a:xfrm>
            <a:off x="4648200" y="3581400"/>
            <a:ext cx="4495800" cy="3276600"/>
          </a:xfrm>
          <a:prstGeom prst="rect">
            <a:avLst/>
          </a:prstGeom>
          <a:ln>
            <a:noFill/>
          </a:ln>
          <a:effectLst>
            <a:softEdge rad="112500"/>
          </a:effectLst>
        </p:spPr>
      </p:pic>
      <p:pic>
        <p:nvPicPr>
          <p:cNvPr id="9" name="Picture 8" descr="Hình0064.jpg"/>
          <p:cNvPicPr>
            <a:picLocks noChangeAspect="1"/>
          </p:cNvPicPr>
          <p:nvPr/>
        </p:nvPicPr>
        <p:blipFill>
          <a:blip r:embed="rId6">
            <a:lum bright="-30000"/>
          </a:blip>
          <a:stretch>
            <a:fillRect/>
          </a:stretch>
        </p:blipFill>
        <p:spPr>
          <a:xfrm>
            <a:off x="4648200" y="762000"/>
            <a:ext cx="4495800" cy="2895600"/>
          </a:xfrm>
          <a:prstGeom prst="rect">
            <a:avLst/>
          </a:prstGeom>
          <a:ln>
            <a:noFill/>
          </a:ln>
          <a:effectLst>
            <a:softEdge rad="112500"/>
          </a:effectLst>
        </p:spPr>
      </p:pic>
      <p:pic>
        <p:nvPicPr>
          <p:cNvPr id="11" name="Picture 10" descr="Hình0066.jpg"/>
          <p:cNvPicPr>
            <a:picLocks noChangeAspect="1"/>
          </p:cNvPicPr>
          <p:nvPr/>
        </p:nvPicPr>
        <p:blipFill>
          <a:blip r:embed="rId7">
            <a:lum bright="-20000"/>
          </a:blip>
          <a:stretch>
            <a:fillRect/>
          </a:stretch>
        </p:blipFill>
        <p:spPr>
          <a:xfrm>
            <a:off x="-140525" y="3581400"/>
            <a:ext cx="4864925" cy="3276600"/>
          </a:xfrm>
          <a:prstGeom prst="rect">
            <a:avLst/>
          </a:prstGeom>
          <a:ln>
            <a:noFill/>
          </a:ln>
          <a:effectLst>
            <a:softEdge rad="112500"/>
          </a:effec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33400" y="1085195"/>
            <a:ext cx="7086600" cy="4401205"/>
          </a:xfrm>
          <a:prstGeom prst="rect">
            <a:avLst/>
          </a:prstGeom>
          <a:noFill/>
        </p:spPr>
        <p:txBody>
          <a:bodyPr wrap="square" rtlCol="0">
            <a:spAutoFit/>
          </a:bodyPr>
          <a:lstStyle/>
          <a:p>
            <a:pPr marL="342900" indent="-342900"/>
            <a:r>
              <a:rPr lang="en-US" sz="2800" b="1" dirty="0" smtClean="0">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Câu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chuyện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gồm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mấy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đoạn</a:t>
            </a:r>
            <a:r>
              <a:rPr lang="en-US" sz="2800" b="1" dirty="0" smtClean="0">
                <a:solidFill>
                  <a:srgbClr val="FF0000"/>
                </a:solidFill>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2 </a:t>
            </a:r>
            <a:r>
              <a:rPr lang="en-US" sz="2800" b="1" dirty="0" err="1" smtClean="0">
                <a:latin typeface="Times New Roman" pitchFamily="18" charset="0"/>
                <a:cs typeface="Times New Roman" pitchFamily="18" charset="0"/>
              </a:rPr>
              <a:t>đoạn</a:t>
            </a:r>
            <a:r>
              <a:rPr lang="en-US" sz="2800" b="1" dirty="0" smtClean="0">
                <a:latin typeface="Times New Roman" pitchFamily="18" charset="0"/>
                <a:cs typeface="Times New Roman" pitchFamily="18" charset="0"/>
              </a:rPr>
              <a:t>: </a:t>
            </a:r>
          </a:p>
          <a:p>
            <a:pPr marL="342900" indent="-342900"/>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Đoạn</a:t>
            </a:r>
            <a:r>
              <a:rPr lang="en-US" sz="2800" b="1" dirty="0" smtClean="0">
                <a:latin typeface="Times New Roman" pitchFamily="18" charset="0"/>
                <a:cs typeface="Times New Roman" pitchFamily="18" charset="0"/>
              </a:rPr>
              <a:t> 1: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xử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kiện</a:t>
            </a:r>
            <a:r>
              <a:rPr lang="en-US" sz="2800" b="1" dirty="0" smtClean="0">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Đoạn</a:t>
            </a:r>
            <a:r>
              <a:rPr lang="en-US" sz="2800" b="1" dirty="0" smtClean="0">
                <a:latin typeface="Times New Roman" pitchFamily="18" charset="0"/>
                <a:cs typeface="Times New Roman" pitchFamily="18" charset="0"/>
              </a:rPr>
              <a:t> 2: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trừng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trị</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bọn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cướp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đường</a:t>
            </a:r>
            <a:r>
              <a:rPr lang="en-US" sz="2800" b="1" dirty="0" smtClean="0">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Đoạn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nhất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mấy</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vật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chính</a:t>
            </a:r>
            <a:r>
              <a:rPr lang="en-US" sz="2800" b="1" dirty="0" smtClean="0">
                <a:solidFill>
                  <a:srgbClr val="FF0000"/>
                </a:solidFill>
                <a:latin typeface="Times New Roman" pitchFamily="18" charset="0"/>
                <a:cs typeface="Times New Roman" pitchFamily="18" charset="0"/>
              </a:rPr>
              <a:t>?</a:t>
            </a:r>
          </a:p>
          <a:p>
            <a:pPr marL="342900" indent="-342900"/>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3 </a:t>
            </a:r>
            <a:r>
              <a:rPr lang="en-US" sz="2800" b="1" dirty="0" err="1" smtClean="0">
                <a:latin typeface="Times New Roman" pitchFamily="18" charset="0"/>
                <a:cs typeface="Times New Roman" pitchFamily="18" charset="0"/>
              </a:rPr>
              <a:t>nhân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chính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Nguyễn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Khoa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Đăng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hàng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dầu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người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mù</a:t>
            </a:r>
            <a:r>
              <a:rPr lang="en-US" sz="2800" b="1" dirty="0" smtClean="0">
                <a:latin typeface="Times New Roman" pitchFamily="18" charset="0"/>
                <a:cs typeface="Times New Roman" pitchFamily="18" charset="0"/>
              </a:rPr>
              <a:t>.                                               </a:t>
            </a:r>
          </a:p>
          <a:p>
            <a:pPr marL="342900" indent="-342900"/>
            <a:r>
              <a:rPr lang="en-US" sz="2800" b="1" dirty="0" smtClean="0">
                <a:solidFill>
                  <a:srgbClr val="002060"/>
                </a:solidFill>
                <a:latin typeface="Times New Roman" pitchFamily="18" charset="0"/>
                <a:cs typeface="Times New Roman" pitchFamily="18" charset="0"/>
              </a:rPr>
              <a:t>  ▪ </a:t>
            </a:r>
            <a:r>
              <a:rPr lang="en-US" sz="2800" b="1" dirty="0" err="1" smtClean="0">
                <a:solidFill>
                  <a:srgbClr val="FF0000"/>
                </a:solidFill>
                <a:latin typeface="Times New Roman" pitchFamily="18" charset="0"/>
                <a:cs typeface="Times New Roman" pitchFamily="18" charset="0"/>
              </a:rPr>
              <a:t>Đoạn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có</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những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vật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nào</a:t>
            </a:r>
            <a:r>
              <a:rPr lang="en-US" sz="2800" b="1" dirty="0" smtClean="0">
                <a:solidFill>
                  <a:srgbClr val="FF0000"/>
                </a:solidFill>
                <a:latin typeface="Times New Roman" pitchFamily="18" charset="0"/>
                <a:cs typeface="Times New Roman" pitchFamily="18" charset="0"/>
              </a:rPr>
              <a:t>?</a:t>
            </a:r>
            <a:r>
              <a:rPr lang="en-US" dirty="0" smtClean="0">
                <a:solidFill>
                  <a:srgbClr val="FF0000"/>
                </a:solidFill>
                <a:latin typeface="Times New Roman" pitchFamily="18" charset="0"/>
                <a:cs typeface="Times New Roman" pitchFamily="18" charset="0"/>
              </a:rPr>
              <a:t> </a:t>
            </a:r>
          </a:p>
          <a:p>
            <a:pPr marL="342900" indent="-342900"/>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võ</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sĩ</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kẻ</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cướp</a:t>
            </a:r>
            <a:r>
              <a:rPr lang="en-US" sz="2800" b="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2000"/>
                                        <p:tgtEl>
                                          <p:spTgt spid="6">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2000"/>
                                        <p:tgtEl>
                                          <p:spTgt spid="6">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2000"/>
                                        <p:tgtEl>
                                          <p:spTgt spid="6">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1000"/>
                                        <p:tgtEl>
                                          <p:spTgt spid="6">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fade">
                                      <p:cBhvr>
                                        <p:cTn id="39" dur="2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43000" y="1828800"/>
            <a:ext cx="7516801" cy="523220"/>
          </a:xfrm>
          <a:prstGeom prst="rect">
            <a:avLst/>
          </a:prstGeom>
          <a:noFill/>
        </p:spPr>
        <p:txBody>
          <a:bodyPr wrap="none" rtlCol="0">
            <a:spAutoFit/>
          </a:bodyPr>
          <a:lstStyle/>
          <a:p>
            <a:pPr>
              <a:buFont typeface="Arial" pitchFamily="34" charset="0"/>
              <a:buChar char="•"/>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truông</a:t>
            </a:r>
            <a:r>
              <a:rPr lang="en-US" sz="2800" b="1" dirty="0" smtClean="0">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vùng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đất</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hoang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rộng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có</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nhiều</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cây</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cỏ</a:t>
            </a:r>
            <a:r>
              <a:rPr lang="en-US" sz="2800" b="1" dirty="0" smtClean="0">
                <a:solidFill>
                  <a:srgbClr val="FF0066"/>
                </a:solidFill>
                <a:latin typeface="Times New Roman" pitchFamily="18" charset="0"/>
                <a:cs typeface="Times New Roman" pitchFamily="18" charset="0"/>
              </a:rPr>
              <a:t>.</a:t>
            </a:r>
          </a:p>
        </p:txBody>
      </p:sp>
      <p:sp>
        <p:nvSpPr>
          <p:cNvPr id="6" name="TextBox 5"/>
          <p:cNvSpPr txBox="1"/>
          <p:nvPr/>
        </p:nvSpPr>
        <p:spPr>
          <a:xfrm>
            <a:off x="1066800" y="3124200"/>
            <a:ext cx="6883616" cy="523220"/>
          </a:xfrm>
          <a:prstGeom prst="rect">
            <a:avLst/>
          </a:prstGeom>
          <a:noFill/>
        </p:spPr>
        <p:txBody>
          <a:bodyPr wrap="none" rtlCol="0">
            <a:spAutoFit/>
          </a:bodyPr>
          <a:lstStyle/>
          <a:p>
            <a:pPr>
              <a:buFont typeface="Arial" pitchFamily="34" charset="0"/>
              <a:buChar char="•"/>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huyệt</a:t>
            </a:r>
            <a:r>
              <a:rPr lang="en-US" sz="2800" b="1" dirty="0" smtClean="0">
                <a:latin typeface="Times New Roman" pitchFamily="18" charset="0"/>
                <a:cs typeface="Times New Roman" pitchFamily="18" charset="0"/>
              </a:rPr>
              <a:t>: </a:t>
            </a:r>
            <a:r>
              <a:rPr lang="en-US" sz="2800" b="1" dirty="0" smtClean="0">
                <a:solidFill>
                  <a:srgbClr val="FF0066"/>
                </a:solidFill>
                <a:latin typeface="Times New Roman" pitchFamily="18" charset="0"/>
                <a:cs typeface="Times New Roman" pitchFamily="18" charset="0"/>
              </a:rPr>
              <a:t>ổ </a:t>
            </a:r>
            <a:r>
              <a:rPr lang="en-US" sz="2800" b="1" dirty="0" err="1" smtClean="0">
                <a:solidFill>
                  <a:srgbClr val="FF0066"/>
                </a:solidFill>
                <a:latin typeface="Times New Roman" pitchFamily="18" charset="0"/>
                <a:cs typeface="Times New Roman" pitchFamily="18" charset="0"/>
              </a:rPr>
              <a:t>của</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bọn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trộm</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cướp</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tội</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phạm</a:t>
            </a:r>
            <a:r>
              <a:rPr lang="en-US" sz="2800" b="1" dirty="0" smtClean="0">
                <a:solidFill>
                  <a:srgbClr val="FF0066"/>
                </a:solidFill>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7" name="TextBox 6"/>
          <p:cNvSpPr txBox="1"/>
          <p:nvPr/>
        </p:nvSpPr>
        <p:spPr>
          <a:xfrm>
            <a:off x="990600" y="4572000"/>
            <a:ext cx="7086600" cy="954107"/>
          </a:xfrm>
          <a:prstGeom prst="rect">
            <a:avLst/>
          </a:prstGeom>
          <a:noFill/>
        </p:spPr>
        <p:txBody>
          <a:bodyPr wrap="square" rtlCol="0">
            <a:spAutoFit/>
          </a:bodyPr>
          <a:lstStyle/>
          <a:p>
            <a:pPr algn="r">
              <a:buFont typeface="Arial" pitchFamily="34" charset="0"/>
              <a:buChar char="•"/>
            </a:pPr>
            <a:r>
              <a:rPr lang="en-US" sz="2800" b="1" dirty="0" err="1" smtClean="0">
                <a:latin typeface="Times New Roman" pitchFamily="18" charset="0"/>
                <a:cs typeface="Times New Roman" pitchFamily="18" charset="0"/>
              </a:rPr>
              <a:t>phục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binh</a:t>
            </a:r>
            <a:r>
              <a:rPr lang="en-US" sz="2800" b="1" dirty="0" smtClean="0">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quân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lính</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nấp</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rình</a:t>
            </a:r>
            <a:r>
              <a:rPr lang="en-US" sz="2800" b="1" dirty="0" smtClean="0">
                <a:solidFill>
                  <a:srgbClr val="FF0066"/>
                </a:solidFill>
                <a:latin typeface="Times New Roman" pitchFamily="18" charset="0"/>
                <a:cs typeface="Times New Roman" pitchFamily="18" charset="0"/>
              </a:rPr>
              <a:t>, ở </a:t>
            </a:r>
            <a:r>
              <a:rPr lang="en-US" sz="2800" b="1" err="1" smtClean="0">
                <a:solidFill>
                  <a:srgbClr val="FF0066"/>
                </a:solidFill>
                <a:latin typeface="Times New Roman" pitchFamily="18" charset="0"/>
                <a:cs typeface="Times New Roman" pitchFamily="18" charset="0"/>
              </a:rPr>
              <a:t>những</a:t>
            </a:r>
            <a:r>
              <a:rPr lang="en-US" sz="2800" b="1" smtClean="0">
                <a:solidFill>
                  <a:srgbClr val="FF0066"/>
                </a:solidFill>
                <a:latin typeface="Times New Roman" pitchFamily="18" charset="0"/>
                <a:cs typeface="Times New Roman" pitchFamily="18" charset="0"/>
              </a:rPr>
              <a:t> chỗ                                        kín đáo, </a:t>
            </a:r>
            <a:r>
              <a:rPr lang="en-US" sz="2800" b="1" dirty="0" err="1" smtClean="0">
                <a:solidFill>
                  <a:srgbClr val="FF0066"/>
                </a:solidFill>
                <a:latin typeface="Times New Roman" pitchFamily="18" charset="0"/>
                <a:cs typeface="Times New Roman" pitchFamily="18" charset="0"/>
              </a:rPr>
              <a:t>chờ</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lệnh</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là</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xông</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ra</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tấn</a:t>
            </a:r>
            <a:r>
              <a:rPr lang="en-US" sz="2800" b="1" dirty="0" smtClean="0">
                <a:solidFill>
                  <a:srgbClr val="FF0066"/>
                </a:solidFill>
                <a:latin typeface="Times New Roman" pitchFamily="18" charset="0"/>
                <a:cs typeface="Times New Roman" pitchFamily="18" charset="0"/>
              </a:rPr>
              <a:t> </a:t>
            </a:r>
            <a:r>
              <a:rPr lang="en-US" sz="2800" b="1" dirty="0" err="1" smtClean="0">
                <a:solidFill>
                  <a:srgbClr val="FF0066"/>
                </a:solidFill>
                <a:latin typeface="Times New Roman" pitchFamily="18" charset="0"/>
                <a:cs typeface="Times New Roman" pitchFamily="18" charset="0"/>
              </a:rPr>
              <a:t>công</a:t>
            </a:r>
            <a:r>
              <a:rPr lang="en-US" sz="2800" b="1" dirty="0" smtClean="0">
                <a:solidFill>
                  <a:srgbClr val="FF0066"/>
                </a:solidFill>
                <a:latin typeface="Times New Roman" pitchFamily="18" charset="0"/>
                <a:cs typeface="Times New Roman" pitchFamily="18" charset="0"/>
              </a:rPr>
              <a:t>.</a:t>
            </a:r>
            <a:endParaRPr lang="en-US" sz="2800" b="1" dirty="0">
              <a:solidFill>
                <a:srgbClr val="FF0066"/>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ox(in)">
                                      <p:cBhvr>
                                        <p:cTn id="10" dur="500"/>
                                        <p:tgtEl>
                                          <p:spTgt spid="6">
                                            <p:txEl>
                                              <p:pRg st="0" end="0"/>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ox(in)">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Hình0063.jpg"/>
          <p:cNvPicPr>
            <a:picLocks noChangeAspect="1"/>
          </p:cNvPicPr>
          <p:nvPr/>
        </p:nvPicPr>
        <p:blipFill>
          <a:blip r:embed="rId3">
            <a:lum bright="-20000"/>
          </a:blip>
          <a:stretch>
            <a:fillRect/>
          </a:stretch>
        </p:blipFill>
        <p:spPr>
          <a:xfrm>
            <a:off x="457200" y="1143000"/>
            <a:ext cx="8001000" cy="4572000"/>
          </a:xfrm>
          <a:prstGeom prst="rect">
            <a:avLst/>
          </a:prstGeom>
        </p:spPr>
      </p:pic>
      <p:sp>
        <p:nvSpPr>
          <p:cNvPr id="9" name="TextBox 8"/>
          <p:cNvSpPr txBox="1"/>
          <p:nvPr/>
        </p:nvSpPr>
        <p:spPr>
          <a:xfrm>
            <a:off x="821436" y="5747891"/>
            <a:ext cx="7543800" cy="1077218"/>
          </a:xfrm>
          <a:prstGeom prst="rect">
            <a:avLst/>
          </a:prstGeom>
          <a:solidFill>
            <a:schemeClr val="accent5">
              <a:lumMod val="40000"/>
              <a:lumOff val="60000"/>
            </a:schemeClr>
          </a:solid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Anh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hàng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dầu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mất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tiền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tìm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mù</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đòi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tiền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nhưng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người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này</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ra</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sức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chối</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7" name="Oval 6"/>
          <p:cNvSpPr/>
          <p:nvPr/>
        </p:nvSpPr>
        <p:spPr>
          <a:xfrm>
            <a:off x="457200" y="1143000"/>
            <a:ext cx="6858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1</a:t>
            </a:r>
            <a:endParaRPr 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Hình0064.jpg"/>
          <p:cNvPicPr>
            <a:picLocks noChangeAspect="1"/>
          </p:cNvPicPr>
          <p:nvPr/>
        </p:nvPicPr>
        <p:blipFill>
          <a:blip r:embed="rId3">
            <a:lum bright="-20000"/>
          </a:blip>
          <a:stretch>
            <a:fillRect/>
          </a:stretch>
        </p:blipFill>
        <p:spPr>
          <a:xfrm>
            <a:off x="762000" y="914400"/>
            <a:ext cx="7696200" cy="4419600"/>
          </a:xfrm>
          <a:prstGeom prst="rect">
            <a:avLst/>
          </a:prstGeom>
          <a:ln>
            <a:noFill/>
          </a:ln>
          <a:effectLst>
            <a:softEdge rad="112500"/>
          </a:effectLst>
        </p:spPr>
      </p:pic>
      <p:sp>
        <p:nvSpPr>
          <p:cNvPr id="5" name="TextBox 4"/>
          <p:cNvSpPr txBox="1"/>
          <p:nvPr/>
        </p:nvSpPr>
        <p:spPr>
          <a:xfrm>
            <a:off x="0" y="5105400"/>
            <a:ext cx="9144001" cy="1384995"/>
          </a:xfrm>
          <a:prstGeom prst="rect">
            <a:avLst/>
          </a:prstGeom>
          <a:solidFill>
            <a:schemeClr val="accent5">
              <a:lumMod val="40000"/>
              <a:lumOff val="60000"/>
            </a:schemeClr>
          </a:solidFill>
        </p:spPr>
        <p:txBody>
          <a:bodyPr wrap="square" rtlCol="0">
            <a:spAutoFit/>
          </a:bodyPr>
          <a:lstStyle/>
          <a:p>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sai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người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múc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chậu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nước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bỏ</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số</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tiền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chậu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vạch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trần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bộ</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mặt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cắp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người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mù</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ăn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xin</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6" name="Oval 5"/>
          <p:cNvSpPr/>
          <p:nvPr/>
        </p:nvSpPr>
        <p:spPr>
          <a:xfrm>
            <a:off x="609600" y="1219200"/>
            <a:ext cx="6858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2</a:t>
            </a:r>
            <a:endParaRPr 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59" y="0"/>
            <a:ext cx="917986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Hình0066.jpg"/>
          <p:cNvPicPr>
            <a:picLocks noChangeAspect="1"/>
          </p:cNvPicPr>
          <p:nvPr/>
        </p:nvPicPr>
        <p:blipFill>
          <a:blip r:embed="rId3">
            <a:lum bright="-10000"/>
          </a:blip>
          <a:stretch>
            <a:fillRect/>
          </a:stretch>
        </p:blipFill>
        <p:spPr>
          <a:xfrm>
            <a:off x="685800" y="1219200"/>
            <a:ext cx="7696200" cy="4114800"/>
          </a:xfrm>
          <a:prstGeom prst="rect">
            <a:avLst/>
          </a:prstGeom>
          <a:ln>
            <a:noFill/>
          </a:ln>
          <a:effectLst>
            <a:softEdge rad="112500"/>
          </a:effectLst>
        </p:spPr>
      </p:pic>
      <p:sp>
        <p:nvSpPr>
          <p:cNvPr id="5" name="TextBox 4"/>
          <p:cNvSpPr txBox="1"/>
          <p:nvPr/>
        </p:nvSpPr>
        <p:spPr>
          <a:xfrm>
            <a:off x="0" y="5212140"/>
            <a:ext cx="9144000" cy="1569660"/>
          </a:xfrm>
          <a:prstGeom prst="rect">
            <a:avLst/>
          </a:prstGeom>
          <a:solidFill>
            <a:schemeClr val="accent5">
              <a:lumMod val="40000"/>
              <a:lumOff val="60000"/>
            </a:schemeClr>
          </a:solidFill>
        </p:spPr>
        <p:txBody>
          <a:bodyPr wrap="square" rtlCol="0">
            <a:spAutoFit/>
          </a:bodyPr>
          <a:lstStyle/>
          <a:p>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Quan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sai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một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số</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võ</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sĩ</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đem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theo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vũ</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khí</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ngồi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trong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hòm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gỗ</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rồi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sai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quân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sĩ</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cải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trang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thành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dân</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phu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khiêng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hòm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đó</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sp>
        <p:nvSpPr>
          <p:cNvPr id="7" name="Oval 6"/>
          <p:cNvSpPr/>
          <p:nvPr/>
        </p:nvSpPr>
        <p:spPr>
          <a:xfrm>
            <a:off x="838200" y="1295400"/>
            <a:ext cx="762000" cy="609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3</a:t>
            </a:r>
            <a:endParaRPr lang="en-US" sz="28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77&quot;/&gt;&lt;/object&gt;&lt;object type=&quot;3&quot; unique_id=&quot;10004&quot;&gt;&lt;property id=&quot;20148&quot; value=&quot;5&quot;/&gt;&lt;property id=&quot;20300&quot; value=&quot;Slide 2&quot;/&gt;&lt;property id=&quot;20307&quot; value=&quot;273&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72&quot;/&gt;&lt;/object&gt;&lt;object type=&quot;3&quot; unique_id=&quot;10008&quot;&gt;&lt;property id=&quot;20148&quot; value=&quot;5&quot;/&gt;&lt;property id=&quot;20300&quot; value=&quot;Slide 6&quot;/&gt;&lt;property id=&quot;20307&quot; value=&quot;264&quot;/&gt;&lt;/object&gt;&lt;object type=&quot;3&quot; unique_id=&quot;10009&quot;&gt;&lt;property id=&quot;20148&quot; value=&quot;5&quot;/&gt;&lt;property id=&quot;20300&quot; value=&quot;Slide 7&quot;/&gt;&lt;property id=&quot;20307&quot; value=&quot;260&quot;/&gt;&lt;/object&gt;&lt;object type=&quot;3&quot; unique_id=&quot;10010&quot;&gt;&lt;property id=&quot;20148&quot; value=&quot;5&quot;/&gt;&lt;property id=&quot;20300&quot; value=&quot;Slide 8&quot;/&gt;&lt;property id=&quot;20307&quot; value=&quot;261&quot;/&gt;&lt;/object&gt;&lt;object type=&quot;3&quot; unique_id=&quot;10011&quot;&gt;&lt;property id=&quot;20148&quot; value=&quot;5&quot;/&gt;&lt;property id=&quot;20300&quot; value=&quot;Slide 9&quot;/&gt;&lt;property id=&quot;20307&quot; value=&quot;262&quot;/&gt;&lt;/object&gt;&lt;object type=&quot;3&quot; unique_id=&quot;10012&quot;&gt;&lt;property id=&quot;20148&quot; value=&quot;5&quot;/&gt;&lt;property id=&quot;20300&quot; value=&quot;Slide 10&quot;/&gt;&lt;property id=&quot;20307&quot; value=&quot;263&quot;/&gt;&lt;/object&gt;&lt;object type=&quot;3&quot; unique_id=&quot;10013&quot;&gt;&lt;property id=&quot;20148&quot; value=&quot;5&quot;/&gt;&lt;property id=&quot;20300&quot; value=&quot;Slide 11&quot;/&gt;&lt;property id=&quot;20307&quot; value=&quot;271&quot;/&gt;&lt;/object&gt;&lt;object type=&quot;3&quot; unique_id=&quot;10014&quot;&gt;&lt;property id=&quot;20148&quot; value=&quot;5&quot;/&gt;&lt;property id=&quot;20300&quot; value=&quot;Slide 12&quot;/&gt;&lt;property id=&quot;20307&quot; value=&quot;275&quot;/&gt;&lt;/object&gt;&lt;object type=&quot;3&quot; unique_id=&quot;10015&quot;&gt;&lt;property id=&quot;20148&quot; value=&quot;5&quot;/&gt;&lt;property id=&quot;20300&quot; value=&quot;Slide 13&quot;/&gt;&lt;property id=&quot;20307&quot; value=&quot;276&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67&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1104</TotalTime>
  <Words>736</Words>
  <Application>Microsoft Office PowerPoint</Application>
  <PresentationFormat>On-screen Show (4:3)</PresentationFormat>
  <Paragraphs>59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quan</dc:creator>
  <cp:lastModifiedBy>MTC</cp:lastModifiedBy>
  <cp:revision>128</cp:revision>
  <dcterms:created xsi:type="dcterms:W3CDTF">2011-10-02T07:27:12Z</dcterms:created>
  <dcterms:modified xsi:type="dcterms:W3CDTF">2021-02-23T05:07:00Z</dcterms:modified>
</cp:coreProperties>
</file>